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73" r:id="rId8"/>
    <p:sldId id="262" r:id="rId9"/>
    <p:sldId id="265" r:id="rId10"/>
    <p:sldId id="267" r:id="rId11"/>
    <p:sldId id="268" r:id="rId12"/>
    <p:sldId id="264" r:id="rId13"/>
    <p:sldId id="270" r:id="rId14"/>
    <p:sldId id="271" r:id="rId15"/>
    <p:sldId id="272" r:id="rId16"/>
    <p:sldId id="266" r:id="rId17"/>
    <p:sldId id="276" r:id="rId18"/>
    <p:sldId id="275" r:id="rId19"/>
    <p:sldId id="269" r:id="rId20"/>
    <p:sldId id="263" r:id="rId21"/>
    <p:sldId id="277" r:id="rId22"/>
    <p:sldId id="27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ilisateur\Desktop\graphique%202023-2035%20b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ilisateur\Desktop\graphique%202023-2035%20b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France,  simulation des moyens accessibles à la pointe hivernale (en GW)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Feuil1!$B$4:$B$16</c:f>
              <c:numCache>
                <c:formatCode>General</c:formatCode>
                <c:ptCount val="13"/>
                <c:pt idx="0">
                  <c:v>48.0</c:v>
                </c:pt>
                <c:pt idx="1">
                  <c:v>1.1</c:v>
                </c:pt>
                <c:pt idx="2">
                  <c:v>0.2</c:v>
                </c:pt>
                <c:pt idx="3">
                  <c:v>0.16</c:v>
                </c:pt>
                <c:pt idx="4">
                  <c:v>8.0</c:v>
                </c:pt>
                <c:pt idx="5">
                  <c:v>7.0</c:v>
                </c:pt>
                <c:pt idx="6">
                  <c:v>3.0</c:v>
                </c:pt>
                <c:pt idx="7">
                  <c:v>1.0</c:v>
                </c:pt>
                <c:pt idx="8">
                  <c:v>13.0</c:v>
                </c:pt>
                <c:pt idx="9">
                  <c:v>13.0</c:v>
                </c:pt>
                <c:pt idx="10">
                  <c:v>1.0</c:v>
                </c:pt>
                <c:pt idx="11" formatCode="0">
                  <c:v>95.46000000000002</c:v>
                </c:pt>
                <c:pt idx="12" formatCode="0">
                  <c:v>91.0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95-4AA2-B001-38A2D3F5E694}"/>
            </c:ext>
          </c:extLst>
        </c:ser>
        <c:ser>
          <c:idx val="1"/>
          <c:order val="1"/>
          <c:tx>
            <c:strRef>
              <c:f>Feuil1!$C$3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Feuil1!$C$4:$C$16</c:f>
              <c:numCache>
                <c:formatCode>General</c:formatCode>
                <c:ptCount val="13"/>
                <c:pt idx="0">
                  <c:v>50.0</c:v>
                </c:pt>
                <c:pt idx="1">
                  <c:v>1.2</c:v>
                </c:pt>
                <c:pt idx="2">
                  <c:v>0.2</c:v>
                </c:pt>
                <c:pt idx="3">
                  <c:v>0.18</c:v>
                </c:pt>
                <c:pt idx="4">
                  <c:v>8.0</c:v>
                </c:pt>
                <c:pt idx="5">
                  <c:v>7.0</c:v>
                </c:pt>
                <c:pt idx="6">
                  <c:v>3.0</c:v>
                </c:pt>
                <c:pt idx="7">
                  <c:v>1.0</c:v>
                </c:pt>
                <c:pt idx="8">
                  <c:v>13.0</c:v>
                </c:pt>
                <c:pt idx="9">
                  <c:v>13.0</c:v>
                </c:pt>
                <c:pt idx="10">
                  <c:v>1.0</c:v>
                </c:pt>
                <c:pt idx="11" formatCode="0">
                  <c:v>97.58000000000001</c:v>
                </c:pt>
                <c:pt idx="12" formatCode="0">
                  <c:v>91.91000000000002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95-4AA2-B001-38A2D3F5E694}"/>
            </c:ext>
          </c:extLst>
        </c:ser>
        <c:ser>
          <c:idx val="2"/>
          <c:order val="2"/>
          <c:tx>
            <c:strRef>
              <c:f>Feuil1!$D$3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Feuil1!$D$4:$D$16</c:f>
              <c:numCache>
                <c:formatCode>General</c:formatCode>
                <c:ptCount val="13"/>
                <c:pt idx="0">
                  <c:v>52.0</c:v>
                </c:pt>
                <c:pt idx="1">
                  <c:v>1.4</c:v>
                </c:pt>
                <c:pt idx="2">
                  <c:v>0.4</c:v>
                </c:pt>
                <c:pt idx="3">
                  <c:v>0.2</c:v>
                </c:pt>
                <c:pt idx="4">
                  <c:v>8.0</c:v>
                </c:pt>
                <c:pt idx="5">
                  <c:v>7.0</c:v>
                </c:pt>
                <c:pt idx="6">
                  <c:v>3.0</c:v>
                </c:pt>
                <c:pt idx="7">
                  <c:v>1.4</c:v>
                </c:pt>
                <c:pt idx="8">
                  <c:v>13.0</c:v>
                </c:pt>
                <c:pt idx="9">
                  <c:v>13.0</c:v>
                </c:pt>
                <c:pt idx="10">
                  <c:v>1.0</c:v>
                </c:pt>
                <c:pt idx="11" formatCode="0">
                  <c:v>100.4</c:v>
                </c:pt>
                <c:pt idx="12" formatCode="0">
                  <c:v>92.82909999999998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95-4AA2-B001-38A2D3F5E694}"/>
            </c:ext>
          </c:extLst>
        </c:ser>
        <c:ser>
          <c:idx val="3"/>
          <c:order val="3"/>
          <c:tx>
            <c:strRef>
              <c:f>Feuil1!$E$3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Feuil1!$E$4:$E$16</c:f>
              <c:numCache>
                <c:formatCode>General</c:formatCode>
                <c:ptCount val="13"/>
                <c:pt idx="0">
                  <c:v>52.0</c:v>
                </c:pt>
                <c:pt idx="1">
                  <c:v>1.4</c:v>
                </c:pt>
                <c:pt idx="2">
                  <c:v>0.5</c:v>
                </c:pt>
                <c:pt idx="3">
                  <c:v>0.22</c:v>
                </c:pt>
                <c:pt idx="4">
                  <c:v>8.0</c:v>
                </c:pt>
                <c:pt idx="5">
                  <c:v>7.0</c:v>
                </c:pt>
                <c:pt idx="6">
                  <c:v>4.0</c:v>
                </c:pt>
                <c:pt idx="7">
                  <c:v>1.4</c:v>
                </c:pt>
                <c:pt idx="8">
                  <c:v>13.0</c:v>
                </c:pt>
                <c:pt idx="9">
                  <c:v>13.0</c:v>
                </c:pt>
                <c:pt idx="10">
                  <c:v>2.0</c:v>
                </c:pt>
                <c:pt idx="11" formatCode="0">
                  <c:v>102.52</c:v>
                </c:pt>
                <c:pt idx="12" formatCode="0">
                  <c:v>93.757391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95-4AA2-B001-38A2D3F5E694}"/>
            </c:ext>
          </c:extLst>
        </c:ser>
        <c:ser>
          <c:idx val="4"/>
          <c:order val="4"/>
          <c:tx>
            <c:strRef>
              <c:f>Feuil1!$F$3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Feuil1!$F$4:$F$16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0.5</c:v>
                </c:pt>
                <c:pt idx="3">
                  <c:v>0.24</c:v>
                </c:pt>
                <c:pt idx="4">
                  <c:v>8.0</c:v>
                </c:pt>
                <c:pt idx="5">
                  <c:v>7.0</c:v>
                </c:pt>
                <c:pt idx="6">
                  <c:v>4.0</c:v>
                </c:pt>
                <c:pt idx="7">
                  <c:v>1.8</c:v>
                </c:pt>
                <c:pt idx="8">
                  <c:v>13.0</c:v>
                </c:pt>
                <c:pt idx="9">
                  <c:v>13.0</c:v>
                </c:pt>
                <c:pt idx="10">
                  <c:v>2.0</c:v>
                </c:pt>
                <c:pt idx="11" formatCode="0">
                  <c:v>105.74</c:v>
                </c:pt>
                <c:pt idx="12" formatCode="0">
                  <c:v>95.16375186499987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95-4AA2-B001-38A2D3F5E694}"/>
            </c:ext>
          </c:extLst>
        </c:ser>
        <c:ser>
          <c:idx val="5"/>
          <c:order val="5"/>
          <c:tx>
            <c:strRef>
              <c:f>Feuil1!$G$3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Feuil1!$G$4:$G$16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0.7</c:v>
                </c:pt>
                <c:pt idx="3">
                  <c:v>0.26</c:v>
                </c:pt>
                <c:pt idx="4">
                  <c:v>8.0</c:v>
                </c:pt>
                <c:pt idx="5">
                  <c:v>7.0</c:v>
                </c:pt>
                <c:pt idx="6">
                  <c:v>4.0</c:v>
                </c:pt>
                <c:pt idx="7">
                  <c:v>1.8</c:v>
                </c:pt>
                <c:pt idx="8">
                  <c:v>13.0</c:v>
                </c:pt>
                <c:pt idx="9">
                  <c:v>13.0</c:v>
                </c:pt>
                <c:pt idx="10">
                  <c:v>2.0</c:v>
                </c:pt>
                <c:pt idx="11" formatCode="0">
                  <c:v>105.96</c:v>
                </c:pt>
                <c:pt idx="12" formatCode="0">
                  <c:v>96.59120814297498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95-4AA2-B001-38A2D3F5E694}"/>
            </c:ext>
          </c:extLst>
        </c:ser>
        <c:ser>
          <c:idx val="6"/>
          <c:order val="6"/>
          <c:tx>
            <c:strRef>
              <c:f>Feuil1!$H$3</c:f>
              <c:strCache>
                <c:ptCount val="1"/>
                <c:pt idx="0">
                  <c:v>2029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Feuil1!$H$4:$H$16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0.7</c:v>
                </c:pt>
                <c:pt idx="3">
                  <c:v>0.28</c:v>
                </c:pt>
                <c:pt idx="4">
                  <c:v>8.0</c:v>
                </c:pt>
                <c:pt idx="5">
                  <c:v>7.0</c:v>
                </c:pt>
                <c:pt idx="6">
                  <c:v>4.0</c:v>
                </c:pt>
                <c:pt idx="7">
                  <c:v>1.8</c:v>
                </c:pt>
                <c:pt idx="8">
                  <c:v>13.0</c:v>
                </c:pt>
                <c:pt idx="9">
                  <c:v>13.0</c:v>
                </c:pt>
                <c:pt idx="10">
                  <c:v>3.0</c:v>
                </c:pt>
                <c:pt idx="11" formatCode="0">
                  <c:v>106.98</c:v>
                </c:pt>
                <c:pt idx="12" formatCode="0">
                  <c:v>98.04007626511962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95-4AA2-B001-38A2D3F5E694}"/>
            </c:ext>
          </c:extLst>
        </c:ser>
        <c:ser>
          <c:idx val="7"/>
          <c:order val="7"/>
          <c:tx>
            <c:strRef>
              <c:f>Feuil1!$I$3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Feuil1!$I$4:$I$16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0.7</c:v>
                </c:pt>
                <c:pt idx="3">
                  <c:v>0.3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1.9</c:v>
                </c:pt>
                <c:pt idx="8">
                  <c:v>13.0</c:v>
                </c:pt>
                <c:pt idx="9">
                  <c:v>13.0</c:v>
                </c:pt>
                <c:pt idx="10">
                  <c:v>3.0</c:v>
                </c:pt>
                <c:pt idx="11" formatCode="0">
                  <c:v>108.1</c:v>
                </c:pt>
                <c:pt idx="12" formatCode="0">
                  <c:v>100.0008777904219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995-4AA2-B001-38A2D3F5E694}"/>
            </c:ext>
          </c:extLst>
        </c:ser>
        <c:ser>
          <c:idx val="8"/>
          <c:order val="8"/>
          <c:tx>
            <c:strRef>
              <c:f>Feuil1!$J$3</c:f>
              <c:strCache>
                <c:ptCount val="1"/>
                <c:pt idx="0">
                  <c:v>2031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Feuil1!$J$4:$J$16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0.7</c:v>
                </c:pt>
                <c:pt idx="3">
                  <c:v>0.33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1.9</c:v>
                </c:pt>
                <c:pt idx="8">
                  <c:v>13.0</c:v>
                </c:pt>
                <c:pt idx="9">
                  <c:v>13.0</c:v>
                </c:pt>
                <c:pt idx="10">
                  <c:v>3.0</c:v>
                </c:pt>
                <c:pt idx="11" formatCode="0">
                  <c:v>108.13</c:v>
                </c:pt>
                <c:pt idx="12" formatCode="0">
                  <c:v>102.0008953462305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95-4AA2-B001-38A2D3F5E694}"/>
            </c:ext>
          </c:extLst>
        </c:ser>
        <c:ser>
          <c:idx val="9"/>
          <c:order val="9"/>
          <c:tx>
            <c:strRef>
              <c:f>Feuil1!$K$3</c:f>
              <c:strCache>
                <c:ptCount val="1"/>
                <c:pt idx="0">
                  <c:v>2032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Feuil1!$K$4:$K$16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0.7</c:v>
                </c:pt>
                <c:pt idx="3">
                  <c:v>0.35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2.0</c:v>
                </c:pt>
                <c:pt idx="8">
                  <c:v>13.0</c:v>
                </c:pt>
                <c:pt idx="9">
                  <c:v>13.0</c:v>
                </c:pt>
                <c:pt idx="10">
                  <c:v>3.0</c:v>
                </c:pt>
                <c:pt idx="11" formatCode="0">
                  <c:v>108.25</c:v>
                </c:pt>
                <c:pt idx="12" formatCode="0">
                  <c:v>104.0409132531551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995-4AA2-B001-38A2D3F5E694}"/>
            </c:ext>
          </c:extLst>
        </c:ser>
        <c:ser>
          <c:idx val="10"/>
          <c:order val="10"/>
          <c:tx>
            <c:strRef>
              <c:f>Feuil1!$L$3</c:f>
              <c:strCache>
                <c:ptCount val="1"/>
                <c:pt idx="0">
                  <c:v>2033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Feuil1!$L$4:$L$16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0.8</c:v>
                </c:pt>
                <c:pt idx="3">
                  <c:v>0.38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2.0</c:v>
                </c:pt>
                <c:pt idx="8">
                  <c:v>13.0</c:v>
                </c:pt>
                <c:pt idx="9">
                  <c:v>13.0</c:v>
                </c:pt>
                <c:pt idx="10">
                  <c:v>4.0</c:v>
                </c:pt>
                <c:pt idx="11" formatCode="0">
                  <c:v>109.38</c:v>
                </c:pt>
                <c:pt idx="12" formatCode="0">
                  <c:v>106.6419360844839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995-4AA2-B001-38A2D3F5E694}"/>
            </c:ext>
          </c:extLst>
        </c:ser>
        <c:ser>
          <c:idx val="11"/>
          <c:order val="11"/>
          <c:tx>
            <c:strRef>
              <c:f>Feuil1!$M$3</c:f>
              <c:strCache>
                <c:ptCount val="1"/>
                <c:pt idx="0">
                  <c:v>2034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Feuil1!$M$4:$M$16</c:f>
              <c:numCache>
                <c:formatCode>General</c:formatCode>
                <c:ptCount val="13"/>
                <c:pt idx="0">
                  <c:v>56.0</c:v>
                </c:pt>
                <c:pt idx="1">
                  <c:v>1.6</c:v>
                </c:pt>
                <c:pt idx="2">
                  <c:v>0.9</c:v>
                </c:pt>
                <c:pt idx="3">
                  <c:v>0.38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2.2</c:v>
                </c:pt>
                <c:pt idx="8">
                  <c:v>13.0</c:v>
                </c:pt>
                <c:pt idx="9">
                  <c:v>13.0</c:v>
                </c:pt>
                <c:pt idx="10">
                  <c:v>4.0</c:v>
                </c:pt>
                <c:pt idx="11" formatCode="0">
                  <c:v>111.08</c:v>
                </c:pt>
                <c:pt idx="12" formatCode="0">
                  <c:v>109.307984486596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995-4AA2-B001-38A2D3F5E694}"/>
            </c:ext>
          </c:extLst>
        </c:ser>
        <c:ser>
          <c:idx val="12"/>
          <c:order val="12"/>
          <c:tx>
            <c:strRef>
              <c:f>Feuil1!$N$3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Feuil1!$N$4:$N$16</c:f>
              <c:numCache>
                <c:formatCode>General</c:formatCode>
                <c:ptCount val="13"/>
                <c:pt idx="0">
                  <c:v>57.4</c:v>
                </c:pt>
                <c:pt idx="1">
                  <c:v>1.6</c:v>
                </c:pt>
                <c:pt idx="2">
                  <c:v>1.0</c:v>
                </c:pt>
                <c:pt idx="3">
                  <c:v>0.4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2.2</c:v>
                </c:pt>
                <c:pt idx="8">
                  <c:v>13.0</c:v>
                </c:pt>
                <c:pt idx="9">
                  <c:v>13.0</c:v>
                </c:pt>
                <c:pt idx="10">
                  <c:v>4.0</c:v>
                </c:pt>
                <c:pt idx="11" formatCode="0">
                  <c:v>112.6</c:v>
                </c:pt>
                <c:pt idx="12" formatCode="0">
                  <c:v>112.0406840987609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995-4AA2-B001-38A2D3F5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3463320"/>
        <c:axId val="-2143485064"/>
        <c:axId val="-2143481208"/>
      </c:bar3DChart>
      <c:catAx>
        <c:axId val="-214346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43485064"/>
        <c:crosses val="autoZero"/>
        <c:auto val="1"/>
        <c:lblAlgn val="ctr"/>
        <c:lblOffset val="100"/>
        <c:noMultiLvlLbl val="0"/>
      </c:catAx>
      <c:valAx>
        <c:axId val="-2143485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43463320"/>
        <c:crosses val="autoZero"/>
        <c:crossBetween val="between"/>
      </c:valAx>
      <c:serAx>
        <c:axId val="-21434812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4348506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France,  simulation des moyens accessibles à la pointe hivernale (en GW)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Feuil1!$B$4:$B$16</c:f>
              <c:numCache>
                <c:formatCode>General</c:formatCode>
                <c:ptCount val="13"/>
                <c:pt idx="0">
                  <c:v>48.0</c:v>
                </c:pt>
                <c:pt idx="1">
                  <c:v>1.1</c:v>
                </c:pt>
                <c:pt idx="2">
                  <c:v>0.2</c:v>
                </c:pt>
                <c:pt idx="3">
                  <c:v>0.16</c:v>
                </c:pt>
                <c:pt idx="4">
                  <c:v>8.0</c:v>
                </c:pt>
                <c:pt idx="5">
                  <c:v>7.0</c:v>
                </c:pt>
                <c:pt idx="6">
                  <c:v>3.0</c:v>
                </c:pt>
                <c:pt idx="7">
                  <c:v>1.0</c:v>
                </c:pt>
                <c:pt idx="8">
                  <c:v>13.0</c:v>
                </c:pt>
                <c:pt idx="9">
                  <c:v>13.0</c:v>
                </c:pt>
                <c:pt idx="10">
                  <c:v>1.0</c:v>
                </c:pt>
                <c:pt idx="11" formatCode="0">
                  <c:v>95.46000000000002</c:v>
                </c:pt>
                <c:pt idx="12" formatCode="0">
                  <c:v>91.0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A9-4FE7-AC31-5DEF185C0477}"/>
            </c:ext>
          </c:extLst>
        </c:ser>
        <c:ser>
          <c:idx val="1"/>
          <c:order val="1"/>
          <c:tx>
            <c:strRef>
              <c:f>Feuil1!$C$3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Feuil1!$C$4:$C$16</c:f>
              <c:numCache>
                <c:formatCode>General</c:formatCode>
                <c:ptCount val="13"/>
                <c:pt idx="0">
                  <c:v>50.0</c:v>
                </c:pt>
                <c:pt idx="1">
                  <c:v>1.2</c:v>
                </c:pt>
                <c:pt idx="2">
                  <c:v>0.2</c:v>
                </c:pt>
                <c:pt idx="3">
                  <c:v>0.18</c:v>
                </c:pt>
                <c:pt idx="4">
                  <c:v>8.0</c:v>
                </c:pt>
                <c:pt idx="5">
                  <c:v>7.0</c:v>
                </c:pt>
                <c:pt idx="6">
                  <c:v>3.0</c:v>
                </c:pt>
                <c:pt idx="7">
                  <c:v>1.0</c:v>
                </c:pt>
                <c:pt idx="8">
                  <c:v>13.0</c:v>
                </c:pt>
                <c:pt idx="9">
                  <c:v>13.0</c:v>
                </c:pt>
                <c:pt idx="10">
                  <c:v>1.0</c:v>
                </c:pt>
                <c:pt idx="11" formatCode="0">
                  <c:v>97.58000000000001</c:v>
                </c:pt>
                <c:pt idx="12" formatCode="0">
                  <c:v>91.91000000000002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9-4FE7-AC31-5DEF185C0477}"/>
            </c:ext>
          </c:extLst>
        </c:ser>
        <c:ser>
          <c:idx val="2"/>
          <c:order val="2"/>
          <c:tx>
            <c:strRef>
              <c:f>Feuil1!$D$3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Feuil1!$D$4:$D$16</c:f>
              <c:numCache>
                <c:formatCode>General</c:formatCode>
                <c:ptCount val="13"/>
                <c:pt idx="0">
                  <c:v>52.0</c:v>
                </c:pt>
                <c:pt idx="1">
                  <c:v>1.4</c:v>
                </c:pt>
                <c:pt idx="2">
                  <c:v>0.4</c:v>
                </c:pt>
                <c:pt idx="3">
                  <c:v>0.2</c:v>
                </c:pt>
                <c:pt idx="4">
                  <c:v>8.0</c:v>
                </c:pt>
                <c:pt idx="5">
                  <c:v>7.0</c:v>
                </c:pt>
                <c:pt idx="6">
                  <c:v>3.0</c:v>
                </c:pt>
                <c:pt idx="7">
                  <c:v>1.4</c:v>
                </c:pt>
                <c:pt idx="8">
                  <c:v>13.0</c:v>
                </c:pt>
                <c:pt idx="9">
                  <c:v>13.0</c:v>
                </c:pt>
                <c:pt idx="10">
                  <c:v>1.0</c:v>
                </c:pt>
                <c:pt idx="11" formatCode="0">
                  <c:v>100.4</c:v>
                </c:pt>
                <c:pt idx="12" formatCode="0">
                  <c:v>92.82909999999998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A9-4FE7-AC31-5DEF185C0477}"/>
            </c:ext>
          </c:extLst>
        </c:ser>
        <c:ser>
          <c:idx val="3"/>
          <c:order val="3"/>
          <c:tx>
            <c:strRef>
              <c:f>Feuil1!$E$3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Feuil1!$E$4:$E$16</c:f>
              <c:numCache>
                <c:formatCode>General</c:formatCode>
                <c:ptCount val="13"/>
                <c:pt idx="0">
                  <c:v>52.0</c:v>
                </c:pt>
                <c:pt idx="1">
                  <c:v>1.4</c:v>
                </c:pt>
                <c:pt idx="2">
                  <c:v>0.5</c:v>
                </c:pt>
                <c:pt idx="3">
                  <c:v>0.22</c:v>
                </c:pt>
                <c:pt idx="4">
                  <c:v>8.0</c:v>
                </c:pt>
                <c:pt idx="5">
                  <c:v>7.0</c:v>
                </c:pt>
                <c:pt idx="6">
                  <c:v>4.0</c:v>
                </c:pt>
                <c:pt idx="7">
                  <c:v>1.4</c:v>
                </c:pt>
                <c:pt idx="8">
                  <c:v>13.0</c:v>
                </c:pt>
                <c:pt idx="9">
                  <c:v>13.0</c:v>
                </c:pt>
                <c:pt idx="10">
                  <c:v>2.0</c:v>
                </c:pt>
                <c:pt idx="11" formatCode="0">
                  <c:v>102.52</c:v>
                </c:pt>
                <c:pt idx="12" formatCode="0">
                  <c:v>93.757391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A9-4FE7-AC31-5DEF185C0477}"/>
            </c:ext>
          </c:extLst>
        </c:ser>
        <c:ser>
          <c:idx val="4"/>
          <c:order val="4"/>
          <c:tx>
            <c:strRef>
              <c:f>Feuil1!$F$3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Feuil1!$F$4:$F$16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0.5</c:v>
                </c:pt>
                <c:pt idx="3">
                  <c:v>0.24</c:v>
                </c:pt>
                <c:pt idx="4">
                  <c:v>8.0</c:v>
                </c:pt>
                <c:pt idx="5">
                  <c:v>7.0</c:v>
                </c:pt>
                <c:pt idx="6">
                  <c:v>4.0</c:v>
                </c:pt>
                <c:pt idx="7">
                  <c:v>1.8</c:v>
                </c:pt>
                <c:pt idx="8">
                  <c:v>13.0</c:v>
                </c:pt>
                <c:pt idx="9">
                  <c:v>13.0</c:v>
                </c:pt>
                <c:pt idx="10">
                  <c:v>2.0</c:v>
                </c:pt>
                <c:pt idx="11" formatCode="0">
                  <c:v>105.74</c:v>
                </c:pt>
                <c:pt idx="12" formatCode="0">
                  <c:v>95.16375186499987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9-4FE7-AC31-5DEF185C0477}"/>
            </c:ext>
          </c:extLst>
        </c:ser>
        <c:ser>
          <c:idx val="5"/>
          <c:order val="5"/>
          <c:tx>
            <c:strRef>
              <c:f>Feuil1!$G$3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Feuil1!$G$4:$G$16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0.7</c:v>
                </c:pt>
                <c:pt idx="3">
                  <c:v>0.26</c:v>
                </c:pt>
                <c:pt idx="4">
                  <c:v>8.0</c:v>
                </c:pt>
                <c:pt idx="5">
                  <c:v>7.0</c:v>
                </c:pt>
                <c:pt idx="6">
                  <c:v>4.0</c:v>
                </c:pt>
                <c:pt idx="7">
                  <c:v>1.8</c:v>
                </c:pt>
                <c:pt idx="8">
                  <c:v>13.0</c:v>
                </c:pt>
                <c:pt idx="9">
                  <c:v>13.0</c:v>
                </c:pt>
                <c:pt idx="10">
                  <c:v>2.0</c:v>
                </c:pt>
                <c:pt idx="11" formatCode="0">
                  <c:v>105.96</c:v>
                </c:pt>
                <c:pt idx="12" formatCode="0">
                  <c:v>96.59120814297498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A9-4FE7-AC31-5DEF185C0477}"/>
            </c:ext>
          </c:extLst>
        </c:ser>
        <c:ser>
          <c:idx val="6"/>
          <c:order val="6"/>
          <c:tx>
            <c:strRef>
              <c:f>Feuil1!$H$3</c:f>
              <c:strCache>
                <c:ptCount val="1"/>
                <c:pt idx="0">
                  <c:v>2029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Feuil1!$H$4:$H$16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0.7</c:v>
                </c:pt>
                <c:pt idx="3">
                  <c:v>0.28</c:v>
                </c:pt>
                <c:pt idx="4">
                  <c:v>8.0</c:v>
                </c:pt>
                <c:pt idx="5">
                  <c:v>7.0</c:v>
                </c:pt>
                <c:pt idx="6">
                  <c:v>4.0</c:v>
                </c:pt>
                <c:pt idx="7">
                  <c:v>1.8</c:v>
                </c:pt>
                <c:pt idx="8">
                  <c:v>13.0</c:v>
                </c:pt>
                <c:pt idx="9">
                  <c:v>13.0</c:v>
                </c:pt>
                <c:pt idx="10">
                  <c:v>3.0</c:v>
                </c:pt>
                <c:pt idx="11" formatCode="0">
                  <c:v>106.98</c:v>
                </c:pt>
                <c:pt idx="12" formatCode="0">
                  <c:v>98.04007626511962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A9-4FE7-AC31-5DEF185C0477}"/>
            </c:ext>
          </c:extLst>
        </c:ser>
        <c:ser>
          <c:idx val="7"/>
          <c:order val="7"/>
          <c:tx>
            <c:strRef>
              <c:f>Feuil1!$I$3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Feuil1!$I$4:$I$16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0.7</c:v>
                </c:pt>
                <c:pt idx="3">
                  <c:v>0.3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1.9</c:v>
                </c:pt>
                <c:pt idx="8">
                  <c:v>13.0</c:v>
                </c:pt>
                <c:pt idx="9">
                  <c:v>13.0</c:v>
                </c:pt>
                <c:pt idx="10">
                  <c:v>3.0</c:v>
                </c:pt>
                <c:pt idx="11" formatCode="0">
                  <c:v>108.1</c:v>
                </c:pt>
                <c:pt idx="12" formatCode="0">
                  <c:v>100.0008777904219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3A9-4FE7-AC31-5DEF185C0477}"/>
            </c:ext>
          </c:extLst>
        </c:ser>
        <c:ser>
          <c:idx val="8"/>
          <c:order val="8"/>
          <c:tx>
            <c:strRef>
              <c:f>Feuil1!$J$3</c:f>
              <c:strCache>
                <c:ptCount val="1"/>
                <c:pt idx="0">
                  <c:v>2031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Feuil1!$J$4:$J$16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0.7</c:v>
                </c:pt>
                <c:pt idx="3">
                  <c:v>0.33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1.9</c:v>
                </c:pt>
                <c:pt idx="8">
                  <c:v>13.0</c:v>
                </c:pt>
                <c:pt idx="9">
                  <c:v>13.0</c:v>
                </c:pt>
                <c:pt idx="10">
                  <c:v>3.0</c:v>
                </c:pt>
                <c:pt idx="11" formatCode="0">
                  <c:v>108.13</c:v>
                </c:pt>
                <c:pt idx="12" formatCode="0">
                  <c:v>102.0008953462305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3A9-4FE7-AC31-5DEF185C0477}"/>
            </c:ext>
          </c:extLst>
        </c:ser>
        <c:ser>
          <c:idx val="9"/>
          <c:order val="9"/>
          <c:tx>
            <c:strRef>
              <c:f>Feuil1!$K$3</c:f>
              <c:strCache>
                <c:ptCount val="1"/>
                <c:pt idx="0">
                  <c:v>2032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Feuil1!$K$4:$K$16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0.7</c:v>
                </c:pt>
                <c:pt idx="3">
                  <c:v>0.35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2.0</c:v>
                </c:pt>
                <c:pt idx="8">
                  <c:v>13.0</c:v>
                </c:pt>
                <c:pt idx="9">
                  <c:v>13.0</c:v>
                </c:pt>
                <c:pt idx="10">
                  <c:v>3.0</c:v>
                </c:pt>
                <c:pt idx="11" formatCode="0">
                  <c:v>108.25</c:v>
                </c:pt>
                <c:pt idx="12" formatCode="0">
                  <c:v>104.0409132531551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3A9-4FE7-AC31-5DEF185C0477}"/>
            </c:ext>
          </c:extLst>
        </c:ser>
        <c:ser>
          <c:idx val="10"/>
          <c:order val="10"/>
          <c:tx>
            <c:strRef>
              <c:f>Feuil1!$L$3</c:f>
              <c:strCache>
                <c:ptCount val="1"/>
                <c:pt idx="0">
                  <c:v>2033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Feuil1!$L$4:$L$16</c:f>
              <c:numCache>
                <c:formatCode>General</c:formatCode>
                <c:ptCount val="13"/>
                <c:pt idx="0">
                  <c:v>54.6</c:v>
                </c:pt>
                <c:pt idx="1">
                  <c:v>1.6</c:v>
                </c:pt>
                <c:pt idx="2">
                  <c:v>0.8</c:v>
                </c:pt>
                <c:pt idx="3">
                  <c:v>0.38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2.0</c:v>
                </c:pt>
                <c:pt idx="8">
                  <c:v>13.0</c:v>
                </c:pt>
                <c:pt idx="9">
                  <c:v>13.0</c:v>
                </c:pt>
                <c:pt idx="10">
                  <c:v>4.0</c:v>
                </c:pt>
                <c:pt idx="11" formatCode="0">
                  <c:v>109.38</c:v>
                </c:pt>
                <c:pt idx="12" formatCode="0">
                  <c:v>106.6419360844839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3A9-4FE7-AC31-5DEF185C0477}"/>
            </c:ext>
          </c:extLst>
        </c:ser>
        <c:ser>
          <c:idx val="11"/>
          <c:order val="11"/>
          <c:tx>
            <c:strRef>
              <c:f>Feuil1!$M$3</c:f>
              <c:strCache>
                <c:ptCount val="1"/>
                <c:pt idx="0">
                  <c:v>2034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Feuil1!$M$4:$M$16</c:f>
              <c:numCache>
                <c:formatCode>General</c:formatCode>
                <c:ptCount val="13"/>
                <c:pt idx="0">
                  <c:v>56.0</c:v>
                </c:pt>
                <c:pt idx="1">
                  <c:v>1.6</c:v>
                </c:pt>
                <c:pt idx="2">
                  <c:v>0.9</c:v>
                </c:pt>
                <c:pt idx="3">
                  <c:v>0.38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2.2</c:v>
                </c:pt>
                <c:pt idx="8">
                  <c:v>13.0</c:v>
                </c:pt>
                <c:pt idx="9">
                  <c:v>13.0</c:v>
                </c:pt>
                <c:pt idx="10">
                  <c:v>4.0</c:v>
                </c:pt>
                <c:pt idx="11" formatCode="0">
                  <c:v>111.08</c:v>
                </c:pt>
                <c:pt idx="12" formatCode="0">
                  <c:v>109.307984486596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9-4FE7-AC31-5DEF185C0477}"/>
            </c:ext>
          </c:extLst>
        </c:ser>
        <c:ser>
          <c:idx val="12"/>
          <c:order val="12"/>
          <c:tx>
            <c:strRef>
              <c:f>Feuil1!$N$3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Feuil1!$A$4:$A$16</c:f>
              <c:strCache>
                <c:ptCount val="13"/>
                <c:pt idx="0">
                  <c:v>nucléaire</c:v>
                </c:pt>
                <c:pt idx="1">
                  <c:v>éolien terrestre</c:v>
                </c:pt>
                <c:pt idx="2">
                  <c:v>éolien offshore</c:v>
                </c:pt>
                <c:pt idx="3">
                  <c:v>solaires</c:v>
                </c:pt>
                <c:pt idx="4">
                  <c:v>hydraulique fil de l'eau</c:v>
                </c:pt>
                <c:pt idx="5">
                  <c:v>hydraulique de pointe</c:v>
                </c:pt>
                <c:pt idx="6">
                  <c:v>hydraulique - STEP</c:v>
                </c:pt>
                <c:pt idx="7">
                  <c:v>biogaz</c:v>
                </c:pt>
                <c:pt idx="8">
                  <c:v>gaz hist. et gaz-biogaz add.</c:v>
                </c:pt>
                <c:pt idx="9">
                  <c:v>interconnections</c:v>
                </c:pt>
                <c:pt idx="10">
                  <c:v>flexibilités de production</c:v>
                </c:pt>
                <c:pt idx="11">
                  <c:v>potentiel total</c:v>
                </c:pt>
                <c:pt idx="12">
                  <c:v>nécessaire à la pointe </c:v>
                </c:pt>
              </c:strCache>
            </c:strRef>
          </c:cat>
          <c:val>
            <c:numRef>
              <c:f>Feuil1!$N$4:$N$16</c:f>
              <c:numCache>
                <c:formatCode>General</c:formatCode>
                <c:ptCount val="13"/>
                <c:pt idx="0">
                  <c:v>57.4</c:v>
                </c:pt>
                <c:pt idx="1">
                  <c:v>1.6</c:v>
                </c:pt>
                <c:pt idx="2">
                  <c:v>1.0</c:v>
                </c:pt>
                <c:pt idx="3">
                  <c:v>0.4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2.2</c:v>
                </c:pt>
                <c:pt idx="8">
                  <c:v>13.0</c:v>
                </c:pt>
                <c:pt idx="9">
                  <c:v>13.0</c:v>
                </c:pt>
                <c:pt idx="10">
                  <c:v>4.0</c:v>
                </c:pt>
                <c:pt idx="11" formatCode="0">
                  <c:v>112.6</c:v>
                </c:pt>
                <c:pt idx="12" formatCode="0">
                  <c:v>112.0406840987609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3A9-4FE7-AC31-5DEF185C0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2234776"/>
        <c:axId val="2108115416"/>
        <c:axId val="2107940392"/>
      </c:bar3DChart>
      <c:catAx>
        <c:axId val="207223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8115416"/>
        <c:crosses val="autoZero"/>
        <c:auto val="1"/>
        <c:lblAlgn val="ctr"/>
        <c:lblOffset val="100"/>
        <c:noMultiLvlLbl val="0"/>
      </c:catAx>
      <c:valAx>
        <c:axId val="210811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2234776"/>
        <c:crosses val="autoZero"/>
        <c:crossBetween val="between"/>
      </c:valAx>
      <c:serAx>
        <c:axId val="21079403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811541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4CF9-46F5-40DD-AA29-010035E03523}" type="datetimeFigureOut">
              <a:rPr lang="fr-FR" smtClean="0"/>
              <a:pPr/>
              <a:t>11/12/22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C277-EECD-4C2C-BAA7-23789B03D6E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hyperlink" Target="https://app.electricitymaps.com/ma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ereme.fr/wp-content/uploads/2022/09/Cereme-fiche-passage-de-letape-2023-2033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eme.fr/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s://cereme.fr/wp-content/uploads/2022/11/Cereme_fiche-reperes-permanents_nov-22-DEF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hyperlink" Target="https://cereme.fr/wp-content/uploads/2022/11/Cereme_fiche-reperes-permanents_nov-22-DEF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s://cereme.fr/wp-content/uploads/2022/07/C-12-Comparaison-des-couts-complets-de-production-de-lelectricite_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ereme.fr/travaux/" TargetMode="External"/><Relationship Id="rId3" Type="http://schemas.openxmlformats.org/officeDocument/2006/relationships/hyperlink" Target="https://cereme.fr/wp-content/uploads/2022/04/Rapport-Roland-Berger-scenario-du-Cerem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42910" y="1971865"/>
            <a:ext cx="785818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/>
              <a:t>Raconte-moi la France … </a:t>
            </a:r>
          </a:p>
          <a:p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</a:rPr>
              <a:t>pourquoi elle seule a réussi sa transition écologique en cette première moitié du 21</a:t>
            </a:r>
            <a:r>
              <a:rPr lang="fr-FR" sz="2000" b="1" i="1" baseline="30000" dirty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</a:rPr>
              <a:t> siècle</a:t>
            </a:r>
            <a:endParaRPr lang="fr-FR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79912" y="5085184"/>
            <a:ext cx="448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en 2040 : toute la France est libérée.</a:t>
            </a:r>
          </a:p>
          <a:p>
            <a:endParaRPr lang="fr-F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Toute ? Oui, toute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C2D944B-16F9-0075-6C7D-A3E5D5FD4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166846" cy="8640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81E1EA7-CE45-54A5-CF15-BCA44DAF1E0D}"/>
              </a:ext>
            </a:extLst>
          </p:cNvPr>
          <p:cNvSpPr txBox="1"/>
          <p:nvPr/>
        </p:nvSpPr>
        <p:spPr>
          <a:xfrm>
            <a:off x="7221752" y="188640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Houilles, le 10 </a:t>
            </a:r>
            <a:r>
              <a:rPr lang="fr-FR" sz="1200" b="1" dirty="0" err="1"/>
              <a:t>déc</a:t>
            </a:r>
            <a:r>
              <a:rPr lang="fr-FR" sz="1200" b="1" dirty="0"/>
              <a:t> 2022</a:t>
            </a:r>
          </a:p>
        </p:txBody>
      </p:sp>
      <p:pic>
        <p:nvPicPr>
          <p:cNvPr id="7" name="Image 6" descr="logo-aep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45106"/>
            <a:ext cx="1800200" cy="181244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B26FDEC-8EB9-B79B-F9A5-801E52BE381E}"/>
              </a:ext>
            </a:extLst>
          </p:cNvPr>
          <p:cNvSpPr txBox="1"/>
          <p:nvPr/>
        </p:nvSpPr>
        <p:spPr>
          <a:xfrm>
            <a:off x="467544" y="620688"/>
            <a:ext cx="56271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i="1" dirty="0">
                <a:solidFill>
                  <a:schemeClr val="accent1">
                    <a:lumMod val="75000"/>
                  </a:schemeClr>
                </a:solidFill>
              </a:rPr>
              <a:t>Et ce fut l’annonce de Belfort, le 10 février 2022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2136D1B-5356-7577-9B0C-730229E03191}"/>
              </a:ext>
            </a:extLst>
          </p:cNvPr>
          <p:cNvSpPr txBox="1"/>
          <p:nvPr/>
        </p:nvSpPr>
        <p:spPr>
          <a:xfrm>
            <a:off x="683568" y="1608634"/>
            <a:ext cx="830131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Belfort, c’est …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/>
              <a:t>c’est du « </a:t>
            </a:r>
            <a:r>
              <a:rPr lang="fr-FR" i="1" dirty="0"/>
              <a:t>en même temps </a:t>
            </a:r>
            <a:r>
              <a:rPr lang="fr-FR" dirty="0"/>
              <a:t>» : l’incapacité d’une génération à faire des choix lisibles </a:t>
            </a:r>
          </a:p>
          <a:p>
            <a:pPr marL="285750" indent="-285750">
              <a:buFontTx/>
              <a:buChar char="-"/>
            </a:pPr>
            <a:endParaRPr lang="fr-FR" sz="1100" dirty="0"/>
          </a:p>
          <a:p>
            <a:pPr marL="285750" indent="-285750">
              <a:buFontTx/>
              <a:buChar char="-"/>
            </a:pPr>
            <a:r>
              <a:rPr lang="fr-FR" dirty="0"/>
              <a:t>c’est cependant aussi une prise de conscience de ce qui précède</a:t>
            </a:r>
          </a:p>
          <a:p>
            <a:r>
              <a:rPr lang="fr-FR" dirty="0"/>
              <a:t>      Sans le dire explicitement.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0F75FAB-F11D-F087-AAEF-946184658B41}"/>
              </a:ext>
            </a:extLst>
          </p:cNvPr>
          <p:cNvSpPr txBox="1"/>
          <p:nvPr/>
        </p:nvSpPr>
        <p:spPr>
          <a:xfrm>
            <a:off x="683568" y="3408144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Sur le nucléaire</a:t>
            </a:r>
            <a:r>
              <a:rPr lang="fr-FR" dirty="0"/>
              <a:t>, Belfort c’est …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/>
              <a:t>l’annonce de la prolongation des réacteurs existants  </a:t>
            </a:r>
          </a:p>
          <a:p>
            <a:pPr marL="285750" indent="-285750">
              <a:buFontTx/>
              <a:buChar char="-"/>
            </a:pPr>
            <a:endParaRPr lang="fr-FR" sz="1100" dirty="0"/>
          </a:p>
          <a:p>
            <a:pPr marL="285750" indent="-285750">
              <a:buFontTx/>
              <a:buChar char="-"/>
            </a:pPr>
            <a:r>
              <a:rPr lang="fr-FR" dirty="0"/>
              <a:t>L’annonce d’un programme de 6 EPR 2 et de 8 additionnels </a:t>
            </a:r>
          </a:p>
          <a:p>
            <a:endParaRPr lang="fr-FR" sz="800" dirty="0"/>
          </a:p>
          <a:p>
            <a:pPr marL="263525"/>
            <a:r>
              <a:rPr lang="fr-FR" sz="1600" dirty="0"/>
              <a:t>Pas « </a:t>
            </a:r>
            <a:r>
              <a:rPr lang="fr-FR" sz="1600" i="1" dirty="0"/>
              <a:t>6 + 8 en option </a:t>
            </a:r>
            <a:r>
              <a:rPr lang="fr-FR" sz="1600" dirty="0"/>
              <a:t>», mais : « </a:t>
            </a:r>
            <a:r>
              <a:rPr lang="fr-FR" sz="1600" b="1" i="1" dirty="0">
                <a:solidFill>
                  <a:srgbClr val="222222"/>
                </a:solidFill>
                <a:effectLst/>
              </a:rPr>
              <a:t>je souhaite que 6 EPR2 soient construits et que nous lancions les études sur la construction de 8 EPR2 additionnels</a:t>
            </a:r>
            <a:r>
              <a:rPr lang="fr-FR" sz="1600" dirty="0">
                <a:solidFill>
                  <a:srgbClr val="222222"/>
                </a:solidFill>
                <a:effectLst/>
              </a:rPr>
              <a:t> »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973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3C19465-8F16-DD89-B62E-88A026BE4811}"/>
              </a:ext>
            </a:extLst>
          </p:cNvPr>
          <p:cNvSpPr txBox="1"/>
          <p:nvPr/>
        </p:nvSpPr>
        <p:spPr>
          <a:xfrm>
            <a:off x="159436" y="117793"/>
            <a:ext cx="6955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i="1" dirty="0">
                <a:solidFill>
                  <a:schemeClr val="accent1">
                    <a:lumMod val="75000"/>
                  </a:schemeClr>
                </a:solidFill>
              </a:rPr>
              <a:t>Ce qu’il manquait à l’annonce de Belfort le 10 février 2022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D1A7ED1-4509-C112-EC1A-56EB5CBADCD2}"/>
              </a:ext>
            </a:extLst>
          </p:cNvPr>
          <p:cNvSpPr txBox="1"/>
          <p:nvPr/>
        </p:nvSpPr>
        <p:spPr>
          <a:xfrm>
            <a:off x="234595" y="6258798"/>
            <a:ext cx="8297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rgbClr val="008000"/>
                </a:solidFill>
              </a:rPr>
              <a:t>… il manquait quelque chose ressemblant au scénario du </a:t>
            </a:r>
            <a:r>
              <a:rPr lang="fr-FR" sz="1600" b="1" i="1" dirty="0" err="1">
                <a:solidFill>
                  <a:srgbClr val="008000"/>
                </a:solidFill>
              </a:rPr>
              <a:t>Cérémé</a:t>
            </a:r>
            <a:r>
              <a:rPr lang="fr-FR" sz="1600" b="1" i="1" dirty="0">
                <a:solidFill>
                  <a:srgbClr val="008000"/>
                </a:solidFill>
              </a:rPr>
              <a:t> modélisé par Roland Berger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49713E4-7B97-8F8D-B604-BAF01D8C6060}"/>
              </a:ext>
            </a:extLst>
          </p:cNvPr>
          <p:cNvSpPr txBox="1"/>
          <p:nvPr/>
        </p:nvSpPr>
        <p:spPr>
          <a:xfrm>
            <a:off x="234595" y="720883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l’annonce d’un programme de série industrielle assorti de vraies économies d’échelle :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C6EFE74-DBC9-28FD-3A2A-13D10BF4C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8" t="15380" r="35848" b="50200"/>
          <a:stretch/>
        </p:blipFill>
        <p:spPr>
          <a:xfrm>
            <a:off x="120377" y="1172189"/>
            <a:ext cx="7475959" cy="39956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F3A2435-ECDA-CF19-FB86-36D2216F2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1" t="52822" r="35825" b="11641"/>
          <a:stretch/>
        </p:blipFill>
        <p:spPr>
          <a:xfrm>
            <a:off x="7806940" y="4149080"/>
            <a:ext cx="1239286" cy="120991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9706DBF-17DB-770E-D419-B09FA5B7EA3A}"/>
              </a:ext>
            </a:extLst>
          </p:cNvPr>
          <p:cNvSpPr txBox="1"/>
          <p:nvPr/>
        </p:nvSpPr>
        <p:spPr>
          <a:xfrm>
            <a:off x="177940" y="5728539"/>
            <a:ext cx="695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fr-FR" dirty="0"/>
              <a:t>2. l’annonce d’une relance, durable, d’un programme de type Astrid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456F87F-4D31-9148-494C-A623037EB03D}"/>
              </a:ext>
            </a:extLst>
          </p:cNvPr>
          <p:cNvSpPr txBox="1"/>
          <p:nvPr/>
        </p:nvSpPr>
        <p:spPr>
          <a:xfrm>
            <a:off x="539552" y="5269425"/>
            <a:ext cx="7887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&lt;&lt;  pas de Plan hydrogène ni de Plan de réindustrialisation sans réussite de ce programme nucléaire  &gt;&gt; </a:t>
            </a:r>
          </a:p>
        </p:txBody>
      </p:sp>
    </p:spTree>
    <p:extLst>
      <p:ext uri="{BB962C8B-B14F-4D97-AF65-F5344CB8AC3E}">
        <p14:creationId xmlns:p14="http://schemas.microsoft.com/office/powerpoint/2010/main" val="236748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51D9624-54F4-A88A-8ED0-0113E5310968}"/>
              </a:ext>
            </a:extLst>
          </p:cNvPr>
          <p:cNvSpPr txBox="1"/>
          <p:nvPr/>
        </p:nvSpPr>
        <p:spPr>
          <a:xfrm>
            <a:off x="179512" y="332656"/>
            <a:ext cx="6627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i="1" dirty="0">
                <a:solidFill>
                  <a:schemeClr val="accent1">
                    <a:lumMod val="75000"/>
                  </a:schemeClr>
                </a:solidFill>
              </a:rPr>
              <a:t>Le scénario N4-2 du </a:t>
            </a:r>
            <a:r>
              <a:rPr lang="fr-FR" sz="2200" i="1" dirty="0" err="1">
                <a:solidFill>
                  <a:schemeClr val="accent1">
                    <a:lumMod val="75000"/>
                  </a:schemeClr>
                </a:solidFill>
              </a:rPr>
              <a:t>Cérémé</a:t>
            </a:r>
            <a:r>
              <a:rPr lang="fr-FR" sz="2200" i="1" dirty="0">
                <a:solidFill>
                  <a:schemeClr val="accent1">
                    <a:lumMod val="75000"/>
                  </a:schemeClr>
                </a:solidFill>
              </a:rPr>
              <a:t>, modélisé par Roland Berger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9D786BC-A2DB-12F7-AEA9-9E30208A0FC1}"/>
              </a:ext>
            </a:extLst>
          </p:cNvPr>
          <p:cNvSpPr txBox="1"/>
          <p:nvPr/>
        </p:nvSpPr>
        <p:spPr>
          <a:xfrm>
            <a:off x="539552" y="1628800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/>
              <a:t>CONFIANCE :</a:t>
            </a:r>
          </a:p>
          <a:p>
            <a:r>
              <a:rPr lang="fr-FR" dirty="0"/>
              <a:t>La France a la capacité de s’engager sur un programme suivant : </a:t>
            </a:r>
          </a:p>
          <a:p>
            <a:r>
              <a:rPr lang="fr-FR" dirty="0"/>
              <a:t> - prolongation de l’existant à 70 ans,</a:t>
            </a:r>
          </a:p>
          <a:p>
            <a:r>
              <a:rPr lang="fr-FR" dirty="0"/>
              <a:t> - mettre en service 20 à 24 EPR2 d’ici à 2050</a:t>
            </a:r>
          </a:p>
          <a:p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 total nucléaire : 90 à 100 GW</a:t>
            </a:r>
            <a:endParaRPr lang="fr-FR" dirty="0"/>
          </a:p>
          <a:p>
            <a:r>
              <a:rPr lang="fr-FR" dirty="0"/>
              <a:t> - quelques </a:t>
            </a:r>
            <a:r>
              <a:rPr lang="fr-FR" dirty="0" err="1"/>
              <a:t>EnR</a:t>
            </a:r>
            <a:r>
              <a:rPr lang="fr-FR" dirty="0"/>
              <a:t> </a:t>
            </a:r>
            <a:r>
              <a:rPr lang="fr-FR" b="1" dirty="0"/>
              <a:t>pilotables</a:t>
            </a:r>
            <a:r>
              <a:rPr lang="fr-FR" dirty="0"/>
              <a:t> : hydrauliques, biogaz + PAC</a:t>
            </a:r>
          </a:p>
          <a:p>
            <a:r>
              <a:rPr lang="fr-FR" dirty="0"/>
              <a:t> - des </a:t>
            </a:r>
            <a:r>
              <a:rPr lang="fr-FR" dirty="0" err="1"/>
              <a:t>EnR</a:t>
            </a:r>
            <a:r>
              <a:rPr lang="fr-FR" dirty="0"/>
              <a:t> intermittentes en complément, notamment pour l’export</a:t>
            </a:r>
          </a:p>
          <a:p>
            <a:endParaRPr lang="fr-FR" dirty="0"/>
          </a:p>
          <a:p>
            <a:r>
              <a:rPr lang="fr-FR" dirty="0"/>
              <a:t>2.  PILOTAGE DE QUALITE :</a:t>
            </a:r>
          </a:p>
          <a:p>
            <a:r>
              <a:rPr lang="fr-FR" dirty="0"/>
              <a:t> - révision des règles de gestion au quotidien : le nucléaire et l’hydraulique en base</a:t>
            </a:r>
          </a:p>
          <a:p>
            <a:r>
              <a:rPr lang="fr-FR" dirty="0"/>
              <a:t> - pilotage du marché et des prix par la puissance publique</a:t>
            </a:r>
          </a:p>
          <a:p>
            <a:pPr algn="ctr"/>
            <a:r>
              <a:rPr lang="fr-FR" dirty="0"/>
              <a:t>  </a:t>
            </a:r>
            <a:r>
              <a:rPr lang="fr-FR" sz="1600" b="1" dirty="0">
                <a:solidFill>
                  <a:srgbClr val="008000"/>
                </a:solidFill>
              </a:rPr>
              <a:t> L’électricité n’est pas un bien comme les autres</a:t>
            </a:r>
          </a:p>
          <a:p>
            <a:endParaRPr lang="fr-FR" dirty="0"/>
          </a:p>
          <a:p>
            <a:r>
              <a:rPr lang="fr-FR" dirty="0"/>
              <a:t>3. PREPARATION DE L’AVENIR :</a:t>
            </a:r>
          </a:p>
          <a:p>
            <a:r>
              <a:rPr lang="fr-FR" dirty="0"/>
              <a:t> - un engagement R&amp;D sur les nouvelles générations de réacteurs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BB07096-6209-F196-D06A-6CBB453B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3" t="36000" r="17713" b="16226"/>
          <a:stretch/>
        </p:blipFill>
        <p:spPr>
          <a:xfrm>
            <a:off x="323528" y="503999"/>
            <a:ext cx="8712968" cy="57038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DE95E6D-4DA1-8F01-81BD-2CE37465F121}"/>
              </a:ext>
            </a:extLst>
          </p:cNvPr>
          <p:cNvSpPr txBox="1"/>
          <p:nvPr/>
        </p:nvSpPr>
        <p:spPr>
          <a:xfrm>
            <a:off x="6044872" y="6207806"/>
            <a:ext cx="892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39 GW …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61F7A0F7-1AED-3117-DFB3-CCD0AE72E843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5877272"/>
            <a:ext cx="320744" cy="3305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DB5D5A8-2FC6-DE5C-4B98-0C288DA4E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42986" r="53609" b="31801"/>
          <a:stretch/>
        </p:blipFill>
        <p:spPr>
          <a:xfrm>
            <a:off x="1187624" y="1231885"/>
            <a:ext cx="6840966" cy="43354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CC6D700-D851-689E-85F2-90C52D317CD8}"/>
              </a:ext>
            </a:extLst>
          </p:cNvPr>
          <p:cNvSpPr txBox="1"/>
          <p:nvPr/>
        </p:nvSpPr>
        <p:spPr>
          <a:xfrm>
            <a:off x="395536" y="404664"/>
            <a:ext cx="4853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rgbClr val="008000"/>
                </a:solidFill>
              </a:rPr>
              <a:t>Investissements cumulés 2019-2050 (Md €)</a:t>
            </a:r>
          </a:p>
          <a:p>
            <a:r>
              <a:rPr lang="fr-FR" sz="1600" dirty="0"/>
              <a:t>pour la demande d’électricité de référence de RTE (N03)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F9A59ED-7405-0C37-5ED3-314D15C91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97" t="79400" r="29525" b="15000"/>
          <a:stretch/>
        </p:blipFill>
        <p:spPr>
          <a:xfrm>
            <a:off x="467544" y="5790598"/>
            <a:ext cx="842678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7FEBB21-D387-F017-A05C-EAC59E162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0601" r="6688" b="13600"/>
          <a:stretch/>
        </p:blipFill>
        <p:spPr>
          <a:xfrm>
            <a:off x="173384" y="1484784"/>
            <a:ext cx="8797232" cy="49685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A5FC618-387F-9F9B-C6EE-038BC6EFE2DB}"/>
              </a:ext>
            </a:extLst>
          </p:cNvPr>
          <p:cNvSpPr txBox="1"/>
          <p:nvPr/>
        </p:nvSpPr>
        <p:spPr>
          <a:xfrm>
            <a:off x="395536" y="4046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rgbClr val="008000"/>
                </a:solidFill>
              </a:rPr>
              <a:t>Un scénario qui répond à toutes les hypothèses d’évolution de la consommation d’ici à 2050</a:t>
            </a:r>
          </a:p>
        </p:txBody>
      </p:sp>
    </p:spTree>
    <p:extLst>
      <p:ext uri="{BB962C8B-B14F-4D97-AF65-F5344CB8AC3E}">
        <p14:creationId xmlns:p14="http://schemas.microsoft.com/office/powerpoint/2010/main" val="329126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3848C98-547D-626E-6E78-1E3C7E555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30" t="29690" r="2778" b="18492"/>
          <a:stretch/>
        </p:blipFill>
        <p:spPr bwMode="auto">
          <a:xfrm>
            <a:off x="323528" y="1264791"/>
            <a:ext cx="8352928" cy="4978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113DE7D-2EDD-30BE-4920-BB01B13C29A7}"/>
              </a:ext>
            </a:extLst>
          </p:cNvPr>
          <p:cNvSpPr txBox="1"/>
          <p:nvPr/>
        </p:nvSpPr>
        <p:spPr>
          <a:xfrm>
            <a:off x="4932040" y="6334554"/>
            <a:ext cx="3203848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 : </a:t>
            </a:r>
            <a:r>
              <a:rPr lang="fr-FR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https://app.electricitymaps.com/map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3884ACC-5434-E6AE-688D-74D83FBA1FA1}"/>
              </a:ext>
            </a:extLst>
          </p:cNvPr>
          <p:cNvSpPr txBox="1"/>
          <p:nvPr/>
        </p:nvSpPr>
        <p:spPr>
          <a:xfrm>
            <a:off x="14139" y="116632"/>
            <a:ext cx="4571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008000"/>
                </a:solidFill>
              </a:rPr>
              <a:t>Continuer d’être parmi les meilleurs 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D1D297E-FDDC-0FE0-5236-D8F3503668F6}"/>
              </a:ext>
            </a:extLst>
          </p:cNvPr>
          <p:cNvSpPr txBox="1"/>
          <p:nvPr/>
        </p:nvSpPr>
        <p:spPr>
          <a:xfrm>
            <a:off x="4225815" y="965038"/>
            <a:ext cx="352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(analyse sur 60 mois : sept. 2017 à août 2022)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DF42A22-82D1-D408-0CA0-1CCA549657ED}"/>
              </a:ext>
            </a:extLst>
          </p:cNvPr>
          <p:cNvSpPr txBox="1"/>
          <p:nvPr/>
        </p:nvSpPr>
        <p:spPr>
          <a:xfrm>
            <a:off x="323528" y="633168"/>
            <a:ext cx="3902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1. </a:t>
            </a:r>
            <a:r>
              <a:rPr lang="fr-FR" sz="20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Aller vers la 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eutralité carbone : </a:t>
            </a:r>
          </a:p>
        </p:txBody>
      </p:sp>
    </p:spTree>
    <p:extLst>
      <p:ext uri="{BB962C8B-B14F-4D97-AF65-F5344CB8AC3E}">
        <p14:creationId xmlns:p14="http://schemas.microsoft.com/office/powerpoint/2010/main" val="296743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F8B766A-A7DE-6A28-9ED3-918E9F330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4" t="39370" r="61914" b="10696"/>
          <a:stretch/>
        </p:blipFill>
        <p:spPr>
          <a:xfrm>
            <a:off x="4672462" y="2780928"/>
            <a:ext cx="4362093" cy="374441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FE35C11-A85B-B2AA-24F6-C2D676430BBE}"/>
              </a:ext>
            </a:extLst>
          </p:cNvPr>
          <p:cNvSpPr txBox="1"/>
          <p:nvPr/>
        </p:nvSpPr>
        <p:spPr>
          <a:xfrm>
            <a:off x="107504" y="425446"/>
            <a:ext cx="811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. Servir la pointe : du biogaz et un quantum raisonnable d’importations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19AFF3B-0289-774D-7591-DF47B1E4F978}"/>
              </a:ext>
            </a:extLst>
          </p:cNvPr>
          <p:cNvSpPr txBox="1"/>
          <p:nvPr/>
        </p:nvSpPr>
        <p:spPr>
          <a:xfrm>
            <a:off x="456766" y="945720"/>
            <a:ext cx="772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servir en 2050, en conditions météo défavorables, une pointe à 120 GW :</a:t>
            </a:r>
          </a:p>
          <a:p>
            <a:pPr marL="269875"/>
            <a:r>
              <a:rPr lang="fr-FR" dirty="0">
                <a:sym typeface="Wingdings" panose="05000000000000000000" pitchFamily="2" charset="2"/>
              </a:rPr>
              <a:t> u</a:t>
            </a:r>
            <a:r>
              <a:rPr lang="fr-FR" dirty="0"/>
              <a:t>ne capacité de 146 GW, contre 123 GW dans le scénario Belfort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27D78D5-CBA5-7A6E-859C-8EE4D793C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91" t="38850" r="23226" b="6601"/>
          <a:stretch/>
        </p:blipFill>
        <p:spPr>
          <a:xfrm>
            <a:off x="202524" y="1618704"/>
            <a:ext cx="4441484" cy="40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9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12AFF38-42C3-78F1-E1FA-5B31A85BE141}"/>
              </a:ext>
            </a:extLst>
          </p:cNvPr>
          <p:cNvSpPr txBox="1"/>
          <p:nvPr/>
        </p:nvSpPr>
        <p:spPr>
          <a:xfrm>
            <a:off x="0" y="4114492"/>
            <a:ext cx="3177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>
                <a:hlinkClick r:id="rId2"/>
              </a:rPr>
              <a:t>https://cereme.fr/wp-content/uploads/2022/09/Cereme-fiche-passage-de-letape-2023-2033.pdf</a:t>
            </a:r>
            <a:r>
              <a:rPr lang="fr-FR" sz="10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79DAC81-A111-F288-9427-7AFFC8A35713}"/>
              </a:ext>
            </a:extLst>
          </p:cNvPr>
          <p:cNvSpPr txBox="1"/>
          <p:nvPr/>
        </p:nvSpPr>
        <p:spPr>
          <a:xfrm>
            <a:off x="107504" y="425446"/>
            <a:ext cx="544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3. Servir la pointe - période charnière 2023-2035 :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xmlns="" id="{C39479A6-978C-9A65-66FB-5EEA0A323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108647"/>
              </p:ext>
            </p:extLst>
          </p:nvPr>
        </p:nvGraphicFramePr>
        <p:xfrm>
          <a:off x="107504" y="914298"/>
          <a:ext cx="4104456" cy="323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C0A8DB0-3CA0-0232-2839-1C1C668C0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57" t="41599" r="65749" b="22001"/>
          <a:stretch/>
        </p:blipFill>
        <p:spPr>
          <a:xfrm>
            <a:off x="4098176" y="1550554"/>
            <a:ext cx="4036855" cy="38634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32AD0FF-7850-E058-82DB-88F9684179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87" t="19201" r="35826" b="5200"/>
          <a:stretch/>
        </p:blipFill>
        <p:spPr>
          <a:xfrm>
            <a:off x="1907704" y="4779583"/>
            <a:ext cx="1270144" cy="2078417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04450074-C4C0-53BF-5EEB-153A3757F889}"/>
              </a:ext>
            </a:extLst>
          </p:cNvPr>
          <p:cNvCxnSpPr/>
          <p:nvPr/>
        </p:nvCxnSpPr>
        <p:spPr>
          <a:xfrm>
            <a:off x="1396190" y="5259626"/>
            <a:ext cx="2701987" cy="1368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03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4746924-5494-6515-283D-F1D1DEAEC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33201" r="40550" b="10800"/>
          <a:stretch/>
        </p:blipFill>
        <p:spPr>
          <a:xfrm>
            <a:off x="899277" y="1210067"/>
            <a:ext cx="7489147" cy="53872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A07CBD7-FBFE-47B7-358C-BA7284EED4F4}"/>
              </a:ext>
            </a:extLst>
          </p:cNvPr>
          <p:cNvSpPr txBox="1"/>
          <p:nvPr/>
        </p:nvSpPr>
        <p:spPr>
          <a:xfrm>
            <a:off x="250893" y="260648"/>
            <a:ext cx="1296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>
                <a:solidFill>
                  <a:srgbClr val="C00000"/>
                </a:solidFill>
              </a:rPr>
              <a:t>L’EPR 2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B442AAB-11ED-3E31-DCF6-2F65FBB3BA63}"/>
              </a:ext>
            </a:extLst>
          </p:cNvPr>
          <p:cNvSpPr txBox="1"/>
          <p:nvPr/>
        </p:nvSpPr>
        <p:spPr>
          <a:xfrm>
            <a:off x="227737" y="840735"/>
            <a:ext cx="84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b="1" dirty="0"/>
              <a:t>L’EPR 2 est un ER optimisé et simplifié </a:t>
            </a:r>
          </a:p>
        </p:txBody>
      </p:sp>
    </p:spTree>
    <p:extLst>
      <p:ext uri="{BB962C8B-B14F-4D97-AF65-F5344CB8AC3E}">
        <p14:creationId xmlns:p14="http://schemas.microsoft.com/office/powerpoint/2010/main" val="107353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85852" y="1357298"/>
            <a:ext cx="65771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en 2040 : toute la France est libérée.</a:t>
            </a: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/>
              <a:buChar char="à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Toute ? Oui, toute. Enfin presque</a:t>
            </a:r>
          </a:p>
          <a:p>
            <a:pPr algn="ctr"/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/>
              <a:buChar char="à"/>
            </a:pPr>
            <a:r>
              <a:rPr lang="fr-FR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alors, c’est pour cela qu’on voit de moins en moins d’éoliennes ?  </a:t>
            </a:r>
          </a:p>
          <a:p>
            <a:pPr algn="ctr">
              <a:buFont typeface="Wingdings"/>
              <a:buChar char="à"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/>
              <a:buChar char="à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euh … eh bien pour cela faisons un petit retour en arrière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826350"/>
            <a:ext cx="845181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1. Des procédures adaptées :</a:t>
            </a:r>
          </a:p>
          <a:p>
            <a:pPr marL="44608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008000"/>
                </a:solidFill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débat public  en cours </a:t>
            </a:r>
            <a:r>
              <a:rPr lang="fr-FR" dirty="0">
                <a:solidFill>
                  <a:srgbClr val="000000"/>
                </a:solidFill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+ </a:t>
            </a:r>
            <a:r>
              <a:rPr lang="fr-FR" b="1" dirty="0">
                <a:solidFill>
                  <a:srgbClr val="008000"/>
                </a:solidFill>
                <a:ea typeface="Calibri" pitchFamily="34" charset="0"/>
                <a:cs typeface="Arial" pitchFamily="34" charset="0"/>
                <a:sym typeface="Wingdings" panose="05000000000000000000" pitchFamily="2" charset="2"/>
              </a:rPr>
              <a:t>projet de loi sur le nucléaire</a:t>
            </a:r>
            <a:endParaRPr lang="fr-FR" b="1" dirty="0">
              <a:solidFill>
                <a:srgbClr val="00800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2. Une organisation industrielle en ordre de bataille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C’est le GIFEN 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(*)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qui l’écrit 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(**)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: 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1. définir en détail le réacteur à construire et </a:t>
            </a: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le standardiser dans la durée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5560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Arial" pitchFamily="34" charset="0"/>
              </a:rPr>
              <a:t>Accepter en cours de programme de nouvelles versions équivaudrait à réduire les bénéfices de l’effet de série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5381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2. donner aux entreprises de la filière la visibilité nécessaire à leur mobilisation (orientations stratégiques, investissements, recrutements)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381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3. solidariser le Maître d’Ouvrage et ses sous-traitants sur la performance qualité-délais- coûts</a:t>
            </a:r>
          </a:p>
          <a:p>
            <a:pPr marL="5381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fr-FR" i="1" dirty="0">
                <a:solidFill>
                  <a:srgbClr val="FF0000"/>
                </a:solidFill>
                <a:cs typeface="Arial" pitchFamily="34" charset="0"/>
              </a:rPr>
              <a:t>    </a:t>
            </a:r>
            <a:r>
              <a:rPr lang="fr-FR" sz="1600" b="1" i="1" dirty="0">
                <a:solidFill>
                  <a:srgbClr val="FF0000"/>
                </a:solidFill>
                <a:cs typeface="Arial" pitchFamily="34" charset="0"/>
              </a:rPr>
              <a:t>Y compris les génie-civilistes, dont la puissance en fait un levier essentiel du succès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5381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4. refonder la culture qualité dans les entreprises et au sein du Maître d’Ouvrage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381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5. renforcer la gouvernance et le pilotage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381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6. développer et maintenir les compétences acquises.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2D76EF3-39D7-3B51-4F94-98E8D8A20A6E}"/>
              </a:ext>
            </a:extLst>
          </p:cNvPr>
          <p:cNvSpPr txBox="1"/>
          <p:nvPr/>
        </p:nvSpPr>
        <p:spPr>
          <a:xfrm>
            <a:off x="248399" y="278106"/>
            <a:ext cx="46294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008000"/>
                </a:solidFill>
              </a:rPr>
              <a:t>Des conditions de réussite rigoureuses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8FFDF6A-93E8-7263-76B4-9D50A4DBD3F9}"/>
              </a:ext>
            </a:extLst>
          </p:cNvPr>
          <p:cNvSpPr txBox="1"/>
          <p:nvPr/>
        </p:nvSpPr>
        <p:spPr>
          <a:xfrm>
            <a:off x="248399" y="6074132"/>
            <a:ext cx="4079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(*)  Groupement des industriels français de l'énergie nucléaire.</a:t>
            </a:r>
            <a:endParaRPr lang="fr-FR" sz="11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7696889-C62B-A5A7-0E8C-F92B43CDF3F3}"/>
              </a:ext>
            </a:extLst>
          </p:cNvPr>
          <p:cNvSpPr txBox="1"/>
          <p:nvPr/>
        </p:nvSpPr>
        <p:spPr>
          <a:xfrm>
            <a:off x="251520" y="6335742"/>
            <a:ext cx="5876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(**) Dossier du Maître d’Ouvrage – débat public Nouveaux réacteurs nucléaires/ Penly p. 22</a:t>
            </a:r>
            <a:endParaRPr lang="fr-FR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91580" y="1239915"/>
            <a:ext cx="756084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1. 200 000 emplois directs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absolument certains </a:t>
            </a:r>
            <a:r>
              <a:rPr kumimoji="0" 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sym typeface="Wingdings" panose="05000000000000000000" pitchFamily="2" charset="2"/>
              </a:rPr>
              <a:t> potentiel 250 à 300 000</a:t>
            </a:r>
            <a:endParaRPr kumimoji="0" lang="fr-F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r-FR" sz="1200" dirty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2. des emplois qualifiés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r-FR" sz="1200" dirty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3. des emplois territorialisés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r-FR" sz="1200" dirty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FR" dirty="0">
                <a:cs typeface="Arial" pitchFamily="34" charset="0"/>
              </a:rPr>
              <a:t>4. La garantie d’un socle pour notre réindustrialisation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r-FR" sz="1200" dirty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5. </a:t>
            </a:r>
            <a:r>
              <a:rPr lang="fr-FR" dirty="0">
                <a:cs typeface="Arial" pitchFamily="34" charset="0"/>
              </a:rPr>
              <a:t>Un potentiel d’exportation de nos savoir-faire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2D76EF3-39D7-3B51-4F94-98E8D8A20A6E}"/>
              </a:ext>
            </a:extLst>
          </p:cNvPr>
          <p:cNvSpPr txBox="1"/>
          <p:nvPr/>
        </p:nvSpPr>
        <p:spPr>
          <a:xfrm>
            <a:off x="248399" y="278106"/>
            <a:ext cx="5208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008000"/>
                </a:solidFill>
              </a:rPr>
              <a:t>Des emplois durables et qualifiés en France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C99EEFA-BA2B-7D0C-27D5-95D11878362A}"/>
              </a:ext>
            </a:extLst>
          </p:cNvPr>
          <p:cNvSpPr txBox="1"/>
          <p:nvPr/>
        </p:nvSpPr>
        <p:spPr>
          <a:xfrm>
            <a:off x="4932040" y="4417715"/>
            <a:ext cx="250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A côté de cela, les </a:t>
            </a:r>
            <a:r>
              <a:rPr lang="fr-FR" b="1" i="1" dirty="0" err="1"/>
              <a:t>EnR</a:t>
            </a:r>
            <a:r>
              <a:rPr lang="fr-FR" b="1" i="1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253890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2DF25EC-6545-45E6-DA98-DACC7B5499DF}"/>
              </a:ext>
            </a:extLst>
          </p:cNvPr>
          <p:cNvSpPr txBox="1"/>
          <p:nvPr/>
        </p:nvSpPr>
        <p:spPr>
          <a:xfrm>
            <a:off x="2483768" y="3140968"/>
            <a:ext cx="407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Merci pour votre attention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FBD97C2-A813-4A28-0B0A-CCAA426010FB}"/>
              </a:ext>
            </a:extLst>
          </p:cNvPr>
          <p:cNvSpPr txBox="1"/>
          <p:nvPr/>
        </p:nvSpPr>
        <p:spPr>
          <a:xfrm>
            <a:off x="243390" y="5733256"/>
            <a:ext cx="267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Bruno Ladsous</a:t>
            </a:r>
          </a:p>
          <a:p>
            <a:r>
              <a:rPr lang="fr-FR" dirty="0"/>
              <a:t>Administrateur du </a:t>
            </a:r>
            <a:r>
              <a:rPr lang="fr-FR" dirty="0" err="1"/>
              <a:t>Cérémé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BA941F7-8FFE-0F04-4DA5-0032860B5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166846" cy="8640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18889B9-85C8-26F3-6E51-298F62B7F086}"/>
              </a:ext>
            </a:extLst>
          </p:cNvPr>
          <p:cNvSpPr txBox="1"/>
          <p:nvPr/>
        </p:nvSpPr>
        <p:spPr>
          <a:xfrm>
            <a:off x="6516216" y="5548590"/>
            <a:ext cx="20699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hlinkClick r:id="rId3"/>
              </a:rPr>
              <a:t>https://cereme.fr/</a:t>
            </a:r>
            <a:r>
              <a:rPr lang="fr-FR" sz="1600" dirty="0"/>
              <a:t> </a:t>
            </a:r>
          </a:p>
        </p:txBody>
      </p:sp>
      <p:pic>
        <p:nvPicPr>
          <p:cNvPr id="7" name="Image 6" descr="logo-aep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584176" cy="159495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3529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28744"/>
            <a:ext cx="249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</a:rPr>
              <a:t>Petit retour en arrière</a:t>
            </a:r>
          </a:p>
        </p:txBody>
      </p:sp>
      <p:pic>
        <p:nvPicPr>
          <p:cNvPr id="3" name="Image 2"/>
          <p:cNvPicPr/>
          <p:nvPr/>
        </p:nvPicPr>
        <p:blipFill rotWithShape="1">
          <a:blip r:embed="rId2"/>
          <a:srcRect l="50898" t="28921" r="3636" b="10937"/>
          <a:stretch/>
        </p:blipFill>
        <p:spPr bwMode="auto">
          <a:xfrm>
            <a:off x="500034" y="1648448"/>
            <a:ext cx="6808270" cy="4709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034" y="500042"/>
            <a:ext cx="8138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 2022, émergea un début de prise de conscience  :</a:t>
            </a:r>
          </a:p>
          <a:p>
            <a:pPr marL="358775"/>
            <a:r>
              <a:rPr lang="fr-FR" sz="1600" dirty="0">
                <a:sym typeface="Wingdings" pitchFamily="2" charset="2"/>
              </a:rPr>
              <a:t> les pays qui réussiraient leur </a:t>
            </a:r>
            <a:r>
              <a:rPr lang="fr-FR" sz="1600" dirty="0" err="1">
                <a:sym typeface="Wingdings" pitchFamily="2" charset="2"/>
              </a:rPr>
              <a:t>décarbonation</a:t>
            </a:r>
            <a:r>
              <a:rPr lang="fr-FR" sz="1600" dirty="0">
                <a:sym typeface="Wingdings" pitchFamily="2" charset="2"/>
              </a:rPr>
              <a:t> étaient ceux qui :</a:t>
            </a:r>
          </a:p>
          <a:p>
            <a:pPr marL="898525" indent="-360363">
              <a:buAutoNum type="arabicPeriod"/>
            </a:pPr>
            <a:r>
              <a:rPr lang="fr-FR" sz="1600" dirty="0">
                <a:sym typeface="Wingdings" pitchFamily="2" charset="2"/>
              </a:rPr>
              <a:t>menaient avec constance et régularité un vrai programme d’efficacité énergétique</a:t>
            </a:r>
          </a:p>
          <a:p>
            <a:pPr marL="898525" indent="-360363">
              <a:buAutoNum type="arabicPeriod"/>
            </a:pPr>
            <a:r>
              <a:rPr lang="fr-FR" sz="1600" dirty="0">
                <a:sym typeface="Wingdings" pitchFamily="2" charset="2"/>
              </a:rPr>
              <a:t>avaient un mix électrique à base de nucléaire ou d’hydraulique + nucléaire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6878802" y="3717032"/>
            <a:ext cx="224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Constat partagé : l’Allemagne </a:t>
            </a:r>
            <a:r>
              <a:rPr lang="fr-FR" sz="1500" dirty="0" err="1"/>
              <a:t>éolo</a:t>
            </a:r>
            <a:r>
              <a:rPr lang="fr-FR" sz="1500" dirty="0"/>
              <a:t>-gazière ne réussirait jamais sa transition</a:t>
            </a:r>
          </a:p>
        </p:txBody>
      </p:sp>
      <p:cxnSp>
        <p:nvCxnSpPr>
          <p:cNvPr id="7" name="Connecteur droit avec flèche 6"/>
          <p:cNvCxnSpPr>
            <a:cxnSpLocks/>
            <a:stCxn id="5" idx="1"/>
          </p:cNvCxnSpPr>
          <p:nvPr/>
        </p:nvCxnSpPr>
        <p:spPr>
          <a:xfrm flipH="1">
            <a:off x="5240288" y="4224864"/>
            <a:ext cx="1638514" cy="14252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024914" y="6409808"/>
            <a:ext cx="6011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3"/>
              </a:rPr>
              <a:t>https://cereme.fr/wp-content/uploads/2022/11/Cereme_fiche-reperes-permanents_nov-22-DEF.pdf</a:t>
            </a:r>
            <a:r>
              <a:rPr lang="fr-FR" sz="1100" dirty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xmlns="" id="{07EFA2FE-B46F-2E3C-B061-D44F88343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034302"/>
              </p:ext>
            </p:extLst>
          </p:nvPr>
        </p:nvGraphicFramePr>
        <p:xfrm>
          <a:off x="285720" y="1495940"/>
          <a:ext cx="6286544" cy="441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85720" y="357166"/>
            <a:ext cx="8462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la même époque on comprit que pour notre indépendance énergétique et notre sécurité d’approvisionnement, il ne fallait pas compter sur l’éolien, ni le solaire.</a:t>
            </a:r>
          </a:p>
          <a:p>
            <a:r>
              <a:rPr lang="fr-FR" sz="1600" dirty="0"/>
              <a:t>Les importations d’électricité un peu, mais pas trop : il avait en effet été prouvé que le « foisonnement éolien » inventé par les opérateurs n’avait aucune réalité.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643702" y="3587532"/>
            <a:ext cx="250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retour aux fondamentaux :</a:t>
            </a:r>
          </a:p>
          <a:p>
            <a:r>
              <a:rPr lang="fr-FR" sz="1600" dirty="0"/>
              <a:t>Le critère d’efficience du système  est : </a:t>
            </a:r>
          </a:p>
          <a:p>
            <a:r>
              <a:rPr lang="fr-FR" sz="1600" dirty="0"/>
              <a:t>caler la capacité de production sur le besoin à la pointe hivernale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874414" y="3787452"/>
            <a:ext cx="785818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100588" y="6124090"/>
            <a:ext cx="6011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3"/>
              </a:rPr>
              <a:t>https://cereme.fr/wp-content/uploads/2022/11/Cereme_fiche-reperes-permanents_nov-22-DEF.pdf</a:t>
            </a:r>
            <a:r>
              <a:rPr lang="fr-FR" sz="1100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357166"/>
            <a:ext cx="86439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De même, il fut enfin réalisé que seul le nucléaire civil de série, avec de vastes effets d’échelle,</a:t>
            </a:r>
          </a:p>
          <a:p>
            <a:r>
              <a:rPr lang="fr-FR" sz="1600" dirty="0"/>
              <a:t>menait à un prix compétitif de l’électricité.</a:t>
            </a:r>
          </a:p>
          <a:p>
            <a:r>
              <a:rPr lang="fr-FR" sz="1500" dirty="0"/>
              <a:t>Les opérateurs et le ministère avaient caché sous le tapis la réalité des coûts complets de production.</a:t>
            </a:r>
          </a:p>
          <a:p>
            <a:r>
              <a:rPr lang="fr-FR" sz="1500" dirty="0"/>
              <a:t>Dans un contexte d’électrification croissante des usages, c’était grave, et poursuivre dans cette erreur aurait obéré les chances de réussite de deux programmes majeurs : notre  programme de </a:t>
            </a:r>
            <a:r>
              <a:rPr lang="fr-FR" sz="1500" dirty="0" err="1"/>
              <a:t>réindustrialisation</a:t>
            </a:r>
            <a:r>
              <a:rPr lang="fr-FR" sz="1500" dirty="0"/>
              <a:t>, et le plan hydrogène sans lequel la neutralité carbone ne pouvait pas être atteinte.</a:t>
            </a:r>
          </a:p>
        </p:txBody>
      </p:sp>
      <p:pic>
        <p:nvPicPr>
          <p:cNvPr id="3" name="Image 2"/>
          <p:cNvPicPr/>
          <p:nvPr/>
        </p:nvPicPr>
        <p:blipFill rotWithShape="1">
          <a:blip r:embed="rId2"/>
          <a:srcRect l="49779" t="55563" r="4463" b="8235"/>
          <a:stretch/>
        </p:blipFill>
        <p:spPr bwMode="auto">
          <a:xfrm>
            <a:off x="785786" y="2062162"/>
            <a:ext cx="7358113" cy="4081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43702" y="5500702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https://cereme.fr/wp-content/uploads/2022/07/C-12-Comparaison-des-couts-complets-de-production-de-lelectricite_.pdf</a:t>
            </a:r>
            <a:endParaRPr lang="fr-FR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285728"/>
            <a:ext cx="3182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</a:rPr>
              <a:t>Alors, dis-moi le nucléaire …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1781" y="908720"/>
            <a:ext cx="832043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Notre difficulté était simple :</a:t>
            </a:r>
          </a:p>
          <a:p>
            <a:endParaRPr lang="fr-FR" sz="1000" dirty="0"/>
          </a:p>
          <a:p>
            <a:pPr marL="90488"/>
            <a:r>
              <a:rPr lang="fr-FR" dirty="0"/>
              <a:t>1. faute d’avoir investi dans le nucléaire pendant près de 20 ans (une génération) l’on avait perdu des compétences-clés</a:t>
            </a:r>
          </a:p>
          <a:p>
            <a:pPr marL="179388" indent="-88900"/>
            <a:endParaRPr lang="fr-FR" sz="800" dirty="0"/>
          </a:p>
          <a:p>
            <a:pPr marL="263525" indent="-88900"/>
            <a:r>
              <a:rPr lang="fr-FR" sz="1600" dirty="0"/>
              <a:t>Flamanville ? direz-vous … Oui Flamanville, un avatar de l’Airbus du nucléaire. Pas le véritable EPR 2 qui désormais fonctionne un peu partout en France et dans le monde.</a:t>
            </a:r>
          </a:p>
          <a:p>
            <a:pPr marL="179388" indent="-88900"/>
            <a:endParaRPr lang="fr-FR" sz="1600" dirty="0"/>
          </a:p>
          <a:p>
            <a:pPr marL="90488"/>
            <a:r>
              <a:rPr lang="fr-FR" dirty="0"/>
              <a:t>2. après l’annonce de la fermeture de 14 réacteurs d’ici à 2035, notre pépite EDF avait perdu toute envie de poursuivre, plaçant son énergie dans les renouvelables en France et à l’étranger … </a:t>
            </a:r>
            <a:r>
              <a:rPr lang="fr-FR" i="1" dirty="0"/>
              <a:t>ce qui l’enrichit directement et la ruine indirectement </a:t>
            </a:r>
            <a:r>
              <a:rPr lang="fr-FR" sz="1600" dirty="0"/>
              <a:t>(H. Machenaud)</a:t>
            </a:r>
          </a:p>
          <a:p>
            <a:pPr marL="179388" indent="-88900"/>
            <a:endParaRPr lang="fr-FR" sz="800" dirty="0"/>
          </a:p>
          <a:p>
            <a:pPr marL="263525" indent="-88900"/>
            <a:r>
              <a:rPr lang="fr-FR" dirty="0"/>
              <a:t>L’ARENH ? direz-vous … Oui l’ARENH, ce système obligeant EDF à vendre à perte 25% de sa production nucléaire à ses concurrents </a:t>
            </a:r>
            <a:r>
              <a:rPr lang="fr-FR" sz="1400" dirty="0"/>
              <a:t>(*) </a:t>
            </a:r>
            <a:r>
              <a:rPr lang="fr-FR" dirty="0"/>
              <a:t>à un prix défiant toute concurrence.</a:t>
            </a:r>
          </a:p>
          <a:p>
            <a:pPr marL="263525" indent="-88900"/>
            <a:endParaRPr lang="fr-FR" sz="500" dirty="0"/>
          </a:p>
          <a:p>
            <a:pPr marL="263525" indent="-88900"/>
            <a:r>
              <a:rPr lang="fr-FR" sz="1400" dirty="0"/>
              <a:t>(*) des fournisseurs qui souvent ne sont pas même producteurs</a:t>
            </a:r>
          </a:p>
          <a:p>
            <a:pPr marL="179388" indent="-88900"/>
            <a:endParaRPr lang="fr-FR" sz="1600" dirty="0"/>
          </a:p>
          <a:p>
            <a:pPr marL="90488"/>
            <a:r>
              <a:rPr lang="fr-FR" dirty="0"/>
              <a:t>3. il se profilait un effet falaise sur le parc existant, à partir de 2030</a:t>
            </a:r>
          </a:p>
          <a:p>
            <a:pPr marL="90488"/>
            <a:endParaRPr lang="fr-FR" sz="1600" dirty="0"/>
          </a:p>
          <a:p>
            <a:pPr marL="90488"/>
            <a:r>
              <a:rPr lang="fr-FR" dirty="0"/>
              <a:t>4. l’on avait arrêté le programme Astrid, autrement dit notre capacité à fermer le cycle du combustible : un avantage compétitif à long terme.</a:t>
            </a:r>
          </a:p>
          <a:p>
            <a:pPr marL="90488"/>
            <a:endParaRPr lang="fr-FR" sz="1600" dirty="0"/>
          </a:p>
          <a:p>
            <a:pPr marL="90488"/>
            <a:r>
              <a:rPr lang="fr-FR" dirty="0"/>
              <a:t>5. on ne voulait pas causer du déplaisir à la Commission européenne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AD6F8D6-05FC-1104-EC7C-61A44B4242C0}"/>
              </a:ext>
            </a:extLst>
          </p:cNvPr>
          <p:cNvSpPr txBox="1"/>
          <p:nvPr/>
        </p:nvSpPr>
        <p:spPr>
          <a:xfrm>
            <a:off x="250895" y="404207"/>
            <a:ext cx="2305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>
                <a:solidFill>
                  <a:srgbClr val="C00000"/>
                </a:solidFill>
              </a:rPr>
              <a:t>FLAMANVILLE 3 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3D2F5F8-8C02-6564-B7E9-EA5DB3AD5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29000" r="40550" b="26731"/>
          <a:stretch/>
        </p:blipFill>
        <p:spPr>
          <a:xfrm>
            <a:off x="501964" y="1725339"/>
            <a:ext cx="4490559" cy="27842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7A32A1B-AC00-51D1-3BFF-E542D7173AA5}"/>
              </a:ext>
            </a:extLst>
          </p:cNvPr>
          <p:cNvSpPr txBox="1"/>
          <p:nvPr/>
        </p:nvSpPr>
        <p:spPr>
          <a:xfrm>
            <a:off x="411780" y="953204"/>
            <a:ext cx="8408691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b="1" dirty="0"/>
              <a:t>1. EPR = un </a:t>
            </a:r>
            <a:r>
              <a:rPr lang="fr-FR" b="1" i="0" u="none" strike="noStrike" baseline="0" dirty="0"/>
              <a:t>Réacteur à eau pressurisée (Rep)</a:t>
            </a:r>
            <a:endParaRPr lang="fr-FR" b="1" dirty="0"/>
          </a:p>
          <a:p>
            <a:pPr marL="176213" indent="-1588"/>
            <a:r>
              <a:rPr lang="fr-FR" sz="1600" dirty="0"/>
              <a:t>Une technologie maîtrisée par EDF - </a:t>
            </a:r>
            <a:r>
              <a:rPr lang="fr-FR" sz="1600" b="0" i="0" u="none" strike="noStrike" baseline="0" dirty="0">
                <a:solidFill>
                  <a:srgbClr val="000000"/>
                </a:solidFill>
              </a:rPr>
              <a:t>expérience d’un parc quasi-standardisé de 56 réacteurs (+ F.)</a:t>
            </a: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26451E2-2775-F039-7A9B-DE5BD6A5BC74}"/>
              </a:ext>
            </a:extLst>
          </p:cNvPr>
          <p:cNvSpPr txBox="1"/>
          <p:nvPr/>
        </p:nvSpPr>
        <p:spPr>
          <a:xfrm>
            <a:off x="483789" y="4719191"/>
            <a:ext cx="8552707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b="1" dirty="0"/>
              <a:t>2. EPR = un r</a:t>
            </a:r>
            <a:r>
              <a:rPr lang="fr-FR" b="1" i="0" u="none" strike="noStrike" baseline="0" dirty="0"/>
              <a:t>éacteur de génération 3</a:t>
            </a:r>
            <a:endParaRPr lang="fr-FR" b="1" dirty="0"/>
          </a:p>
          <a:p>
            <a:pPr marL="269875" indent="-188913">
              <a:buFontTx/>
              <a:buChar char="-"/>
            </a:pPr>
            <a:r>
              <a:rPr lang="fr-FR" sz="1600" dirty="0"/>
              <a:t>réponse à des exigences de sûreté accrues (suite TMI &amp; </a:t>
            </a:r>
            <a:r>
              <a:rPr lang="fr-FR" sz="1600" dirty="0" err="1"/>
              <a:t>Tch</a:t>
            </a:r>
            <a:r>
              <a:rPr lang="fr-FR" sz="1600" dirty="0"/>
              <a:t> et suite à Fukushima/ risque tsunami)</a:t>
            </a:r>
          </a:p>
          <a:p>
            <a:pPr marL="80962"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</a:rPr>
              <a:t>    Certifié par autorités de sûreté France, Finlande, Chine, RU</a:t>
            </a:r>
          </a:p>
          <a:p>
            <a:pPr marL="269875" indent="-188913">
              <a:spcAft>
                <a:spcPts val="600"/>
              </a:spcAft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issu d’une technologie française, cependant pollué par l’étape airbusienne Siemens-Areva</a:t>
            </a:r>
          </a:p>
          <a:p>
            <a:pPr marL="269875" indent="-188913"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p</a:t>
            </a:r>
            <a:r>
              <a:rPr lang="fr-FR" sz="1600" b="0" i="0" u="none" strike="noStrike" baseline="0" dirty="0">
                <a:solidFill>
                  <a:srgbClr val="000000"/>
                </a:solidFill>
              </a:rPr>
              <a:t>rolongement de la puissance des paliers français (900, 1 300, 1 450 MW) afin d’optimiser le coût du KW installé et de minimiser l’occupation foncière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7991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E24C520-E5F0-B88C-6538-95AF610E31F8}"/>
              </a:ext>
            </a:extLst>
          </p:cNvPr>
          <p:cNvSpPr txBox="1"/>
          <p:nvPr/>
        </p:nvSpPr>
        <p:spPr>
          <a:xfrm>
            <a:off x="467544" y="683404"/>
            <a:ext cx="4802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En bref, il se profilait </a:t>
            </a:r>
            <a:r>
              <a:rPr lang="fr-FR" sz="2000" i="1" dirty="0"/>
              <a:t>une France dans le noir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42222C4-920E-FF8D-A95C-44549A660094}"/>
              </a:ext>
            </a:extLst>
          </p:cNvPr>
          <p:cNvSpPr txBox="1"/>
          <p:nvPr/>
        </p:nvSpPr>
        <p:spPr>
          <a:xfrm>
            <a:off x="1412669" y="5661248"/>
            <a:ext cx="727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France qui aurait perdu son avantage compétitif essentiel : le nucléaire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86CFD33-7FC5-C462-67D3-1A7398D8F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7" t="19201" r="35826" b="5200"/>
          <a:stretch/>
        </p:blipFill>
        <p:spPr>
          <a:xfrm>
            <a:off x="2267744" y="1119074"/>
            <a:ext cx="2568808" cy="4203504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37C6BA-359A-6051-F022-10E50B69B6FB}"/>
              </a:ext>
            </a:extLst>
          </p:cNvPr>
          <p:cNvCxnSpPr>
            <a:cxnSpLocks/>
          </p:cNvCxnSpPr>
          <p:nvPr/>
        </p:nvCxnSpPr>
        <p:spPr>
          <a:xfrm>
            <a:off x="4836552" y="2924944"/>
            <a:ext cx="815568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B218C7E-C1AF-6DBE-58ED-859CBC54D167}"/>
              </a:ext>
            </a:extLst>
          </p:cNvPr>
          <p:cNvSpPr txBox="1"/>
          <p:nvPr/>
        </p:nvSpPr>
        <p:spPr>
          <a:xfrm>
            <a:off x="5652120" y="2708920"/>
            <a:ext cx="3203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8000"/>
                </a:solidFill>
              </a:rPr>
              <a:t>une mine : </a:t>
            </a:r>
          </a:p>
          <a:p>
            <a:pPr marL="176213" indent="-176213">
              <a:buFontTx/>
              <a:buChar char="-"/>
            </a:pPr>
            <a:r>
              <a:rPr lang="fr-FR" dirty="0"/>
              <a:t>du bon sens</a:t>
            </a:r>
          </a:p>
          <a:p>
            <a:pPr marL="176213" indent="-176213">
              <a:buFontTx/>
              <a:buChar char="-"/>
            </a:pPr>
            <a:r>
              <a:rPr lang="fr-FR" dirty="0"/>
              <a:t>étayé par l’expérience d’un ancien cadre dirigeant d’EDF</a:t>
            </a:r>
          </a:p>
          <a:p>
            <a:endParaRPr lang="fr-FR" sz="1100" dirty="0"/>
          </a:p>
          <a:p>
            <a:r>
              <a:rPr lang="fr-FR" dirty="0"/>
              <a:t>120 pages qui se laissent lire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81C65A8-BA3F-331E-8885-5433157D332B}"/>
              </a:ext>
            </a:extLst>
          </p:cNvPr>
          <p:cNvSpPr txBox="1"/>
          <p:nvPr/>
        </p:nvSpPr>
        <p:spPr>
          <a:xfrm>
            <a:off x="467544" y="620688"/>
            <a:ext cx="7583166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Une petite communauté de citoyens libres se révolta …</a:t>
            </a:r>
          </a:p>
          <a:p>
            <a:endParaRPr lang="fr-FR" sz="1050" dirty="0"/>
          </a:p>
          <a:p>
            <a:r>
              <a:rPr lang="fr-FR" sz="2000" dirty="0"/>
              <a:t>			… et ce fut - parmi bien d’autres - le CEREME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83FC059-9EBA-D787-C548-60F24642D2A0}"/>
              </a:ext>
            </a:extLst>
          </p:cNvPr>
          <p:cNvSpPr txBox="1"/>
          <p:nvPr/>
        </p:nvSpPr>
        <p:spPr>
          <a:xfrm>
            <a:off x="6720512" y="3429000"/>
            <a:ext cx="2160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hlinkClick r:id="rId2"/>
              </a:rPr>
              <a:t>https://cereme.fr/travaux/</a:t>
            </a:r>
            <a:r>
              <a:rPr lang="fr-FR" sz="1200" b="1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1E08D17-85CD-36AB-DBAA-E5009B8523E4}"/>
              </a:ext>
            </a:extLst>
          </p:cNvPr>
          <p:cNvSpPr txBox="1"/>
          <p:nvPr/>
        </p:nvSpPr>
        <p:spPr>
          <a:xfrm>
            <a:off x="251520" y="2217440"/>
            <a:ext cx="82392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Parmi les productions du </a:t>
            </a:r>
            <a:r>
              <a:rPr lang="fr-FR" dirty="0" err="1"/>
              <a:t>Cérémé</a:t>
            </a:r>
            <a:r>
              <a:rPr lang="fr-FR" dirty="0"/>
              <a:t> :</a:t>
            </a:r>
          </a:p>
          <a:p>
            <a:pPr marL="620713" indent="-265113">
              <a:spcAft>
                <a:spcPts val="600"/>
              </a:spcAft>
              <a:buAutoNum type="arabicPeriod"/>
            </a:pPr>
            <a:r>
              <a:rPr lang="fr-FR" dirty="0"/>
              <a:t>Des scénarios </a:t>
            </a:r>
          </a:p>
          <a:p>
            <a:pPr marL="355600">
              <a:spcAft>
                <a:spcPts val="600"/>
              </a:spcAft>
            </a:pPr>
            <a:r>
              <a:rPr lang="fr-FR" dirty="0"/>
              <a:t>	</a:t>
            </a:r>
            <a:r>
              <a:rPr lang="fr-FR" sz="1400" dirty="0">
                <a:hlinkClick r:id="rId3"/>
              </a:rPr>
              <a:t>https://cereme.fr/wp-content/uploads/2022/04/Rapport-Roland-Berger-scenario-du-Cereme.pdf</a:t>
            </a:r>
            <a:r>
              <a:rPr lang="fr-FR" sz="1400" dirty="0"/>
              <a:t> </a:t>
            </a:r>
            <a:endParaRPr lang="fr-FR" dirty="0"/>
          </a:p>
          <a:p>
            <a:pPr marL="355600">
              <a:spcAft>
                <a:spcPts val="600"/>
              </a:spcAft>
            </a:pPr>
            <a:r>
              <a:rPr lang="fr-FR" dirty="0"/>
              <a:t>2. Des fiches analytiques</a:t>
            </a:r>
          </a:p>
          <a:p>
            <a:pPr marL="355600">
              <a:spcAft>
                <a:spcPts val="600"/>
              </a:spcAft>
            </a:pPr>
            <a:r>
              <a:rPr lang="fr-FR" dirty="0"/>
              <a:t>3. Des notes de positionnement, notamment auprès de Bruxelles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D9FBC34-538F-9EC7-5C08-52D3DCF0EC87}"/>
              </a:ext>
            </a:extLst>
          </p:cNvPr>
          <p:cNvSpPr txBox="1"/>
          <p:nvPr/>
        </p:nvSpPr>
        <p:spPr>
          <a:xfrm>
            <a:off x="611560" y="4139788"/>
            <a:ext cx="218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travail d’influence</a:t>
            </a:r>
          </a:p>
        </p:txBody>
      </p:sp>
    </p:spTree>
    <p:extLst>
      <p:ext uri="{BB962C8B-B14F-4D97-AF65-F5344CB8AC3E}">
        <p14:creationId xmlns:p14="http://schemas.microsoft.com/office/powerpoint/2010/main" val="606097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1442</Words>
  <Application>Microsoft Macintosh PowerPoint</Application>
  <PresentationFormat>Présentation à l'écran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VOLT</dc:creator>
  <cp:lastModifiedBy>Coco Girl Baha</cp:lastModifiedBy>
  <cp:revision>55</cp:revision>
  <dcterms:created xsi:type="dcterms:W3CDTF">2022-11-28T10:07:23Z</dcterms:created>
  <dcterms:modified xsi:type="dcterms:W3CDTF">2022-12-11T16:55:40Z</dcterms:modified>
</cp:coreProperties>
</file>