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3.bin" ContentType="application/vnd.openxmlformats-officedocument.oleObject"/>
  <Override PartName="/ppt/notesSlides/notesSlide9.xml" ContentType="application/vnd.openxmlformats-officedocument.presentationml.notesSlide+xml"/>
  <Override PartName="/ppt/embeddings/oleObject4.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5.bin" ContentType="application/vnd.openxmlformats-officedocument.oleObject"/>
  <Override PartName="/ppt/notesSlides/notesSlide12.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1.bin" ContentType="application/vnd.openxmlformats-officedocument.oleObject"/>
  <Override PartName="/ppt/notesSlides/notesSlide18.xml" ContentType="application/vnd.openxmlformats-officedocument.presentationml.notesSlide+xml"/>
  <Override PartName="/ppt/embeddings/oleObject12.bin" ContentType="application/vnd.openxmlformats-officedocument.oleObject"/>
  <Override PartName="/ppt/notesSlides/notesSlide19.xml" ContentType="application/vnd.openxmlformats-officedocument.presentationml.notesSlide+xml"/>
  <Override PartName="/ppt/embeddings/oleObject13.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14.bin" ContentType="application/vnd.openxmlformats-officedocument.oleObject"/>
  <Override PartName="/ppt/notesSlides/notesSlide26.xml" ContentType="application/vnd.openxmlformats-officedocument.presentationml.notesSlide+xml"/>
  <Override PartName="/ppt/embeddings/oleObject15.bin" ContentType="application/vnd.openxmlformats-officedocument.oleObject"/>
  <Override PartName="/ppt/notesSlides/notesSlide27.xml" ContentType="application/vnd.openxmlformats-officedocument.presentationml.notesSlide+xml"/>
  <Override PartName="/ppt/embeddings/oleObject16.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20.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embeddings/oleObject21.bin" ContentType="application/vnd.openxmlformats-officedocument.oleObject"/>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embeddings/oleObject22.bin" ContentType="application/vnd.openxmlformats-officedocument.oleObject"/>
  <Override PartName="/ppt/notesSlides/notesSlide55.xml" ContentType="application/vnd.openxmlformats-officedocument.presentationml.notesSlide+xml"/>
  <Override PartName="/ppt/notesSlides/notesSlide56.xml" ContentType="application/vnd.openxmlformats-officedocument.presentationml.notesSlide+xml"/>
  <Override PartName="/ppt/embeddings/oleObject23.bin" ContentType="application/vnd.openxmlformats-officedocument.oleObject"/>
  <Override PartName="/ppt/notesSlides/notesSlide57.xml" ContentType="application/vnd.openxmlformats-officedocument.presentationml.notesSlide+xml"/>
  <Override PartName="/ppt/embeddings/oleObject24.bin" ContentType="application/vnd.openxmlformats-officedocument.oleObject"/>
  <Override PartName="/ppt/notesSlides/notesSlide58.xml" ContentType="application/vnd.openxmlformats-officedocument.presentationml.notesSlide+xml"/>
  <Override PartName="/ppt/embeddings/oleObject25.bin" ContentType="application/vnd.openxmlformats-officedocument.oleObject"/>
  <Override PartName="/ppt/notesSlides/notesSlide59.xml" ContentType="application/vnd.openxmlformats-officedocument.presentationml.notesSlide+xml"/>
  <Override PartName="/ppt/embeddings/oleObject26.bin" ContentType="application/vnd.openxmlformats-officedocument.oleObject"/>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1.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embeddings/oleObject27.bin" ContentType="application/vnd.openxmlformats-officedocument.oleObject"/>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handoutMasterIdLst>
    <p:handoutMasterId r:id="rId84"/>
  </p:handoutMasterIdLst>
  <p:sldIdLst>
    <p:sldId id="378" r:id="rId2"/>
    <p:sldId id="416" r:id="rId3"/>
    <p:sldId id="417" r:id="rId4"/>
    <p:sldId id="485" r:id="rId5"/>
    <p:sldId id="486" r:id="rId6"/>
    <p:sldId id="487" r:id="rId7"/>
    <p:sldId id="488" r:id="rId8"/>
    <p:sldId id="489" r:id="rId9"/>
    <p:sldId id="490" r:id="rId10"/>
    <p:sldId id="491" r:id="rId11"/>
    <p:sldId id="492" r:id="rId12"/>
    <p:sldId id="493" r:id="rId13"/>
    <p:sldId id="494" r:id="rId14"/>
    <p:sldId id="495" r:id="rId15"/>
    <p:sldId id="379" r:id="rId16"/>
    <p:sldId id="499" r:id="rId17"/>
    <p:sldId id="429" r:id="rId18"/>
    <p:sldId id="500" r:id="rId19"/>
    <p:sldId id="377" r:id="rId20"/>
    <p:sldId id="536" r:id="rId21"/>
    <p:sldId id="432" r:id="rId22"/>
    <p:sldId id="501" r:id="rId23"/>
    <p:sldId id="434" r:id="rId24"/>
    <p:sldId id="532" r:id="rId25"/>
    <p:sldId id="467" r:id="rId26"/>
    <p:sldId id="435" r:id="rId27"/>
    <p:sldId id="468" r:id="rId28"/>
    <p:sldId id="477" r:id="rId29"/>
    <p:sldId id="496" r:id="rId30"/>
    <p:sldId id="498" r:id="rId31"/>
    <p:sldId id="497" r:id="rId32"/>
    <p:sldId id="478" r:id="rId33"/>
    <p:sldId id="479" r:id="rId34"/>
    <p:sldId id="531" r:id="rId35"/>
    <p:sldId id="481" r:id="rId36"/>
    <p:sldId id="535" r:id="rId37"/>
    <p:sldId id="480" r:id="rId38"/>
    <p:sldId id="482" r:id="rId39"/>
    <p:sldId id="483" r:id="rId40"/>
    <p:sldId id="533" r:id="rId41"/>
    <p:sldId id="437" r:id="rId42"/>
    <p:sldId id="484" r:id="rId43"/>
    <p:sldId id="438" r:id="rId44"/>
    <p:sldId id="439" r:id="rId45"/>
    <p:sldId id="440" r:id="rId46"/>
    <p:sldId id="441" r:id="rId47"/>
    <p:sldId id="502" r:id="rId48"/>
    <p:sldId id="503" r:id="rId49"/>
    <p:sldId id="504" r:id="rId50"/>
    <p:sldId id="505" r:id="rId51"/>
    <p:sldId id="534" r:id="rId52"/>
    <p:sldId id="506" r:id="rId53"/>
    <p:sldId id="507" r:id="rId54"/>
    <p:sldId id="508" r:id="rId55"/>
    <p:sldId id="509" r:id="rId56"/>
    <p:sldId id="449" r:id="rId57"/>
    <p:sldId id="510" r:id="rId58"/>
    <p:sldId id="511" r:id="rId59"/>
    <p:sldId id="512" r:id="rId60"/>
    <p:sldId id="513" r:id="rId61"/>
    <p:sldId id="514" r:id="rId62"/>
    <p:sldId id="515" r:id="rId63"/>
    <p:sldId id="516" r:id="rId64"/>
    <p:sldId id="537" r:id="rId65"/>
    <p:sldId id="517" r:id="rId66"/>
    <p:sldId id="456" r:id="rId67"/>
    <p:sldId id="518" r:id="rId68"/>
    <p:sldId id="475" r:id="rId69"/>
    <p:sldId id="520" r:id="rId70"/>
    <p:sldId id="521" r:id="rId71"/>
    <p:sldId id="522" r:id="rId72"/>
    <p:sldId id="523" r:id="rId73"/>
    <p:sldId id="462" r:id="rId74"/>
    <p:sldId id="476" r:id="rId75"/>
    <p:sldId id="463" r:id="rId76"/>
    <p:sldId id="464" r:id="rId77"/>
    <p:sldId id="524" r:id="rId78"/>
    <p:sldId id="525" r:id="rId79"/>
    <p:sldId id="528" r:id="rId80"/>
    <p:sldId id="529" r:id="rId81"/>
    <p:sldId id="530" r:id="rId82"/>
  </p:sldIdLst>
  <p:sldSz cx="9144000" cy="6858000" type="screen4x3"/>
  <p:notesSz cx="6773863" cy="9659938"/>
  <p:defaultTextStyle>
    <a:defPPr>
      <a:defRPr lang="fr-FR"/>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F0033"/>
    <a:srgbClr val="D38BB5"/>
    <a:srgbClr val="CC6600"/>
    <a:srgbClr val="00CC00"/>
    <a:srgbClr val="00CCFF"/>
    <a:srgbClr val="A196CC"/>
    <a:srgbClr val="1E3A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3616" y="-1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928"/>
    </p:cViewPr>
  </p:sorterViewPr>
  <p:notesViewPr>
    <p:cSldViewPr>
      <p:cViewPr varScale="1">
        <p:scale>
          <a:sx n="101" d="100"/>
          <a:sy n="101" d="100"/>
        </p:scale>
        <p:origin x="-2544" y="-128"/>
      </p:cViewPr>
      <p:guideLst>
        <p:guide orient="horz" pos="3042"/>
        <p:guide pos="2133"/>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handoutMaster" Target="handoutMasters/handout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3.emf"/><Relationship Id="rId2" Type="http://schemas.openxmlformats.org/officeDocument/2006/relationships/image" Target="../media/image74.emf"/><Relationship Id="rId3" Type="http://schemas.openxmlformats.org/officeDocument/2006/relationships/image" Target="../media/image7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6.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image" Target="../media/image4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26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03288" y="4606925"/>
            <a:ext cx="4967287" cy="408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fr-FR" noProof="0" smtClean="0"/>
              <a:t>Cliquez pour modifier les styles de texte du masque</a:t>
            </a:r>
          </a:p>
          <a:p>
            <a:pPr lvl="1"/>
            <a:r>
              <a:rPr lang="fr-FR" noProof="0" smtClean="0"/>
              <a:t>Second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2051" name="Rectangle 3"/>
          <p:cNvSpPr>
            <a:spLocks noGrp="1" noRot="1" noChangeAspect="1" noChangeArrowheads="1" noTextEdit="1"/>
          </p:cNvSpPr>
          <p:nvPr>
            <p:ph type="sldImg" idx="2"/>
          </p:nvPr>
        </p:nvSpPr>
        <p:spPr bwMode="auto">
          <a:xfrm>
            <a:off x="981075" y="731838"/>
            <a:ext cx="4811713" cy="3608387"/>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1976584630"/>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defTabSz="762000"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defTabSz="762000"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defTabSz="762000"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defTabSz="762000"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xfrm>
            <a:off x="1130300" y="842963"/>
            <a:ext cx="4513263" cy="3384550"/>
          </a:xfrm>
          <a:ln cap="flat"/>
          <a:extLst>
            <a:ext uri="{FAA26D3D-D897-4be2-8F04-BA451C77F1D7}">
              <ma14:placeholderFlag xmlns:ma14="http://schemas.microsoft.com/office/mac/drawingml/2011/main" val="1"/>
            </a:ext>
          </a:extLst>
        </p:spPr>
      </p:sp>
      <p:sp>
        <p:nvSpPr>
          <p:cNvPr id="269315" name="Rectangle 3"/>
          <p:cNvSpPr>
            <a:spLocks noGrp="1" noChangeArrowheads="1"/>
          </p:cNvSpPr>
          <p:nvPr>
            <p:ph type="body" idx="1"/>
          </p:nvPr>
        </p:nvSpPr>
        <p:spPr>
          <a:xfrm>
            <a:off x="903288" y="4603750"/>
            <a:ext cx="4967287" cy="4367213"/>
          </a:xfrm>
          <a:ln/>
        </p:spPr>
        <p:txBody>
          <a:bodyPr lIns="90961" tIns="45481" rIns="90961" bIns="45481"/>
          <a:lstStyle/>
          <a:p>
            <a:pPr>
              <a:defRPr/>
            </a:pPr>
            <a:endParaRPr lang="fr-FR" smtClean="0">
              <a:cs typeface="+mn-cs"/>
            </a:endParaRPr>
          </a:p>
          <a:p>
            <a:pPr>
              <a:defRPr/>
            </a:pPr>
            <a:endParaRPr lang="fr-FR" smtClean="0">
              <a:cs typeface="+mn-cs"/>
            </a:endParaRPr>
          </a:p>
        </p:txBody>
      </p:sp>
      <p:sp>
        <p:nvSpPr>
          <p:cNvPr id="269317" name="Text Box 5"/>
          <p:cNvSpPr txBox="1">
            <a:spLocks noChangeArrowheads="1"/>
          </p:cNvSpPr>
          <p:nvPr/>
        </p:nvSpPr>
        <p:spPr bwMode="auto">
          <a:xfrm>
            <a:off x="457200" y="4648200"/>
            <a:ext cx="56388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sz="2000">
                <a:cs typeface="+mn-cs"/>
              </a:rPr>
              <a:t>Merci _______________</a:t>
            </a:r>
          </a:p>
          <a:p>
            <a:pPr>
              <a:defRPr/>
            </a:pPr>
            <a:r>
              <a:rPr lang="fr-FR" sz="2000">
                <a:cs typeface="+mn-cs"/>
              </a:rPr>
              <a:t>pour cette présentation.</a:t>
            </a:r>
          </a:p>
          <a:p>
            <a:pPr>
              <a:defRPr/>
            </a:pPr>
            <a:endParaRPr lang="fr-FR" sz="2000">
              <a:cs typeface="+mn-cs"/>
            </a:endParaRPr>
          </a:p>
          <a:p>
            <a:pPr>
              <a:defRPr/>
            </a:pPr>
            <a:r>
              <a:rPr lang="fr-FR" sz="2000">
                <a:cs typeface="+mn-cs"/>
              </a:rPr>
              <a:t>Merci également à __________________</a:t>
            </a:r>
          </a:p>
          <a:p>
            <a:pPr>
              <a:defRPr/>
            </a:pPr>
            <a:r>
              <a:rPr lang="fr-FR" sz="2000">
                <a:cs typeface="+mn-cs"/>
              </a:rPr>
              <a:t>pour l</a:t>
            </a:r>
            <a:r>
              <a:rPr lang="ja-JP" altLang="fr-FR" sz="2000">
                <a:latin typeface="Arial"/>
                <a:cs typeface="+mn-cs"/>
              </a:rPr>
              <a:t>’</a:t>
            </a:r>
            <a:r>
              <a:rPr lang="fr-FR" sz="2000">
                <a:cs typeface="+mn-cs"/>
              </a:rPr>
              <a:t>organisation de cette conférence.</a:t>
            </a:r>
          </a:p>
          <a:p>
            <a:pPr>
              <a:defRPr/>
            </a:pPr>
            <a:endParaRPr lang="fr-FR" sz="2000">
              <a:cs typeface="+mn-cs"/>
            </a:endParaRPr>
          </a:p>
          <a:p>
            <a:pPr>
              <a:defRPr/>
            </a:pPr>
            <a:r>
              <a:rPr lang="fr-FR" sz="2000">
                <a:cs typeface="+mn-cs"/>
              </a:rPr>
              <a:t>Mesdames, Messieurs, je me propose de vous donner le point de vue d'un écologiste sur l'énergie nucléaire.</a:t>
            </a:r>
          </a:p>
          <a:p>
            <a:pPr>
              <a:defRPr/>
            </a:pPr>
            <a:endParaRPr lang="fr-FR" sz="2000">
              <a:cs typeface="+mn-cs"/>
            </a:endParaRPr>
          </a:p>
          <a:p>
            <a:pPr>
              <a:defRPr/>
            </a:pPr>
            <a:r>
              <a:rPr lang="fr-FR" sz="2000">
                <a:cs typeface="+mn-cs"/>
              </a:rPr>
              <a:t>SUIVANT        15  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Rot="1" noChangeAspect="1" noChangeArrowheads="1"/>
          </p:cNvSpPr>
          <p:nvPr>
            <p:ph type="sldImg"/>
          </p:nvPr>
        </p:nvSpPr>
        <p:spPr>
          <a:xfrm>
            <a:off x="971550" y="723900"/>
            <a:ext cx="4830763" cy="3622675"/>
          </a:xfrm>
          <a:solidFill>
            <a:srgbClr val="FFFFFF"/>
          </a:solidFill>
          <a:ln/>
          <a:extLst>
            <a:ext uri="{FAA26D3D-D897-4be2-8F04-BA451C77F1D7}">
              <ma14:placeholderFlag xmlns:ma14="http://schemas.microsoft.com/office/mac/drawingml/2011/main" val="1"/>
            </a:ext>
          </a:extLst>
        </p:spPr>
      </p:sp>
      <p:sp>
        <p:nvSpPr>
          <p:cNvPr id="539651" name="Rectangle 3"/>
          <p:cNvSpPr>
            <a:spLocks noGrp="1" noChangeArrowheads="1"/>
          </p:cNvSpPr>
          <p:nvPr>
            <p:ph type="body" idx="1"/>
          </p:nvPr>
        </p:nvSpPr>
        <p:spPr>
          <a:xfrm>
            <a:off x="838200" y="4343400"/>
            <a:ext cx="4967288" cy="43481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sz="2000" smtClean="0">
                <a:cs typeface="+mn-cs"/>
              </a:rPr>
              <a:t>Je recommande tout particulièrement la pratique de la sieste, ce petit épisode de repos réparateur en cours de journée.</a:t>
            </a:r>
          </a:p>
          <a:p>
            <a:pPr>
              <a:defRPr/>
            </a:pPr>
            <a:r>
              <a:rPr lang="fr-FR" sz="2000" smtClean="0">
                <a:cs typeface="+mn-cs"/>
              </a:rPr>
              <a:t>Mon livre « Eloge de la sieste » a été préfacé par Jacques Chirac.</a:t>
            </a:r>
            <a:endParaRPr lang="fr-FR"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Rot="1" noChangeAspect="1" noChangeArrowheads="1"/>
          </p:cNvSpPr>
          <p:nvPr>
            <p:ph type="sldImg"/>
          </p:nvPr>
        </p:nvSpPr>
        <p:spPr>
          <a:xfrm>
            <a:off x="971550" y="723900"/>
            <a:ext cx="4830763" cy="3622675"/>
          </a:xfrm>
          <a:solidFill>
            <a:srgbClr val="FFFFFF"/>
          </a:solidFill>
          <a:ln/>
          <a:extLst>
            <a:ext uri="{FAA26D3D-D897-4be2-8F04-BA451C77F1D7}">
              <ma14:placeholderFlag xmlns:ma14="http://schemas.microsoft.com/office/mac/drawingml/2011/main" val="1"/>
            </a:ext>
          </a:extLst>
        </p:spPr>
      </p:sp>
      <p:sp>
        <p:nvSpPr>
          <p:cNvPr id="541699" name="Rectangle 3"/>
          <p:cNvSpPr>
            <a:spLocks noGrp="1" noChangeArrowheads="1"/>
          </p:cNvSpPr>
          <p:nvPr>
            <p:ph type="body" idx="1"/>
          </p:nvPr>
        </p:nvSpPr>
        <p:spPr>
          <a:xfrm>
            <a:off x="903288" y="4587875"/>
            <a:ext cx="4967287" cy="43481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sz="2000" smtClean="0">
                <a:cs typeface="+mn-cs"/>
              </a:rPr>
              <a:t>Depuis 25 ans j</a:t>
            </a:r>
            <a:r>
              <a:rPr lang="ja-JP" altLang="fr-FR" sz="2000" smtClean="0">
                <a:latin typeface="Arial"/>
                <a:cs typeface="+mn-cs"/>
              </a:rPr>
              <a:t>’</a:t>
            </a:r>
            <a:r>
              <a:rPr lang="fr-FR" sz="2000" smtClean="0">
                <a:cs typeface="+mn-cs"/>
              </a:rPr>
              <a:t>étudie les effets d</a:t>
            </a:r>
            <a:r>
              <a:rPr lang="ja-JP" altLang="fr-FR" sz="2000" smtClean="0">
                <a:latin typeface="Arial"/>
                <a:cs typeface="+mn-cs"/>
              </a:rPr>
              <a:t>’</a:t>
            </a:r>
            <a:r>
              <a:rPr lang="fr-FR" sz="2000" smtClean="0">
                <a:cs typeface="+mn-cs"/>
              </a:rPr>
              <a:t>une alimentation plus naturelle à base de fruits et légumes crus et biologiques.</a:t>
            </a:r>
          </a:p>
          <a:p>
            <a:pPr>
              <a:defRPr/>
            </a:pPr>
            <a:endParaRPr lang="fr-FR" sz="2000" smtClean="0">
              <a:cs typeface="+mn-cs"/>
            </a:endParaRPr>
          </a:p>
          <a:p>
            <a:pPr>
              <a:defRPr/>
            </a:pPr>
            <a:r>
              <a:rPr lang="fr-FR" sz="2000" smtClean="0">
                <a:cs typeface="+mn-cs"/>
              </a:rPr>
              <a:t>Je recommande d</a:t>
            </a:r>
            <a:r>
              <a:rPr lang="ja-JP" altLang="fr-FR" sz="2000" smtClean="0">
                <a:latin typeface="Arial"/>
                <a:cs typeface="+mn-cs"/>
              </a:rPr>
              <a:t>’</a:t>
            </a:r>
            <a:r>
              <a:rPr lang="fr-FR" sz="2000" smtClean="0">
                <a:cs typeface="+mn-cs"/>
              </a:rPr>
              <a:t>éviter les aliments industriels cuisinés et transformés et de consommer une large palette d</a:t>
            </a:r>
            <a:r>
              <a:rPr lang="ja-JP" altLang="fr-FR" sz="2000" smtClean="0">
                <a:latin typeface="Arial"/>
                <a:cs typeface="+mn-cs"/>
              </a:rPr>
              <a:t>’</a:t>
            </a:r>
            <a:r>
              <a:rPr lang="fr-FR" sz="2000" smtClean="0">
                <a:cs typeface="+mn-cs"/>
              </a:rPr>
              <a:t>aliments frais et de bonne qualité y compris du poisson cru comme au Japon, pays dont les habitants détiennent le record du monde de longévité.</a:t>
            </a:r>
            <a:endParaRPr lang="fr-FR" smtClean="0">
              <a:cs typeface="+mn-cs"/>
            </a:endParaRPr>
          </a:p>
          <a:p>
            <a:pPr>
              <a:defRPr/>
            </a:pPr>
            <a:endParaRPr lang="fr-FR" smtClean="0">
              <a:cs typeface="+mn-cs"/>
            </a:endParaRPr>
          </a:p>
          <a:p>
            <a:pPr>
              <a:defRPr/>
            </a:pPr>
            <a:endParaRPr lang="fr-FR"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p:cNvSpPr>
          <p:nvPr>
            <p:ph type="sldImg"/>
          </p:nvPr>
        </p:nvSpPr>
        <p:spPr>
          <a:xfrm>
            <a:off x="1550988" y="533400"/>
            <a:ext cx="3709987" cy="2781300"/>
          </a:xfrm>
          <a:solidFill>
            <a:srgbClr val="FFFFFF"/>
          </a:solidFill>
          <a:ln/>
          <a:extLst>
            <a:ext uri="{FAA26D3D-D897-4be2-8F04-BA451C77F1D7}">
              <ma14:placeholderFlag xmlns:ma14="http://schemas.microsoft.com/office/mac/drawingml/2011/main" val="1"/>
            </a:ext>
          </a:extLst>
        </p:spPr>
      </p:sp>
      <p:sp>
        <p:nvSpPr>
          <p:cNvPr id="543747" name="Rectangle 3"/>
          <p:cNvSpPr>
            <a:spLocks noGrp="1" noChangeArrowheads="1"/>
          </p:cNvSpPr>
          <p:nvPr>
            <p:ph type="body" idx="1"/>
          </p:nvPr>
        </p:nvSpPr>
        <p:spPr>
          <a:xfrm>
            <a:off x="762000" y="3733800"/>
            <a:ext cx="5334000" cy="52022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sz="2000" smtClean="0">
                <a:cs typeface="+mn-cs"/>
              </a:rPr>
              <a:t>Je recommande la consommation de graines germées, riches en vitamines d</a:t>
            </a:r>
            <a:r>
              <a:rPr lang="ja-JP" altLang="fr-FR" sz="2000" smtClean="0">
                <a:latin typeface="Arial"/>
                <a:cs typeface="+mn-cs"/>
              </a:rPr>
              <a:t>’</a:t>
            </a:r>
            <a:r>
              <a:rPr lang="fr-FR" sz="2000" smtClean="0">
                <a:cs typeface="+mn-cs"/>
              </a:rPr>
              <a:t>une grande valeur nutritionnelle.</a:t>
            </a:r>
          </a:p>
          <a:p>
            <a:pPr>
              <a:defRPr/>
            </a:pPr>
            <a:endParaRPr lang="fr-FR" sz="2000" smtClean="0">
              <a:cs typeface="+mn-cs"/>
            </a:endParaRPr>
          </a:p>
          <a:p>
            <a:pPr>
              <a:defRPr/>
            </a:pPr>
            <a:r>
              <a:rPr lang="fr-FR" sz="2000" smtClean="0">
                <a:cs typeface="+mn-cs"/>
              </a:rPr>
              <a:t>De grandes quantités de vitamines apparaissent en effet lors du processus de germination</a:t>
            </a:r>
          </a:p>
          <a:p>
            <a:pPr>
              <a:defRPr/>
            </a:pPr>
            <a:endParaRPr lang="fr-FR" sz="2000" smtClean="0">
              <a:cs typeface="+mn-cs"/>
            </a:endParaRPr>
          </a:p>
          <a:p>
            <a:pPr>
              <a:defRPr/>
            </a:pPr>
            <a:r>
              <a:rPr lang="fr-FR" sz="2000" smtClean="0">
                <a:cs typeface="+mn-cs"/>
              </a:rPr>
              <a:t>Il est recommandé de consommer des graines germées régulièrement.</a:t>
            </a:r>
          </a:p>
          <a:p>
            <a:pPr>
              <a:defRPr/>
            </a:pPr>
            <a:endParaRPr lang="fr-FR" sz="2000" smtClean="0">
              <a:cs typeface="+mn-cs"/>
            </a:endParaRPr>
          </a:p>
          <a:p>
            <a:pPr>
              <a:defRPr/>
            </a:pPr>
            <a:r>
              <a:rPr lang="fr-FR" sz="2000" smtClean="0">
                <a:cs typeface="+mn-cs"/>
              </a:rPr>
              <a:t>On peut apprendre à faire germer les graines soi-m</a:t>
            </a:r>
            <a:r>
              <a:rPr lang="fr-FR" altLang="ja-JP" sz="2000" smtClean="0">
                <a:ea typeface="ヒラギノ角ゴ Pro W3" charset="0"/>
                <a:cs typeface="ヒラギノ角ゴ Pro W3" charset="0"/>
              </a:rPr>
              <a:t>ême à la maison, dans sa cuisine.</a:t>
            </a:r>
            <a:endParaRPr lang="fr-FR" sz="1600"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p:cNvSpPr>
          <p:nvPr>
            <p:ph type="sldImg"/>
          </p:nvPr>
        </p:nvSpPr>
        <p:spPr>
          <a:xfrm>
            <a:off x="1677988" y="381000"/>
            <a:ext cx="3455987" cy="2590800"/>
          </a:xfrm>
          <a:solidFill>
            <a:srgbClr val="FFFFFF"/>
          </a:solidFill>
          <a:ln/>
          <a:extLst>
            <a:ext uri="{FAA26D3D-D897-4be2-8F04-BA451C77F1D7}">
              <ma14:placeholderFlag xmlns:ma14="http://schemas.microsoft.com/office/mac/drawingml/2011/main" val="1"/>
            </a:ext>
          </a:extLst>
        </p:spPr>
      </p:sp>
      <p:sp>
        <p:nvSpPr>
          <p:cNvPr id="545795" name="Rectangle 3"/>
          <p:cNvSpPr>
            <a:spLocks noGrp="1" noChangeArrowheads="1"/>
          </p:cNvSpPr>
          <p:nvPr>
            <p:ph type="body" idx="1"/>
          </p:nvPr>
        </p:nvSpPr>
        <p:spPr>
          <a:xfrm>
            <a:off x="533400" y="3429000"/>
            <a:ext cx="5638800" cy="54911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sz="2000" smtClean="0">
                <a:cs typeface="+mn-cs"/>
              </a:rPr>
              <a:t>Dans le cadre de mes recherches sur une alimentation plus naturelle, j</a:t>
            </a:r>
            <a:r>
              <a:rPr lang="ja-JP" altLang="fr-FR" sz="2000" smtClean="0">
                <a:latin typeface="Arial"/>
                <a:cs typeface="+mn-cs"/>
              </a:rPr>
              <a:t>’</a:t>
            </a:r>
            <a:r>
              <a:rPr lang="fr-FR" sz="2000" smtClean="0">
                <a:cs typeface="+mn-cs"/>
              </a:rPr>
              <a:t>ai étudié les sources de protéines alternatives que sont les insectes pour lutter contre la famine dans le Tiers-Monde.</a:t>
            </a:r>
          </a:p>
          <a:p>
            <a:pPr>
              <a:defRPr/>
            </a:pPr>
            <a:r>
              <a:rPr lang="fr-FR" sz="2000" smtClean="0">
                <a:cs typeface="+mn-cs"/>
              </a:rPr>
              <a:t>Mon livre « Délicieux insectes » présentant l</a:t>
            </a:r>
            <a:r>
              <a:rPr lang="ja-JP" altLang="fr-FR" sz="2000" smtClean="0">
                <a:latin typeface="Arial"/>
                <a:cs typeface="+mn-cs"/>
              </a:rPr>
              <a:t>’</a:t>
            </a:r>
            <a:r>
              <a:rPr lang="fr-FR" sz="2000" smtClean="0">
                <a:cs typeface="+mn-cs"/>
              </a:rPr>
              <a:t>intér</a:t>
            </a:r>
            <a:r>
              <a:rPr lang="fr-FR" altLang="ja-JP" sz="2000" smtClean="0">
                <a:ea typeface="ヒラギノ角ゴ Pro W3" charset="0"/>
                <a:cs typeface="ヒラギノ角ゴ Pro W3" charset="0"/>
              </a:rPr>
              <a:t>êt nutritionnel des insectes a été publié en 1989.</a:t>
            </a:r>
            <a:endParaRPr lang="fr-FR" sz="2000" smtClean="0">
              <a:cs typeface="+mn-cs"/>
            </a:endParaRPr>
          </a:p>
          <a:p>
            <a:pPr>
              <a:defRPr/>
            </a:pPr>
            <a:r>
              <a:rPr lang="fr-FR" sz="2000" smtClean="0">
                <a:cs typeface="+mn-cs"/>
              </a:rPr>
              <a:t>Cette idée a alors fait le tour du monde et vous avez certainement entendu parler de mes recherches sur les insectes à la télévision à cette époque.</a:t>
            </a:r>
          </a:p>
          <a:p>
            <a:pPr>
              <a:defRPr/>
            </a:pPr>
            <a:r>
              <a:rPr lang="fr-FR" sz="2000" smtClean="0">
                <a:cs typeface="+mn-cs"/>
              </a:rPr>
              <a:t>Maintenant, de nombreux restaurants aux Etats-Unis, en Asie et dans d</a:t>
            </a:r>
            <a:r>
              <a:rPr lang="ja-JP" altLang="fr-FR" sz="2000" smtClean="0">
                <a:latin typeface="Arial"/>
                <a:cs typeface="+mn-cs"/>
              </a:rPr>
              <a:t>’</a:t>
            </a:r>
            <a:r>
              <a:rPr lang="fr-FR" sz="2000" smtClean="0">
                <a:cs typeface="+mn-cs"/>
              </a:rPr>
              <a:t>autres pays d</a:t>
            </a:r>
            <a:r>
              <a:rPr lang="ja-JP" altLang="fr-FR" sz="2000" smtClean="0">
                <a:latin typeface="Arial"/>
                <a:cs typeface="+mn-cs"/>
              </a:rPr>
              <a:t>’</a:t>
            </a:r>
            <a:r>
              <a:rPr lang="fr-FR" sz="2000" smtClean="0">
                <a:cs typeface="+mn-cs"/>
              </a:rPr>
              <a:t>Europe servent des insectes et de nombreux autres scientifiques étudient la valeur nutritionnelle ce cette source de protéines.</a:t>
            </a:r>
            <a:endParaRPr lang="fr-FR" sz="1600"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Rot="1" noChangeAspect="1" noChangeArrowheads="1"/>
          </p:cNvSpPr>
          <p:nvPr>
            <p:ph type="sldImg"/>
          </p:nvPr>
        </p:nvSpPr>
        <p:spPr>
          <a:xfrm>
            <a:off x="1500188" y="457200"/>
            <a:ext cx="3659187" cy="2743200"/>
          </a:xfrm>
          <a:solidFill>
            <a:srgbClr val="FFFFFF"/>
          </a:solidFill>
          <a:ln/>
          <a:extLst>
            <a:ext uri="{FAA26D3D-D897-4be2-8F04-BA451C77F1D7}">
              <ma14:placeholderFlag xmlns:ma14="http://schemas.microsoft.com/office/mac/drawingml/2011/main" val="1"/>
            </a:ext>
          </a:extLst>
        </p:spPr>
      </p:sp>
      <p:sp>
        <p:nvSpPr>
          <p:cNvPr id="547843" name="Rectangle 3"/>
          <p:cNvSpPr>
            <a:spLocks noGrp="1" noChangeArrowheads="1"/>
          </p:cNvSpPr>
          <p:nvPr>
            <p:ph type="body" idx="1"/>
          </p:nvPr>
        </p:nvSpPr>
        <p:spPr>
          <a:xfrm>
            <a:off x="533400" y="3429000"/>
            <a:ext cx="5576888" cy="49577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sz="2000" smtClean="0">
                <a:cs typeface="+mn-cs"/>
              </a:rPr>
              <a:t>Mes recherches sur la santé préventive m</a:t>
            </a:r>
            <a:r>
              <a:rPr lang="ja-JP" altLang="fr-FR" sz="2000" smtClean="0">
                <a:latin typeface="Arial"/>
                <a:cs typeface="+mn-cs"/>
              </a:rPr>
              <a:t>’</a:t>
            </a:r>
            <a:r>
              <a:rPr lang="fr-FR" sz="2000" smtClean="0">
                <a:cs typeface="+mn-cs"/>
              </a:rPr>
              <a:t>ont amené à réfléchir sur l</a:t>
            </a:r>
            <a:r>
              <a:rPr lang="ja-JP" altLang="fr-FR" sz="2000" smtClean="0">
                <a:latin typeface="Arial"/>
                <a:cs typeface="+mn-cs"/>
              </a:rPr>
              <a:t>’</a:t>
            </a:r>
            <a:r>
              <a:rPr lang="fr-FR" sz="2000" smtClean="0">
                <a:cs typeface="+mn-cs"/>
              </a:rPr>
              <a:t>alimentation et les différents moyens pour renforcer sa santé et son immunité.</a:t>
            </a:r>
          </a:p>
          <a:p>
            <a:pPr>
              <a:defRPr/>
            </a:pPr>
            <a:r>
              <a:rPr lang="fr-FR" sz="2000" smtClean="0">
                <a:cs typeface="+mn-cs"/>
              </a:rPr>
              <a:t>Ici vous me voyez discutant des bienfaits pour la santé d</a:t>
            </a:r>
            <a:r>
              <a:rPr lang="ja-JP" altLang="fr-FR" sz="2000" smtClean="0">
                <a:latin typeface="Arial"/>
                <a:cs typeface="+mn-cs"/>
              </a:rPr>
              <a:t>’</a:t>
            </a:r>
            <a:r>
              <a:rPr lang="fr-FR" sz="2000" smtClean="0">
                <a:cs typeface="+mn-cs"/>
              </a:rPr>
              <a:t>une alimentation plus riche en fruits et légumes frais avec le Pr Luc Montagnier, découvreur du virus du sida, qui est membre du Comité scientifique de l</a:t>
            </a:r>
            <a:r>
              <a:rPr lang="ja-JP" altLang="fr-FR" sz="2000" smtClean="0">
                <a:latin typeface="Arial"/>
                <a:cs typeface="+mn-cs"/>
              </a:rPr>
              <a:t>’</a:t>
            </a:r>
            <a:r>
              <a:rPr lang="fr-FR" sz="2000" smtClean="0">
                <a:cs typeface="+mn-cs"/>
              </a:rPr>
              <a:t>Institut Bruno Comby.</a:t>
            </a:r>
          </a:p>
          <a:p>
            <a:pPr>
              <a:defRPr/>
            </a:pPr>
            <a:r>
              <a:rPr lang="fr-FR" sz="2000" smtClean="0">
                <a:cs typeface="+mn-cs"/>
              </a:rPr>
              <a:t>Tout cela m</a:t>
            </a:r>
            <a:r>
              <a:rPr lang="ja-JP" altLang="fr-FR" sz="2000" smtClean="0">
                <a:latin typeface="Arial"/>
                <a:cs typeface="+mn-cs"/>
              </a:rPr>
              <a:t>’</a:t>
            </a:r>
            <a:r>
              <a:rPr lang="fr-FR" sz="2000" smtClean="0">
                <a:cs typeface="+mn-cs"/>
              </a:rPr>
              <a:t>a conduit à une approche très globale et surtout écologique de notre santé et m</a:t>
            </a:r>
            <a:r>
              <a:rPr lang="ja-JP" altLang="fr-FR" sz="2000" smtClean="0">
                <a:latin typeface="Arial"/>
                <a:cs typeface="+mn-cs"/>
              </a:rPr>
              <a:t>’</a:t>
            </a:r>
            <a:r>
              <a:rPr lang="fr-FR" sz="2000" smtClean="0">
                <a:cs typeface="+mn-cs"/>
              </a:rPr>
              <a:t>a amené à réfléchir par ailleurs sur la manière dont nous vivons et produisons notre énergie.</a:t>
            </a:r>
          </a:p>
          <a:p>
            <a:pPr>
              <a:defRPr/>
            </a:pPr>
            <a:r>
              <a:rPr lang="fr-FR" sz="2000" smtClean="0">
                <a:cs typeface="+mn-cs"/>
              </a:rPr>
              <a:t>C</a:t>
            </a:r>
            <a:r>
              <a:rPr lang="ja-JP" altLang="fr-FR" sz="2000" smtClean="0">
                <a:latin typeface="Arial"/>
                <a:cs typeface="+mn-cs"/>
              </a:rPr>
              <a:t>’</a:t>
            </a:r>
            <a:r>
              <a:rPr lang="fr-FR" sz="2000" smtClean="0">
                <a:cs typeface="+mn-cs"/>
              </a:rPr>
              <a:t>est le fruit de cette réflexion sur notre mode de vie et sur les sources d</a:t>
            </a:r>
            <a:r>
              <a:rPr lang="ja-JP" altLang="fr-FR" sz="2000" smtClean="0">
                <a:latin typeface="Arial"/>
                <a:cs typeface="+mn-cs"/>
              </a:rPr>
              <a:t>’</a:t>
            </a:r>
            <a:r>
              <a:rPr lang="fr-FR" sz="2000" smtClean="0">
                <a:cs typeface="+mn-cs"/>
              </a:rPr>
              <a:t>énergie que nous utilisons que je voudrais maintenant partager avec vous.</a:t>
            </a:r>
            <a:endParaRPr lang="fr-FR"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xfrm>
            <a:off x="2489200" y="304800"/>
            <a:ext cx="1727200" cy="1295400"/>
          </a:xfrm>
          <a:ln/>
          <a:extLst>
            <a:ext uri="{FAA26D3D-D897-4be2-8F04-BA451C77F1D7}">
              <ma14:placeholderFlag xmlns:ma14="http://schemas.microsoft.com/office/mac/drawingml/2011/main" val="1"/>
            </a:ext>
          </a:extLst>
        </p:spPr>
      </p:sp>
      <p:sp>
        <p:nvSpPr>
          <p:cNvPr id="271363" name="Rectangle 3"/>
          <p:cNvSpPr>
            <a:spLocks noGrp="1" noChangeArrowheads="1"/>
          </p:cNvSpPr>
          <p:nvPr>
            <p:ph type="body" idx="1"/>
          </p:nvPr>
        </p:nvSpPr>
        <p:spPr>
          <a:xfrm>
            <a:off x="228600" y="1828800"/>
            <a:ext cx="6324600" cy="6380163"/>
          </a:xfrm>
        </p:spPr>
        <p:txBody>
          <a:bodyPr lIns="90334" tIns="45167" rIns="90334" bIns="45167"/>
          <a:lstStyle/>
          <a:p>
            <a:pPr>
              <a:defRPr/>
            </a:pPr>
            <a:r>
              <a:rPr lang="fr-FR" sz="2000" smtClean="0">
                <a:cs typeface="+mn-cs"/>
              </a:rPr>
              <a:t>Voici une photo de la Terre vue de l'espace pendant la nuit.</a:t>
            </a:r>
          </a:p>
          <a:p>
            <a:pPr>
              <a:defRPr/>
            </a:pPr>
            <a:r>
              <a:rPr lang="fr-FR" sz="2000" smtClean="0">
                <a:cs typeface="+mn-cs"/>
              </a:rPr>
              <a:t>Bien entendu, la totalité de la planète ne peut pas être dans l'obscurité au même moment.  Cette photo est une image reconstituée.</a:t>
            </a:r>
          </a:p>
          <a:p>
            <a:pPr>
              <a:defRPr/>
            </a:pPr>
            <a:r>
              <a:rPr lang="fr-FR" sz="2000" smtClean="0">
                <a:cs typeface="+mn-cs"/>
              </a:rPr>
              <a:t>Les points brillants indiquent la consommation d'énergie des différentes régions.</a:t>
            </a:r>
          </a:p>
          <a:p>
            <a:pPr>
              <a:defRPr/>
            </a:pPr>
            <a:r>
              <a:rPr lang="fr-FR" sz="2000" smtClean="0">
                <a:cs typeface="+mn-cs"/>
              </a:rPr>
              <a:t>Les zones les plus développées : l</a:t>
            </a:r>
            <a:r>
              <a:rPr lang="ja-JP" altLang="fr-FR" sz="2000" smtClean="0">
                <a:latin typeface="Arial"/>
                <a:cs typeface="+mn-cs"/>
              </a:rPr>
              <a:t>’</a:t>
            </a:r>
            <a:r>
              <a:rPr lang="fr-FR" sz="2000" smtClean="0">
                <a:cs typeface="+mn-cs"/>
              </a:rPr>
              <a:t>Amérique du Nord, le Japon et  l </a:t>
            </a:r>
            <a:r>
              <a:rPr lang="ja-JP" altLang="fr-FR" sz="2000" smtClean="0">
                <a:latin typeface="Arial"/>
                <a:cs typeface="+mn-cs"/>
              </a:rPr>
              <a:t>’</a:t>
            </a:r>
            <a:r>
              <a:rPr lang="fr-FR" sz="2000" smtClean="0">
                <a:cs typeface="+mn-cs"/>
              </a:rPr>
              <a:t>Europe, consomment de grandes quantités d'énergie.</a:t>
            </a:r>
          </a:p>
          <a:p>
            <a:pPr>
              <a:defRPr/>
            </a:pPr>
            <a:r>
              <a:rPr lang="fr-FR" sz="2000" smtClean="0">
                <a:cs typeface="+mn-cs"/>
              </a:rPr>
              <a:t>Aujourd</a:t>
            </a:r>
            <a:r>
              <a:rPr lang="ja-JP" altLang="fr-FR" sz="2000" smtClean="0">
                <a:latin typeface="Arial"/>
                <a:cs typeface="+mn-cs"/>
              </a:rPr>
              <a:t>’</a:t>
            </a:r>
            <a:r>
              <a:rPr lang="fr-FR" sz="2000" smtClean="0">
                <a:cs typeface="+mn-cs"/>
              </a:rPr>
              <a:t>hui, 20% de la population mondiale consomme 60% de l'énergie dans le Monde.</a:t>
            </a:r>
          </a:p>
          <a:p>
            <a:pPr>
              <a:defRPr/>
            </a:pPr>
            <a:r>
              <a:rPr lang="fr-FR" sz="2000" smtClean="0">
                <a:cs typeface="+mn-cs"/>
              </a:rPr>
              <a:t>Un milliard d</a:t>
            </a:r>
            <a:r>
              <a:rPr lang="ja-JP" altLang="fr-FR" sz="2000" smtClean="0">
                <a:latin typeface="Arial"/>
                <a:cs typeface="+mn-cs"/>
              </a:rPr>
              <a:t>’</a:t>
            </a:r>
            <a:r>
              <a:rPr lang="fr-FR" sz="2000" smtClean="0">
                <a:cs typeface="+mn-cs"/>
              </a:rPr>
              <a:t>habitants de la planète n</a:t>
            </a:r>
            <a:r>
              <a:rPr lang="ja-JP" altLang="fr-FR" sz="2000" smtClean="0">
                <a:latin typeface="Arial"/>
                <a:cs typeface="+mn-cs"/>
              </a:rPr>
              <a:t>’</a:t>
            </a:r>
            <a:r>
              <a:rPr lang="fr-FR" sz="2000" smtClean="0">
                <a:cs typeface="+mn-cs"/>
              </a:rPr>
              <a:t>ont toujours pas accès à l</a:t>
            </a:r>
            <a:r>
              <a:rPr lang="ja-JP" altLang="fr-FR" sz="2000" smtClean="0">
                <a:latin typeface="Arial"/>
                <a:cs typeface="+mn-cs"/>
              </a:rPr>
              <a:t>’</a:t>
            </a:r>
            <a:r>
              <a:rPr lang="fr-FR" sz="2000" smtClean="0">
                <a:cs typeface="+mn-cs"/>
              </a:rPr>
              <a:t>électricité. Cette situation d</a:t>
            </a:r>
            <a:r>
              <a:rPr lang="ja-JP" altLang="fr-FR" sz="2000" smtClean="0">
                <a:latin typeface="Arial"/>
                <a:cs typeface="+mn-cs"/>
              </a:rPr>
              <a:t>’</a:t>
            </a:r>
            <a:r>
              <a:rPr lang="fr-FR" sz="2000" smtClean="0">
                <a:cs typeface="+mn-cs"/>
              </a:rPr>
              <a:t>injustice énergétique est en train de changer.</a:t>
            </a:r>
          </a:p>
          <a:p>
            <a:pPr>
              <a:defRPr/>
            </a:pPr>
            <a:r>
              <a:rPr lang="fr-FR" sz="2000" smtClean="0">
                <a:cs typeface="+mn-cs"/>
              </a:rPr>
              <a:t>Les pays en développement que sont la Chine, l'Inde, le Brésil et le sud-est de l'Asie commencent déjà à consommer de grandes quantités d'énergie ( presque +10% chaque année en Chine). Cependant, les régions les plus pauvres telles que l'Afrique, l'Asie centrale, et la majeure partie de l'Amérique du sud, consomment toujours très peu d'énergie mais cela aussi ne va pas tarder à changer.</a:t>
            </a:r>
          </a:p>
          <a:p>
            <a:pPr>
              <a:defRPr/>
            </a:pPr>
            <a:r>
              <a:rPr lang="fr-FR" sz="2000" smtClean="0">
                <a:cs typeface="+mn-cs"/>
              </a:rPr>
              <a:t>		SUIVANT 	60 s</a:t>
            </a:r>
            <a:endParaRPr lang="fr-FR"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Rot="1" noChangeAspect="1" noChangeArrowheads="1"/>
          </p:cNvSpPr>
          <p:nvPr>
            <p:ph type="sldImg"/>
          </p:nvPr>
        </p:nvSpPr>
        <p:spPr>
          <a:xfrm>
            <a:off x="1066800" y="457200"/>
            <a:ext cx="4513263" cy="3384550"/>
          </a:xfrm>
          <a:solidFill>
            <a:srgbClr val="FFFFFF"/>
          </a:solidFill>
          <a:ln/>
          <a:extLst>
            <a:ext uri="{FAA26D3D-D897-4be2-8F04-BA451C77F1D7}">
              <ma14:placeholderFlag xmlns:ma14="http://schemas.microsoft.com/office/mac/drawingml/2011/main" val="1"/>
            </a:ext>
          </a:extLst>
        </p:spPr>
      </p:sp>
      <p:sp>
        <p:nvSpPr>
          <p:cNvPr id="558083" name="Rectangle 3"/>
          <p:cNvSpPr>
            <a:spLocks noGrp="1" noChangeArrowheads="1"/>
          </p:cNvSpPr>
          <p:nvPr>
            <p:ph type="body" idx="1"/>
          </p:nvPr>
        </p:nvSpPr>
        <p:spPr>
          <a:xfrm>
            <a:off x="914400" y="4191000"/>
            <a:ext cx="4967288" cy="4367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r>
              <a:rPr lang="fr-FR" sz="2000" smtClean="0">
                <a:cs typeface="+mn-cs"/>
              </a:rPr>
              <a:t>La population mondiale a été multipliée par 4 depuis 1850, elle continue à grimper aujourd</a:t>
            </a:r>
            <a:r>
              <a:rPr lang="ja-JP" altLang="fr-FR" sz="2000" smtClean="0">
                <a:latin typeface="Arial"/>
                <a:cs typeface="+mn-cs"/>
              </a:rPr>
              <a:t>’</a:t>
            </a:r>
            <a:r>
              <a:rPr lang="fr-FR" sz="2000" smtClean="0">
                <a:cs typeface="+mn-cs"/>
              </a:rPr>
              <a:t>hui tout en s</a:t>
            </a:r>
            <a:r>
              <a:rPr lang="ja-JP" altLang="fr-FR" sz="2000" smtClean="0">
                <a:latin typeface="Arial"/>
                <a:cs typeface="+mn-cs"/>
              </a:rPr>
              <a:t>’</a:t>
            </a:r>
            <a:r>
              <a:rPr lang="fr-FR" sz="2000" smtClean="0">
                <a:cs typeface="+mn-cs"/>
              </a:rPr>
              <a:t>infléchissant légèrement.</a:t>
            </a:r>
          </a:p>
          <a:p>
            <a:pPr>
              <a:defRPr/>
            </a:pPr>
            <a:r>
              <a:rPr lang="fr-FR" sz="2000" smtClean="0">
                <a:cs typeface="+mn-cs"/>
              </a:rPr>
              <a:t>Si cette tendance se poursuit, </a:t>
            </a:r>
            <a:r>
              <a:rPr lang="fr-FR" altLang="ja-JP" sz="2000" smtClean="0">
                <a:ea typeface="ヒラギノ角ゴ Pro W3" charset="0"/>
                <a:cs typeface="ヒラギノ角ゴ Pro W3" charset="0"/>
              </a:rPr>
              <a:t>la population </a:t>
            </a:r>
            <a:r>
              <a:rPr lang="fr-FR" sz="2000" smtClean="0">
                <a:cs typeface="+mn-cs"/>
              </a:rPr>
              <a:t>se stabilisera peut-</a:t>
            </a:r>
            <a:r>
              <a:rPr lang="fr-FR" altLang="ja-JP" sz="2000" smtClean="0">
                <a:ea typeface="ヒラギノ角ゴ Pro W3" charset="0"/>
                <a:cs typeface="ヒラギノ角ゴ Pro W3" charset="0"/>
              </a:rPr>
              <a:t>être</a:t>
            </a:r>
            <a:r>
              <a:rPr lang="fr-FR" sz="2000" smtClean="0">
                <a:cs typeface="+mn-cs"/>
              </a:rPr>
              <a:t> aux environs de 10 milliards d'habitants en 2050.</a:t>
            </a:r>
          </a:p>
          <a:p>
            <a:pPr>
              <a:defRPr/>
            </a:pPr>
            <a:r>
              <a:rPr lang="fr-FR" sz="2000" smtClean="0">
                <a:cs typeface="+mn-cs"/>
              </a:rPr>
              <a:t>Cette augmentation de la population contribue à une croissance rapide de la consommation d'énergie, avec la possibilité d'effets désastreux pour notre atmosphère.</a:t>
            </a:r>
          </a:p>
          <a:p>
            <a:pPr>
              <a:defRPr/>
            </a:pPr>
            <a:endParaRPr lang="fr-FR" sz="2000" smtClean="0">
              <a:cs typeface="+mn-cs"/>
            </a:endParaRPr>
          </a:p>
          <a:p>
            <a:pPr>
              <a:defRPr/>
            </a:pPr>
            <a:r>
              <a:rPr lang="fr-FR" sz="2000" smtClean="0">
                <a:cs typeface="+mn-cs"/>
              </a:rPr>
              <a:t>SUIVANT       27 s</a:t>
            </a:r>
            <a:endParaRPr lang="fr-FR"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noTextEdit="1"/>
          </p:cNvSpPr>
          <p:nvPr>
            <p:ph type="sldImg"/>
          </p:nvPr>
        </p:nvSpPr>
        <p:spPr>
          <a:xfrm>
            <a:off x="1130300" y="842963"/>
            <a:ext cx="4513263" cy="3384550"/>
          </a:xfrm>
          <a:ln/>
          <a:extLst>
            <a:ext uri="{FAA26D3D-D897-4be2-8F04-BA451C77F1D7}">
              <ma14:placeholderFlag xmlns:ma14="http://schemas.microsoft.com/office/mac/drawingml/2011/main" val="1"/>
            </a:ext>
          </a:extLst>
        </p:spPr>
      </p:sp>
      <p:sp>
        <p:nvSpPr>
          <p:cNvPr id="364547" name="Rectangle 3"/>
          <p:cNvSpPr>
            <a:spLocks noGrp="1" noChangeArrowheads="1"/>
          </p:cNvSpPr>
          <p:nvPr>
            <p:ph type="body" idx="1"/>
          </p:nvPr>
        </p:nvSpPr>
        <p:spPr>
          <a:xfrm>
            <a:off x="903288" y="4603750"/>
            <a:ext cx="4967287" cy="4367213"/>
          </a:xfrm>
        </p:spPr>
        <p:txBody>
          <a:bodyPr lIns="90334" tIns="45167" rIns="90334" bIns="45167"/>
          <a:lstStyle/>
          <a:p>
            <a:pPr>
              <a:defRPr/>
            </a:pPr>
            <a:r>
              <a:rPr lang="fr-FR" sz="2000" smtClean="0">
                <a:cs typeface="+mn-cs"/>
              </a:rPr>
              <a:t>La consommation mondiale d'énergie a considérablement augmenté, d</a:t>
            </a:r>
            <a:r>
              <a:rPr lang="ja-JP" altLang="fr-FR" sz="2000" smtClean="0">
                <a:latin typeface="Arial"/>
                <a:cs typeface="+mn-cs"/>
              </a:rPr>
              <a:t>’</a:t>
            </a:r>
            <a:r>
              <a:rPr lang="fr-FR" sz="2000" smtClean="0">
                <a:cs typeface="+mn-cs"/>
              </a:rPr>
              <a:t>un facteur 100, pendant les 150 dernières années et surtout dans les 50 dernières années.</a:t>
            </a:r>
          </a:p>
          <a:p>
            <a:pPr>
              <a:defRPr/>
            </a:pPr>
            <a:r>
              <a:rPr lang="fr-FR" sz="2000" smtClean="0">
                <a:cs typeface="+mn-cs"/>
              </a:rPr>
              <a:t>Cette croissance des consommations continuent aujourd</a:t>
            </a:r>
            <a:r>
              <a:rPr lang="ja-JP" altLang="fr-FR" sz="2000" smtClean="0">
                <a:latin typeface="Arial"/>
                <a:cs typeface="+mn-cs"/>
              </a:rPr>
              <a:t>’</a:t>
            </a:r>
            <a:r>
              <a:rPr lang="fr-FR" sz="2000" smtClean="0">
                <a:cs typeface="+mn-cs"/>
              </a:rPr>
              <a:t>hui et est très forte dans les pays en développement.</a:t>
            </a:r>
          </a:p>
          <a:p>
            <a:pPr>
              <a:defRPr/>
            </a:pPr>
            <a:r>
              <a:rPr lang="fr-FR" sz="2000" smtClean="0">
                <a:cs typeface="+mn-cs"/>
              </a:rPr>
              <a:t>En tant qu'écologiste, je suis très inquiet de l'impact que cela aura sur notre environnement.</a:t>
            </a:r>
          </a:p>
          <a:p>
            <a:pPr>
              <a:defRPr/>
            </a:pPr>
            <a:endParaRPr lang="fr-FR" sz="2000" smtClean="0">
              <a:cs typeface="+mn-cs"/>
            </a:endParaRPr>
          </a:p>
          <a:p>
            <a:pPr>
              <a:defRPr/>
            </a:pPr>
            <a:r>
              <a:rPr lang="fr-FR" sz="2000" smtClean="0">
                <a:cs typeface="+mn-cs"/>
              </a:rPr>
              <a:t>	SUIVANT 		27 s</a:t>
            </a:r>
          </a:p>
          <a:p>
            <a:pPr>
              <a:defRPr/>
            </a:pPr>
            <a:endParaRPr lang="fr-FR"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Rot="1" noChangeAspect="1" noChangeArrowheads="1" noTextEdit="1"/>
          </p:cNvSpPr>
          <p:nvPr>
            <p:ph type="sldImg"/>
          </p:nvPr>
        </p:nvSpPr>
        <p:spPr>
          <a:xfrm>
            <a:off x="1130300" y="842963"/>
            <a:ext cx="4513263" cy="3384550"/>
          </a:xfrm>
          <a:ln cap="fla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0131" name="Rectangle 3"/>
          <p:cNvSpPr>
            <a:spLocks noGrp="1" noChangeArrowheads="1"/>
          </p:cNvSpPr>
          <p:nvPr>
            <p:ph type="body" idx="1"/>
          </p:nvPr>
        </p:nvSpPr>
        <p:spPr>
          <a:xfrm>
            <a:off x="903288" y="4603750"/>
            <a:ext cx="4967287" cy="4367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961" tIns="45481" rIns="90961" bIns="45481"/>
          <a:lstStyle/>
          <a:p>
            <a:pPr>
              <a:defRPr/>
            </a:pPr>
            <a:r>
              <a:rPr lang="fr-FR" sz="2000" smtClean="0">
                <a:latin typeface="Arial" charset="0"/>
                <a:cs typeface="+mn-cs"/>
              </a:rPr>
              <a:t>Les plus gros consommateurs d</a:t>
            </a:r>
            <a:r>
              <a:rPr lang="ja-JP" altLang="fr-FR" sz="2000" smtClean="0">
                <a:latin typeface="Arial"/>
                <a:cs typeface="+mn-cs"/>
              </a:rPr>
              <a:t>’</a:t>
            </a:r>
            <a:r>
              <a:rPr lang="fr-FR" sz="2000" smtClean="0">
                <a:latin typeface="Arial" charset="0"/>
                <a:cs typeface="+mn-cs"/>
              </a:rPr>
              <a:t>énergie sont les Etats-Unis, suivis par l</a:t>
            </a:r>
            <a:r>
              <a:rPr lang="ja-JP" altLang="fr-FR" sz="2000" smtClean="0">
                <a:latin typeface="Arial"/>
                <a:cs typeface="+mn-cs"/>
              </a:rPr>
              <a:t>’</a:t>
            </a:r>
            <a:r>
              <a:rPr lang="fr-FR" sz="2000" smtClean="0">
                <a:latin typeface="Arial" charset="0"/>
                <a:cs typeface="+mn-cs"/>
              </a:rPr>
              <a:t>Europe et le Japon.</a:t>
            </a:r>
          </a:p>
          <a:p>
            <a:pPr>
              <a:defRPr/>
            </a:pPr>
            <a:endParaRPr lang="fr-FR" sz="2000" smtClean="0">
              <a:latin typeface="Arial" charset="0"/>
              <a:cs typeface="+mn-cs"/>
            </a:endParaRPr>
          </a:p>
          <a:p>
            <a:pPr>
              <a:defRPr/>
            </a:pPr>
            <a:r>
              <a:rPr lang="fr-FR" sz="2000" smtClean="0">
                <a:latin typeface="Arial" charset="0"/>
                <a:cs typeface="+mn-cs"/>
              </a:rPr>
              <a:t>Un citoyen d</a:t>
            </a:r>
            <a:r>
              <a:rPr lang="ja-JP" altLang="fr-FR" sz="2000" smtClean="0">
                <a:latin typeface="Arial"/>
                <a:cs typeface="+mn-cs"/>
              </a:rPr>
              <a:t>’</a:t>
            </a:r>
            <a:r>
              <a:rPr lang="fr-FR" sz="2000" smtClean="0">
                <a:latin typeface="Arial" charset="0"/>
                <a:cs typeface="+mn-cs"/>
              </a:rPr>
              <a:t>Inde ou du Bangladesh consomme 20 fois moins d</a:t>
            </a:r>
            <a:r>
              <a:rPr lang="ja-JP" altLang="fr-FR" sz="2000" smtClean="0">
                <a:latin typeface="Arial"/>
                <a:cs typeface="+mn-cs"/>
              </a:rPr>
              <a:t>’</a:t>
            </a:r>
            <a:r>
              <a:rPr lang="fr-FR" sz="2000" smtClean="0">
                <a:latin typeface="Arial" charset="0"/>
                <a:cs typeface="+mn-cs"/>
              </a:rPr>
              <a:t>énergie qu</a:t>
            </a:r>
            <a:r>
              <a:rPr lang="ja-JP" altLang="fr-FR" sz="2000" smtClean="0">
                <a:latin typeface="Arial"/>
                <a:cs typeface="+mn-cs"/>
              </a:rPr>
              <a:t>’</a:t>
            </a:r>
            <a:r>
              <a:rPr lang="fr-FR" sz="2000" smtClean="0">
                <a:latin typeface="Arial" charset="0"/>
                <a:cs typeface="+mn-cs"/>
              </a:rPr>
              <a:t>un Américain et 10 fois moins qu</a:t>
            </a:r>
            <a:r>
              <a:rPr lang="ja-JP" altLang="fr-FR" sz="2000" smtClean="0">
                <a:latin typeface="Arial"/>
                <a:cs typeface="+mn-cs"/>
              </a:rPr>
              <a:t>’</a:t>
            </a:r>
            <a:r>
              <a:rPr lang="fr-FR" sz="2000" smtClean="0">
                <a:latin typeface="Arial" charset="0"/>
                <a:cs typeface="+mn-cs"/>
              </a:rPr>
              <a:t>un Européen.</a:t>
            </a:r>
          </a:p>
          <a:p>
            <a:pPr>
              <a:defRPr/>
            </a:pPr>
            <a:endParaRPr lang="fr-FR" sz="2000" smtClean="0">
              <a:latin typeface="Arial" charset="0"/>
              <a:cs typeface="+mn-cs"/>
            </a:endParaRPr>
          </a:p>
          <a:p>
            <a:pPr>
              <a:defRPr/>
            </a:pPr>
            <a:r>
              <a:rPr lang="fr-FR" sz="2000" smtClean="0">
                <a:latin typeface="Arial" charset="0"/>
                <a:cs typeface="+mn-cs"/>
              </a:rPr>
              <a:t>SUIVANT     22 s</a:t>
            </a:r>
            <a:endParaRPr lang="fr-FR"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xfrm>
            <a:off x="1498600" y="304800"/>
            <a:ext cx="3860800" cy="2895600"/>
          </a:xfrm>
          <a:ln cap="fla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7267" name="Rectangle 3"/>
          <p:cNvSpPr>
            <a:spLocks noGrp="1" noChangeArrowheads="1"/>
          </p:cNvSpPr>
          <p:nvPr>
            <p:ph type="body" idx="1"/>
          </p:nvPr>
        </p:nvSpPr>
        <p:spPr>
          <a:xfrm>
            <a:off x="609600" y="3581400"/>
            <a:ext cx="5334000" cy="48244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961" tIns="45481" rIns="90961" bIns="45481"/>
          <a:lstStyle/>
          <a:p>
            <a:pPr>
              <a:defRPr/>
            </a:pPr>
            <a:r>
              <a:rPr lang="fr-FR" sz="2000" smtClean="0">
                <a:cs typeface="+mn-cs"/>
              </a:rPr>
              <a:t>L'humanité produit aujourd'hui son énergie avec :</a:t>
            </a:r>
          </a:p>
          <a:p>
            <a:pPr>
              <a:buFontTx/>
              <a:buChar char="-"/>
              <a:defRPr/>
            </a:pPr>
            <a:r>
              <a:rPr lang="fr-FR" sz="2000" smtClean="0">
                <a:cs typeface="+mn-cs"/>
              </a:rPr>
              <a:t> 7% d'hydraulique</a:t>
            </a:r>
          </a:p>
          <a:p>
            <a:pPr>
              <a:buFontTx/>
              <a:buChar char="-"/>
              <a:defRPr/>
            </a:pPr>
            <a:r>
              <a:rPr lang="fr-FR" sz="2000" smtClean="0">
                <a:cs typeface="+mn-cs"/>
              </a:rPr>
              <a:t> 7% de nucléaire</a:t>
            </a:r>
          </a:p>
          <a:p>
            <a:pPr>
              <a:buFontTx/>
              <a:buChar char="-"/>
              <a:defRPr/>
            </a:pPr>
            <a:r>
              <a:rPr lang="fr-FR" sz="2000" smtClean="0">
                <a:cs typeface="+mn-cs"/>
              </a:rPr>
              <a:t>  85% d'énergies fossiles (gaz, pétrole, charbon), qui en br</a:t>
            </a:r>
            <a:r>
              <a:rPr lang="fr-FR" altLang="ja-JP" sz="2000" smtClean="0">
                <a:latin typeface="Arial"/>
                <a:ea typeface="ヒラギノ角ゴ Pro W3" charset="0"/>
                <a:cs typeface="ヒラギノ角ゴ Pro W3" charset="0"/>
              </a:rPr>
              <a:t>û</a:t>
            </a:r>
            <a:r>
              <a:rPr lang="fr-FR" sz="2000" smtClean="0">
                <a:cs typeface="+mn-cs"/>
              </a:rPr>
              <a:t>lant produisent 3 millions de tonnes par heure de gaz carbonique relâchées dans l'atmosphère (800 tonnes chaque seconde).</a:t>
            </a:r>
          </a:p>
          <a:p>
            <a:pPr>
              <a:defRPr/>
            </a:pPr>
            <a:r>
              <a:rPr lang="fr-FR" sz="2000" smtClean="0">
                <a:cs typeface="+mn-cs"/>
              </a:rPr>
              <a:t>Depuis le début de cet exposé, il y a quelques minutes, l'humanité a rejeté un DEMI-MILLION de tonnes de gaz carbonique dans l'atmosphère.</a:t>
            </a:r>
          </a:p>
          <a:p>
            <a:pPr>
              <a:defRPr/>
            </a:pPr>
            <a:r>
              <a:rPr lang="fr-FR" sz="2000" smtClean="0">
                <a:cs typeface="+mn-cs"/>
              </a:rPr>
              <a:t>Au total, l'éolien, la géothermie, et l'énergie solaire représentent moins de 1% de la production d'énergie dans le monde.</a:t>
            </a:r>
          </a:p>
          <a:p>
            <a:pPr>
              <a:defRPr/>
            </a:pPr>
            <a:r>
              <a:rPr lang="fr-FR" sz="2000" smtClean="0">
                <a:cs typeface="+mn-cs"/>
              </a:rPr>
              <a:t>SUIVANT		30 s</a:t>
            </a:r>
            <a:endParaRPr lang="fr-FR" sz="1600" smtClean="0">
              <a:cs typeface="+mn-cs"/>
            </a:endParaRPr>
          </a:p>
          <a:p>
            <a:pPr>
              <a:defRPr/>
            </a:pPr>
            <a:endParaRPr lang="fr-FR"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xfrm>
            <a:off x="1143000" y="457200"/>
            <a:ext cx="4513263" cy="3384550"/>
          </a:xfrm>
          <a:ln/>
          <a:extLst>
            <a:ext uri="{FAA26D3D-D897-4be2-8F04-BA451C77F1D7}">
              <ma14:placeholderFlag xmlns:ma14="http://schemas.microsoft.com/office/mac/drawingml/2011/main" val="1"/>
            </a:ext>
          </a:extLst>
        </p:spPr>
      </p:sp>
      <p:sp>
        <p:nvSpPr>
          <p:cNvPr id="340995" name="Rectangle 3"/>
          <p:cNvSpPr>
            <a:spLocks noGrp="1" noChangeArrowheads="1"/>
          </p:cNvSpPr>
          <p:nvPr>
            <p:ph type="body" idx="1"/>
          </p:nvPr>
        </p:nvSpPr>
        <p:spPr>
          <a:xfrm>
            <a:off x="838200" y="4038600"/>
            <a:ext cx="4967288" cy="4367213"/>
          </a:xfrm>
        </p:spPr>
        <p:txBody>
          <a:bodyPr lIns="90334" tIns="45167" rIns="90334" bIns="45167"/>
          <a:lstStyle/>
          <a:p>
            <a:pPr>
              <a:defRPr/>
            </a:pPr>
            <a:r>
              <a:rPr lang="fr-FR" sz="2000" smtClean="0">
                <a:cs typeface="+mn-cs"/>
              </a:rPr>
              <a:t>Voici les sujets que nous allons couvrir : </a:t>
            </a:r>
          </a:p>
          <a:p>
            <a:pPr>
              <a:defRPr/>
            </a:pPr>
            <a:r>
              <a:rPr lang="fr-FR" sz="2000" smtClean="0">
                <a:cs typeface="+mn-cs"/>
              </a:rPr>
              <a:t>Je vais d'abord vous dire quelques mots sur l'énergie et la planète.</a:t>
            </a:r>
          </a:p>
          <a:p>
            <a:pPr>
              <a:defRPr/>
            </a:pPr>
            <a:r>
              <a:rPr lang="fr-FR" sz="2000" smtClean="0">
                <a:cs typeface="+mn-cs"/>
              </a:rPr>
              <a:t>Ensuite, nous parlerons d'écologie, de changement climatique, d'énergies renouvelables et nucléaire, de la radioactivité naturelle, de la sûreté qui est évidemment nécessaire, et de l'avenir des centrales nucléaires.</a:t>
            </a:r>
          </a:p>
          <a:p>
            <a:pPr>
              <a:defRPr/>
            </a:pPr>
            <a:r>
              <a:rPr lang="fr-FR" sz="2000" smtClean="0">
                <a:cs typeface="+mn-cs"/>
              </a:rPr>
              <a:t>Enfin, avant de conclure, je présenterai en quelques mots l'AEPN, l</a:t>
            </a:r>
            <a:r>
              <a:rPr lang="ja-JP" altLang="fr-FR" sz="2000" smtClean="0">
                <a:latin typeface="Arial"/>
                <a:cs typeface="+mn-cs"/>
              </a:rPr>
              <a:t>’</a:t>
            </a:r>
            <a:r>
              <a:rPr lang="fr-FR" sz="2000" smtClean="0">
                <a:cs typeface="+mn-cs"/>
              </a:rPr>
              <a:t>Association des Ecologistes Pour le Nucléaire.</a:t>
            </a:r>
          </a:p>
          <a:p>
            <a:pPr>
              <a:defRPr/>
            </a:pPr>
            <a:endParaRPr lang="fr-FR" sz="2000" smtClean="0">
              <a:cs typeface="+mn-cs"/>
            </a:endParaRPr>
          </a:p>
          <a:p>
            <a:pPr>
              <a:defRPr/>
            </a:pPr>
            <a:r>
              <a:rPr lang="fr-FR" sz="2000" smtClean="0">
                <a:cs typeface="+mn-cs"/>
              </a:rPr>
              <a:t>SUIVANT	35  s</a:t>
            </a:r>
            <a:endParaRPr lang="fr-FR"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7954" name="Rectangle 2"/>
          <p:cNvSpPr>
            <a:spLocks noGrp="1" noRot="1" noChangeAspect="1" noChangeArrowheads="1" noTextEdit="1"/>
          </p:cNvSpPr>
          <p:nvPr>
            <p:ph type="sldImg"/>
          </p:nvPr>
        </p:nvSpPr>
        <p:spPr>
          <a:xfrm>
            <a:off x="1128713" y="376238"/>
            <a:ext cx="4513262" cy="3384550"/>
          </a:xfrm>
          <a:solidFill>
            <a:srgbClr val="FFFFFF"/>
          </a:solidFill>
          <a:ln/>
          <a:extLst>
            <a:ext uri="{FAA26D3D-D897-4be2-8F04-BA451C77F1D7}">
              <ma14:placeholderFlag xmlns:ma14="http://schemas.microsoft.com/office/mac/drawingml/2011/main" val="1"/>
            </a:ext>
          </a:extLst>
        </p:spPr>
      </p:sp>
      <p:sp>
        <p:nvSpPr>
          <p:cNvPr id="637955" name="Text Box 3"/>
          <p:cNvSpPr txBox="1">
            <a:spLocks noGrp="1" noChangeArrowheads="1"/>
          </p:cNvSpPr>
          <p:nvPr>
            <p:ph type="body" idx="1"/>
          </p:nvPr>
        </p:nvSpPr>
        <p:spPr>
          <a:xfrm>
            <a:off x="601663" y="3989388"/>
            <a:ext cx="5419725" cy="51768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36" tIns="45518" rIns="91036" bIns="45518">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charset="0"/>
                <a:ea typeface="ＭＳ Ｐゴシック"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charset="0"/>
                <a:ea typeface="ＭＳ Ｐゴシック"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charset="0"/>
                <a:ea typeface="ＭＳ Ｐゴシック"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charset="0"/>
                <a:ea typeface="ＭＳ Ｐゴシック"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charset="0"/>
                <a:ea typeface="ＭＳ Ｐゴシック" charset="0"/>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charset="0"/>
                <a:ea typeface="ＭＳ Ｐゴシック" charset="0"/>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charset="0"/>
                <a:ea typeface="ＭＳ Ｐゴシック" charset="0"/>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charset="0"/>
                <a:ea typeface="ＭＳ Ｐゴシック" charset="0"/>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charset="0"/>
                <a:ea typeface="ＭＳ Ｐゴシック" charset="0"/>
              </a:defRPr>
            </a:lvl9pPr>
          </a:lstStyle>
          <a:p>
            <a:pPr>
              <a:lnSpc>
                <a:spcPct val="94000"/>
              </a:lnSpc>
              <a:spcBef>
                <a:spcPts val="450"/>
              </a:spcBef>
              <a:defRPr/>
            </a:pPr>
            <a:r>
              <a:rPr lang="en-GB" sz="1600" b="1" smtClean="0">
                <a:cs typeface="Hiragino Mincho Pro W3" charset="0"/>
              </a:rPr>
              <a:t>This chart shows the flow of oil from producing to consuming countries. I would like to draw your attention again to this highly sensitive area : the Persian Gulf. Half of the oil production in the world passes through the Hormuz Strait which is controlled largely by Iran. Most of the world’s oil reserves are located in this small  area.</a:t>
            </a:r>
          </a:p>
          <a:p>
            <a:pPr>
              <a:spcBef>
                <a:spcPts val="450"/>
              </a:spcBef>
              <a:defRPr/>
            </a:pPr>
            <a:r>
              <a:rPr lang="en-GB" sz="1600" smtClean="0">
                <a:cs typeface="Hiragino Mincho Pro W3" charset="0"/>
              </a:rPr>
              <a:t>CLICK PLEASE</a:t>
            </a:r>
            <a:endParaRPr lang="en-GB" sz="1600" b="1" smtClean="0">
              <a:cs typeface="Hiragino Mincho Pro W3" charset="0"/>
            </a:endParaRPr>
          </a:p>
          <a:p>
            <a:pPr>
              <a:spcBef>
                <a:spcPts val="450"/>
              </a:spcBef>
              <a:defRPr/>
            </a:pPr>
            <a:r>
              <a:rPr lang="en-GB" sz="1600" b="1" smtClean="0">
                <a:cs typeface="Hiragino Mincho Pro W3" charset="0"/>
              </a:rPr>
              <a:t>Until now, the Hormuz Strait has been spared terrorism and the obvious destructive acts that we can easily imagine. If the Strait were blocked, the consequences and the economic disruption of our civilization would be much greater than those which followed September 11th.</a:t>
            </a:r>
            <a:endParaRPr lang="en-GB" sz="1600" smtClean="0">
              <a:cs typeface="Hiragino Mincho Pro W3" charset="0"/>
            </a:endParaRPr>
          </a:p>
          <a:p>
            <a:pPr>
              <a:spcBef>
                <a:spcPts val="450"/>
              </a:spcBef>
              <a:defRPr/>
            </a:pPr>
            <a:r>
              <a:rPr lang="en-GB" sz="1600" smtClean="0">
                <a:solidFill>
                  <a:schemeClr val="accent1"/>
                </a:solidFill>
                <a:cs typeface="Hiragino Mincho Pro W3" charset="0"/>
              </a:rPr>
              <a:t>((</a:t>
            </a:r>
            <a:r>
              <a:rPr lang="en-GB" sz="1600" b="1" smtClean="0">
                <a:solidFill>
                  <a:schemeClr val="accent1"/>
                </a:solidFill>
                <a:cs typeface="Hiragino Mincho Pro W3" charset="0"/>
              </a:rPr>
              <a:t>Canada</a:t>
            </a:r>
            <a:r>
              <a:rPr lang="en-GB" sz="1600" smtClean="0">
                <a:solidFill>
                  <a:schemeClr val="accent1"/>
                </a:solidFill>
                <a:cs typeface="Hiragino Mincho Pro W3" charset="0"/>
              </a:rPr>
              <a:t> is gifted with tar sands but exploiting it is highly polluting. One barrel of oil is burned to get another barrel out of the ground. This highly polluting exploitation of tar sands))</a:t>
            </a:r>
            <a:r>
              <a:rPr lang="en-GB" sz="1600" smtClean="0">
                <a:cs typeface="Hiragino Mincho Pro W3" charset="0"/>
              </a:rPr>
              <a:t>…</a:t>
            </a:r>
          </a:p>
          <a:p>
            <a:pPr>
              <a:spcBef>
                <a:spcPts val="450"/>
              </a:spcBef>
              <a:defRPr/>
            </a:pPr>
            <a:r>
              <a:rPr lang="en-GB" sz="1600" smtClean="0">
                <a:solidFill>
                  <a:srgbClr val="B57D85"/>
                </a:solidFill>
                <a:cs typeface="Hiragino Mincho Pro W3" charset="0"/>
              </a:rPr>
              <a:t>It is clear that___, as well as </a:t>
            </a:r>
            <a:r>
              <a:rPr lang="en-GB" sz="1600" b="1" smtClean="0">
                <a:solidFill>
                  <a:srgbClr val="B57D85"/>
                </a:solidFill>
                <a:cs typeface="Hiragino Mincho Pro W3" charset="0"/>
              </a:rPr>
              <a:t>Europe</a:t>
            </a:r>
            <a:r>
              <a:rPr lang="en-GB" sz="1600" smtClean="0">
                <a:solidFill>
                  <a:srgbClr val="B57D85"/>
                </a:solidFill>
                <a:cs typeface="Hiragino Mincho Pro W3" charset="0"/>
              </a:rPr>
              <a:t> are dangerously dependent on oil from this area. This dependance…</a:t>
            </a:r>
            <a:endParaRPr lang="en-GB" sz="1600" smtClean="0">
              <a:cs typeface="Hiragino Mincho Pro W3" charset="0"/>
            </a:endParaRPr>
          </a:p>
          <a:p>
            <a:pPr>
              <a:spcBef>
                <a:spcPts val="450"/>
              </a:spcBef>
              <a:defRPr/>
            </a:pPr>
            <a:r>
              <a:rPr lang="en-GB" sz="1600" smtClean="0">
                <a:cs typeface="Hiragino Mincho Pro W3" charset="0"/>
              </a:rPr>
              <a:t>will greatly increase when small oil fields in other parts of the world will deplete.</a:t>
            </a:r>
          </a:p>
          <a:p>
            <a:pPr>
              <a:spcBef>
                <a:spcPts val="450"/>
              </a:spcBef>
              <a:defRPr/>
            </a:pPr>
            <a:r>
              <a:rPr lang="en-GB" sz="1600" smtClean="0">
                <a:cs typeface="Hiragino Mincho Pro W3" charset="0"/>
              </a:rPr>
              <a:t>NEXT SLIDE PLEASE    53 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Rot="1" noChangeAspect="1" noChangeArrowheads="1" noTextEdit="1"/>
          </p:cNvSpPr>
          <p:nvPr>
            <p:ph type="sldImg"/>
          </p:nvPr>
        </p:nvSpPr>
        <p:spPr>
          <a:xfrm>
            <a:off x="1824038" y="304800"/>
            <a:ext cx="3151187" cy="2362200"/>
          </a:xfrm>
          <a:ln/>
          <a:extLst>
            <a:ext uri="{FAA26D3D-D897-4be2-8F04-BA451C77F1D7}">
              <ma14:placeholderFlag xmlns:ma14="http://schemas.microsoft.com/office/mac/drawingml/2011/main" val="1"/>
            </a:ext>
          </a:extLst>
        </p:spPr>
      </p:sp>
      <p:sp>
        <p:nvSpPr>
          <p:cNvPr id="370691" name="Rectangle 3"/>
          <p:cNvSpPr>
            <a:spLocks noGrp="1" noChangeArrowheads="1"/>
          </p:cNvSpPr>
          <p:nvPr>
            <p:ph type="body" idx="1"/>
          </p:nvPr>
        </p:nvSpPr>
        <p:spPr>
          <a:xfrm>
            <a:off x="304800" y="2895600"/>
            <a:ext cx="6172200" cy="6075363"/>
          </a:xfrm>
        </p:spPr>
        <p:txBody>
          <a:bodyPr lIns="90334" tIns="45167" rIns="90334" bIns="45167"/>
          <a:lstStyle/>
          <a:p>
            <a:pPr>
              <a:defRPr/>
            </a:pPr>
            <a:r>
              <a:rPr lang="fr-FR" sz="2000" smtClean="0">
                <a:cs typeface="+mn-cs"/>
              </a:rPr>
              <a:t>Voici l'évolution du prix du pétrole avec le premier choc pétrolier en 1973 et le second en 1980</a:t>
            </a:r>
            <a:r>
              <a:rPr lang="fr-FR" sz="2000" b="1" smtClean="0">
                <a:cs typeface="+mn-cs"/>
              </a:rPr>
              <a:t>. </a:t>
            </a:r>
            <a:r>
              <a:rPr lang="fr-FR" sz="2000" smtClean="0">
                <a:cs typeface="+mn-cs"/>
              </a:rPr>
              <a:t>Aujourd'hui, en 200_, nous affrontons le troisième choc avec des prix grimpant largement au-dessus de 50 $ le baril.</a:t>
            </a:r>
          </a:p>
          <a:p>
            <a:pPr>
              <a:defRPr/>
            </a:pPr>
            <a:r>
              <a:rPr lang="fr-FR" sz="2000" smtClean="0">
                <a:cs typeface="+mn-cs"/>
              </a:rPr>
              <a:t>L</a:t>
            </a:r>
            <a:r>
              <a:rPr lang="ja-JP" altLang="fr-FR" sz="2000" smtClean="0">
                <a:latin typeface="Arial"/>
                <a:cs typeface="+mn-cs"/>
              </a:rPr>
              <a:t>’</a:t>
            </a:r>
            <a:r>
              <a:rPr lang="fr-FR" sz="2000" smtClean="0">
                <a:cs typeface="+mn-cs"/>
              </a:rPr>
              <a:t>époque du pétrole abondant et bon marché est terminée. Cependant, le problème dans le proche futur ne sera pas le prix du pétrole.</a:t>
            </a:r>
          </a:p>
          <a:p>
            <a:pPr>
              <a:defRPr/>
            </a:pPr>
            <a:r>
              <a:rPr lang="fr-FR" sz="2000" smtClean="0">
                <a:cs typeface="+mn-cs"/>
              </a:rPr>
              <a:t>Dans les années à venir, des régions entières de la planète seront simplement privées de pétrole au fur et à mesure que la production décroîtra dans les pays producteurs.</a:t>
            </a:r>
          </a:p>
          <a:p>
            <a:pPr>
              <a:defRPr/>
            </a:pPr>
            <a:r>
              <a:rPr lang="fr-FR" sz="2000" smtClean="0">
                <a:cs typeface="+mn-cs"/>
              </a:rPr>
              <a:t>De très grandes tensions apparaîtront alors pour le contrôle des derniers champs de pétrole.</a:t>
            </a:r>
          </a:p>
          <a:p>
            <a:pPr>
              <a:defRPr/>
            </a:pPr>
            <a:r>
              <a:rPr lang="fr-FR" sz="2000" smtClean="0">
                <a:cs typeface="+mn-cs"/>
              </a:rPr>
              <a:t>Aujourd'hui, la guerre en Irak n'en est que le tout début de ce qui reste à venir.</a:t>
            </a:r>
          </a:p>
          <a:p>
            <a:pPr>
              <a:defRPr/>
            </a:pPr>
            <a:r>
              <a:rPr lang="fr-FR" sz="2000" smtClean="0">
                <a:cs typeface="+mn-cs"/>
              </a:rPr>
              <a:t>SUIVANT       45 s</a:t>
            </a:r>
            <a:endParaRPr lang="fr-FR" sz="1600"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Rot="1" noChangeAspect="1" noChangeArrowheads="1"/>
          </p:cNvSpPr>
          <p:nvPr>
            <p:ph type="sldImg"/>
          </p:nvPr>
        </p:nvSpPr>
        <p:spPr>
          <a:xfrm>
            <a:off x="1722438" y="228600"/>
            <a:ext cx="3049587" cy="2286000"/>
          </a:xfrm>
          <a:solidFill>
            <a:srgbClr val="FFFFFF"/>
          </a:solidFill>
          <a:ln/>
          <a:extLst>
            <a:ext uri="{FAA26D3D-D897-4be2-8F04-BA451C77F1D7}">
              <ma14:placeholderFlag xmlns:ma14="http://schemas.microsoft.com/office/mac/drawingml/2011/main" val="1"/>
            </a:ext>
          </a:extLst>
        </p:spPr>
      </p:sp>
      <p:sp>
        <p:nvSpPr>
          <p:cNvPr id="562179" name="Rectangle 3"/>
          <p:cNvSpPr>
            <a:spLocks noGrp="1" noChangeArrowheads="1"/>
          </p:cNvSpPr>
          <p:nvPr>
            <p:ph type="body" idx="1"/>
          </p:nvPr>
        </p:nvSpPr>
        <p:spPr>
          <a:xfrm>
            <a:off x="381000" y="2819400"/>
            <a:ext cx="6172200" cy="61515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90334" tIns="45167" rIns="90334" bIns="45167"/>
          <a:lstStyle/>
          <a:p>
            <a:pPr>
              <a:defRPr/>
            </a:pPr>
            <a:r>
              <a:rPr lang="fr-FR" sz="2000" smtClean="0">
                <a:cs typeface="+mn-cs"/>
              </a:rPr>
              <a:t>Ce schéma montre le taux de déplétion des principaux pays producteurs de pétrole.</a:t>
            </a:r>
          </a:p>
          <a:p>
            <a:pPr>
              <a:defRPr/>
            </a:pPr>
            <a:r>
              <a:rPr lang="fr-FR" sz="2000" smtClean="0">
                <a:cs typeface="+mn-cs"/>
              </a:rPr>
              <a:t>L</a:t>
            </a:r>
            <a:r>
              <a:rPr lang="ja-JP" altLang="fr-FR" sz="2000" smtClean="0">
                <a:latin typeface="Arial"/>
                <a:cs typeface="+mn-cs"/>
              </a:rPr>
              <a:t>’</a:t>
            </a:r>
            <a:r>
              <a:rPr lang="fr-FR" sz="2000" smtClean="0">
                <a:cs typeface="+mn-cs"/>
              </a:rPr>
              <a:t>Indonésie, le Qatar et le Venezuela ont déjà épuisé la plupart de leurs réserves (avec 75% de taux de déplétion) tandis qu</a:t>
            </a:r>
            <a:r>
              <a:rPr lang="ja-JP" altLang="fr-FR" sz="2000" smtClean="0">
                <a:latin typeface="Arial"/>
                <a:cs typeface="+mn-cs"/>
              </a:rPr>
              <a:t>’</a:t>
            </a:r>
            <a:r>
              <a:rPr lang="fr-FR" sz="2000" smtClean="0">
                <a:cs typeface="+mn-cs"/>
              </a:rPr>
              <a:t>il reste encore des réserves relativement importantes de pétrole à exploiter en Irak (20% déplétion).</a:t>
            </a:r>
          </a:p>
          <a:p>
            <a:pPr>
              <a:defRPr/>
            </a:pPr>
            <a:r>
              <a:rPr lang="fr-FR" sz="2000" smtClean="0">
                <a:cs typeface="+mn-cs"/>
              </a:rPr>
              <a:t>Globalement vous voyez que pour l</a:t>
            </a:r>
            <a:r>
              <a:rPr lang="ja-JP" altLang="fr-FR" sz="2000" smtClean="0">
                <a:latin typeface="Arial"/>
                <a:cs typeface="+mn-cs"/>
              </a:rPr>
              <a:t>’</a:t>
            </a:r>
            <a:r>
              <a:rPr lang="fr-FR" sz="2000" smtClean="0">
                <a:cs typeface="+mn-cs"/>
              </a:rPr>
              <a:t>ensemble des pays de l</a:t>
            </a:r>
            <a:r>
              <a:rPr lang="ja-JP" altLang="fr-FR" sz="2000" smtClean="0">
                <a:latin typeface="Arial"/>
                <a:cs typeface="+mn-cs"/>
              </a:rPr>
              <a:t>’</a:t>
            </a:r>
            <a:r>
              <a:rPr lang="fr-FR" sz="2000" smtClean="0">
                <a:cs typeface="+mn-cs"/>
              </a:rPr>
              <a:t>OPEP, le taux de déplétion est d</a:t>
            </a:r>
            <a:r>
              <a:rPr lang="ja-JP" altLang="fr-FR" sz="2000" smtClean="0">
                <a:latin typeface="Arial"/>
                <a:cs typeface="+mn-cs"/>
              </a:rPr>
              <a:t>’</a:t>
            </a:r>
            <a:r>
              <a:rPr lang="fr-FR" sz="2000" smtClean="0">
                <a:cs typeface="+mn-cs"/>
              </a:rPr>
              <a:t>environ 50%. Ceci signifie que nous sommes parvenus à ce qu</a:t>
            </a:r>
            <a:r>
              <a:rPr lang="ja-JP" altLang="fr-FR" sz="2000" smtClean="0">
                <a:latin typeface="Arial"/>
                <a:cs typeface="+mn-cs"/>
              </a:rPr>
              <a:t>’</a:t>
            </a:r>
            <a:r>
              <a:rPr lang="fr-FR" sz="2000" smtClean="0">
                <a:cs typeface="+mn-cs"/>
              </a:rPr>
              <a:t>on appelle le pic de production. Après ce pic, la production mondiale de pétrole décro</a:t>
            </a:r>
            <a:r>
              <a:rPr lang="fr-FR" altLang="ja-JP" sz="2000" smtClean="0">
                <a:latin typeface="Arial"/>
                <a:ea typeface="ヒラギノ角ゴ Pro W3" charset="0"/>
                <a:cs typeface="ヒラギノ角ゴ Pro W3" charset="0"/>
              </a:rPr>
              <a:t>î</a:t>
            </a:r>
            <a:r>
              <a:rPr lang="fr-FR" sz="2000" smtClean="0">
                <a:cs typeface="+mn-cs"/>
              </a:rPr>
              <a:t>tra inéluctablement, probablement vers 2010-2015. Ceci implique une diminution forcée de la PRODUCTION pétrolière, </a:t>
            </a:r>
            <a:r>
              <a:rPr lang="fr-FR" altLang="ja-JP" sz="2000" smtClean="0">
                <a:ea typeface="ヒラギノ角ゴ Pro W3" charset="0"/>
                <a:cs typeface="ヒラギノ角ゴ Pro W3" charset="0"/>
              </a:rPr>
              <a:t>par manque de ressources, alors même que la DEMANDE ne cesse d</a:t>
            </a:r>
            <a:r>
              <a:rPr lang="fr-FR" altLang="ja-JP" sz="2000" smtClean="0">
                <a:latin typeface="Arial"/>
                <a:ea typeface="ヒラギノ角ゴ Pro W3" charset="0"/>
                <a:cs typeface="ヒラギノ角ゴ Pro W3" charset="0"/>
              </a:rPr>
              <a:t>’</a:t>
            </a:r>
            <a:r>
              <a:rPr lang="fr-FR" altLang="ja-JP" sz="2000" smtClean="0">
                <a:ea typeface="ヒラギノ角ゴ Pro W3" charset="0"/>
                <a:cs typeface="ヒラギノ角ゴ Pro W3" charset="0"/>
              </a:rPr>
              <a:t>augmenter.</a:t>
            </a:r>
            <a:r>
              <a:rPr lang="fr-FR" sz="2000" smtClean="0">
                <a:cs typeface="+mn-cs"/>
              </a:rPr>
              <a:t> </a:t>
            </a:r>
          </a:p>
          <a:p>
            <a:pPr>
              <a:defRPr/>
            </a:pPr>
            <a:r>
              <a:rPr lang="fr-FR" sz="2000" smtClean="0">
                <a:cs typeface="+mn-cs"/>
              </a:rPr>
              <a:t>Nous allons droit vers une crise énergétique majeure qui est à peine commencée.</a:t>
            </a:r>
          </a:p>
          <a:p>
            <a:pPr>
              <a:defRPr/>
            </a:pPr>
            <a:endParaRPr lang="fr-FR" sz="2000" smtClean="0">
              <a:cs typeface="+mn-cs"/>
            </a:endParaRPr>
          </a:p>
          <a:p>
            <a:pPr>
              <a:defRPr/>
            </a:pPr>
            <a:r>
              <a:rPr lang="fr-FR" sz="2000" smtClean="0">
                <a:cs typeface="+mn-cs"/>
              </a:rPr>
              <a:t>NEXT SLIDE PLEASE    60 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Rot="1" noChangeAspect="1" noChangeArrowheads="1" noTextEdit="1"/>
          </p:cNvSpPr>
          <p:nvPr>
            <p:ph type="sldImg"/>
          </p:nvPr>
        </p:nvSpPr>
        <p:spPr>
          <a:xfrm>
            <a:off x="1493838" y="381000"/>
            <a:ext cx="3659187" cy="2743200"/>
          </a:xfrm>
          <a:ln/>
          <a:extLst>
            <a:ext uri="{FAA26D3D-D897-4be2-8F04-BA451C77F1D7}">
              <ma14:placeholderFlag xmlns:ma14="http://schemas.microsoft.com/office/mac/drawingml/2011/main" val="1"/>
            </a:ext>
          </a:extLst>
        </p:spPr>
      </p:sp>
      <p:sp>
        <p:nvSpPr>
          <p:cNvPr id="374787" name="Rectangle 3"/>
          <p:cNvSpPr>
            <a:spLocks noGrp="1" noChangeArrowheads="1"/>
          </p:cNvSpPr>
          <p:nvPr>
            <p:ph type="body" idx="1"/>
          </p:nvPr>
        </p:nvSpPr>
        <p:spPr>
          <a:xfrm>
            <a:off x="304800" y="3429000"/>
            <a:ext cx="6096000" cy="5357813"/>
          </a:xfrm>
        </p:spPr>
        <p:txBody>
          <a:bodyPr lIns="90334" tIns="45167" rIns="90334" bIns="45167"/>
          <a:lstStyle/>
          <a:p>
            <a:pPr>
              <a:defRPr/>
            </a:pPr>
            <a:r>
              <a:rPr lang="fr-FR" sz="2000" smtClean="0">
                <a:cs typeface="+mn-cs"/>
              </a:rPr>
              <a:t>Les gaz à effet de serre sont le plus grand défi auquel nous devons faire face. Notre planète se réchauffe.</a:t>
            </a:r>
          </a:p>
          <a:p>
            <a:pPr>
              <a:defRPr/>
            </a:pPr>
            <a:r>
              <a:rPr lang="fr-FR" sz="2000" u="sng" smtClean="0">
                <a:cs typeface="+mn-cs"/>
              </a:rPr>
              <a:t>Pendant le 20° siècle :</a:t>
            </a:r>
            <a:r>
              <a:rPr lang="fr-FR" sz="2000" smtClean="0">
                <a:cs typeface="+mn-cs"/>
              </a:rPr>
              <a:t> l'atmosphère s'est déjà réchauffée de près  1°C.</a:t>
            </a:r>
          </a:p>
          <a:p>
            <a:pPr>
              <a:defRPr/>
            </a:pPr>
            <a:r>
              <a:rPr lang="fr-FR" sz="2000" u="sng" smtClean="0">
                <a:cs typeface="+mn-cs"/>
              </a:rPr>
              <a:t>Au 21° siècle :</a:t>
            </a:r>
            <a:r>
              <a:rPr lang="fr-FR" sz="2000" smtClean="0">
                <a:cs typeface="+mn-cs"/>
              </a:rPr>
              <a:t> la température pourrait s'accroître de 2°C à 10°C selon les experts, provoquant des changements climatiques majeurs.</a:t>
            </a:r>
          </a:p>
          <a:p>
            <a:pPr>
              <a:defRPr/>
            </a:pPr>
            <a:r>
              <a:rPr lang="fr-FR" sz="2000" smtClean="0">
                <a:cs typeface="+mn-cs"/>
              </a:rPr>
              <a:t>Supposons maintenant que, par miracle, l'humanité arrête soudainement tout rejet de CO2. Alors, la température de l'air continuera à augmenter pendant plus de 500 ans, à cause du carbone déjà relâché dans l'atmosphère.</a:t>
            </a:r>
          </a:p>
          <a:p>
            <a:pPr>
              <a:defRPr/>
            </a:pPr>
            <a:r>
              <a:rPr lang="fr-FR" sz="2000" smtClean="0">
                <a:cs typeface="+mn-cs"/>
              </a:rPr>
              <a:t>Peu de personnes sont conscientes de cet effet à retardement. Ce qui signifie, bien sûr, que nous sommes déjà dans le p</a:t>
            </a:r>
            <a:r>
              <a:rPr lang="fr-FR" altLang="ja-JP" sz="2000" smtClean="0">
                <a:latin typeface="Arial"/>
                <a:ea typeface="ヒラギノ角ゴ Pro W3" charset="0"/>
                <a:cs typeface="ヒラギノ角ゴ Pro W3" charset="0"/>
              </a:rPr>
              <a:t>étrin</a:t>
            </a:r>
            <a:r>
              <a:rPr lang="fr-FR" sz="2000" smtClean="0">
                <a:cs typeface="+mn-cs"/>
              </a:rPr>
              <a:t>. Nous avons allumé une bombe climatique à retardement. Nous ne pouvons qu'espérer qu'il ne soit pas déjà trop tard : il est urgent d</a:t>
            </a:r>
            <a:r>
              <a:rPr lang="ja-JP" altLang="fr-FR" sz="2000" smtClean="0">
                <a:latin typeface="Arial"/>
                <a:cs typeface="+mn-cs"/>
              </a:rPr>
              <a:t>’</a:t>
            </a:r>
            <a:r>
              <a:rPr lang="fr-FR" sz="2000" smtClean="0">
                <a:cs typeface="+mn-cs"/>
              </a:rPr>
              <a:t>agir.</a:t>
            </a:r>
          </a:p>
          <a:p>
            <a:pPr>
              <a:defRPr/>
            </a:pPr>
            <a:r>
              <a:rPr lang="fr-FR" sz="2000" smtClean="0">
                <a:cs typeface="+mn-cs"/>
              </a:rPr>
              <a:t>SUIVANT    55 s</a:t>
            </a:r>
            <a:endParaRPr lang="fr-FR"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Rot="1" noChangeAspect="1" noChangeArrowheads="1" noTextEdit="1"/>
          </p:cNvSpPr>
          <p:nvPr>
            <p:ph type="sldImg"/>
          </p:nvPr>
        </p:nvSpPr>
        <p:spPr>
          <a:xfrm>
            <a:off x="1751013" y="457200"/>
            <a:ext cx="3290887" cy="2468563"/>
          </a:xfrm>
          <a:ln/>
          <a:extLst>
            <a:ext uri="{FAA26D3D-D897-4be2-8F04-BA451C77F1D7}">
              <ma14:placeholderFlag xmlns:ma14="http://schemas.microsoft.com/office/mac/drawingml/2011/main" val="1"/>
            </a:ext>
          </a:extLst>
        </p:spPr>
      </p:sp>
      <p:sp>
        <p:nvSpPr>
          <p:cNvPr id="626691" name="Rectangle 3"/>
          <p:cNvSpPr>
            <a:spLocks noGrp="1" noChangeArrowheads="1"/>
          </p:cNvSpPr>
          <p:nvPr>
            <p:ph type="body" idx="1"/>
          </p:nvPr>
        </p:nvSpPr>
        <p:spPr>
          <a:xfrm>
            <a:off x="838200" y="3276600"/>
            <a:ext cx="4967288" cy="4081463"/>
          </a:xfrm>
        </p:spPr>
        <p:txBody>
          <a:bodyPr/>
          <a:lstStyle/>
          <a:p>
            <a:pPr>
              <a:defRPr/>
            </a:pPr>
            <a:r>
              <a:rPr lang="fr-FR" sz="2000" smtClean="0">
                <a:cs typeface="+mn-cs"/>
              </a:rPr>
              <a:t>Voici une photo de la calotte glacière du p</a:t>
            </a:r>
            <a:r>
              <a:rPr lang="fr-FR" altLang="ja-JP" sz="2000" smtClean="0">
                <a:ea typeface="ヒラギノ角ゴ Pro W3" charset="0"/>
                <a:cs typeface="ヒラギノ角ゴ Pro W3" charset="0"/>
              </a:rPr>
              <a:t>ôle Nord en 1979 sur la photo du haut et en 2003 sur la photo du bas. Comme vous le voyez, le pôle Nord a déjà perdu près de 20% de sa calotte glacière.</a:t>
            </a:r>
          </a:p>
          <a:p>
            <a:pPr>
              <a:defRPr/>
            </a:pPr>
            <a:r>
              <a:rPr lang="fr-FR" altLang="ja-JP" sz="2000" smtClean="0">
                <a:ea typeface="ヒラギノ角ゴ Pro W3" charset="0"/>
                <a:cs typeface="ヒラギノ角ゴ Pro W3" charset="0"/>
              </a:rPr>
              <a:t>Sur le diagramme en haut à droite, vous voyez les zones désertiques ou semi-désertiques, et en bas à droite, l</a:t>
            </a:r>
            <a:r>
              <a:rPr lang="fr-FR" altLang="ja-JP" sz="2000" smtClean="0">
                <a:latin typeface="Arial"/>
                <a:ea typeface="ヒラギノ角ゴ Pro W3" charset="0"/>
                <a:cs typeface="ヒラギノ角ゴ Pro W3" charset="0"/>
              </a:rPr>
              <a:t>’</a:t>
            </a:r>
            <a:r>
              <a:rPr lang="fr-FR" altLang="ja-JP" sz="2000" smtClean="0">
                <a:ea typeface="ヒラギノ角ゴ Pro W3" charset="0"/>
                <a:cs typeface="ヒラギノ角ゴ Pro W3" charset="0"/>
              </a:rPr>
              <a:t>extension de ces zones désertiques si la terre se réchauffe de seulement 5°C (ceci correspond à la fourchette moyenne de ce que prédisent les scientifiques).</a:t>
            </a:r>
            <a:endParaRPr lang="fr-FR" sz="2000"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ChangeArrowheads="1"/>
          </p:cNvSpPr>
          <p:nvPr/>
        </p:nvSpPr>
        <p:spPr bwMode="auto">
          <a:xfrm>
            <a:off x="3838575" y="9525"/>
            <a:ext cx="2935288"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455684" name="Rectangle 4"/>
          <p:cNvSpPr>
            <a:spLocks noChangeArrowheads="1"/>
          </p:cNvSpPr>
          <p:nvPr/>
        </p:nvSpPr>
        <p:spPr bwMode="auto">
          <a:xfrm>
            <a:off x="0" y="9196388"/>
            <a:ext cx="293528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455685" name="Rectangle 5"/>
          <p:cNvSpPr>
            <a:spLocks noChangeArrowheads="1"/>
          </p:cNvSpPr>
          <p:nvPr/>
        </p:nvSpPr>
        <p:spPr bwMode="auto">
          <a:xfrm>
            <a:off x="0" y="9525"/>
            <a:ext cx="2935288"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455686" name="Rectangle 6"/>
          <p:cNvSpPr>
            <a:spLocks noGrp="1" noRot="1" noChangeAspect="1" noChangeArrowheads="1" noTextEdit="1"/>
          </p:cNvSpPr>
          <p:nvPr>
            <p:ph type="sldImg"/>
          </p:nvPr>
        </p:nvSpPr>
        <p:spPr>
          <a:xfrm>
            <a:off x="981075" y="730250"/>
            <a:ext cx="4813300" cy="3609975"/>
          </a:xfrm>
          <a:ln cap="flat"/>
          <a:extLst>
            <a:ext uri="{FAA26D3D-D897-4be2-8F04-BA451C77F1D7}">
              <ma14:placeholderFlag xmlns:ma14="http://schemas.microsoft.com/office/mac/drawingml/2011/main" val="1"/>
            </a:ext>
          </a:extLst>
        </p:spPr>
      </p:sp>
      <p:sp>
        <p:nvSpPr>
          <p:cNvPr id="455687" name="Rectangle 7"/>
          <p:cNvSpPr>
            <a:spLocks noGrp="1" noChangeArrowheads="1"/>
          </p:cNvSpPr>
          <p:nvPr>
            <p:ph type="body" idx="1"/>
          </p:nvPr>
        </p:nvSpPr>
        <p:spPr>
          <a:ln/>
        </p:spPr>
        <p:txBody>
          <a:bodyPr lIns="89393" tIns="43912" rIns="89393" bIns="43912"/>
          <a:lstStyle/>
          <a:p>
            <a:pPr>
              <a:defRPr/>
            </a:pPr>
            <a:r>
              <a:rPr lang="fr-FR" sz="2000" smtClean="0">
                <a:cs typeface="+mn-cs"/>
              </a:rPr>
              <a:t>Le CO2 est le principal contributeur de l</a:t>
            </a:r>
            <a:r>
              <a:rPr lang="ja-JP" altLang="fr-FR" sz="2000" smtClean="0">
                <a:latin typeface="Arial"/>
                <a:cs typeface="+mn-cs"/>
              </a:rPr>
              <a:t>’</a:t>
            </a:r>
            <a:r>
              <a:rPr lang="fr-FR" sz="2000" smtClean="0">
                <a:cs typeface="+mn-cs"/>
              </a:rPr>
              <a:t>effet de serre d</a:t>
            </a:r>
            <a:r>
              <a:rPr lang="ja-JP" altLang="fr-FR" sz="2000" smtClean="0">
                <a:latin typeface="Arial"/>
                <a:cs typeface="+mn-cs"/>
              </a:rPr>
              <a:t>’</a:t>
            </a:r>
            <a:r>
              <a:rPr lang="fr-FR" sz="2000" smtClean="0">
                <a:cs typeface="+mn-cs"/>
              </a:rPr>
              <a:t>origine humaine puisqu</a:t>
            </a:r>
            <a:r>
              <a:rPr lang="ja-JP" altLang="fr-FR" sz="2000" smtClean="0">
                <a:latin typeface="Arial"/>
                <a:cs typeface="+mn-cs"/>
              </a:rPr>
              <a:t>’</a:t>
            </a:r>
            <a:r>
              <a:rPr lang="fr-FR" sz="2000" smtClean="0">
                <a:cs typeface="+mn-cs"/>
              </a:rPr>
              <a:t>à lui tout seul il est responsable de plus de la moitié de l</a:t>
            </a:r>
            <a:r>
              <a:rPr lang="ja-JP" altLang="fr-FR" sz="2000" smtClean="0">
                <a:latin typeface="Arial"/>
                <a:cs typeface="+mn-cs"/>
              </a:rPr>
              <a:t>’</a:t>
            </a:r>
            <a:r>
              <a:rPr lang="fr-FR" sz="2000" smtClean="0">
                <a:cs typeface="+mn-cs"/>
              </a:rPr>
              <a:t>effet de serre causé par l</a:t>
            </a:r>
            <a:r>
              <a:rPr lang="ja-JP" altLang="fr-FR" sz="2000" smtClean="0">
                <a:latin typeface="Arial"/>
                <a:cs typeface="+mn-cs"/>
              </a:rPr>
              <a:t>’</a:t>
            </a:r>
            <a:r>
              <a:rPr lang="fr-FR" sz="2000" smtClean="0">
                <a:cs typeface="+mn-cs"/>
              </a:rPr>
              <a:t>homme.</a:t>
            </a:r>
          </a:p>
          <a:p>
            <a:pPr>
              <a:defRPr/>
            </a:pPr>
            <a:endParaRPr lang="fr-FR" sz="2000" smtClean="0">
              <a:cs typeface="+mn-cs"/>
            </a:endParaRPr>
          </a:p>
          <a:p>
            <a:pPr>
              <a:defRPr/>
            </a:pPr>
            <a:r>
              <a:rPr lang="fr-FR" sz="2000" smtClean="0">
                <a:cs typeface="+mn-cs"/>
              </a:rPr>
              <a:t>Lutter contre l</a:t>
            </a:r>
            <a:r>
              <a:rPr lang="ja-JP" altLang="fr-FR" sz="2000" smtClean="0">
                <a:latin typeface="Arial"/>
                <a:cs typeface="+mn-cs"/>
              </a:rPr>
              <a:t>’</a:t>
            </a:r>
            <a:r>
              <a:rPr lang="fr-FR" sz="2000" smtClean="0">
                <a:cs typeface="+mn-cs"/>
              </a:rPr>
              <a:t>effet de serre implique donc de diminuer nos émissions de CO2.</a:t>
            </a:r>
          </a:p>
          <a:p>
            <a:pPr>
              <a:defRPr/>
            </a:pPr>
            <a:endParaRPr lang="fr-FR" sz="2000" smtClean="0">
              <a:cs typeface="+mn-cs"/>
            </a:endParaRPr>
          </a:p>
          <a:p>
            <a:pPr>
              <a:defRPr/>
            </a:pPr>
            <a:r>
              <a:rPr lang="fr-FR" sz="2000" smtClean="0">
                <a:cs typeface="+mn-cs"/>
              </a:rPr>
              <a:t>15 s</a:t>
            </a:r>
            <a:endParaRPr lang="fr-FR"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Rot="1" noChangeAspect="1" noChangeArrowheads="1" noTextEdit="1"/>
          </p:cNvSpPr>
          <p:nvPr>
            <p:ph type="sldImg"/>
          </p:nvPr>
        </p:nvSpPr>
        <p:spPr>
          <a:xfrm>
            <a:off x="1646238" y="381000"/>
            <a:ext cx="3354387" cy="2514600"/>
          </a:xfrm>
          <a:ln/>
          <a:extLst>
            <a:ext uri="{FAA26D3D-D897-4be2-8F04-BA451C77F1D7}">
              <ma14:placeholderFlag xmlns:ma14="http://schemas.microsoft.com/office/mac/drawingml/2011/main" val="1"/>
            </a:ext>
          </a:extLst>
        </p:spPr>
      </p:sp>
      <p:sp>
        <p:nvSpPr>
          <p:cNvPr id="376835" name="Rectangle 3"/>
          <p:cNvSpPr>
            <a:spLocks noGrp="1" noChangeArrowheads="1"/>
          </p:cNvSpPr>
          <p:nvPr>
            <p:ph type="body" idx="1"/>
          </p:nvPr>
        </p:nvSpPr>
        <p:spPr>
          <a:xfrm>
            <a:off x="381000" y="3124200"/>
            <a:ext cx="6096000" cy="5562600"/>
          </a:xfrm>
          <a:ln/>
          <a:extLst>
            <a:ext uri="{91240B29-F687-4f45-9708-019B960494DF}">
              <a14:hiddenLine xmlns:a14="http://schemas.microsoft.com/office/drawing/2010/main" w="0">
                <a:solidFill>
                  <a:schemeClr val="hlink"/>
                </a:solidFill>
                <a:miter lim="800000"/>
                <a:headEnd/>
                <a:tailEnd/>
              </a14:hiddenLine>
            </a:ext>
          </a:extLst>
        </p:spPr>
        <p:txBody>
          <a:bodyPr lIns="90334" tIns="45167" rIns="90334" bIns="45167"/>
          <a:lstStyle/>
          <a:p>
            <a:pPr>
              <a:defRPr/>
            </a:pPr>
            <a:r>
              <a:rPr lang="fr-FR" sz="2000" smtClean="0">
                <a:cs typeface="+mn-cs"/>
              </a:rPr>
              <a:t>Depuis 1850, la teneur en gaz carbonique de l'atmosphère s'est accrue de 30%, atteignant les niveaux les plus élevés jamais atteints depuis 400 000 ans.</a:t>
            </a:r>
          </a:p>
          <a:p>
            <a:pPr>
              <a:defRPr/>
            </a:pPr>
            <a:r>
              <a:rPr lang="fr-FR" sz="2000" smtClean="0">
                <a:cs typeface="+mn-cs"/>
              </a:rPr>
              <a:t>SUIVANT</a:t>
            </a:r>
          </a:p>
          <a:p>
            <a:pPr>
              <a:defRPr/>
            </a:pPr>
            <a:r>
              <a:rPr lang="fr-FR" sz="2000" smtClean="0">
                <a:cs typeface="+mn-cs"/>
              </a:rPr>
              <a:t>Le Groupe intergouvernemental d</a:t>
            </a:r>
            <a:r>
              <a:rPr lang="ja-JP" altLang="fr-FR" sz="2000" smtClean="0">
                <a:latin typeface="Arial"/>
                <a:cs typeface="+mn-cs"/>
              </a:rPr>
              <a:t>’</a:t>
            </a:r>
            <a:r>
              <a:rPr lang="fr-FR" sz="2000" smtClean="0">
                <a:cs typeface="+mn-cs"/>
              </a:rPr>
              <a:t>étude du climat (GIEC) qui étudie l'évolution du climat, a récemment confirmé que ceci est bien causé par les activités humaines.</a:t>
            </a:r>
          </a:p>
          <a:p>
            <a:pPr>
              <a:defRPr/>
            </a:pPr>
            <a:r>
              <a:rPr lang="fr-FR" sz="2000" smtClean="0">
                <a:cs typeface="+mn-cs"/>
              </a:rPr>
              <a:t>Pour la première fois dans l'histoire,  l'homme modifie son environnement de façon significative et globale. </a:t>
            </a:r>
          </a:p>
          <a:p>
            <a:pPr>
              <a:defRPr/>
            </a:pPr>
            <a:r>
              <a:rPr lang="fr-FR" sz="2000" smtClean="0">
                <a:cs typeface="+mn-cs"/>
              </a:rPr>
              <a:t>Nous avons brûlé en 50 ans des réserves de pétrole que la nature a mis plus de cent millions d'années à produire. </a:t>
            </a:r>
          </a:p>
          <a:p>
            <a:pPr>
              <a:defRPr/>
            </a:pPr>
            <a:r>
              <a:rPr lang="fr-FR" sz="2000" smtClean="0">
                <a:cs typeface="+mn-cs"/>
              </a:rPr>
              <a:t>Pour que la production de pétrole soit « renouvelable » il nous faudrait 2 millions de planète comme la Terre.</a:t>
            </a:r>
          </a:p>
          <a:p>
            <a:pPr>
              <a:defRPr/>
            </a:pPr>
            <a:r>
              <a:rPr lang="fr-FR" sz="2000" smtClean="0">
                <a:cs typeface="+mn-cs"/>
              </a:rPr>
              <a:t>La priorité LA PLUS URGENTE c</a:t>
            </a:r>
            <a:r>
              <a:rPr lang="ja-JP" altLang="fr-FR" sz="2000" smtClean="0">
                <a:latin typeface="Arial"/>
                <a:cs typeface="+mn-cs"/>
              </a:rPr>
              <a:t>’</a:t>
            </a:r>
            <a:r>
              <a:rPr lang="fr-FR" sz="2000" smtClean="0">
                <a:cs typeface="+mn-cs"/>
              </a:rPr>
              <a:t>est d</a:t>
            </a:r>
            <a:r>
              <a:rPr lang="ja-JP" altLang="fr-FR" sz="2000" smtClean="0">
                <a:latin typeface="Arial"/>
                <a:cs typeface="+mn-cs"/>
              </a:rPr>
              <a:t>’</a:t>
            </a:r>
            <a:r>
              <a:rPr lang="fr-FR" sz="2000" smtClean="0">
                <a:cs typeface="+mn-cs"/>
              </a:rPr>
              <a:t>arr</a:t>
            </a:r>
            <a:r>
              <a:rPr lang="fr-FR" altLang="ja-JP" sz="2000" smtClean="0">
                <a:ea typeface="ヒラギノ角ゴ Pro W3" charset="0"/>
                <a:cs typeface="ヒラギノ角ゴ Pro W3" charset="0"/>
              </a:rPr>
              <a:t>êter de brûler du pétrole, du gaz et surtout du charbon</a:t>
            </a:r>
            <a:r>
              <a:rPr lang="fr-FR" sz="2000" smtClean="0">
                <a:cs typeface="+mn-cs"/>
              </a:rPr>
              <a:t>.</a:t>
            </a:r>
          </a:p>
          <a:p>
            <a:pPr>
              <a:defRPr/>
            </a:pPr>
            <a:r>
              <a:rPr lang="fr-FR" sz="2000" smtClean="0">
                <a:cs typeface="+mn-cs"/>
              </a:rPr>
              <a:t>SUIVANT    47 s</a:t>
            </a:r>
            <a:endParaRPr lang="fr-FR" sz="1600"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Rot="1" noChangeAspect="1" noChangeArrowheads="1" noTextEdit="1"/>
          </p:cNvSpPr>
          <p:nvPr>
            <p:ph type="sldImg"/>
          </p:nvPr>
        </p:nvSpPr>
        <p:spPr>
          <a:xfrm>
            <a:off x="1725613" y="457200"/>
            <a:ext cx="3348037" cy="2509838"/>
          </a:xfrm>
          <a:ln/>
          <a:extLst>
            <a:ext uri="{FAA26D3D-D897-4be2-8F04-BA451C77F1D7}">
              <ma14:placeholderFlag xmlns:ma14="http://schemas.microsoft.com/office/mac/drawingml/2011/main" val="1"/>
            </a:ext>
          </a:extLst>
        </p:spPr>
      </p:sp>
      <p:sp>
        <p:nvSpPr>
          <p:cNvPr id="457731" name="Rectangle 3"/>
          <p:cNvSpPr>
            <a:spLocks noGrp="1" noChangeArrowheads="1"/>
          </p:cNvSpPr>
          <p:nvPr>
            <p:ph type="body" idx="1"/>
          </p:nvPr>
        </p:nvSpPr>
        <p:spPr>
          <a:xfrm>
            <a:off x="609600" y="3352800"/>
            <a:ext cx="5562600" cy="5618163"/>
          </a:xfrm>
        </p:spPr>
        <p:txBody>
          <a:bodyPr lIns="90334" tIns="45167" rIns="90334" bIns="45167"/>
          <a:lstStyle/>
          <a:p>
            <a:pPr>
              <a:defRPr/>
            </a:pPr>
            <a:r>
              <a:rPr lang="fr-FR" sz="2000" smtClean="0">
                <a:cs typeface="+mn-cs"/>
              </a:rPr>
              <a:t>Les énergies qui contribuent le plus à l'effet de serre sont le charbon, le pétrole et le gaz naturel.</a:t>
            </a:r>
          </a:p>
          <a:p>
            <a:pPr>
              <a:defRPr/>
            </a:pPr>
            <a:r>
              <a:rPr lang="fr-FR" sz="2000" smtClean="0">
                <a:cs typeface="+mn-cs"/>
              </a:rPr>
              <a:t>Le gaz naturel émet un peu moins de CO2 que le pétrole et le charbon, mais 20% de moins que beaucoup, c'est encore trop. </a:t>
            </a:r>
          </a:p>
          <a:p>
            <a:pPr>
              <a:defRPr/>
            </a:pPr>
            <a:r>
              <a:rPr lang="fr-FR" sz="2000" smtClean="0">
                <a:cs typeface="+mn-cs"/>
              </a:rPr>
              <a:t>En revanche, l'énergie nucléaire et les énergies renouvelables n'émettent que très peu de CO2.</a:t>
            </a:r>
          </a:p>
          <a:p>
            <a:pPr>
              <a:defRPr/>
            </a:pPr>
            <a:r>
              <a:rPr lang="fr-FR" sz="2000" smtClean="0">
                <a:cs typeface="+mn-cs"/>
              </a:rPr>
              <a:t>SUIVANT</a:t>
            </a:r>
          </a:p>
          <a:p>
            <a:pPr>
              <a:defRPr/>
            </a:pPr>
            <a:r>
              <a:rPr lang="fr-FR" sz="2000" smtClean="0">
                <a:cs typeface="+mn-cs"/>
              </a:rPr>
              <a:t>Cependant, seule l'énergie nucléaire est à la fois propre et capable de satisfaire les besoins en énergie de nos économies industrielles.</a:t>
            </a:r>
          </a:p>
          <a:p>
            <a:pPr>
              <a:defRPr/>
            </a:pPr>
            <a:r>
              <a:rPr lang="fr-FR" sz="2000" smtClean="0">
                <a:cs typeface="+mn-cs"/>
              </a:rPr>
              <a:t>SUIVANT</a:t>
            </a:r>
          </a:p>
          <a:p>
            <a:pPr>
              <a:defRPr/>
            </a:pPr>
            <a:r>
              <a:rPr lang="fr-FR" sz="2000" smtClean="0">
                <a:cs typeface="+mn-cs"/>
              </a:rPr>
              <a:t>35 s</a:t>
            </a:r>
            <a:endParaRPr lang="fr-FR" sz="1600" smtClean="0">
              <a:cs typeface="+mn-cs"/>
            </a:endParaRPr>
          </a:p>
          <a:p>
            <a:pPr>
              <a:defRPr/>
            </a:pPr>
            <a:endParaRPr lang="fr-FR"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Rot="1" noChangeAspect="1" noChangeArrowheads="1"/>
          </p:cNvSpPr>
          <p:nvPr>
            <p:ph type="sldImg"/>
          </p:nvPr>
        </p:nvSpPr>
        <p:spPr>
          <a:xfrm>
            <a:off x="2184400" y="228600"/>
            <a:ext cx="2236788" cy="1676400"/>
          </a:xfrm>
          <a:solidFill>
            <a:srgbClr val="FFFFFF"/>
          </a:solidFill>
          <a:ln/>
          <a:extLst>
            <a:ext uri="{FAA26D3D-D897-4be2-8F04-BA451C77F1D7}">
              <ma14:placeholderFlag xmlns:ma14="http://schemas.microsoft.com/office/mac/drawingml/2011/main" val="1"/>
            </a:ext>
          </a:extLst>
        </p:spPr>
      </p:sp>
      <p:sp>
        <p:nvSpPr>
          <p:cNvPr id="510979" name="Rectangle 3"/>
          <p:cNvSpPr>
            <a:spLocks noGrp="1" noChangeArrowheads="1"/>
          </p:cNvSpPr>
          <p:nvPr>
            <p:ph type="body" idx="1"/>
          </p:nvPr>
        </p:nvSpPr>
        <p:spPr>
          <a:xfrm>
            <a:off x="228600" y="1752600"/>
            <a:ext cx="6324600" cy="63246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p>
            <a:pPr>
              <a:defRPr/>
            </a:pPr>
            <a:r>
              <a:rPr lang="fr-FR" sz="2000" smtClean="0">
                <a:cs typeface="+mn-cs"/>
              </a:rPr>
              <a:t>Alors, que pouvons-nous faire ?</a:t>
            </a:r>
          </a:p>
          <a:p>
            <a:pPr>
              <a:defRPr/>
            </a:pPr>
            <a:r>
              <a:rPr lang="fr-FR" sz="2000" smtClean="0">
                <a:cs typeface="+mn-cs"/>
              </a:rPr>
              <a:t>Dans un monde où l</a:t>
            </a:r>
            <a:r>
              <a:rPr lang="ja-JP" altLang="fr-FR" sz="2000" smtClean="0">
                <a:latin typeface="Arial"/>
                <a:cs typeface="+mn-cs"/>
              </a:rPr>
              <a:t>’</a:t>
            </a:r>
            <a:r>
              <a:rPr lang="fr-FR" sz="2000" smtClean="0">
                <a:cs typeface="+mn-cs"/>
              </a:rPr>
              <a:t>énergie va manquer, les ECONOMIES D</a:t>
            </a:r>
            <a:r>
              <a:rPr lang="ja-JP" altLang="fr-FR" sz="2000" smtClean="0">
                <a:latin typeface="Arial"/>
                <a:cs typeface="+mn-cs"/>
              </a:rPr>
              <a:t>’</a:t>
            </a:r>
            <a:r>
              <a:rPr lang="fr-FR" sz="2000" smtClean="0">
                <a:cs typeface="+mn-cs"/>
              </a:rPr>
              <a:t>ENERGIE sont une priorité. Il faut relancer la CHASSE AU GASPI des années 1970.</a:t>
            </a:r>
          </a:p>
          <a:p>
            <a:pPr>
              <a:defRPr/>
            </a:pPr>
            <a:r>
              <a:rPr lang="fr-FR" sz="2000" smtClean="0">
                <a:cs typeface="+mn-cs"/>
              </a:rPr>
              <a:t>Un 4/4 consomme 3 fois plus qu</a:t>
            </a:r>
            <a:r>
              <a:rPr lang="ja-JP" altLang="fr-FR" sz="2000" smtClean="0">
                <a:latin typeface="Arial"/>
                <a:cs typeface="+mn-cs"/>
              </a:rPr>
              <a:t>’</a:t>
            </a:r>
            <a:r>
              <a:rPr lang="fr-FR" sz="2000" smtClean="0">
                <a:cs typeface="+mn-cs"/>
              </a:rPr>
              <a:t>une Clio. On voit de nombreux 4/4 sur les parkings des supermarchés, est-ce indispensable pour faire ses courses au supermarché ou pour emmener ses enfants à l</a:t>
            </a:r>
            <a:r>
              <a:rPr lang="ja-JP" altLang="fr-FR" sz="2000" smtClean="0">
                <a:latin typeface="Arial"/>
                <a:cs typeface="+mn-cs"/>
              </a:rPr>
              <a:t>’</a:t>
            </a:r>
            <a:r>
              <a:rPr lang="fr-FR" sz="2000" smtClean="0">
                <a:cs typeface="+mn-cs"/>
              </a:rPr>
              <a:t>école ? Il faut SURTAXER les grosses cylindrées et supprimer la TVA sur les vélos. On pourrait gagner 30% par des économies d</a:t>
            </a:r>
            <a:r>
              <a:rPr lang="ja-JP" altLang="fr-FR" sz="2000" smtClean="0">
                <a:latin typeface="Arial"/>
                <a:cs typeface="+mn-cs"/>
              </a:rPr>
              <a:t>’</a:t>
            </a:r>
            <a:r>
              <a:rPr lang="fr-FR" sz="2000" smtClean="0">
                <a:cs typeface="+mn-cs"/>
              </a:rPr>
              <a:t>énergie.</a:t>
            </a:r>
          </a:p>
          <a:p>
            <a:pPr>
              <a:defRPr/>
            </a:pPr>
            <a:r>
              <a:rPr lang="fr-FR" sz="2000" smtClean="0">
                <a:cs typeface="+mn-cs"/>
              </a:rPr>
              <a:t>Ensuite l</a:t>
            </a:r>
            <a:r>
              <a:rPr lang="ja-JP" altLang="fr-FR" sz="2000" smtClean="0">
                <a:latin typeface="Arial"/>
                <a:cs typeface="+mn-cs"/>
              </a:rPr>
              <a:t>’</a:t>
            </a:r>
            <a:r>
              <a:rPr lang="fr-FR" sz="2000" smtClean="0">
                <a:cs typeface="+mn-cs"/>
              </a:rPr>
              <a:t>EFFICACITE ENERGETIQUE permet aussi de gagner 30%. Les pompes à chaleur consomment 2 à 5 fois moins d</a:t>
            </a:r>
            <a:r>
              <a:rPr lang="ja-JP" altLang="fr-FR" sz="2000" smtClean="0">
                <a:latin typeface="Arial"/>
                <a:cs typeface="+mn-cs"/>
              </a:rPr>
              <a:t>’</a:t>
            </a:r>
            <a:r>
              <a:rPr lang="fr-FR" sz="2000" smtClean="0">
                <a:cs typeface="+mn-cs"/>
              </a:rPr>
              <a:t>énergie pour se chauffer. Les ampoules basse consommation consomment 5 fois moins d</a:t>
            </a:r>
            <a:r>
              <a:rPr lang="ja-JP" altLang="fr-FR" sz="2000" smtClean="0">
                <a:latin typeface="Arial"/>
                <a:cs typeface="+mn-cs"/>
              </a:rPr>
              <a:t>’</a:t>
            </a:r>
            <a:r>
              <a:rPr lang="fr-FR" sz="2000" smtClean="0">
                <a:cs typeface="+mn-cs"/>
              </a:rPr>
              <a:t>énergie et durent trois fois plus longtemps, à puissance égale, qu</a:t>
            </a:r>
            <a:r>
              <a:rPr lang="ja-JP" altLang="fr-FR" sz="2000" smtClean="0">
                <a:latin typeface="Arial"/>
                <a:cs typeface="+mn-cs"/>
              </a:rPr>
              <a:t>’</a:t>
            </a:r>
            <a:r>
              <a:rPr lang="fr-FR" sz="2000" smtClean="0">
                <a:cs typeface="+mn-cs"/>
              </a:rPr>
              <a:t>une ampoule traditionnelle.</a:t>
            </a:r>
          </a:p>
          <a:p>
            <a:pPr>
              <a:defRPr/>
            </a:pPr>
            <a:r>
              <a:rPr lang="fr-FR" sz="2000" smtClean="0">
                <a:cs typeface="+mn-cs"/>
              </a:rPr>
              <a:t>En mettant ces différentes économies bout à bout, il est possible de consommer DEUX FOIS MOINS. En économisant l</a:t>
            </a:r>
            <a:r>
              <a:rPr lang="ja-JP" altLang="fr-FR" sz="2000" smtClean="0">
                <a:latin typeface="Arial"/>
                <a:cs typeface="+mn-cs"/>
              </a:rPr>
              <a:t>’</a:t>
            </a:r>
            <a:r>
              <a:rPr lang="fr-FR" sz="2000" smtClean="0">
                <a:cs typeface="+mn-cs"/>
              </a:rPr>
              <a:t>énergie et en substituant l</a:t>
            </a:r>
            <a:r>
              <a:rPr lang="ja-JP" altLang="fr-FR" sz="2000" smtClean="0">
                <a:latin typeface="Arial"/>
                <a:cs typeface="+mn-cs"/>
              </a:rPr>
              <a:t>’</a:t>
            </a:r>
            <a:r>
              <a:rPr lang="fr-FR" sz="2000" smtClean="0">
                <a:cs typeface="+mn-cs"/>
              </a:rPr>
              <a:t>électricité nucléaire propre aux énergies fossiles, il est possible de diviser par 10 la production de gaz à effet de serre d</a:t>
            </a:r>
            <a:r>
              <a:rPr lang="ja-JP" altLang="fr-FR" sz="2000" smtClean="0">
                <a:latin typeface="Arial"/>
                <a:cs typeface="+mn-cs"/>
              </a:rPr>
              <a:t>’</a:t>
            </a:r>
            <a:r>
              <a:rPr lang="fr-FR" sz="2000" smtClean="0">
                <a:cs typeface="+mn-cs"/>
              </a:rPr>
              <a:t>un pays comme ____</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603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xfrm>
            <a:off x="1130300" y="842963"/>
            <a:ext cx="4513263" cy="3384550"/>
          </a:xfrm>
          <a:ln/>
          <a:extLst>
            <a:ext uri="{FAA26D3D-D897-4be2-8F04-BA451C77F1D7}">
              <ma14:placeholderFlag xmlns:ma14="http://schemas.microsoft.com/office/mac/drawingml/2011/main" val="1"/>
            </a:ext>
          </a:extLst>
        </p:spPr>
      </p:sp>
      <p:sp>
        <p:nvSpPr>
          <p:cNvPr id="343043" name="Rectangle 3"/>
          <p:cNvSpPr>
            <a:spLocks noGrp="1" noChangeArrowheads="1"/>
          </p:cNvSpPr>
          <p:nvPr>
            <p:ph type="body" idx="1"/>
          </p:nvPr>
        </p:nvSpPr>
        <p:spPr>
          <a:xfrm>
            <a:off x="903288" y="4419600"/>
            <a:ext cx="4967287" cy="4551363"/>
          </a:xfrm>
        </p:spPr>
        <p:txBody>
          <a:bodyPr lIns="90334" tIns="45167" rIns="90334" bIns="45167"/>
          <a:lstStyle/>
          <a:p>
            <a:pPr>
              <a:defRPr/>
            </a:pPr>
            <a:r>
              <a:rPr lang="fr-FR" sz="2000" smtClean="0">
                <a:cs typeface="+mn-cs"/>
              </a:rPr>
              <a:t>Certains groupes écologistes, tel que Greenpeace, sont opposés à l'usage  de l'énergie nucléaire.</a:t>
            </a:r>
          </a:p>
          <a:p>
            <a:pPr>
              <a:defRPr/>
            </a:pPr>
            <a:r>
              <a:rPr lang="fr-FR" sz="2000" smtClean="0">
                <a:cs typeface="+mn-cs"/>
              </a:rPr>
              <a:t>Mais il y a en réalité de bonnes raisons, solides, scientifiques, économiques et surtout écologiques d'être favorable à l'énergie nucléaire, parce que c'est la meilleure solution pour l'environnement, ainsi que nous allons le voir.</a:t>
            </a:r>
          </a:p>
          <a:p>
            <a:pPr>
              <a:defRPr/>
            </a:pPr>
            <a:r>
              <a:rPr lang="fr-FR" sz="2000" smtClean="0">
                <a:cs typeface="+mn-cs"/>
              </a:rPr>
              <a:t>Bien sûr, je tiens à préciser dès le début de cet exposé que je suis fermement opposé aux applications militaires de l </a:t>
            </a:r>
            <a:r>
              <a:rPr lang="ja-JP" altLang="fr-FR" sz="2000" smtClean="0">
                <a:latin typeface="Arial"/>
                <a:cs typeface="+mn-cs"/>
              </a:rPr>
              <a:t>’</a:t>
            </a:r>
            <a:r>
              <a:rPr lang="fr-FR" sz="2000" smtClean="0">
                <a:cs typeface="+mn-cs"/>
              </a:rPr>
              <a:t>énergie nucléaire.</a:t>
            </a:r>
          </a:p>
          <a:p>
            <a:pPr>
              <a:defRPr/>
            </a:pPr>
            <a:endParaRPr lang="fr-FR" sz="2000" smtClean="0">
              <a:cs typeface="+mn-cs"/>
            </a:endParaRPr>
          </a:p>
          <a:p>
            <a:pPr>
              <a:defRPr/>
            </a:pPr>
            <a:r>
              <a:rPr lang="fr-FR" sz="2000" smtClean="0">
                <a:cs typeface="+mn-cs"/>
              </a:rPr>
              <a:t>SUIVANT      28  s</a:t>
            </a:r>
            <a:endParaRPr lang="fr-FR"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501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3987" name="Rectangle 3"/>
          <p:cNvSpPr>
            <a:spLocks noGrp="1" noChangeArrowheads="1"/>
          </p:cNvSpPr>
          <p:nvPr>
            <p:ph type="body" idx="1"/>
          </p:nvPr>
        </p:nvSpPr>
        <p:spPr/>
        <p:txBody>
          <a:bodyPr/>
          <a:lstStyle/>
          <a:p>
            <a:pPr>
              <a:defRPr/>
            </a:pPr>
            <a:r>
              <a:rPr lang="fr-FR" sz="1600" smtClean="0">
                <a:cs typeface="+mn-cs"/>
              </a:rPr>
              <a: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Rot="1" noChangeAspect="1" noChangeArrowheads="1"/>
          </p:cNvSpPr>
          <p:nvPr>
            <p:ph type="sldImg"/>
          </p:nvPr>
        </p:nvSpPr>
        <p:spPr>
          <a:xfrm>
            <a:off x="1719263" y="381000"/>
            <a:ext cx="3354387" cy="2514600"/>
          </a:xfrm>
          <a:solidFill>
            <a:srgbClr val="FFFFFF"/>
          </a:solidFill>
          <a:ln/>
          <a:extLst>
            <a:ext uri="{FAA26D3D-D897-4be2-8F04-BA451C77F1D7}">
              <ma14:placeholderFlag xmlns:ma14="http://schemas.microsoft.com/office/mac/drawingml/2011/main" val="1"/>
            </a:ext>
          </a:extLst>
        </p:spPr>
      </p:sp>
      <p:sp>
        <p:nvSpPr>
          <p:cNvPr id="513027" name="Rectangle 3"/>
          <p:cNvSpPr>
            <a:spLocks noGrp="1" noChangeArrowheads="1"/>
          </p:cNvSpPr>
          <p:nvPr>
            <p:ph type="body" idx="1"/>
          </p:nvPr>
        </p:nvSpPr>
        <p:spPr>
          <a:xfrm>
            <a:off x="838200" y="3276600"/>
            <a:ext cx="4967288" cy="56054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sz="2000" smtClean="0">
                <a:cs typeface="+mn-cs"/>
              </a:rPr>
              <a:t>Nous pouvons consommer autrement, par exemple manger des pommes ou du raisin de saison produites dans sa propre région plut</a:t>
            </a:r>
            <a:r>
              <a:rPr lang="fr-FR" altLang="ja-JP" sz="2000" smtClean="0">
                <a:ea typeface="ヒラギノ角ゴ Pro W3" charset="0"/>
                <a:cs typeface="ヒラギノ角ゴ Pro W3" charset="0"/>
              </a:rPr>
              <a:t>ôt qu</a:t>
            </a:r>
            <a:r>
              <a:rPr lang="fr-FR" altLang="ja-JP" sz="2000" smtClean="0">
                <a:latin typeface="Arial"/>
                <a:ea typeface="ヒラギノ角ゴ Pro W3" charset="0"/>
                <a:cs typeface="ヒラギノ角ゴ Pro W3" charset="0"/>
              </a:rPr>
              <a:t>’</a:t>
            </a:r>
            <a:r>
              <a:rPr lang="fr-FR" altLang="ja-JP" sz="2000" smtClean="0">
                <a:ea typeface="ヒラギノ角ゴ Pro W3" charset="0"/>
                <a:cs typeface="ヒラギノ角ゴ Pro W3" charset="0"/>
              </a:rPr>
              <a:t>une compote de pomme en conserve, du raisin du Chili ou des fruits sous double emballage plastique importés par avion.</a:t>
            </a:r>
          </a:p>
          <a:p>
            <a:pPr>
              <a:defRPr/>
            </a:pPr>
            <a:endParaRPr lang="fr-FR" altLang="ja-JP" sz="2000" smtClean="0">
              <a:ea typeface="ヒラギノ角ゴ Pro W3" charset="0"/>
              <a:cs typeface="ヒラギノ角ゴ Pro W3" charset="0"/>
            </a:endParaRPr>
          </a:p>
          <a:p>
            <a:pPr>
              <a:defRPr/>
            </a:pPr>
            <a:r>
              <a:rPr lang="fr-FR" altLang="ja-JP" sz="2000" smtClean="0">
                <a:ea typeface="ヒラギノ角ゴ Pro W3" charset="0"/>
                <a:cs typeface="ヒラギノ角ゴ Pro W3" charset="0"/>
              </a:rPr>
              <a:t>En adaptant nos modes de consommation on gagne à la fois en santé : par exemple, c</a:t>
            </a:r>
            <a:r>
              <a:rPr lang="fr-FR" altLang="ja-JP" sz="2000" smtClean="0">
                <a:latin typeface="Arial"/>
                <a:ea typeface="ヒラギノ角ゴ Pro W3" charset="0"/>
                <a:cs typeface="ヒラギノ角ゴ Pro W3" charset="0"/>
              </a:rPr>
              <a:t>’</a:t>
            </a:r>
            <a:r>
              <a:rPr lang="fr-FR" altLang="ja-JP" sz="2000" smtClean="0">
                <a:ea typeface="ヒラギノ角ゴ Pro W3" charset="0"/>
                <a:cs typeface="ヒラギノ角ゴ Pro W3" charset="0"/>
              </a:rPr>
              <a:t>est mieux de manger des pommes fraîches en saison que de la compote de pomme, et sur le plan énergétique on pollue moins.</a:t>
            </a:r>
            <a:endParaRPr lang="fr-FR" sz="2000"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1507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sz="2000" smtClean="0">
                <a:cs typeface="+mn-cs"/>
              </a:rPr>
              <a:t>Pour progresser il nous faut :</a:t>
            </a:r>
          </a:p>
          <a:p>
            <a:pPr>
              <a:buFontTx/>
              <a:buChar char="-"/>
              <a:defRPr/>
            </a:pPr>
            <a:r>
              <a:rPr lang="fr-FR" sz="2000" smtClean="0">
                <a:cs typeface="+mn-cs"/>
              </a:rPr>
              <a:t> décarboniser notre énergie au maximum.</a:t>
            </a:r>
          </a:p>
          <a:p>
            <a:pPr>
              <a:buFontTx/>
              <a:buChar char="-"/>
              <a:defRPr/>
            </a:pPr>
            <a:r>
              <a:rPr lang="fr-FR" sz="2000" smtClean="0">
                <a:cs typeface="+mn-cs"/>
              </a:rPr>
              <a:t> améliorer les méthodes en vigueur aussi bien dans l</a:t>
            </a:r>
            <a:r>
              <a:rPr lang="ja-JP" altLang="fr-FR" sz="2000" smtClean="0">
                <a:latin typeface="Arial"/>
                <a:cs typeface="+mn-cs"/>
              </a:rPr>
              <a:t>’</a:t>
            </a:r>
            <a:r>
              <a:rPr lang="fr-FR" sz="2000" smtClean="0">
                <a:cs typeface="+mn-cs"/>
              </a:rPr>
              <a:t>industrie que pour chacun d</a:t>
            </a:r>
            <a:r>
              <a:rPr lang="ja-JP" altLang="fr-FR" sz="2000" smtClean="0">
                <a:latin typeface="Arial"/>
                <a:cs typeface="+mn-cs"/>
              </a:rPr>
              <a:t>’</a:t>
            </a:r>
            <a:r>
              <a:rPr lang="fr-FR" sz="2000" smtClean="0">
                <a:cs typeface="+mn-cs"/>
              </a:rPr>
              <a:t>entre nous au niveau individuel</a:t>
            </a:r>
          </a:p>
          <a:p>
            <a:pPr>
              <a:buFontTx/>
              <a:buChar char="-"/>
              <a:defRPr/>
            </a:pPr>
            <a:r>
              <a:rPr lang="fr-FR" sz="2000" smtClean="0">
                <a:cs typeface="+mn-cs"/>
              </a:rPr>
              <a:t> avoir recours autant que possible à une électricité propre, d</a:t>
            </a:r>
            <a:r>
              <a:rPr lang="ja-JP" altLang="fr-FR" sz="2000" smtClean="0">
                <a:latin typeface="Arial"/>
                <a:cs typeface="+mn-cs"/>
              </a:rPr>
              <a:t>’</a:t>
            </a:r>
            <a:r>
              <a:rPr lang="fr-FR" sz="2000" smtClean="0">
                <a:cs typeface="+mn-cs"/>
              </a:rPr>
              <a:t>origine nucléaire ou renouvelable.</a:t>
            </a:r>
            <a:endParaRPr lang="fr-FR"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Rot="1" noChangeAspect="1" noChangeArrowheads="1"/>
          </p:cNvSpPr>
          <p:nvPr>
            <p:ph type="sldImg"/>
          </p:nvPr>
        </p:nvSpPr>
        <p:spPr>
          <a:xfrm>
            <a:off x="2184400" y="304800"/>
            <a:ext cx="2641600" cy="1981200"/>
          </a:xfrm>
          <a:solidFill>
            <a:srgbClr val="FFFFFF"/>
          </a:solidFill>
          <a:ln/>
          <a:extLst>
            <a:ext uri="{FAA26D3D-D897-4be2-8F04-BA451C77F1D7}">
              <ma14:placeholderFlag xmlns:ma14="http://schemas.microsoft.com/office/mac/drawingml/2011/main" val="1"/>
            </a:ext>
          </a:extLst>
        </p:spPr>
      </p:sp>
      <p:sp>
        <p:nvSpPr>
          <p:cNvPr id="624643" name="Rectangle 3"/>
          <p:cNvSpPr>
            <a:spLocks noGrp="1" noChangeArrowheads="1"/>
          </p:cNvSpPr>
          <p:nvPr>
            <p:ph type="body" idx="1"/>
          </p:nvPr>
        </p:nvSpPr>
        <p:spPr>
          <a:xfrm>
            <a:off x="228600" y="2209800"/>
            <a:ext cx="6172200" cy="74501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sz="2000" smtClean="0">
                <a:cs typeface="+mn-cs"/>
              </a:rPr>
              <a:t>L</a:t>
            </a:r>
            <a:r>
              <a:rPr lang="ja-JP" altLang="fr-FR" sz="2000" smtClean="0">
                <a:latin typeface="Arial"/>
                <a:cs typeface="+mn-cs"/>
              </a:rPr>
              <a:t>’</a:t>
            </a:r>
            <a:r>
              <a:rPr lang="fr-FR" sz="2000" smtClean="0">
                <a:cs typeface="+mn-cs"/>
              </a:rPr>
              <a:t>hydrogène est une voie poursuivie par les Américains.</a:t>
            </a:r>
          </a:p>
          <a:p>
            <a:pPr>
              <a:defRPr/>
            </a:pPr>
            <a:endParaRPr lang="fr-FR" sz="2000" smtClean="0">
              <a:cs typeface="+mn-cs"/>
            </a:endParaRPr>
          </a:p>
          <a:p>
            <a:pPr>
              <a:defRPr/>
            </a:pPr>
            <a:r>
              <a:rPr lang="fr-FR" sz="2000" smtClean="0">
                <a:cs typeface="+mn-cs"/>
              </a:rPr>
              <a:t>Mais ce n</a:t>
            </a:r>
            <a:r>
              <a:rPr lang="ja-JP" altLang="fr-FR" sz="2000" smtClean="0">
                <a:latin typeface="Arial"/>
                <a:cs typeface="+mn-cs"/>
              </a:rPr>
              <a:t>’</a:t>
            </a:r>
            <a:r>
              <a:rPr lang="fr-FR" sz="2000" smtClean="0">
                <a:cs typeface="+mn-cs"/>
              </a:rPr>
              <a:t>est pas une solution : il faut produire l</a:t>
            </a:r>
            <a:r>
              <a:rPr lang="ja-JP" altLang="fr-FR" sz="2000" smtClean="0">
                <a:latin typeface="Arial"/>
                <a:cs typeface="+mn-cs"/>
              </a:rPr>
              <a:t>’</a:t>
            </a:r>
            <a:r>
              <a:rPr lang="fr-FR" sz="2000" smtClean="0">
                <a:cs typeface="+mn-cs"/>
              </a:rPr>
              <a:t>hydrogène (10 fois plus cher que l</a:t>
            </a:r>
            <a:r>
              <a:rPr lang="ja-JP" altLang="fr-FR" sz="2000" smtClean="0">
                <a:latin typeface="Arial"/>
                <a:cs typeface="+mn-cs"/>
              </a:rPr>
              <a:t>’</a:t>
            </a:r>
            <a:r>
              <a:rPr lang="fr-FR" sz="2000" smtClean="0">
                <a:cs typeface="+mn-cs"/>
              </a:rPr>
              <a:t>essence aujourd</a:t>
            </a:r>
            <a:r>
              <a:rPr lang="ja-JP" altLang="fr-FR" sz="2000" smtClean="0">
                <a:latin typeface="Arial"/>
                <a:cs typeface="+mn-cs"/>
              </a:rPr>
              <a:t>’</a:t>
            </a:r>
            <a:r>
              <a:rPr lang="fr-FR" sz="2000" smtClean="0">
                <a:cs typeface="+mn-cs"/>
              </a:rPr>
              <a:t>hui), et cet hydrogène est ensuite 100 fois plus difficile à transporter que ce soit sur un véhicule ou par pipe-line.</a:t>
            </a:r>
          </a:p>
          <a:p>
            <a:pPr>
              <a:defRPr/>
            </a:pPr>
            <a:endParaRPr lang="fr-FR" sz="2000" smtClean="0">
              <a:cs typeface="+mn-cs"/>
            </a:endParaRPr>
          </a:p>
          <a:p>
            <a:pPr>
              <a:defRPr/>
            </a:pPr>
            <a:r>
              <a:rPr lang="fr-FR" sz="2000" smtClean="0">
                <a:cs typeface="+mn-cs"/>
              </a:rPr>
              <a:t>Les véhicules électriques par contre existent dès aujourd</a:t>
            </a:r>
            <a:r>
              <a:rPr lang="ja-JP" altLang="fr-FR" sz="2000" smtClean="0">
                <a:latin typeface="Arial"/>
                <a:cs typeface="+mn-cs"/>
              </a:rPr>
              <a:t>’</a:t>
            </a:r>
            <a:r>
              <a:rPr lang="fr-FR" sz="2000" smtClean="0">
                <a:cs typeface="+mn-cs"/>
              </a:rPr>
              <a:t>hui.</a:t>
            </a:r>
          </a:p>
          <a:p>
            <a:pPr>
              <a:defRPr/>
            </a:pPr>
            <a:endParaRPr lang="fr-FR" sz="2000" smtClean="0">
              <a:cs typeface="+mn-cs"/>
            </a:endParaRPr>
          </a:p>
          <a:p>
            <a:pPr>
              <a:defRPr/>
            </a:pPr>
            <a:r>
              <a:rPr lang="fr-FR" sz="2000" smtClean="0">
                <a:cs typeface="+mn-cs"/>
              </a:rPr>
              <a:t>Les batteries progressent rapidement :</a:t>
            </a:r>
          </a:p>
          <a:p>
            <a:pPr>
              <a:defRPr/>
            </a:pPr>
            <a:r>
              <a:rPr lang="fr-FR" sz="2000" smtClean="0">
                <a:cs typeface="+mn-cs"/>
              </a:rPr>
              <a:t>-les anciennes batteries étaient au PLOMB</a:t>
            </a:r>
          </a:p>
          <a:p>
            <a:pPr>
              <a:buFontTx/>
              <a:buChar char="-"/>
              <a:defRPr/>
            </a:pPr>
            <a:r>
              <a:rPr lang="fr-FR" sz="2000" smtClean="0">
                <a:cs typeface="+mn-cs"/>
              </a:rPr>
              <a:t>puis au NICKEL (double autonomie)</a:t>
            </a:r>
          </a:p>
          <a:p>
            <a:pPr>
              <a:buFontTx/>
              <a:buChar char="-"/>
              <a:defRPr/>
            </a:pPr>
            <a:r>
              <a:rPr lang="fr-FR" sz="2000" smtClean="0">
                <a:cs typeface="+mn-cs"/>
              </a:rPr>
              <a:t>elles sont maintenant au LITHIUM (encore le double)</a:t>
            </a:r>
          </a:p>
          <a:p>
            <a:pPr>
              <a:buFontTx/>
              <a:buChar char="-"/>
              <a:defRPr/>
            </a:pPr>
            <a:r>
              <a:rPr lang="fr-FR" sz="2000" smtClean="0">
                <a:cs typeface="+mn-cs"/>
              </a:rPr>
              <a:t>en attendant les batteries du futur encore plus performantes (matériaux NANOSTRUCTURES).</a:t>
            </a:r>
          </a:p>
          <a:p>
            <a:pPr>
              <a:buFontTx/>
              <a:buChar char="-"/>
              <a:defRPr/>
            </a:pPr>
            <a:endParaRPr lang="fr-FR" sz="2000" smtClean="0">
              <a:cs typeface="+mn-cs"/>
            </a:endParaRPr>
          </a:p>
          <a:p>
            <a:pPr>
              <a:buFontTx/>
              <a:buChar char="-"/>
              <a:defRPr/>
            </a:pPr>
            <a:endParaRPr lang="fr-FR" sz="1600"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Rot="1" noChangeAspect="1" noChangeArrowheads="1"/>
          </p:cNvSpPr>
          <p:nvPr>
            <p:ph type="sldImg"/>
          </p:nvPr>
        </p:nvSpPr>
        <p:spPr>
          <a:xfrm>
            <a:off x="1879600" y="304800"/>
            <a:ext cx="2641600" cy="1981200"/>
          </a:xfrm>
          <a:solidFill>
            <a:srgbClr val="FFFFFF"/>
          </a:solidFill>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a:xfrm>
            <a:off x="304800" y="2362200"/>
            <a:ext cx="6099175" cy="609758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sz="2000" smtClean="0">
                <a:latin typeface="Arial" charset="0"/>
                <a:cs typeface="+mn-cs"/>
              </a:rPr>
              <a:t>Les transports sont aujourd</a:t>
            </a:r>
            <a:r>
              <a:rPr lang="ja-JP" altLang="fr-FR" sz="2000" smtClean="0">
                <a:latin typeface="Arial"/>
                <a:cs typeface="+mn-cs"/>
              </a:rPr>
              <a:t>’</a:t>
            </a:r>
            <a:r>
              <a:rPr lang="fr-FR" sz="2000" smtClean="0">
                <a:latin typeface="Arial" charset="0"/>
                <a:cs typeface="+mn-cs"/>
              </a:rPr>
              <a:t>hui presque totalement dépendants du pétrole (sauf les trains, en France).</a:t>
            </a:r>
          </a:p>
          <a:p>
            <a:pPr>
              <a:defRPr/>
            </a:pPr>
            <a:r>
              <a:rPr lang="fr-FR" sz="2000" smtClean="0">
                <a:latin typeface="Arial" charset="0"/>
                <a:cs typeface="+mn-cs"/>
              </a:rPr>
              <a:t>Prendre le train ou le métro, ou conduire une voiture électrique, divise par 10 la production de gaz à effet de serre par rapport à une auto classique. </a:t>
            </a:r>
          </a:p>
          <a:p>
            <a:pPr>
              <a:defRPr/>
            </a:pPr>
            <a:r>
              <a:rPr lang="fr-FR" sz="2000" smtClean="0">
                <a:latin typeface="Arial" charset="0"/>
                <a:cs typeface="+mn-cs"/>
              </a:rPr>
              <a:t>En favorisant les transports en commun électrifiés, on peut remplacer le tiers de nos transports par des transports propres dès aujourd</a:t>
            </a:r>
            <a:r>
              <a:rPr lang="ja-JP" altLang="fr-FR" sz="2000" smtClean="0">
                <a:latin typeface="Arial"/>
                <a:cs typeface="+mn-cs"/>
              </a:rPr>
              <a:t>’</a:t>
            </a:r>
            <a:r>
              <a:rPr lang="fr-FR" sz="2000" smtClean="0">
                <a:latin typeface="Arial" charset="0"/>
                <a:cs typeface="+mn-cs"/>
              </a:rPr>
              <a:t>hui.</a:t>
            </a:r>
          </a:p>
          <a:p>
            <a:pPr>
              <a:defRPr/>
            </a:pPr>
            <a:r>
              <a:rPr lang="fr-FR" sz="2000" smtClean="0">
                <a:latin typeface="Arial" charset="0"/>
                <a:cs typeface="+mn-cs"/>
              </a:rPr>
              <a:t>Et surtout il faut développer les véhicules électriques. Vous voyez ici :  la Cleanova de Dassault qui roule déjà (autonomie de 150 km) et sera mise en vente en 2007, la Bluecar de Bolloré qui sera disponible en 2008 (autonomie 200 km batteries améliorées) et la « i » de Mitsubishi dont l</a:t>
            </a:r>
            <a:r>
              <a:rPr lang="ja-JP" altLang="fr-FR" sz="2000" smtClean="0">
                <a:latin typeface="Arial"/>
                <a:cs typeface="+mn-cs"/>
              </a:rPr>
              <a:t>’</a:t>
            </a:r>
            <a:r>
              <a:rPr lang="fr-FR" sz="2000" smtClean="0">
                <a:latin typeface="Arial" charset="0"/>
                <a:cs typeface="+mn-cs"/>
              </a:rPr>
              <a:t>autonomie sera de 400 km disponible en 2010.</a:t>
            </a:r>
          </a:p>
          <a:p>
            <a:pPr>
              <a:defRPr/>
            </a:pPr>
            <a:r>
              <a:rPr lang="fr-FR" sz="2000" smtClean="0">
                <a:latin typeface="Arial" charset="0"/>
                <a:cs typeface="+mn-cs"/>
              </a:rPr>
              <a:t>Globalement , on peut ainsi gagner un facteur 3 sur les transports à moyen terme (10-20 ans) et diviser par 10 les émissions dues aux transports à plus long terme. A condition, bien s</a:t>
            </a:r>
            <a:r>
              <a:rPr lang="fr-FR" altLang="ja-JP" sz="2000" smtClean="0">
                <a:latin typeface="Arial" charset="0"/>
                <a:ea typeface="ヒラギノ角ゴ Pro W3" charset="0"/>
                <a:cs typeface="ヒラギノ角ゴ Pro W3" charset="0"/>
              </a:rPr>
              <a:t>ûr, de produire l’électricité proprement.</a:t>
            </a:r>
            <a:endParaRPr lang="fr-FR" sz="2000" smtClean="0">
              <a:latin typeface="Arial" charset="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283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Rot="1" noChangeAspect="1" noChangeArrowheads="1"/>
          </p:cNvSpPr>
          <p:nvPr>
            <p:ph type="sldImg"/>
          </p:nvPr>
        </p:nvSpPr>
        <p:spPr>
          <a:xfrm>
            <a:off x="2133600" y="228600"/>
            <a:ext cx="1828800" cy="1371600"/>
          </a:xfrm>
          <a:solidFill>
            <a:srgbClr val="FFFFFF"/>
          </a:solidFill>
          <a:ln/>
          <a:extLst>
            <a:ext uri="{FAA26D3D-D897-4be2-8F04-BA451C77F1D7}">
              <ma14:placeholderFlag xmlns:ma14="http://schemas.microsoft.com/office/mac/drawingml/2011/main" val="1"/>
            </a:ext>
          </a:extLst>
        </p:spPr>
      </p:sp>
      <p:sp>
        <p:nvSpPr>
          <p:cNvPr id="517123" name="Rectangle 3"/>
          <p:cNvSpPr>
            <a:spLocks noGrp="1" noChangeArrowheads="1"/>
          </p:cNvSpPr>
          <p:nvPr>
            <p:ph type="body" idx="1"/>
          </p:nvPr>
        </p:nvSpPr>
        <p:spPr>
          <a:xfrm>
            <a:off x="381000" y="1828800"/>
            <a:ext cx="5943600" cy="73152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sz="2000" smtClean="0">
                <a:cs typeface="+mn-cs"/>
              </a:rPr>
              <a:t>Une pompe à chaleur consomme de 2 à 5 fois moins d</a:t>
            </a:r>
            <a:r>
              <a:rPr lang="ja-JP" altLang="fr-FR" sz="2000" smtClean="0">
                <a:latin typeface="Arial"/>
                <a:cs typeface="+mn-cs"/>
              </a:rPr>
              <a:t>’</a:t>
            </a:r>
            <a:r>
              <a:rPr lang="fr-FR" sz="2000" smtClean="0">
                <a:cs typeface="+mn-cs"/>
              </a:rPr>
              <a:t>électricité pour fournir la m</a:t>
            </a:r>
            <a:r>
              <a:rPr lang="fr-FR" altLang="ja-JP" sz="2000" smtClean="0">
                <a:ea typeface="ヒラギノ角ゴ Pro W3" charset="0"/>
                <a:cs typeface="ヒラギノ角ゴ Pro W3" charset="0"/>
              </a:rPr>
              <a:t>ême quantité de chauffage</a:t>
            </a:r>
            <a:r>
              <a:rPr lang="fr-FR" sz="2000" smtClean="0">
                <a:cs typeface="+mn-cs"/>
              </a:rPr>
              <a:t> et n</a:t>
            </a:r>
            <a:r>
              <a:rPr lang="ja-JP" altLang="fr-FR" sz="2000" smtClean="0">
                <a:latin typeface="Arial"/>
                <a:cs typeface="+mn-cs"/>
              </a:rPr>
              <a:t>’</a:t>
            </a:r>
            <a:r>
              <a:rPr lang="fr-FR" sz="2000" smtClean="0">
                <a:cs typeface="+mn-cs"/>
              </a:rPr>
              <a:t>émet presque AUCUN CO2 en France où l</a:t>
            </a:r>
            <a:r>
              <a:rPr lang="ja-JP" altLang="fr-FR" sz="2000" smtClean="0">
                <a:latin typeface="Arial"/>
                <a:cs typeface="+mn-cs"/>
              </a:rPr>
              <a:t>’</a:t>
            </a:r>
            <a:r>
              <a:rPr lang="fr-FR" sz="2000" smtClean="0">
                <a:cs typeface="+mn-cs"/>
              </a:rPr>
              <a:t>électricité est nucléaire.</a:t>
            </a:r>
          </a:p>
          <a:p>
            <a:pPr>
              <a:defRPr/>
            </a:pPr>
            <a:r>
              <a:rPr lang="fr-FR" sz="2000" smtClean="0">
                <a:cs typeface="+mn-cs"/>
              </a:rPr>
              <a:t>La cogénération permet de récupérer la chaleur qui est aujourd</a:t>
            </a:r>
            <a:r>
              <a:rPr lang="ja-JP" altLang="fr-FR" sz="2000" smtClean="0">
                <a:latin typeface="Arial"/>
                <a:cs typeface="+mn-cs"/>
              </a:rPr>
              <a:t>’</a:t>
            </a:r>
            <a:r>
              <a:rPr lang="fr-FR" sz="2000" smtClean="0">
                <a:cs typeface="+mn-cs"/>
              </a:rPr>
              <a:t>hui perdue, dans les centrales thermiques qu</a:t>
            </a:r>
            <a:r>
              <a:rPr lang="ja-JP" altLang="fr-FR" sz="2000" smtClean="0">
                <a:latin typeface="Arial"/>
                <a:cs typeface="+mn-cs"/>
              </a:rPr>
              <a:t>’</a:t>
            </a:r>
            <a:r>
              <a:rPr lang="fr-FR" sz="2000" smtClean="0">
                <a:cs typeface="+mn-cs"/>
              </a:rPr>
              <a:t>elles soient au gaz ou nucléaires. C</a:t>
            </a:r>
            <a:r>
              <a:rPr lang="ja-JP" altLang="fr-FR" sz="2000" smtClean="0">
                <a:latin typeface="Arial"/>
                <a:cs typeface="+mn-cs"/>
              </a:rPr>
              <a:t>’</a:t>
            </a:r>
            <a:r>
              <a:rPr lang="fr-FR" sz="2000" smtClean="0">
                <a:cs typeface="+mn-cs"/>
              </a:rPr>
              <a:t>est ainsi qu</a:t>
            </a:r>
            <a:r>
              <a:rPr lang="ja-JP" altLang="fr-FR" sz="2000" smtClean="0">
                <a:latin typeface="Arial"/>
                <a:cs typeface="+mn-cs"/>
              </a:rPr>
              <a:t>’</a:t>
            </a:r>
            <a:r>
              <a:rPr lang="fr-FR" sz="2000" smtClean="0">
                <a:cs typeface="+mn-cs"/>
              </a:rPr>
              <a:t>à Temelin en République Tchéque une ville de 15 000 habitants est chauffée par les eaux de refroidissement de la centrale nucléaire (plut</a:t>
            </a:r>
            <a:r>
              <a:rPr lang="fr-FR" altLang="ja-JP" sz="2000" smtClean="0">
                <a:ea typeface="ヒラギノ角ゴ Pro W3" charset="0"/>
                <a:cs typeface="ヒラギノ角ゴ Pro W3" charset="0"/>
              </a:rPr>
              <a:t>ôt que de réchauffer la rivière).</a:t>
            </a:r>
          </a:p>
          <a:p>
            <a:pPr>
              <a:defRPr/>
            </a:pPr>
            <a:r>
              <a:rPr lang="fr-FR" sz="2000" smtClean="0">
                <a:cs typeface="+mn-cs"/>
              </a:rPr>
              <a:t>Le solaire thermique pour la production d</a:t>
            </a:r>
            <a:r>
              <a:rPr lang="ja-JP" altLang="fr-FR" sz="2000" smtClean="0">
                <a:latin typeface="Arial"/>
                <a:cs typeface="+mn-cs"/>
              </a:rPr>
              <a:t>’</a:t>
            </a:r>
            <a:r>
              <a:rPr lang="fr-FR" sz="2000" smtClean="0">
                <a:cs typeface="+mn-cs"/>
              </a:rPr>
              <a:t>eau chaude et le chauffage doit </a:t>
            </a:r>
            <a:r>
              <a:rPr lang="fr-FR" altLang="ja-JP" sz="2000" smtClean="0">
                <a:ea typeface="ヒラギノ角ゴ Pro W3" charset="0"/>
                <a:cs typeface="ヒラギノ角ゴ Pro W3" charset="0"/>
              </a:rPr>
              <a:t>être développé mais ne suffit pas il faut un chauffage complémentaire.</a:t>
            </a:r>
            <a:endParaRPr lang="fr-FR" sz="2000" smtClean="0">
              <a:cs typeface="+mn-cs"/>
            </a:endParaRPr>
          </a:p>
          <a:p>
            <a:pPr>
              <a:defRPr/>
            </a:pPr>
            <a:r>
              <a:rPr lang="fr-FR" sz="2000" smtClean="0">
                <a:cs typeface="+mn-cs"/>
              </a:rPr>
              <a:t>Le chauffage électrique, surtout si c</a:t>
            </a:r>
            <a:r>
              <a:rPr lang="ja-JP" altLang="fr-FR" sz="2000" smtClean="0">
                <a:latin typeface="Arial"/>
                <a:cs typeface="+mn-cs"/>
              </a:rPr>
              <a:t>’</a:t>
            </a:r>
            <a:r>
              <a:rPr lang="fr-FR" sz="2000" smtClean="0">
                <a:cs typeface="+mn-cs"/>
              </a:rPr>
              <a:t>est par l</a:t>
            </a:r>
            <a:r>
              <a:rPr lang="ja-JP" altLang="fr-FR" sz="2000" smtClean="0">
                <a:latin typeface="Arial"/>
                <a:cs typeface="+mn-cs"/>
              </a:rPr>
              <a:t>’</a:t>
            </a:r>
            <a:r>
              <a:rPr lang="fr-FR" sz="2000" smtClean="0">
                <a:cs typeface="+mn-cs"/>
              </a:rPr>
              <a:t>intermédiaire d</a:t>
            </a:r>
            <a:r>
              <a:rPr lang="ja-JP" altLang="fr-FR" sz="2000" smtClean="0">
                <a:latin typeface="Arial"/>
                <a:cs typeface="+mn-cs"/>
              </a:rPr>
              <a:t>’</a:t>
            </a:r>
            <a:r>
              <a:rPr lang="fr-FR" sz="2000" smtClean="0">
                <a:cs typeface="+mn-cs"/>
              </a:rPr>
              <a:t>une pompe à chaleur est le mode de chauffage qui émet alors le moins de CO2,</a:t>
            </a:r>
          </a:p>
          <a:p>
            <a:pPr>
              <a:defRPr/>
            </a:pPr>
            <a:r>
              <a:rPr lang="fr-FR" sz="2000" smtClean="0">
                <a:cs typeface="+mn-cs"/>
              </a:rPr>
              <a:t>Il faudrait installer en France des POMPES A CHALEUR dans toutes les constructions neuves (à la place des chaudières à gaz).</a:t>
            </a:r>
            <a:endParaRPr lang="fr-FR" sz="1600"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2121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sz="2000" smtClean="0">
                <a:cs typeface="+mn-cs"/>
              </a:rPr>
              <a:t>Une agriculture plus propre est possible :</a:t>
            </a:r>
          </a:p>
          <a:p>
            <a:pPr>
              <a:buFontTx/>
              <a:buChar char="-"/>
              <a:defRPr/>
            </a:pPr>
            <a:r>
              <a:rPr lang="fr-FR" sz="2000" smtClean="0">
                <a:cs typeface="+mn-cs"/>
              </a:rPr>
              <a:t> en utilisant moins d</a:t>
            </a:r>
            <a:r>
              <a:rPr lang="ja-JP" altLang="fr-FR" sz="2000" smtClean="0">
                <a:latin typeface="Arial"/>
                <a:cs typeface="+mn-cs"/>
              </a:rPr>
              <a:t>’</a:t>
            </a:r>
            <a:r>
              <a:rPr lang="fr-FR" sz="2000" smtClean="0">
                <a:cs typeface="+mn-cs"/>
              </a:rPr>
              <a:t>engrais</a:t>
            </a:r>
          </a:p>
          <a:p>
            <a:pPr>
              <a:buFontTx/>
              <a:buChar char="-"/>
              <a:defRPr/>
            </a:pPr>
            <a:r>
              <a:rPr lang="fr-FR" sz="2000" smtClean="0">
                <a:cs typeface="+mn-cs"/>
              </a:rPr>
              <a:t> en améliorant les méthodes de production</a:t>
            </a:r>
          </a:p>
          <a:p>
            <a:pPr>
              <a:buFontTx/>
              <a:buChar char="-"/>
              <a:defRPr/>
            </a:pPr>
            <a:r>
              <a:rPr lang="fr-FR" sz="2000" smtClean="0">
                <a:cs typeface="+mn-cs"/>
              </a:rPr>
              <a:t> en ayant davantage recours à l</a:t>
            </a:r>
            <a:r>
              <a:rPr lang="ja-JP" altLang="fr-FR" sz="2000" smtClean="0">
                <a:latin typeface="Arial"/>
                <a:cs typeface="+mn-cs"/>
              </a:rPr>
              <a:t>’</a:t>
            </a:r>
            <a:r>
              <a:rPr lang="fr-FR" sz="2000" smtClean="0">
                <a:cs typeface="+mn-cs"/>
              </a:rPr>
              <a:t>électricité et moins à l</a:t>
            </a:r>
            <a:r>
              <a:rPr lang="ja-JP" altLang="fr-FR" sz="2000" smtClean="0">
                <a:latin typeface="Arial"/>
                <a:cs typeface="+mn-cs"/>
              </a:rPr>
              <a:t>’</a:t>
            </a:r>
            <a:r>
              <a:rPr lang="fr-FR" sz="2000" smtClean="0">
                <a:cs typeface="+mn-cs"/>
              </a:rPr>
              <a:t>essence et au gazole.</a:t>
            </a:r>
            <a:endParaRPr lang="fr-FR"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2326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sz="2000" smtClean="0">
                <a:cs typeface="+mn-cs"/>
              </a:rPr>
              <a:t>L</a:t>
            </a:r>
            <a:r>
              <a:rPr lang="ja-JP" altLang="fr-FR" sz="2000" smtClean="0">
                <a:latin typeface="Arial"/>
                <a:cs typeface="+mn-cs"/>
              </a:rPr>
              <a:t>’</a:t>
            </a:r>
            <a:r>
              <a:rPr lang="fr-FR" sz="2000" smtClean="0">
                <a:cs typeface="+mn-cs"/>
              </a:rPr>
              <a:t>électricité appara</a:t>
            </a:r>
            <a:r>
              <a:rPr lang="fr-FR" altLang="ja-JP" sz="2000" smtClean="0">
                <a:latin typeface="Arial"/>
                <a:ea typeface="ヒラギノ角ゴ Pro W3" charset="0"/>
                <a:cs typeface="ヒラギノ角ゴ Pro W3" charset="0"/>
              </a:rPr>
              <a:t>ît ainsi comme un moyen essentiel de transport d’é</a:t>
            </a:r>
            <a:r>
              <a:rPr lang="fr-FR" altLang="ja-JP" sz="2000" smtClean="0">
                <a:ea typeface="ヒラギノ角ゴ Pro W3" charset="0"/>
                <a:cs typeface="ヒラギノ角ゴ Pro W3" charset="0"/>
              </a:rPr>
              <a:t>nergie.</a:t>
            </a:r>
          </a:p>
          <a:p>
            <a:pPr>
              <a:defRPr/>
            </a:pPr>
            <a:r>
              <a:rPr lang="fr-FR" altLang="ja-JP" sz="2000" smtClean="0">
                <a:ea typeface="ヒラギノ角ゴ Pro W3" charset="0"/>
                <a:cs typeface="ヒラギノ角ゴ Pro W3" charset="0"/>
              </a:rPr>
              <a:t>Sa part dans le bilan énergétique total est déjà de 40% environ en France augmente constamment et dans tous les pays.</a:t>
            </a:r>
          </a:p>
          <a:p>
            <a:pPr>
              <a:defRPr/>
            </a:pPr>
            <a:r>
              <a:rPr lang="fr-FR" altLang="ja-JP" sz="2000" smtClean="0">
                <a:ea typeface="ヒラギノ角ゴ Pro W3" charset="0"/>
                <a:cs typeface="ヒラギノ角ゴ Pro W3" charset="0"/>
              </a:rPr>
              <a:t>Il faut bien sûr produire l</a:t>
            </a:r>
            <a:r>
              <a:rPr lang="fr-FR" altLang="ja-JP" sz="2000" smtClean="0">
                <a:latin typeface="Arial"/>
                <a:ea typeface="ヒラギノ角ゴ Pro W3" charset="0"/>
                <a:cs typeface="ヒラギノ角ゴ Pro W3" charset="0"/>
              </a:rPr>
              <a:t>’é</a:t>
            </a:r>
            <a:r>
              <a:rPr lang="fr-FR" altLang="ja-JP" sz="2000" smtClean="0">
                <a:ea typeface="ヒラギノ角ゴ Pro W3" charset="0"/>
                <a:cs typeface="ヒラギノ角ゴ Pro W3" charset="0"/>
              </a:rPr>
              <a:t>lectricité proprement, ce qui exclut le gaz, le pétrole et le charbon.</a:t>
            </a:r>
          </a:p>
          <a:p>
            <a:pPr>
              <a:defRPr/>
            </a:pPr>
            <a:r>
              <a:rPr lang="fr-FR" altLang="ja-JP" sz="2000" smtClean="0">
                <a:ea typeface="ヒラギノ角ゴ Pro W3" charset="0"/>
                <a:cs typeface="ヒラギノ角ゴ Pro W3" charset="0"/>
              </a:rPr>
              <a:t>Il reste alors : les énergies renouvelables et l</a:t>
            </a:r>
            <a:r>
              <a:rPr lang="fr-FR" altLang="ja-JP" sz="2000" smtClean="0">
                <a:latin typeface="Arial"/>
                <a:ea typeface="ヒラギノ角ゴ Pro W3" charset="0"/>
                <a:cs typeface="ヒラギノ角ゴ Pro W3" charset="0"/>
              </a:rPr>
              <a:t>’é</a:t>
            </a:r>
            <a:r>
              <a:rPr lang="fr-FR" altLang="ja-JP" sz="2000" smtClean="0">
                <a:ea typeface="ヒラギノ角ゴ Pro W3" charset="0"/>
                <a:cs typeface="ヒラギノ角ゴ Pro W3" charset="0"/>
              </a:rPr>
              <a:t>nergie nucléaire.</a:t>
            </a:r>
            <a:endParaRPr lang="fr-FR" sz="2000" smtClean="0">
              <a:ea typeface="ヒラギノ角ゴ Pro W3" charset="0"/>
              <a:cs typeface="ヒラギノ角ゴ Pro W3"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p:cNvSpPr>
          <p:nvPr>
            <p:ph type="sldImg"/>
          </p:nvPr>
        </p:nvSpPr>
        <p:spPr>
          <a:xfrm>
            <a:off x="1925638" y="381000"/>
            <a:ext cx="2947987" cy="2209800"/>
          </a:xfrm>
          <a:solidFill>
            <a:srgbClr val="FFFFFF"/>
          </a:solidFill>
          <a:ln/>
          <a:extLst>
            <a:ext uri="{FAA26D3D-D897-4be2-8F04-BA451C77F1D7}">
              <ma14:placeholderFlag xmlns:ma14="http://schemas.microsoft.com/office/mac/drawingml/2011/main" val="1"/>
            </a:ext>
          </a:extLst>
        </p:spPr>
      </p:sp>
      <p:sp>
        <p:nvSpPr>
          <p:cNvPr id="527363" name="Rectangle 3"/>
          <p:cNvSpPr>
            <a:spLocks noGrp="1" noChangeArrowheads="1"/>
          </p:cNvSpPr>
          <p:nvPr>
            <p:ph type="body" idx="1"/>
          </p:nvPr>
        </p:nvSpPr>
        <p:spPr>
          <a:xfrm>
            <a:off x="457200" y="2819400"/>
            <a:ext cx="5638800" cy="61722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90334" tIns="45167" rIns="90334" bIns="45167"/>
          <a:lstStyle/>
          <a:p>
            <a:pPr>
              <a:defRPr/>
            </a:pPr>
            <a:r>
              <a:rPr lang="fr-FR" sz="2000" smtClean="0">
                <a:cs typeface="+mn-cs"/>
              </a:rPr>
              <a:t>D'abord, permettez-moi de présenter mon parcours en quelques mots pour vous aider à comprendre mes origines.</a:t>
            </a:r>
          </a:p>
          <a:p>
            <a:pPr>
              <a:defRPr/>
            </a:pPr>
            <a:r>
              <a:rPr lang="fr-FR" sz="2000" smtClean="0">
                <a:cs typeface="+mn-cs"/>
              </a:rPr>
              <a:t>Mon père est géologue, spécialiste de la  prospection pétrolière, et j'ai ainsi grandi en étroit contact avec la nature, en voyageant beaucoup dès mon plus jeune âge.</a:t>
            </a:r>
          </a:p>
          <a:p>
            <a:pPr>
              <a:defRPr/>
            </a:pPr>
            <a:r>
              <a:rPr lang="fr-FR" sz="2000" smtClean="0">
                <a:cs typeface="+mn-cs"/>
              </a:rPr>
              <a:t>Comme les gisements de pétrole sont dispersés et rapidement épuisés, pour trouver du pétrole à nouveau dans d</a:t>
            </a:r>
            <a:r>
              <a:rPr lang="ja-JP" altLang="fr-FR" sz="2000" smtClean="0">
                <a:latin typeface="Arial"/>
                <a:cs typeface="+mn-cs"/>
              </a:rPr>
              <a:t>’</a:t>
            </a:r>
            <a:r>
              <a:rPr lang="fr-FR" sz="2000" smtClean="0">
                <a:cs typeface="+mn-cs"/>
              </a:rPr>
              <a:t>autres pays, nous déménagions souvent et nous avons vécu notamment en France, au Gabon, aux Etats Unis, au Canada.</a:t>
            </a:r>
          </a:p>
          <a:p>
            <a:pPr>
              <a:defRPr/>
            </a:pPr>
            <a:r>
              <a:rPr lang="fr-FR" sz="2000" smtClean="0">
                <a:cs typeface="+mn-cs"/>
              </a:rPr>
              <a:t>Ici, à l</a:t>
            </a:r>
            <a:r>
              <a:rPr lang="ja-JP" altLang="fr-FR" sz="2000" smtClean="0">
                <a:latin typeface="Arial"/>
                <a:cs typeface="+mn-cs"/>
              </a:rPr>
              <a:t>’</a:t>
            </a:r>
            <a:r>
              <a:rPr lang="fr-FR" altLang="ja-JP" sz="2000" smtClean="0"/>
              <a:t>âge de</a:t>
            </a:r>
            <a:r>
              <a:rPr lang="fr-FR" sz="2000" smtClean="0">
                <a:cs typeface="+mn-cs"/>
              </a:rPr>
              <a:t> deux ans, vous pouvez admirer mes premiers pas en tant qu</a:t>
            </a:r>
            <a:r>
              <a:rPr lang="ja-JP" altLang="fr-FR" sz="2000" smtClean="0">
                <a:latin typeface="Arial"/>
                <a:cs typeface="+mn-cs"/>
              </a:rPr>
              <a:t>’</a:t>
            </a:r>
            <a:r>
              <a:rPr lang="fr-FR" sz="2000" smtClean="0">
                <a:cs typeface="+mn-cs"/>
              </a:rPr>
              <a:t>écologiste, dans les bras de ma maman, dans la jungle gabonaise.</a:t>
            </a:r>
          </a:p>
          <a:p>
            <a:pPr>
              <a:defRPr/>
            </a:pPr>
            <a:r>
              <a:rPr lang="fr-FR" sz="2000" smtClean="0">
                <a:cs typeface="+mn-cs"/>
              </a:rPr>
              <a:t>En parcourant ces différents pays, j'ai eu dès mon plus jeune age une vue d'ensemble de notre planète.</a:t>
            </a:r>
          </a:p>
          <a:p>
            <a:pPr>
              <a:defRPr/>
            </a:pPr>
            <a:endParaRPr lang="fr-FR" sz="2000" smtClean="0">
              <a:cs typeface="+mn-cs"/>
            </a:endParaRPr>
          </a:p>
          <a:p>
            <a:pPr>
              <a:defRPr/>
            </a:pPr>
            <a:r>
              <a:rPr lang="fr-FR" sz="2000" smtClean="0">
                <a:cs typeface="+mn-cs"/>
              </a:rPr>
              <a:t>SUIVANT     40  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976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Rot="1" noChangeAspect="1" noChangeArrowheads="1" noTextEdit="1"/>
          </p:cNvSpPr>
          <p:nvPr>
            <p:ph type="sldImg"/>
          </p:nvPr>
        </p:nvSpPr>
        <p:spPr>
          <a:xfrm>
            <a:off x="1493838" y="228600"/>
            <a:ext cx="3659187" cy="2743200"/>
          </a:xfrm>
          <a:ln/>
          <a:extLst>
            <a:ext uri="{FAA26D3D-D897-4be2-8F04-BA451C77F1D7}">
              <ma14:placeholderFlag xmlns:ma14="http://schemas.microsoft.com/office/mac/drawingml/2011/main" val="1"/>
            </a:ext>
          </a:extLst>
        </p:spPr>
      </p:sp>
      <p:sp>
        <p:nvSpPr>
          <p:cNvPr id="380931" name="Rectangle 3"/>
          <p:cNvSpPr>
            <a:spLocks noGrp="1" noChangeArrowheads="1"/>
          </p:cNvSpPr>
          <p:nvPr>
            <p:ph type="body" idx="1"/>
          </p:nvPr>
        </p:nvSpPr>
        <p:spPr>
          <a:xfrm>
            <a:off x="533400" y="3124200"/>
            <a:ext cx="5715000" cy="5943600"/>
          </a:xfrm>
        </p:spPr>
        <p:txBody>
          <a:bodyPr lIns="90334" tIns="45167" rIns="90334" bIns="45167"/>
          <a:lstStyle/>
          <a:p>
            <a:pPr>
              <a:defRPr/>
            </a:pPr>
            <a:r>
              <a:rPr lang="fr-FR" sz="2000" smtClean="0">
                <a:cs typeface="+mn-cs"/>
              </a:rPr>
              <a:t>L'énergie éolienne peut aider, mais il s</a:t>
            </a:r>
            <a:r>
              <a:rPr lang="ja-JP" altLang="fr-FR" sz="2000" smtClean="0">
                <a:latin typeface="Arial"/>
                <a:cs typeface="+mn-cs"/>
              </a:rPr>
              <a:t>’</a:t>
            </a:r>
            <a:r>
              <a:rPr lang="fr-FR" sz="2000" smtClean="0">
                <a:cs typeface="+mn-cs"/>
              </a:rPr>
              <a:t>agit d</a:t>
            </a:r>
            <a:r>
              <a:rPr lang="ja-JP" altLang="fr-FR" sz="2000" smtClean="0">
                <a:latin typeface="Arial"/>
                <a:cs typeface="+mn-cs"/>
              </a:rPr>
              <a:t>’</a:t>
            </a:r>
            <a:r>
              <a:rPr lang="fr-FR" sz="2000" smtClean="0">
                <a:cs typeface="+mn-cs"/>
              </a:rPr>
              <a:t>une énergie douce et dispersée, qui ne produit que quand il y a du vent, en moyenne 20 à 30% du temps maximum.</a:t>
            </a:r>
          </a:p>
          <a:p>
            <a:pPr>
              <a:defRPr/>
            </a:pPr>
            <a:r>
              <a:rPr lang="fr-FR" sz="2000" smtClean="0">
                <a:cs typeface="+mn-cs"/>
              </a:rPr>
              <a:t>Les éoliennes les plus modernes font 2 MW et sont deux fois plus hautes que Notre Dame, la cathédrale de Paris.</a:t>
            </a:r>
          </a:p>
          <a:p>
            <a:pPr>
              <a:defRPr/>
            </a:pPr>
            <a:r>
              <a:rPr lang="fr-FR" sz="2000" smtClean="0">
                <a:cs typeface="+mn-cs"/>
              </a:rPr>
              <a:t>Pour produire autant qu'un réacteur du type EPR  (1600MW), il faut aligner de telles éoliennes sur toute la côte du sud de la France ET autour de la Corse, OU BIEN depuis Gènes en Italie jusqu'à Barcelone en Espagne.</a:t>
            </a:r>
          </a:p>
          <a:p>
            <a:pPr>
              <a:defRPr/>
            </a:pPr>
            <a:r>
              <a:rPr lang="fr-FR" sz="2000" smtClean="0">
                <a:cs typeface="+mn-cs"/>
              </a:rPr>
              <a:t>Ce ne serait évidemment pas écologique.</a:t>
            </a:r>
          </a:p>
          <a:p>
            <a:pPr>
              <a:defRPr/>
            </a:pPr>
            <a:r>
              <a:rPr lang="fr-FR" sz="2000" smtClean="0">
                <a:cs typeface="+mn-cs"/>
              </a:rPr>
              <a:t>A mon avis, l'énergie éolienne est à développer pour des applications décentralisées de faible puissance, mais pas pour produire de l</a:t>
            </a:r>
            <a:r>
              <a:rPr lang="ja-JP" altLang="fr-FR" sz="2000" smtClean="0">
                <a:latin typeface="Arial"/>
                <a:cs typeface="+mn-cs"/>
              </a:rPr>
              <a:t>’</a:t>
            </a:r>
            <a:r>
              <a:rPr lang="fr-FR" sz="2000" smtClean="0">
                <a:cs typeface="+mn-cs"/>
              </a:rPr>
              <a:t>électricité connectée au réseau électrique.</a:t>
            </a:r>
          </a:p>
          <a:p>
            <a:pPr>
              <a:defRPr/>
            </a:pPr>
            <a:r>
              <a:rPr lang="fr-FR" sz="2000" smtClean="0">
                <a:cs typeface="+mn-cs"/>
              </a:rPr>
              <a:t>SUIVANT     37 s</a:t>
            </a:r>
            <a:endParaRPr lang="fr-FR" smtClean="0">
              <a:cs typeface="+mn-cs"/>
            </a:endParaRPr>
          </a:p>
          <a:p>
            <a:pPr>
              <a:defRPr/>
            </a:pPr>
            <a:endParaRPr lang="fr-FR"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Rot="1" noChangeAspect="1" noChangeArrowheads="1" noTextEdit="1"/>
          </p:cNvSpPr>
          <p:nvPr>
            <p:ph type="sldImg"/>
          </p:nvPr>
        </p:nvSpPr>
        <p:spPr>
          <a:xfrm>
            <a:off x="1849438" y="304800"/>
            <a:ext cx="2947987" cy="2209800"/>
          </a:xfrm>
          <a:ln cap="fla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5315" name="Rectangle 3"/>
          <p:cNvSpPr>
            <a:spLocks noGrp="1" noChangeArrowheads="1"/>
          </p:cNvSpPr>
          <p:nvPr>
            <p:ph type="body" idx="1"/>
          </p:nvPr>
        </p:nvSpPr>
        <p:spPr>
          <a:xfrm>
            <a:off x="457200" y="2819400"/>
            <a:ext cx="5943600" cy="6019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961" tIns="45481" rIns="90961" bIns="45481"/>
          <a:lstStyle/>
          <a:p>
            <a:pPr>
              <a:defRPr/>
            </a:pPr>
            <a:r>
              <a:rPr lang="fr-FR" sz="2000" smtClean="0">
                <a:cs typeface="+mn-cs"/>
              </a:rPr>
              <a:t>Il est instructif de comparer les rejets de CO2 de différents pays Européens. </a:t>
            </a:r>
          </a:p>
          <a:p>
            <a:pPr>
              <a:defRPr/>
            </a:pPr>
            <a:r>
              <a:rPr lang="fr-FR" sz="2000" smtClean="0">
                <a:cs typeface="+mn-cs"/>
              </a:rPr>
              <a:t>On nous explique souvent que l</a:t>
            </a:r>
            <a:r>
              <a:rPr lang="ja-JP" altLang="fr-FR" sz="2000" smtClean="0">
                <a:latin typeface="Arial"/>
                <a:cs typeface="+mn-cs"/>
              </a:rPr>
              <a:t>’</a:t>
            </a:r>
            <a:r>
              <a:rPr lang="fr-FR" sz="2000" smtClean="0">
                <a:cs typeface="+mn-cs"/>
              </a:rPr>
              <a:t>Allemagne est un pays très écologique.</a:t>
            </a:r>
          </a:p>
          <a:p>
            <a:pPr>
              <a:defRPr/>
            </a:pPr>
            <a:r>
              <a:rPr lang="fr-FR" sz="2000" smtClean="0">
                <a:cs typeface="+mn-cs"/>
              </a:rPr>
              <a:t>Pour le CO2, ce n</a:t>
            </a:r>
            <a:r>
              <a:rPr lang="ja-JP" altLang="fr-FR" sz="2000" smtClean="0">
                <a:latin typeface="Arial"/>
                <a:cs typeface="+mn-cs"/>
              </a:rPr>
              <a:t>’</a:t>
            </a:r>
            <a:r>
              <a:rPr lang="fr-FR" sz="2000" smtClean="0">
                <a:cs typeface="+mn-cs"/>
              </a:rPr>
              <a:t>est pas vrai.</a:t>
            </a:r>
          </a:p>
          <a:p>
            <a:pPr>
              <a:defRPr/>
            </a:pPr>
            <a:r>
              <a:rPr lang="fr-FR" sz="2000" smtClean="0">
                <a:cs typeface="+mn-cs"/>
              </a:rPr>
              <a:t>On s</a:t>
            </a:r>
            <a:r>
              <a:rPr lang="ja-JP" altLang="fr-FR" sz="2000" smtClean="0">
                <a:latin typeface="Arial"/>
                <a:cs typeface="+mn-cs"/>
              </a:rPr>
              <a:t>’</a:t>
            </a:r>
            <a:r>
              <a:rPr lang="fr-FR" sz="2000" smtClean="0">
                <a:cs typeface="+mn-cs"/>
              </a:rPr>
              <a:t>aperçoit en effet que des pays comme l</a:t>
            </a:r>
            <a:r>
              <a:rPr lang="ja-JP" altLang="fr-FR" sz="2000" smtClean="0">
                <a:latin typeface="Arial"/>
                <a:cs typeface="+mn-cs"/>
              </a:rPr>
              <a:t>’</a:t>
            </a:r>
            <a:r>
              <a:rPr lang="fr-FR" sz="2000" smtClean="0">
                <a:cs typeface="+mn-cs"/>
              </a:rPr>
              <a:t>Allemagne et le Danemark, malgré leurs milliers d</a:t>
            </a:r>
            <a:r>
              <a:rPr lang="ja-JP" altLang="fr-FR" sz="2000" smtClean="0">
                <a:latin typeface="Arial"/>
                <a:cs typeface="+mn-cs"/>
              </a:rPr>
              <a:t>’</a:t>
            </a:r>
            <a:r>
              <a:rPr lang="fr-FR" sz="2000" smtClean="0">
                <a:cs typeface="+mn-cs"/>
              </a:rPr>
              <a:t>éoliennes, émettent beaucoup plus de CO2 dans l</a:t>
            </a:r>
            <a:r>
              <a:rPr lang="ja-JP" altLang="fr-FR" sz="2000" smtClean="0">
                <a:latin typeface="Arial"/>
                <a:cs typeface="+mn-cs"/>
              </a:rPr>
              <a:t>’</a:t>
            </a:r>
            <a:r>
              <a:rPr lang="fr-FR" sz="2000" smtClean="0">
                <a:cs typeface="+mn-cs"/>
              </a:rPr>
              <a:t>atmosphère (par habitant) que les français.</a:t>
            </a:r>
          </a:p>
          <a:p>
            <a:pPr>
              <a:defRPr/>
            </a:pPr>
            <a:r>
              <a:rPr lang="fr-FR" sz="2000" smtClean="0">
                <a:cs typeface="+mn-cs"/>
              </a:rPr>
              <a:t>Il est clair ici que les pays affichant les meilleurs résultats sont la France et la Suède, qui fabriquent leur électricité avec l</a:t>
            </a:r>
            <a:r>
              <a:rPr lang="ja-JP" altLang="fr-FR" sz="2000" smtClean="0">
                <a:latin typeface="Arial"/>
                <a:cs typeface="+mn-cs"/>
              </a:rPr>
              <a:t>’</a:t>
            </a:r>
            <a:r>
              <a:rPr lang="fr-FR" sz="2000" smtClean="0">
                <a:cs typeface="+mn-cs"/>
              </a:rPr>
              <a:t>hydraulique et le nucléaire. </a:t>
            </a:r>
          </a:p>
          <a:p>
            <a:pPr>
              <a:defRPr/>
            </a:pPr>
            <a:r>
              <a:rPr lang="fr-FR" sz="2000" smtClean="0">
                <a:cs typeface="+mn-cs"/>
              </a:rPr>
              <a:t>Il est très clair que plus un pays a de nucléaire, moins il émet de CO2 dans l</a:t>
            </a:r>
            <a:r>
              <a:rPr lang="ja-JP" altLang="fr-FR" sz="2000" smtClean="0">
                <a:latin typeface="Arial"/>
                <a:cs typeface="+mn-cs"/>
              </a:rPr>
              <a:t>’</a:t>
            </a:r>
            <a:r>
              <a:rPr lang="fr-FR" sz="2000" smtClean="0">
                <a:cs typeface="+mn-cs"/>
              </a:rPr>
              <a:t>atmosphère.</a:t>
            </a:r>
          </a:p>
          <a:p>
            <a:pPr>
              <a:defRPr/>
            </a:pPr>
            <a:r>
              <a:rPr lang="fr-FR" sz="2000" smtClean="0">
                <a:cs typeface="+mn-cs"/>
              </a:rPr>
              <a:t>Nous n</a:t>
            </a:r>
            <a:r>
              <a:rPr lang="ja-JP" altLang="fr-FR" sz="2000" smtClean="0">
                <a:latin typeface="Arial"/>
                <a:cs typeface="+mn-cs"/>
              </a:rPr>
              <a:t>’</a:t>
            </a:r>
            <a:r>
              <a:rPr lang="fr-FR" sz="2000" smtClean="0">
                <a:cs typeface="+mn-cs"/>
              </a:rPr>
              <a:t>avons donc pas de leçon d</a:t>
            </a:r>
            <a:r>
              <a:rPr lang="ja-JP" altLang="fr-FR" sz="2000" smtClean="0">
                <a:latin typeface="Arial"/>
                <a:cs typeface="+mn-cs"/>
              </a:rPr>
              <a:t>’</a:t>
            </a:r>
            <a:r>
              <a:rPr lang="fr-FR" sz="2000" smtClean="0">
                <a:cs typeface="+mn-cs"/>
              </a:rPr>
              <a:t>écologie à recevoir des danois ou des allemands et ceux-cis feraient bien de prendre exemple sur la France s</a:t>
            </a:r>
            <a:r>
              <a:rPr lang="ja-JP" altLang="fr-FR" sz="2000" smtClean="0">
                <a:latin typeface="Arial"/>
                <a:cs typeface="+mn-cs"/>
              </a:rPr>
              <a:t>’</a:t>
            </a:r>
            <a:r>
              <a:rPr lang="fr-FR" sz="2000" smtClean="0">
                <a:cs typeface="+mn-cs"/>
              </a:rPr>
              <a:t>ils veulent devenir aussi performants que nous.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Rot="1" noChangeAspect="1" noChangeArrowheads="1" noTextEdit="1"/>
          </p:cNvSpPr>
          <p:nvPr>
            <p:ph type="sldImg"/>
          </p:nvPr>
        </p:nvSpPr>
        <p:spPr>
          <a:xfrm>
            <a:off x="1824038" y="228600"/>
            <a:ext cx="2846387" cy="2133600"/>
          </a:xfrm>
          <a:ln/>
          <a:extLst>
            <a:ext uri="{FAA26D3D-D897-4be2-8F04-BA451C77F1D7}">
              <ma14:placeholderFlag xmlns:ma14="http://schemas.microsoft.com/office/mac/drawingml/2011/main" val="1"/>
            </a:ext>
          </a:extLst>
        </p:spPr>
      </p:sp>
      <p:sp>
        <p:nvSpPr>
          <p:cNvPr id="382979" name="Rectangle 3"/>
          <p:cNvSpPr>
            <a:spLocks noGrp="1" noChangeArrowheads="1"/>
          </p:cNvSpPr>
          <p:nvPr>
            <p:ph type="body" idx="1"/>
          </p:nvPr>
        </p:nvSpPr>
        <p:spPr>
          <a:xfrm>
            <a:off x="304800" y="2514600"/>
            <a:ext cx="6172200" cy="6934200"/>
          </a:xfrm>
        </p:spPr>
        <p:txBody>
          <a:bodyPr lIns="90334" tIns="45167" rIns="90334" bIns="45167"/>
          <a:lstStyle/>
          <a:p>
            <a:pPr>
              <a:defRPr/>
            </a:pPr>
            <a:r>
              <a:rPr lang="fr-FR" sz="2000" smtClean="0">
                <a:cs typeface="+mn-cs"/>
              </a:rPr>
              <a:t>L'énergie solaire peut et doit </a:t>
            </a:r>
            <a:r>
              <a:rPr lang="fr-FR" altLang="ja-JP" sz="2000" smtClean="0">
                <a:ea typeface="ヒラギノ角ゴ Pro W3" charset="0"/>
                <a:cs typeface="ヒラギノ角ゴ Pro W3" charset="0"/>
              </a:rPr>
              <a:t>être développée davantage, notamment pour la production d</a:t>
            </a:r>
            <a:r>
              <a:rPr lang="fr-FR" altLang="ja-JP" sz="2000" smtClean="0">
                <a:latin typeface="Arial"/>
                <a:ea typeface="ヒラギノ角ゴ Pro W3" charset="0"/>
                <a:cs typeface="ヒラギノ角ゴ Pro W3" charset="0"/>
              </a:rPr>
              <a:t>’</a:t>
            </a:r>
            <a:r>
              <a:rPr lang="fr-FR" altLang="ja-JP" sz="2000" smtClean="0">
                <a:ea typeface="ヒラギノ角ゴ Pro W3" charset="0"/>
                <a:cs typeface="ヒラギノ角ゴ Pro W3" charset="0"/>
              </a:rPr>
              <a:t>eau chaude et pour</a:t>
            </a:r>
            <a:r>
              <a:rPr lang="fr-FR" sz="2000" smtClean="0">
                <a:cs typeface="+mn-cs"/>
              </a:rPr>
              <a:t> le chauffage des maisons et des piscines.</a:t>
            </a:r>
          </a:p>
          <a:p>
            <a:pPr>
              <a:defRPr/>
            </a:pPr>
            <a:r>
              <a:rPr lang="fr-FR" sz="2000" smtClean="0">
                <a:cs typeface="+mn-cs"/>
              </a:rPr>
              <a:t>4 m2 de panneaux solaires sur le toit d</a:t>
            </a:r>
            <a:r>
              <a:rPr lang="ja-JP" altLang="fr-FR" sz="2000" smtClean="0">
                <a:latin typeface="Arial"/>
                <a:cs typeface="+mn-cs"/>
              </a:rPr>
              <a:t>’</a:t>
            </a:r>
            <a:r>
              <a:rPr lang="fr-FR" sz="2000" smtClean="0">
                <a:cs typeface="+mn-cs"/>
              </a:rPr>
              <a:t>une maison produisent de 60 à 70% de l'eau chaude nécessaire pour une famille, partout en France.</a:t>
            </a:r>
          </a:p>
          <a:p>
            <a:pPr>
              <a:defRPr/>
            </a:pPr>
            <a:r>
              <a:rPr lang="fr-FR" sz="2000" smtClean="0">
                <a:cs typeface="+mn-cs"/>
              </a:rPr>
              <a:t>La cuisson solaire mérite elle aussi d</a:t>
            </a:r>
            <a:r>
              <a:rPr lang="ja-JP" altLang="fr-FR" sz="2000" smtClean="0">
                <a:latin typeface="Arial"/>
                <a:cs typeface="+mn-cs"/>
              </a:rPr>
              <a:t>’</a:t>
            </a:r>
            <a:r>
              <a:rPr lang="fr-FR" altLang="ja-JP" sz="2000" smtClean="0">
                <a:ea typeface="ヒラギノ角ゴ Pro W3" charset="0"/>
                <a:cs typeface="ヒラギノ角ゴ Pro W3" charset="0"/>
              </a:rPr>
              <a:t>être développée</a:t>
            </a:r>
            <a:r>
              <a:rPr lang="fr-FR" sz="2000" smtClean="0">
                <a:cs typeface="+mn-cs"/>
              </a:rPr>
              <a:t> notamment en Afrique et en Inde.</a:t>
            </a:r>
          </a:p>
          <a:p>
            <a:pPr>
              <a:defRPr/>
            </a:pPr>
            <a:r>
              <a:rPr lang="fr-FR" sz="2000" smtClean="0">
                <a:cs typeface="+mn-cs"/>
              </a:rPr>
              <a:t>Vous pouvez voir ici un exemple de cuisson solaire en France. Une parabole concentre les rayons du soleil sur la casserole. Les oeufs sur le plat sont cuits en quelques minutes, comme avec une plaque électrique. </a:t>
            </a:r>
          </a:p>
          <a:p>
            <a:pPr>
              <a:defRPr/>
            </a:pPr>
            <a:r>
              <a:rPr lang="fr-FR" sz="2000" smtClean="0">
                <a:cs typeface="+mn-cs"/>
              </a:rPr>
              <a:t>L'énergie solaire convient à de telles applications décentralisées, mais ne permet pas de produire assez d'énergie pour faire avancer des millions d</a:t>
            </a:r>
            <a:r>
              <a:rPr lang="ja-JP" altLang="fr-FR" sz="2000" smtClean="0">
                <a:latin typeface="Arial"/>
                <a:cs typeface="+mn-cs"/>
              </a:rPr>
              <a:t>’</a:t>
            </a:r>
            <a:r>
              <a:rPr lang="fr-FR" sz="2000" smtClean="0">
                <a:cs typeface="+mn-cs"/>
              </a:rPr>
              <a:t>autos et de camions et encore moins pour alimenter des grandes villes comme Paris.</a:t>
            </a:r>
          </a:p>
          <a:p>
            <a:pPr>
              <a:defRPr/>
            </a:pPr>
            <a:r>
              <a:rPr lang="fr-FR" sz="2000" smtClean="0">
                <a:cs typeface="+mn-cs"/>
              </a:rPr>
              <a:t>Il faut donc une autre source d'énergie disponible en grandes quantités, et propre.</a:t>
            </a:r>
          </a:p>
          <a:p>
            <a:pPr>
              <a:defRPr/>
            </a:pPr>
            <a:r>
              <a:rPr lang="fr-FR" sz="2000" smtClean="0">
                <a:cs typeface="+mn-cs"/>
              </a:rPr>
              <a:t>SUIVANT 	55 s</a:t>
            </a:r>
            <a:endParaRPr lang="fr-FR" sz="1600"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Rot="1" noChangeAspect="1" noChangeArrowheads="1" noTextEdit="1"/>
          </p:cNvSpPr>
          <p:nvPr>
            <p:ph type="sldImg"/>
          </p:nvPr>
        </p:nvSpPr>
        <p:spPr>
          <a:xfrm>
            <a:off x="1722438" y="381000"/>
            <a:ext cx="3354387" cy="2514600"/>
          </a:xfrm>
          <a:ln/>
          <a:extLst>
            <a:ext uri="{FAA26D3D-D897-4be2-8F04-BA451C77F1D7}">
              <ma14:placeholderFlag xmlns:ma14="http://schemas.microsoft.com/office/mac/drawingml/2011/main" val="1"/>
            </a:ext>
          </a:extLst>
        </p:spPr>
      </p:sp>
      <p:sp>
        <p:nvSpPr>
          <p:cNvPr id="385027" name="Rectangle 3"/>
          <p:cNvSpPr>
            <a:spLocks noGrp="1" noChangeArrowheads="1"/>
          </p:cNvSpPr>
          <p:nvPr>
            <p:ph type="body" idx="1"/>
          </p:nvPr>
        </p:nvSpPr>
        <p:spPr>
          <a:xfrm>
            <a:off x="457200" y="3124200"/>
            <a:ext cx="5791200" cy="5846763"/>
          </a:xfrm>
        </p:spPr>
        <p:txBody>
          <a:bodyPr lIns="90334" tIns="45167" rIns="90334" bIns="45167"/>
          <a:lstStyle/>
          <a:p>
            <a:pPr>
              <a:defRPr/>
            </a:pPr>
            <a:r>
              <a:rPr lang="fr-FR" sz="2000" smtClean="0">
                <a:latin typeface="Times" charset="0"/>
                <a:cs typeface="+mn-cs"/>
              </a:rPr>
              <a:t>Les problèmes énergétiques viennent des énergies carbonées, rares et polluantes, qu</a:t>
            </a:r>
            <a:r>
              <a:rPr lang="ja-JP" altLang="fr-FR" sz="2000" smtClean="0">
                <a:latin typeface="Arial"/>
                <a:cs typeface="+mn-cs"/>
              </a:rPr>
              <a:t>’</a:t>
            </a:r>
            <a:r>
              <a:rPr lang="fr-FR" sz="2000" smtClean="0">
                <a:latin typeface="Times" charset="0"/>
                <a:cs typeface="+mn-cs"/>
              </a:rPr>
              <a:t>il faut substituer </a:t>
            </a:r>
            <a:r>
              <a:rPr lang="fr-FR" altLang="ja-JP" sz="2000" smtClean="0">
                <a:latin typeface="Times" charset="0"/>
                <a:cs typeface="+mn-cs"/>
              </a:rPr>
              <a:t>par une énergie propre.</a:t>
            </a:r>
            <a:r>
              <a:rPr lang="fr-FR" sz="2000" smtClean="0">
                <a:latin typeface="Times" charset="0"/>
                <a:cs typeface="+mn-cs"/>
              </a:rPr>
              <a:t> </a:t>
            </a:r>
          </a:p>
          <a:p>
            <a:pPr>
              <a:defRPr/>
            </a:pPr>
            <a:endParaRPr lang="fr-FR" sz="2000" smtClean="0">
              <a:latin typeface="Times" charset="0"/>
              <a:cs typeface="+mn-cs"/>
            </a:endParaRPr>
          </a:p>
          <a:p>
            <a:pPr>
              <a:defRPr/>
            </a:pPr>
            <a:r>
              <a:rPr lang="fr-FR" sz="2000" smtClean="0">
                <a:latin typeface="Times" charset="0"/>
                <a:cs typeface="+mn-cs"/>
              </a:rPr>
              <a:t>En tant qu</a:t>
            </a:r>
            <a:r>
              <a:rPr lang="ja-JP" altLang="fr-FR" sz="2000" smtClean="0">
                <a:latin typeface="Arial"/>
                <a:cs typeface="+mn-cs"/>
              </a:rPr>
              <a:t>’</a:t>
            </a:r>
            <a:r>
              <a:rPr lang="fr-FR" sz="2000" smtClean="0">
                <a:latin typeface="Times" charset="0"/>
                <a:cs typeface="+mn-cs"/>
              </a:rPr>
              <a:t>écologiste, je suis favorable aux économies d</a:t>
            </a:r>
            <a:r>
              <a:rPr lang="ja-JP" altLang="fr-FR" sz="2000" smtClean="0">
                <a:latin typeface="Arial"/>
                <a:cs typeface="+mn-cs"/>
              </a:rPr>
              <a:t>’</a:t>
            </a:r>
            <a:r>
              <a:rPr lang="fr-FR" sz="2000" smtClean="0">
                <a:latin typeface="Times" charset="0"/>
                <a:cs typeface="+mn-cs"/>
              </a:rPr>
              <a:t>énergie, à l</a:t>
            </a:r>
            <a:r>
              <a:rPr lang="ja-JP" altLang="fr-FR" sz="2000" smtClean="0">
                <a:latin typeface="Arial"/>
                <a:cs typeface="+mn-cs"/>
              </a:rPr>
              <a:t>’</a:t>
            </a:r>
            <a:r>
              <a:rPr lang="fr-FR" sz="2000" smtClean="0">
                <a:latin typeface="Times" charset="0"/>
                <a:cs typeface="+mn-cs"/>
              </a:rPr>
              <a:t>efficacité énergétique et au développement des énergies renouvelables.</a:t>
            </a:r>
          </a:p>
          <a:p>
            <a:pPr>
              <a:defRPr/>
            </a:pPr>
            <a:endParaRPr lang="fr-FR" sz="2000" smtClean="0">
              <a:latin typeface="Times" charset="0"/>
              <a:cs typeface="+mn-cs"/>
            </a:endParaRPr>
          </a:p>
          <a:p>
            <a:pPr>
              <a:defRPr/>
            </a:pPr>
            <a:r>
              <a:rPr lang="fr-FR" sz="2000" smtClean="0">
                <a:latin typeface="Times" charset="0"/>
                <a:cs typeface="+mn-cs"/>
              </a:rPr>
              <a:t>Dans les débats, le nucléaire est souvent opposé aux énergies renouvelables. Il s</a:t>
            </a:r>
            <a:r>
              <a:rPr lang="ja-JP" altLang="fr-FR" sz="2000" smtClean="0">
                <a:latin typeface="Arial"/>
                <a:cs typeface="+mn-cs"/>
              </a:rPr>
              <a:t>’</a:t>
            </a:r>
            <a:r>
              <a:rPr lang="fr-FR" sz="2000" smtClean="0">
                <a:latin typeface="Times" charset="0"/>
                <a:cs typeface="+mn-cs"/>
              </a:rPr>
              <a:t>agit d</a:t>
            </a:r>
            <a:r>
              <a:rPr lang="ja-JP" altLang="fr-FR" sz="2000" smtClean="0">
                <a:latin typeface="Arial"/>
                <a:cs typeface="+mn-cs"/>
              </a:rPr>
              <a:t>’</a:t>
            </a:r>
            <a:r>
              <a:rPr lang="fr-FR" sz="2000" smtClean="0">
                <a:latin typeface="Times" charset="0"/>
                <a:cs typeface="+mn-cs"/>
              </a:rPr>
              <a:t>un faux débat.</a:t>
            </a:r>
          </a:p>
          <a:p>
            <a:pPr>
              <a:defRPr/>
            </a:pPr>
            <a:endParaRPr lang="fr-FR" sz="2000" smtClean="0">
              <a:latin typeface="Times" charset="0"/>
              <a:cs typeface="+mn-cs"/>
            </a:endParaRPr>
          </a:p>
          <a:p>
            <a:pPr>
              <a:defRPr/>
            </a:pPr>
            <a:r>
              <a:rPr lang="fr-FR" sz="2000" smtClean="0">
                <a:latin typeface="Times" charset="0"/>
                <a:cs typeface="+mn-cs"/>
              </a:rPr>
              <a:t>Le monde va avoir besoin de TOUTES les énergies propres, à la fois renouvelables, ce qui ne suffira pas, et nucléaire, pour faire face à la grande crise énergétique qui s</a:t>
            </a:r>
            <a:r>
              <a:rPr lang="ja-JP" altLang="fr-FR" sz="2000" smtClean="0">
                <a:latin typeface="Arial"/>
                <a:cs typeface="+mn-cs"/>
              </a:rPr>
              <a:t>’</a:t>
            </a:r>
            <a:r>
              <a:rPr lang="fr-FR" sz="2000" smtClean="0">
                <a:latin typeface="Times" charset="0"/>
                <a:cs typeface="+mn-cs"/>
              </a:rPr>
              <a:t>annonce.</a:t>
            </a:r>
          </a:p>
          <a:p>
            <a:pPr>
              <a:defRPr/>
            </a:pPr>
            <a:endParaRPr lang="fr-FR" sz="2000" smtClean="0">
              <a:latin typeface="Times" charset="0"/>
              <a:cs typeface="+mn-cs"/>
            </a:endParaRPr>
          </a:p>
          <a:p>
            <a:pPr>
              <a:defRPr/>
            </a:pPr>
            <a:r>
              <a:rPr lang="fr-FR" sz="2000" smtClean="0">
                <a:cs typeface="+mn-cs"/>
              </a:rPr>
              <a:t>SUIVANT          </a:t>
            </a:r>
            <a:r>
              <a:rPr lang="fr-FR" sz="2000" smtClean="0">
                <a:latin typeface="Times" charset="0"/>
                <a:cs typeface="+mn-cs"/>
              </a:rPr>
              <a:t>30 s</a:t>
            </a:r>
            <a:endParaRPr lang="fr-FR" sz="1600" smtClean="0">
              <a:latin typeface="Times" charset="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Rot="1" noChangeAspect="1" noChangeArrowheads="1" noTextEdit="1"/>
          </p:cNvSpPr>
          <p:nvPr>
            <p:ph type="sldImg"/>
          </p:nvPr>
        </p:nvSpPr>
        <p:spPr>
          <a:xfrm>
            <a:off x="1392238" y="304800"/>
            <a:ext cx="3862387" cy="2895600"/>
          </a:xfrm>
          <a:ln/>
          <a:extLst>
            <a:ext uri="{FAA26D3D-D897-4be2-8F04-BA451C77F1D7}">
              <ma14:placeholderFlag xmlns:ma14="http://schemas.microsoft.com/office/mac/drawingml/2011/main" val="1"/>
            </a:ext>
          </a:extLst>
        </p:spPr>
      </p:sp>
      <p:sp>
        <p:nvSpPr>
          <p:cNvPr id="387075" name="Rectangle 3"/>
          <p:cNvSpPr>
            <a:spLocks noGrp="1" noChangeArrowheads="1"/>
          </p:cNvSpPr>
          <p:nvPr>
            <p:ph type="body" idx="1"/>
          </p:nvPr>
        </p:nvSpPr>
        <p:spPr>
          <a:xfrm>
            <a:off x="457200" y="3352800"/>
            <a:ext cx="6019800" cy="5053013"/>
          </a:xfrm>
        </p:spPr>
        <p:txBody>
          <a:bodyPr lIns="90334" tIns="45167" rIns="90334" bIns="45167"/>
          <a:lstStyle/>
          <a:p>
            <a:pPr>
              <a:defRPr/>
            </a:pPr>
            <a:r>
              <a:rPr lang="fr-FR" sz="2000" smtClean="0">
                <a:cs typeface="+mn-cs"/>
              </a:rPr>
              <a:t>Un réacteur nucléaire est très compact et occupe seulement une petite surface de terrain.</a:t>
            </a:r>
          </a:p>
          <a:p>
            <a:pPr>
              <a:defRPr/>
            </a:pPr>
            <a:r>
              <a:rPr lang="fr-FR" sz="2000" smtClean="0">
                <a:cs typeface="+mn-cs"/>
              </a:rPr>
              <a:t>L</a:t>
            </a:r>
            <a:r>
              <a:rPr lang="ja-JP" altLang="fr-FR" sz="2000" smtClean="0">
                <a:latin typeface="Arial"/>
                <a:cs typeface="+mn-cs"/>
              </a:rPr>
              <a:t>’</a:t>
            </a:r>
            <a:r>
              <a:rPr lang="fr-FR" sz="2000" smtClean="0">
                <a:cs typeface="+mn-cs"/>
              </a:rPr>
              <a:t>uranium n</a:t>
            </a:r>
            <a:r>
              <a:rPr lang="ja-JP" altLang="fr-FR" sz="2000" smtClean="0">
                <a:latin typeface="Arial"/>
                <a:cs typeface="+mn-cs"/>
              </a:rPr>
              <a:t>’</a:t>
            </a:r>
            <a:r>
              <a:rPr lang="fr-FR" sz="2000" smtClean="0">
                <a:cs typeface="+mn-cs"/>
              </a:rPr>
              <a:t>est pas totalement renouvelable, mais il est durable à très long terme.</a:t>
            </a:r>
          </a:p>
          <a:p>
            <a:pPr>
              <a:defRPr/>
            </a:pPr>
            <a:r>
              <a:rPr lang="fr-FR" sz="2000" smtClean="0">
                <a:cs typeface="+mn-cs"/>
              </a:rPr>
              <a:t>Par rapport aux énergies fossiles, l</a:t>
            </a:r>
            <a:r>
              <a:rPr lang="ja-JP" altLang="fr-FR" sz="2000" smtClean="0">
                <a:latin typeface="Arial"/>
                <a:cs typeface="+mn-cs"/>
              </a:rPr>
              <a:t>’</a:t>
            </a:r>
            <a:r>
              <a:rPr lang="fr-FR" sz="2000" smtClean="0">
                <a:cs typeface="+mn-cs"/>
              </a:rPr>
              <a:t>uranium est plus dense d</a:t>
            </a:r>
            <a:r>
              <a:rPr lang="ja-JP" altLang="fr-FR" sz="2000" smtClean="0">
                <a:latin typeface="Arial"/>
                <a:cs typeface="+mn-cs"/>
              </a:rPr>
              <a:t>’</a:t>
            </a:r>
            <a:r>
              <a:rPr lang="fr-FR" sz="2000" smtClean="0">
                <a:cs typeface="+mn-cs"/>
              </a:rPr>
              <a:t>un FACTEUR 1 MILLION : 1 gramme d</a:t>
            </a:r>
            <a:r>
              <a:rPr lang="ja-JP" altLang="fr-FR" sz="2000" smtClean="0">
                <a:latin typeface="Arial"/>
                <a:cs typeface="+mn-cs"/>
              </a:rPr>
              <a:t>’</a:t>
            </a:r>
            <a:r>
              <a:rPr lang="fr-FR" sz="2000" smtClean="0">
                <a:cs typeface="+mn-cs"/>
              </a:rPr>
              <a:t>U donne autant d</a:t>
            </a:r>
            <a:r>
              <a:rPr lang="ja-JP" altLang="fr-FR" sz="2000" smtClean="0">
                <a:latin typeface="Arial"/>
                <a:cs typeface="+mn-cs"/>
              </a:rPr>
              <a:t>’</a:t>
            </a:r>
            <a:r>
              <a:rPr lang="fr-FR" sz="2000" smtClean="0">
                <a:cs typeface="+mn-cs"/>
              </a:rPr>
              <a:t>énergie qu</a:t>
            </a:r>
            <a:r>
              <a:rPr lang="ja-JP" altLang="fr-FR" sz="2000" smtClean="0">
                <a:latin typeface="Arial"/>
                <a:cs typeface="+mn-cs"/>
              </a:rPr>
              <a:t>’</a:t>
            </a:r>
            <a:r>
              <a:rPr lang="fr-FR" sz="2000" smtClean="0">
                <a:cs typeface="+mn-cs"/>
              </a:rPr>
              <a:t>une tonne de pétrole.</a:t>
            </a:r>
          </a:p>
          <a:p>
            <a:pPr>
              <a:defRPr/>
            </a:pPr>
            <a:r>
              <a:rPr lang="fr-FR" sz="2000" smtClean="0">
                <a:cs typeface="+mn-cs"/>
              </a:rPr>
              <a:t>Par conséquent quelques mines d</a:t>
            </a:r>
            <a:r>
              <a:rPr lang="ja-JP" altLang="fr-FR" sz="2000" smtClean="0">
                <a:latin typeface="Arial"/>
                <a:cs typeface="+mn-cs"/>
              </a:rPr>
              <a:t>’</a:t>
            </a:r>
            <a:r>
              <a:rPr lang="fr-FR" sz="2000" smtClean="0">
                <a:cs typeface="+mn-cs"/>
              </a:rPr>
              <a:t>uranium suffisent pour remplacer les dizaines de milliers de puits de pétrole qui polluent nos océans.</a:t>
            </a:r>
          </a:p>
          <a:p>
            <a:pPr>
              <a:defRPr/>
            </a:pPr>
            <a:r>
              <a:rPr lang="fr-FR" sz="2000" smtClean="0">
                <a:cs typeface="+mn-cs"/>
              </a:rPr>
              <a:t>Avec l</a:t>
            </a:r>
            <a:r>
              <a:rPr lang="ja-JP" altLang="fr-FR" sz="2000" smtClean="0">
                <a:latin typeface="Arial"/>
                <a:cs typeface="+mn-cs"/>
              </a:rPr>
              <a:t>’</a:t>
            </a:r>
            <a:r>
              <a:rPr lang="fr-FR" sz="2000" smtClean="0">
                <a:cs typeface="+mn-cs"/>
              </a:rPr>
              <a:t>U sur son propre territoire, la France dispose d</a:t>
            </a:r>
            <a:r>
              <a:rPr lang="ja-JP" altLang="fr-FR" sz="2000" smtClean="0">
                <a:latin typeface="Arial"/>
                <a:cs typeface="+mn-cs"/>
              </a:rPr>
              <a:t>’</a:t>
            </a:r>
            <a:r>
              <a:rPr lang="fr-FR" sz="2000" smtClean="0">
                <a:cs typeface="+mn-cs"/>
              </a:rPr>
              <a:t>une réserve énergétique potentielle équivalente à tout le pétrole d</a:t>
            </a:r>
            <a:r>
              <a:rPr lang="ja-JP" altLang="fr-FR" sz="2000" smtClean="0">
                <a:latin typeface="Arial"/>
                <a:cs typeface="+mn-cs"/>
              </a:rPr>
              <a:t>’</a:t>
            </a:r>
            <a:r>
              <a:rPr lang="fr-FR" sz="2000" smtClean="0">
                <a:cs typeface="+mn-cs"/>
              </a:rPr>
              <a:t>Arabie Saoudite.</a:t>
            </a:r>
          </a:p>
          <a:p>
            <a:pPr>
              <a:defRPr/>
            </a:pPr>
            <a:r>
              <a:rPr lang="fr-FR" sz="2000" smtClean="0">
                <a:cs typeface="+mn-cs"/>
              </a:rPr>
              <a:t>La quantité de déchets produits est également très faible, dans les m</a:t>
            </a:r>
            <a:r>
              <a:rPr lang="fr-FR" altLang="ja-JP" sz="2000" smtClean="0">
                <a:ea typeface="ヒラギノ角ゴ Pro W3" charset="0"/>
                <a:cs typeface="ヒラギノ角ゴ Pro W3" charset="0"/>
              </a:rPr>
              <a:t>êmes proportions (facteur 1 MILLION) par rapport aux énergies fossiles</a:t>
            </a:r>
            <a:r>
              <a:rPr lang="fr-FR" sz="2000" smtClean="0">
                <a:cs typeface="+mn-cs"/>
              </a:rPr>
              <a:t>.</a:t>
            </a:r>
          </a:p>
          <a:p>
            <a:pPr>
              <a:defRPr/>
            </a:pPr>
            <a:r>
              <a:rPr lang="fr-FR" sz="2000" smtClean="0">
                <a:cs typeface="+mn-cs"/>
              </a:rPr>
              <a:t>SUIVANT	45 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ChangeArrowheads="1" noTextEdit="1"/>
          </p:cNvSpPr>
          <p:nvPr>
            <p:ph type="sldImg"/>
          </p:nvPr>
        </p:nvSpPr>
        <p:spPr>
          <a:xfrm>
            <a:off x="2247900" y="228600"/>
            <a:ext cx="1828800" cy="1371600"/>
          </a:xfrm>
          <a:ln/>
          <a:extLst>
            <a:ext uri="{FAA26D3D-D897-4be2-8F04-BA451C77F1D7}">
              <ma14:placeholderFlag xmlns:ma14="http://schemas.microsoft.com/office/mac/drawingml/2011/main" val="1"/>
            </a:ext>
          </a:extLst>
        </p:spPr>
      </p:sp>
      <p:sp>
        <p:nvSpPr>
          <p:cNvPr id="389123" name="Rectangle 3"/>
          <p:cNvSpPr>
            <a:spLocks noGrp="1" noChangeArrowheads="1"/>
          </p:cNvSpPr>
          <p:nvPr>
            <p:ph type="body" idx="1"/>
          </p:nvPr>
        </p:nvSpPr>
        <p:spPr>
          <a:xfrm>
            <a:off x="228600" y="1676400"/>
            <a:ext cx="6019800" cy="6837363"/>
          </a:xfrm>
        </p:spPr>
        <p:txBody>
          <a:bodyPr lIns="90334" tIns="45167" rIns="90334" bIns="45167"/>
          <a:lstStyle/>
          <a:p>
            <a:pPr>
              <a:defRPr/>
            </a:pPr>
            <a:r>
              <a:rPr lang="fr-FR" sz="2000" smtClean="0">
                <a:cs typeface="+mn-cs"/>
              </a:rPr>
              <a:t>Quelques mots sur les déchets nucléaires :</a:t>
            </a:r>
          </a:p>
          <a:p>
            <a:pPr>
              <a:defRPr/>
            </a:pPr>
            <a:r>
              <a:rPr lang="fr-FR" sz="2000" smtClean="0">
                <a:cs typeface="+mn-cs"/>
              </a:rPr>
              <a:t>Le volume de ces déchets étant modeste, ils peuvent être confinés et retraités en toute sécurité. La plupart sont solides.</a:t>
            </a:r>
          </a:p>
          <a:p>
            <a:pPr>
              <a:defRPr/>
            </a:pPr>
            <a:r>
              <a:rPr lang="fr-FR" sz="2000" smtClean="0">
                <a:cs typeface="+mn-cs"/>
              </a:rPr>
              <a:t>Il est facile de s</a:t>
            </a:r>
            <a:r>
              <a:rPr lang="ja-JP" altLang="fr-FR" sz="2000" smtClean="0">
                <a:latin typeface="Arial"/>
                <a:cs typeface="+mn-cs"/>
              </a:rPr>
              <a:t>’</a:t>
            </a:r>
            <a:r>
              <a:rPr lang="fr-FR" sz="2000" smtClean="0">
                <a:cs typeface="+mn-cs"/>
              </a:rPr>
              <a:t>en protéger : quelques mètres de sol arrêtent les rayons gamma, tandis qu'une simple feuille de papier suffit pour arrêter les rayons alpha.</a:t>
            </a:r>
          </a:p>
          <a:p>
            <a:pPr>
              <a:defRPr/>
            </a:pPr>
            <a:r>
              <a:rPr lang="fr-FR" sz="2000" smtClean="0">
                <a:cs typeface="+mn-cs"/>
              </a:rPr>
              <a:t>Le mercure et l</a:t>
            </a:r>
            <a:r>
              <a:rPr lang="ja-JP" altLang="fr-FR" sz="2000" smtClean="0">
                <a:latin typeface="Arial"/>
                <a:cs typeface="+mn-cs"/>
              </a:rPr>
              <a:t>’</a:t>
            </a:r>
            <a:r>
              <a:rPr lang="fr-FR" sz="2000" smtClean="0">
                <a:cs typeface="+mn-cs"/>
              </a:rPr>
              <a:t>arsenic sont des substances chimiques stables, qui restent éternellement toxiques, tandis que les déchets nucléaires voient leur toxicité initiale décroître rapidement, de manière exponentielle.</a:t>
            </a:r>
          </a:p>
          <a:p>
            <a:pPr>
              <a:defRPr/>
            </a:pPr>
            <a:r>
              <a:rPr lang="fr-FR" sz="2000" smtClean="0">
                <a:cs typeface="+mn-cs"/>
              </a:rPr>
              <a:t>L'industrie chimique produit des quantités bien plus importantes de déchets toxiques et pourrait faire de grands progrès en appliquant les méthodes strictes de confinement et de gestion des déchets nucléaires.</a:t>
            </a:r>
          </a:p>
          <a:p>
            <a:pPr>
              <a:defRPr/>
            </a:pPr>
            <a:r>
              <a:rPr lang="fr-FR" sz="2000" smtClean="0">
                <a:cs typeface="+mn-cs"/>
              </a:rPr>
              <a:t>La crainte exprimée par des écologistes vis-à-vis des déchets nucléaires est très exagérée. Manipulés avec soin, ces déchets ne sont pas dangereux. Les déchets nucléaires ne constituent pas un problème technique aujourd'hui - les solutions sont connues (retraitement puis vitrification et isolement souterrain jusqu</a:t>
            </a:r>
            <a:r>
              <a:rPr lang="ja-JP" altLang="fr-FR" sz="2000" smtClean="0">
                <a:latin typeface="Arial"/>
                <a:cs typeface="+mn-cs"/>
              </a:rPr>
              <a:t>’</a:t>
            </a:r>
            <a:r>
              <a:rPr lang="fr-FR" sz="2000" smtClean="0">
                <a:cs typeface="+mn-cs"/>
              </a:rPr>
              <a:t>à ce qu</a:t>
            </a:r>
            <a:r>
              <a:rPr lang="ja-JP" altLang="fr-FR" sz="2000" smtClean="0">
                <a:latin typeface="Arial"/>
                <a:cs typeface="+mn-cs"/>
              </a:rPr>
              <a:t>’</a:t>
            </a:r>
            <a:r>
              <a:rPr lang="fr-FR" sz="2000" smtClean="0">
                <a:cs typeface="+mn-cs"/>
              </a:rPr>
              <a:t>ils ne soient plus dangereux). Le devenir des déchets nucléaires est principalement un problème d</a:t>
            </a:r>
            <a:r>
              <a:rPr lang="ja-JP" altLang="fr-FR" sz="2000" smtClean="0">
                <a:latin typeface="Arial"/>
                <a:cs typeface="+mn-cs"/>
              </a:rPr>
              <a:t>’</a:t>
            </a:r>
            <a:r>
              <a:rPr lang="fr-FR" sz="2000" smtClean="0">
                <a:cs typeface="+mn-cs"/>
              </a:rPr>
              <a:t>information du public et de décision politique.</a:t>
            </a:r>
          </a:p>
          <a:p>
            <a:pPr>
              <a:defRPr/>
            </a:pPr>
            <a:r>
              <a:rPr lang="fr-FR" sz="2000" smtClean="0">
                <a:cs typeface="+mn-cs"/>
              </a:rPr>
              <a:t>SUIVANT	</a:t>
            </a:r>
            <a:r>
              <a:rPr lang="fr-FR" sz="1600" smtClean="0">
                <a:cs typeface="+mn-cs"/>
              </a:rPr>
              <a:t>70 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Rot="1" noChangeAspect="1" noChangeArrowheads="1"/>
          </p:cNvSpPr>
          <p:nvPr>
            <p:ph type="sldImg"/>
          </p:nvPr>
        </p:nvSpPr>
        <p:spPr>
          <a:xfrm>
            <a:off x="2997200" y="152400"/>
            <a:ext cx="711200" cy="533400"/>
          </a:xfrm>
          <a:solidFill>
            <a:srgbClr val="FFFFFF"/>
          </a:solidFill>
          <a:ln/>
          <a:extLst>
            <a:ext uri="{FAA26D3D-D897-4be2-8F04-BA451C77F1D7}">
              <ma14:placeholderFlag xmlns:ma14="http://schemas.microsoft.com/office/mac/drawingml/2011/main" val="1"/>
            </a:ext>
          </a:extLst>
        </p:spPr>
      </p:sp>
      <p:sp>
        <p:nvSpPr>
          <p:cNvPr id="564227" name="Rectangle 3"/>
          <p:cNvSpPr>
            <a:spLocks noGrp="1" noChangeArrowheads="1"/>
          </p:cNvSpPr>
          <p:nvPr>
            <p:ph type="body" idx="1"/>
          </p:nvPr>
        </p:nvSpPr>
        <p:spPr>
          <a:xfrm>
            <a:off x="152400" y="685800"/>
            <a:ext cx="6172200" cy="8763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r>
              <a:rPr lang="fr-FR" sz="1800" smtClean="0">
                <a:cs typeface="+mn-cs"/>
              </a:rPr>
              <a:t>Le recyclage des déchets est, par définition, écologique. Il en va de m</a:t>
            </a:r>
            <a:r>
              <a:rPr lang="fr-FR" altLang="ja-JP" sz="1800" smtClean="0">
                <a:ea typeface="ヒラギノ角ゴ Pro W3" charset="0"/>
                <a:cs typeface="ヒラギノ角ゴ Pro W3" charset="0"/>
              </a:rPr>
              <a:t>ême</a:t>
            </a:r>
            <a:r>
              <a:rPr lang="fr-FR" sz="1800" smtClean="0">
                <a:cs typeface="+mn-cs"/>
              </a:rPr>
              <a:t> pour le recyclage des déchets nucléaires. Dans les réacteurs actuels, seulement 3% environ de l'uranium est brûlé. Le retraitement sépare l'uranium resté intact (il en reste 96%) et le plutonium apparu (1%) afin de les recycler. Du combustible initial, seule une part de 3% environ est vraiment un déchet, qui est vitrifié.</a:t>
            </a:r>
          </a:p>
          <a:p>
            <a:pPr>
              <a:defRPr/>
            </a:pPr>
            <a:r>
              <a:rPr lang="fr-FR" sz="1800" smtClean="0">
                <a:cs typeface="+mn-cs"/>
              </a:rPr>
              <a:t>Il serait écologiquement absurde de considérer comme un déchet le combustible usé, alors qu'il contient encore 97% de matière utile.</a:t>
            </a:r>
          </a:p>
          <a:p>
            <a:pPr>
              <a:defRPr/>
            </a:pPr>
            <a:r>
              <a:rPr lang="fr-FR" sz="1800" smtClean="0">
                <a:cs typeface="+mn-cs"/>
              </a:rPr>
              <a:t>Même s</a:t>
            </a:r>
            <a:r>
              <a:rPr lang="ja-JP" altLang="fr-FR" sz="1800" smtClean="0">
                <a:latin typeface="Arial"/>
                <a:cs typeface="+mn-cs"/>
              </a:rPr>
              <a:t>’</a:t>
            </a:r>
            <a:r>
              <a:rPr lang="fr-FR" sz="1800" smtClean="0">
                <a:cs typeface="+mn-cs"/>
              </a:rPr>
              <a:t>il était plus cher, le retraitement des déchets nucléaires serait hautement justifié pour des raisons écologiques :</a:t>
            </a:r>
          </a:p>
          <a:p>
            <a:pPr>
              <a:defRPr/>
            </a:pPr>
            <a:r>
              <a:rPr lang="fr-FR" sz="1800" smtClean="0">
                <a:cs typeface="+mn-cs"/>
              </a:rPr>
              <a:t>- il améliore l'usage de l'uranium naturel (d'un facteur 30)</a:t>
            </a:r>
          </a:p>
          <a:p>
            <a:pPr>
              <a:defRPr/>
            </a:pPr>
            <a:r>
              <a:rPr lang="fr-FR" sz="1800" smtClean="0">
                <a:cs typeface="+mn-cs"/>
              </a:rPr>
              <a:t>- il réduit le volume des déchets (d'un facteur 10)</a:t>
            </a:r>
          </a:p>
          <a:p>
            <a:pPr>
              <a:defRPr/>
            </a:pPr>
            <a:r>
              <a:rPr lang="fr-FR" sz="1800" smtClean="0">
                <a:cs typeface="+mn-cs"/>
              </a:rPr>
              <a:t>- il réduit considérablement la radio-toxicité des déchets</a:t>
            </a:r>
          </a:p>
          <a:p>
            <a:pPr>
              <a:defRPr/>
            </a:pPr>
            <a:r>
              <a:rPr lang="fr-FR" sz="1800" smtClean="0">
                <a:cs typeface="+mn-cs"/>
              </a:rPr>
              <a:t>- ET il neutralise les quelques % de produits de fission en les vitrifiant ce qui les rend totalement inertes jusqu</a:t>
            </a:r>
            <a:r>
              <a:rPr lang="ja-JP" altLang="fr-FR" sz="1800" smtClean="0">
                <a:latin typeface="Arial"/>
                <a:cs typeface="+mn-cs"/>
              </a:rPr>
              <a:t>’</a:t>
            </a:r>
            <a:r>
              <a:rPr lang="fr-FR" sz="1800" smtClean="0">
                <a:cs typeface="+mn-cs"/>
              </a:rPr>
              <a:t>à ce qu</a:t>
            </a:r>
            <a:r>
              <a:rPr lang="ja-JP" altLang="fr-FR" sz="1800" smtClean="0">
                <a:latin typeface="Arial"/>
                <a:cs typeface="+mn-cs"/>
              </a:rPr>
              <a:t>’</a:t>
            </a:r>
            <a:r>
              <a:rPr lang="fr-FR" sz="1800" smtClean="0">
                <a:cs typeface="+mn-cs"/>
              </a:rPr>
              <a:t>ils se décomposent.</a:t>
            </a:r>
          </a:p>
          <a:p>
            <a:pPr>
              <a:defRPr/>
            </a:pPr>
            <a:r>
              <a:rPr lang="fr-FR" sz="1800" smtClean="0">
                <a:cs typeface="+mn-cs"/>
              </a:rPr>
              <a:t>Ceci n'est pas un rêve : l'usine française de la Hague retraite ainsi plus de 1000 tonnes par an de combustibles usés, depuis 20 ans. </a:t>
            </a:r>
          </a:p>
          <a:p>
            <a:pPr>
              <a:defRPr/>
            </a:pPr>
            <a:r>
              <a:rPr lang="fr-FR" sz="1800" smtClean="0">
                <a:cs typeface="+mn-cs"/>
              </a:rPr>
              <a:t>Le retraitement transforme l</a:t>
            </a:r>
            <a:r>
              <a:rPr lang="ja-JP" altLang="fr-FR" sz="1800" smtClean="0">
                <a:latin typeface="Arial"/>
                <a:cs typeface="+mn-cs"/>
              </a:rPr>
              <a:t>’</a:t>
            </a:r>
            <a:r>
              <a:rPr lang="fr-FR" sz="1800" smtClean="0">
                <a:cs typeface="+mn-cs"/>
              </a:rPr>
              <a:t>énergie nucléaire actuelle, déjà très propre avec des ressources limitées en uranium, en une énergie encore plus propre, avec des ressources presque infinies, suffisantes pour des millénaires, et plus encore si on rajoute le thorium.</a:t>
            </a:r>
          </a:p>
          <a:p>
            <a:pPr>
              <a:defRPr/>
            </a:pPr>
            <a:r>
              <a:rPr lang="fr-FR" sz="1800" smtClean="0">
                <a:cs typeface="+mn-cs"/>
              </a:rPr>
              <a:t>A mon avis, la meilleure solution pour les déchets radioactifs de haute activité est la suivante :</a:t>
            </a:r>
          </a:p>
          <a:p>
            <a:pPr>
              <a:defRPr/>
            </a:pPr>
            <a:r>
              <a:rPr lang="fr-FR" sz="1800" smtClean="0">
                <a:cs typeface="+mn-cs"/>
              </a:rPr>
              <a:t>- retraitement du combustible usé</a:t>
            </a:r>
          </a:p>
          <a:p>
            <a:pPr>
              <a:defRPr/>
            </a:pPr>
            <a:r>
              <a:rPr lang="fr-FR" sz="1800" smtClean="0">
                <a:cs typeface="+mn-cs"/>
              </a:rPr>
              <a:t>- recyclage de l'uranium et du plutonium</a:t>
            </a:r>
          </a:p>
          <a:p>
            <a:pPr>
              <a:defRPr/>
            </a:pPr>
            <a:r>
              <a:rPr lang="fr-FR" sz="1800" smtClean="0">
                <a:cs typeface="+mn-cs"/>
              </a:rPr>
              <a:t>- vitrification des produits de fission</a:t>
            </a:r>
          </a:p>
          <a:p>
            <a:pPr>
              <a:defRPr/>
            </a:pPr>
            <a:r>
              <a:rPr lang="fr-FR" sz="1800" smtClean="0">
                <a:cs typeface="+mn-cs"/>
              </a:rPr>
              <a:t>- isolement de ces produits en sous-sol en dehors de la biosphère.</a:t>
            </a:r>
          </a:p>
          <a:p>
            <a:pPr>
              <a:defRPr/>
            </a:pPr>
            <a:r>
              <a:rPr lang="fr-FR" sz="1800" smtClean="0">
                <a:cs typeface="+mn-cs"/>
              </a:rPr>
              <a:t>SUIVANT    115 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Grp="1" noRot="1" noChangeAspect="1" noChangeArrowheads="1"/>
          </p:cNvSpPr>
          <p:nvPr>
            <p:ph type="sldImg"/>
          </p:nvPr>
        </p:nvSpPr>
        <p:spPr>
          <a:xfrm>
            <a:off x="2027238" y="228600"/>
            <a:ext cx="2744787" cy="2057400"/>
          </a:xfrm>
          <a:solidFill>
            <a:srgbClr val="FFFFFF"/>
          </a:solidFill>
          <a:ln/>
          <a:extLst>
            <a:ext uri="{FAA26D3D-D897-4be2-8F04-BA451C77F1D7}">
              <ma14:placeholderFlag xmlns:ma14="http://schemas.microsoft.com/office/mac/drawingml/2011/main" val="1"/>
            </a:ext>
          </a:extLst>
        </p:spPr>
      </p:sp>
      <p:sp>
        <p:nvSpPr>
          <p:cNvPr id="566275" name="Rectangle 3"/>
          <p:cNvSpPr>
            <a:spLocks noGrp="1" noChangeArrowheads="1"/>
          </p:cNvSpPr>
          <p:nvPr>
            <p:ph type="body" idx="1"/>
          </p:nvPr>
        </p:nvSpPr>
        <p:spPr>
          <a:xfrm>
            <a:off x="152400" y="2209800"/>
            <a:ext cx="5943600" cy="69008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r>
              <a:rPr lang="fr-FR" sz="1800" smtClean="0">
                <a:cs typeface="+mn-cs"/>
              </a:rPr>
              <a:t>Aujourd'hui, le combustible standard utilisé dans nos réacteurs à eau est l'uranium.</a:t>
            </a:r>
          </a:p>
          <a:p>
            <a:pPr>
              <a:defRPr/>
            </a:pPr>
            <a:r>
              <a:rPr lang="fr-FR" sz="1800" smtClean="0">
                <a:cs typeface="+mn-cs"/>
              </a:rPr>
              <a:t>Cependant, ces réacteurs peuvent être fonctionner aussi avec du combustible MOX qui contient un mélange d'uranium et de plutonium. </a:t>
            </a:r>
          </a:p>
          <a:p>
            <a:pPr>
              <a:defRPr/>
            </a:pPr>
            <a:r>
              <a:rPr lang="fr-FR" sz="1800" smtClean="0">
                <a:cs typeface="+mn-cs"/>
              </a:rPr>
              <a:t>Il est ainsi possible de brûler le plutonium produit dans nos réacteurs au lieu de l'entasser pour l'avenir ou pire de le traiter comme un déchet.</a:t>
            </a:r>
          </a:p>
          <a:p>
            <a:pPr>
              <a:defRPr/>
            </a:pPr>
            <a:r>
              <a:rPr lang="fr-FR" sz="1800" smtClean="0">
                <a:cs typeface="+mn-cs"/>
              </a:rPr>
              <a:t>Le plutonium peut fournir autant d</a:t>
            </a:r>
            <a:r>
              <a:rPr lang="ja-JP" altLang="fr-FR" sz="1800" smtClean="0">
                <a:latin typeface="Arial"/>
                <a:cs typeface="+mn-cs"/>
              </a:rPr>
              <a:t>’</a:t>
            </a:r>
            <a:r>
              <a:rPr lang="fr-FR" sz="1800" smtClean="0">
                <a:cs typeface="+mn-cs"/>
              </a:rPr>
              <a:t>énergie que l'uranium, et son emploi économise de l'uranium</a:t>
            </a:r>
            <a:r>
              <a:rPr lang="fr-FR" sz="1800" b="1" smtClean="0">
                <a:cs typeface="+mn-cs"/>
              </a:rPr>
              <a:t> (</a:t>
            </a:r>
            <a:r>
              <a:rPr lang="fr-FR" sz="1800" smtClean="0">
                <a:cs typeface="+mn-cs"/>
              </a:rPr>
              <a:t>1 kg de plutonium économise 100 kg d'uranium naturel).</a:t>
            </a:r>
            <a:endParaRPr lang="fr-FR" sz="1800" b="1" smtClean="0">
              <a:cs typeface="+mn-cs"/>
            </a:endParaRPr>
          </a:p>
          <a:p>
            <a:pPr>
              <a:defRPr/>
            </a:pPr>
            <a:r>
              <a:rPr lang="fr-FR" sz="1800" smtClean="0">
                <a:cs typeface="+mn-cs"/>
              </a:rPr>
              <a:t>En transformant le plutonium en combustible à haute valeur énergétique, au lieu de le traiter comme un déchet, il est possible de réduire fortement à la fois le volume, la radio-toxicité et la radio-longévité des déchets nucléaires.</a:t>
            </a:r>
          </a:p>
          <a:p>
            <a:pPr>
              <a:defRPr/>
            </a:pPr>
            <a:r>
              <a:rPr lang="fr-FR" sz="1800" smtClean="0">
                <a:cs typeface="+mn-cs"/>
              </a:rPr>
              <a:t>Tous les réacteurs à eau existants (REB ou REP) peuvent accepter le combustible MOX ou être modifiés dans ce but.</a:t>
            </a:r>
          </a:p>
          <a:p>
            <a:pPr>
              <a:defRPr/>
            </a:pPr>
            <a:r>
              <a:rPr lang="fr-FR" sz="1800" b="1" smtClean="0">
                <a:cs typeface="+mn-cs"/>
              </a:rPr>
              <a:t>La technologie du</a:t>
            </a:r>
            <a:r>
              <a:rPr lang="fr-FR" sz="1800" smtClean="0">
                <a:cs typeface="+mn-cs"/>
              </a:rPr>
              <a:t> </a:t>
            </a:r>
            <a:r>
              <a:rPr lang="fr-FR" sz="1800" b="1" smtClean="0">
                <a:cs typeface="+mn-cs"/>
              </a:rPr>
              <a:t>MOX est prouvée.</a:t>
            </a:r>
            <a:r>
              <a:rPr lang="fr-FR" sz="1800" i="1" smtClean="0">
                <a:cs typeface="+mn-cs"/>
              </a:rPr>
              <a:t> </a:t>
            </a:r>
            <a:r>
              <a:rPr lang="fr-FR" sz="1800" smtClean="0">
                <a:cs typeface="+mn-cs"/>
              </a:rPr>
              <a:t>En  France, plusieurs réacteurs l'utilisent depuis la fin des années 1980  et un tiers des combustibles en contiennent. En Allemagne, Belgique, Suisse, Japon et m</a:t>
            </a:r>
            <a:r>
              <a:rPr lang="fr-FR" altLang="ja-JP" sz="1800" smtClean="0">
                <a:ea typeface="ヒラギノ角ゴ Pro W3" charset="0"/>
                <a:cs typeface="ヒラギノ角ゴ Pro W3" charset="0"/>
              </a:rPr>
              <a:t>ême aux Etats-Unis, </a:t>
            </a:r>
            <a:r>
              <a:rPr lang="fr-FR" sz="1800" smtClean="0">
                <a:cs typeface="+mn-cs"/>
              </a:rPr>
              <a:t>l'emploi du MOX se développe également.</a:t>
            </a:r>
          </a:p>
          <a:p>
            <a:pPr>
              <a:defRPr/>
            </a:pPr>
            <a:r>
              <a:rPr lang="fr-FR" sz="1800" smtClean="0">
                <a:cs typeface="+mn-cs"/>
              </a:rPr>
              <a:t>Pour ces diverses raisons, le MOX peut être considéré comme écologique.</a:t>
            </a:r>
          </a:p>
          <a:p>
            <a:pPr>
              <a:defRPr/>
            </a:pPr>
            <a:r>
              <a:rPr lang="fr-FR" sz="1800" smtClean="0">
                <a:cs typeface="+mn-cs"/>
              </a:rPr>
              <a:t>SUIVANT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body" idx="1"/>
          </p:nvPr>
        </p:nvSpPr>
        <p:spPr>
          <a:xfrm>
            <a:off x="150813" y="150813"/>
            <a:ext cx="6021387" cy="85836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r>
              <a:rPr lang="fr-FR" sz="1400" smtClean="0">
                <a:cs typeface="+mn-cs"/>
              </a:rPr>
              <a:t>Quelques mots maintenant sur la situation de l'énergie nucléaire en Europe :</a:t>
            </a:r>
          </a:p>
          <a:p>
            <a:pPr>
              <a:defRPr/>
            </a:pPr>
            <a:r>
              <a:rPr lang="fr-FR" sz="1400" smtClean="0">
                <a:cs typeface="+mn-cs"/>
              </a:rPr>
              <a:t>- en France : 58 réacteurs sont en service, qui produisent 80% de l'électricité du pays, et un EPR est programmé. Les 58 réacteurs fonctionnent bien. La France dispose de l'électricité la plus propre et la moins chère d'Europe (avec la Suède) et en exporte aux pays limitrophes : Belgique, Espagne, Italie, Royaume Uni et Suisse.</a:t>
            </a:r>
          </a:p>
          <a:p>
            <a:pPr>
              <a:defRPr/>
            </a:pPr>
            <a:r>
              <a:rPr lang="fr-FR" sz="1400" smtClean="0">
                <a:cs typeface="+mn-cs"/>
              </a:rPr>
              <a:t>- en Allemagne : 18 réacteurs sont encore en service. Les Verts ont imposé une sortie du nucléaire et la construction à grand prix de milliers d'éoliennes géantes qui ne produisent que quelques pour cents de l'électricité du pays. Un seul réacteur a été arrêté (Obrigheim, le réacteur le plus ancien, mis en service en 1968, trop petit, n</a:t>
            </a:r>
            <a:r>
              <a:rPr lang="ja-JP" altLang="fr-FR" sz="1400" smtClean="0">
                <a:latin typeface="Arial"/>
                <a:cs typeface="+mn-cs"/>
              </a:rPr>
              <a:t>’</a:t>
            </a:r>
            <a:r>
              <a:rPr lang="fr-FR" sz="1400" smtClean="0">
                <a:cs typeface="+mn-cs"/>
              </a:rPr>
              <a:t>était plus compétitif).  En pratique l</a:t>
            </a:r>
            <a:r>
              <a:rPr lang="ja-JP" altLang="fr-FR" sz="1400" smtClean="0">
                <a:latin typeface="Arial"/>
                <a:cs typeface="+mn-cs"/>
              </a:rPr>
              <a:t>’</a:t>
            </a:r>
            <a:r>
              <a:rPr lang="fr-FR" sz="1400" smtClean="0">
                <a:cs typeface="+mn-cs"/>
              </a:rPr>
              <a:t>Allemagne ne sortira pas du nucléaire.</a:t>
            </a:r>
          </a:p>
          <a:p>
            <a:pPr>
              <a:defRPr/>
            </a:pPr>
            <a:r>
              <a:rPr lang="fr-FR" sz="1400" smtClean="0">
                <a:cs typeface="+mn-cs"/>
              </a:rPr>
              <a:t>- il est intéressant de comparer les rejets de CO2 en France et en Allemagne : l</a:t>
            </a:r>
            <a:r>
              <a:rPr lang="ja-JP" altLang="fr-FR" sz="1400" smtClean="0">
                <a:latin typeface="Arial"/>
                <a:cs typeface="+mn-cs"/>
              </a:rPr>
              <a:t>’</a:t>
            </a:r>
            <a:r>
              <a:rPr lang="fr-FR" sz="1400" smtClean="0">
                <a:cs typeface="+mn-cs"/>
              </a:rPr>
              <a:t>allemand moyen émet 30% de plus de CO2 que le français, bien que les allemands aient installé des milliers d</a:t>
            </a:r>
            <a:r>
              <a:rPr lang="ja-JP" altLang="fr-FR" sz="1400" smtClean="0">
                <a:latin typeface="Arial"/>
                <a:cs typeface="+mn-cs"/>
              </a:rPr>
              <a:t>’</a:t>
            </a:r>
            <a:r>
              <a:rPr lang="fr-FR" sz="1400" smtClean="0">
                <a:cs typeface="+mn-cs"/>
              </a:rPr>
              <a:t>éoliennes. Cela tient au fait que la France produit 80% de son électricité avec le nucléaire et 15% avec de l</a:t>
            </a:r>
            <a:r>
              <a:rPr lang="ja-JP" altLang="fr-FR" sz="1400" smtClean="0">
                <a:latin typeface="Arial"/>
                <a:cs typeface="+mn-cs"/>
              </a:rPr>
              <a:t>’</a:t>
            </a:r>
            <a:r>
              <a:rPr lang="fr-FR" sz="1400" smtClean="0">
                <a:cs typeface="+mn-cs"/>
              </a:rPr>
              <a:t>hydraulique, soit au total 95% sans rejet de CO2. A l</a:t>
            </a:r>
            <a:r>
              <a:rPr lang="ja-JP" altLang="fr-FR" sz="1400" smtClean="0">
                <a:latin typeface="Arial"/>
                <a:cs typeface="+mn-cs"/>
              </a:rPr>
              <a:t>’</a:t>
            </a:r>
            <a:r>
              <a:rPr lang="fr-FR" sz="1400" smtClean="0">
                <a:cs typeface="+mn-cs"/>
              </a:rPr>
              <a:t>inverse, l</a:t>
            </a:r>
            <a:r>
              <a:rPr lang="ja-JP" altLang="fr-FR" sz="1400" smtClean="0">
                <a:latin typeface="Arial"/>
                <a:cs typeface="+mn-cs"/>
              </a:rPr>
              <a:t>’</a:t>
            </a:r>
            <a:r>
              <a:rPr lang="fr-FR" sz="1400" smtClean="0">
                <a:cs typeface="+mn-cs"/>
              </a:rPr>
              <a:t>Allemagne ne produit que 30% d</a:t>
            </a:r>
            <a:r>
              <a:rPr lang="ja-JP" altLang="fr-FR" sz="1400" smtClean="0">
                <a:latin typeface="Arial"/>
                <a:cs typeface="+mn-cs"/>
              </a:rPr>
              <a:t>’</a:t>
            </a:r>
            <a:r>
              <a:rPr lang="fr-FR" sz="1400" smtClean="0">
                <a:cs typeface="+mn-cs"/>
              </a:rPr>
              <a:t>électricité avec le nucléaire et les deux tiers à partir de combustibles fossiles à base de carbone (charbon et gaz naturel) qui contribuent massivement au réchauffement global.</a:t>
            </a:r>
          </a:p>
          <a:p>
            <a:pPr>
              <a:defRPr/>
            </a:pPr>
            <a:r>
              <a:rPr lang="fr-FR" sz="1400" smtClean="0">
                <a:cs typeface="+mn-cs"/>
              </a:rPr>
              <a:t>- en Belgique : 7 REP (réacteurs à eau sous pression) produisent 50% de l</a:t>
            </a:r>
            <a:r>
              <a:rPr lang="ja-JP" altLang="fr-FR" sz="1400" smtClean="0">
                <a:latin typeface="Arial"/>
                <a:cs typeface="+mn-cs"/>
              </a:rPr>
              <a:t>’</a:t>
            </a:r>
            <a:r>
              <a:rPr lang="fr-FR" sz="1400" smtClean="0">
                <a:cs typeface="+mn-cs"/>
              </a:rPr>
              <a:t>électricité. La décision d</a:t>
            </a:r>
            <a:r>
              <a:rPr lang="ja-JP" altLang="fr-FR" sz="1400" smtClean="0">
                <a:latin typeface="Arial"/>
                <a:cs typeface="+mn-cs"/>
              </a:rPr>
              <a:t>’</a:t>
            </a:r>
            <a:r>
              <a:rPr lang="fr-FR" sz="1400" smtClean="0">
                <a:cs typeface="+mn-cs"/>
              </a:rPr>
              <a:t>arrêt du nucléaire, qui avait été imposée par les Verts quand ils étaient au Gouvernement il y a quelques années a été suspendue.</a:t>
            </a:r>
          </a:p>
          <a:p>
            <a:pPr>
              <a:defRPr/>
            </a:pPr>
            <a:r>
              <a:rPr lang="fr-FR" sz="1400" smtClean="0">
                <a:cs typeface="+mn-cs"/>
              </a:rPr>
              <a:t>- au Royaume Uni : un peu moins de 30 réacteurs produisent environ le tiers de l</a:t>
            </a:r>
            <a:r>
              <a:rPr lang="ja-JP" altLang="fr-FR" sz="1400" smtClean="0">
                <a:latin typeface="Arial"/>
                <a:cs typeface="+mn-cs"/>
              </a:rPr>
              <a:t>’</a:t>
            </a:r>
            <a:r>
              <a:rPr lang="fr-FR" sz="1400" smtClean="0">
                <a:cs typeface="+mn-cs"/>
              </a:rPr>
              <a:t>électricité. Les plus anciens réacteurs à graphite vont être arrêtés (trop petits, non compétitifs). L</a:t>
            </a:r>
            <a:r>
              <a:rPr lang="ja-JP" altLang="fr-FR" sz="1400" smtClean="0">
                <a:latin typeface="Arial"/>
                <a:cs typeface="+mn-cs"/>
              </a:rPr>
              <a:t>’</a:t>
            </a:r>
            <a:r>
              <a:rPr lang="fr-FR" sz="1400" smtClean="0">
                <a:cs typeface="+mn-cs"/>
              </a:rPr>
              <a:t>AEPN et le Pr Lovelock sont intervenus fréquemment sur les ondes, jusqu</a:t>
            </a:r>
            <a:r>
              <a:rPr lang="ja-JP" altLang="fr-FR" sz="1400" smtClean="0">
                <a:latin typeface="Arial"/>
                <a:cs typeface="+mn-cs"/>
              </a:rPr>
              <a:t>’</a:t>
            </a:r>
            <a:r>
              <a:rPr lang="fr-FR" sz="1400" smtClean="0">
                <a:cs typeface="+mn-cs"/>
              </a:rPr>
              <a:t>à ce que Tony Blair et son Cabinet décident de relancer le nucléaire.</a:t>
            </a:r>
          </a:p>
          <a:p>
            <a:pPr>
              <a:buFontTx/>
              <a:buChar char="-"/>
              <a:defRPr/>
            </a:pPr>
            <a:r>
              <a:rPr lang="fr-FR" sz="1400" smtClean="0">
                <a:cs typeface="+mn-cs"/>
              </a:rPr>
              <a:t> en Suède : 10 réacteurs produisent la moitié de l</a:t>
            </a:r>
            <a:r>
              <a:rPr lang="ja-JP" altLang="fr-FR" sz="1400" smtClean="0">
                <a:latin typeface="Arial"/>
                <a:cs typeface="+mn-cs"/>
              </a:rPr>
              <a:t>’</a:t>
            </a:r>
            <a:r>
              <a:rPr lang="fr-FR" sz="1400" smtClean="0">
                <a:cs typeface="+mn-cs"/>
              </a:rPr>
              <a:t>électricité. L</a:t>
            </a:r>
            <a:r>
              <a:rPr lang="ja-JP" altLang="fr-FR" sz="1400" smtClean="0">
                <a:latin typeface="Arial"/>
                <a:cs typeface="+mn-cs"/>
              </a:rPr>
              <a:t>’</a:t>
            </a:r>
            <a:r>
              <a:rPr lang="fr-FR" sz="1400" smtClean="0">
                <a:cs typeface="+mn-cs"/>
              </a:rPr>
              <a:t>autre moitié est produite avec de l</a:t>
            </a:r>
            <a:r>
              <a:rPr lang="ja-JP" altLang="fr-FR" sz="1400" smtClean="0">
                <a:latin typeface="Arial"/>
                <a:cs typeface="+mn-cs"/>
              </a:rPr>
              <a:t>’</a:t>
            </a:r>
            <a:r>
              <a:rPr lang="fr-FR" sz="1400" smtClean="0">
                <a:cs typeface="+mn-cs"/>
              </a:rPr>
              <a:t>hydraulique, et le reste des besoins vient de l</a:t>
            </a:r>
            <a:r>
              <a:rPr lang="ja-JP" altLang="fr-FR" sz="1400" smtClean="0">
                <a:latin typeface="Arial"/>
                <a:cs typeface="+mn-cs"/>
              </a:rPr>
              <a:t>’</a:t>
            </a:r>
            <a:r>
              <a:rPr lang="fr-FR" sz="1400" smtClean="0">
                <a:cs typeface="+mn-cs"/>
              </a:rPr>
              <a:t>importation. La décision d</a:t>
            </a:r>
            <a:r>
              <a:rPr lang="ja-JP" altLang="fr-FR" sz="1400" smtClean="0">
                <a:latin typeface="Arial"/>
                <a:cs typeface="+mn-cs"/>
              </a:rPr>
              <a:t>’</a:t>
            </a:r>
            <a:r>
              <a:rPr lang="fr-FR" sz="1400" smtClean="0">
                <a:cs typeface="+mn-cs"/>
              </a:rPr>
              <a:t>abandon du nucléaire prise dans les années 1980 n</a:t>
            </a:r>
            <a:r>
              <a:rPr lang="ja-JP" altLang="fr-FR" sz="1400" smtClean="0">
                <a:latin typeface="Arial"/>
                <a:cs typeface="+mn-cs"/>
              </a:rPr>
              <a:t>’</a:t>
            </a:r>
            <a:r>
              <a:rPr lang="fr-FR" sz="1400" smtClean="0">
                <a:cs typeface="+mn-cs"/>
              </a:rPr>
              <a:t>a pas été suivie d</a:t>
            </a:r>
            <a:r>
              <a:rPr lang="ja-JP" altLang="fr-FR" sz="1400" smtClean="0">
                <a:latin typeface="Arial"/>
                <a:cs typeface="+mn-cs"/>
              </a:rPr>
              <a:t>’</a:t>
            </a:r>
            <a:r>
              <a:rPr lang="fr-FR" sz="1400" smtClean="0">
                <a:cs typeface="+mn-cs"/>
              </a:rPr>
              <a:t>effet : la production d</a:t>
            </a:r>
            <a:r>
              <a:rPr lang="ja-JP" altLang="fr-FR" sz="1400" smtClean="0">
                <a:latin typeface="Arial"/>
                <a:cs typeface="+mn-cs"/>
              </a:rPr>
              <a:t>’</a:t>
            </a:r>
            <a:r>
              <a:rPr lang="fr-FR" sz="1400" smtClean="0">
                <a:cs typeface="+mn-cs"/>
              </a:rPr>
              <a:t>électricité nucléaire a m</a:t>
            </a:r>
            <a:r>
              <a:rPr lang="fr-FR" altLang="ja-JP" sz="1400" smtClean="0">
                <a:ea typeface="ヒラギノ角ゴ Pro W3" charset="0"/>
                <a:cs typeface="ヒラギノ角ゴ Pro W3" charset="0"/>
              </a:rPr>
              <a:t>ême augmenté depuis. </a:t>
            </a:r>
            <a:r>
              <a:rPr lang="fr-FR" sz="1400" smtClean="0">
                <a:cs typeface="+mn-cs"/>
              </a:rPr>
              <a:t>L</a:t>
            </a:r>
            <a:r>
              <a:rPr lang="ja-JP" altLang="fr-FR" sz="1400" smtClean="0">
                <a:latin typeface="Arial"/>
                <a:cs typeface="+mn-cs"/>
              </a:rPr>
              <a:t>’</a:t>
            </a:r>
            <a:r>
              <a:rPr lang="fr-FR" sz="1400" smtClean="0">
                <a:cs typeface="+mn-cs"/>
              </a:rPr>
              <a:t>électricité manquante est à base de charbon, importée du Danemark ou des pays de l</a:t>
            </a:r>
            <a:r>
              <a:rPr lang="ja-JP" altLang="fr-FR" sz="1400" smtClean="0">
                <a:latin typeface="Arial"/>
                <a:cs typeface="+mn-cs"/>
              </a:rPr>
              <a:t>’</a:t>
            </a:r>
            <a:r>
              <a:rPr lang="fr-FR" sz="1400" smtClean="0">
                <a:cs typeface="+mn-cs"/>
              </a:rPr>
              <a:t>Est.</a:t>
            </a:r>
          </a:p>
          <a:p>
            <a:pPr>
              <a:defRPr/>
            </a:pPr>
            <a:r>
              <a:rPr lang="fr-FR" sz="1400" smtClean="0">
                <a:cs typeface="+mn-cs"/>
              </a:rPr>
              <a:t>- en Finlande : 4 réacteurs produisent environ  30% de l</a:t>
            </a:r>
            <a:r>
              <a:rPr lang="ja-JP" altLang="fr-FR" sz="1400" smtClean="0">
                <a:latin typeface="Arial"/>
                <a:cs typeface="+mn-cs"/>
              </a:rPr>
              <a:t>’</a:t>
            </a:r>
            <a:r>
              <a:rPr lang="fr-FR" sz="1400" smtClean="0">
                <a:cs typeface="+mn-cs"/>
              </a:rPr>
              <a:t>électricité. La Finlande a commandé un réacteur EPR actuellement en construction et dont la connexion au réseau est prévue avant 2010.</a:t>
            </a:r>
          </a:p>
          <a:p>
            <a:pPr>
              <a:defRPr/>
            </a:pPr>
            <a:r>
              <a:rPr lang="fr-FR" sz="1400" smtClean="0">
                <a:cs typeface="+mn-cs"/>
              </a:rPr>
              <a:t>- en Suisse : 5 réacteurs produisent environ la moitié de l</a:t>
            </a:r>
            <a:r>
              <a:rPr lang="ja-JP" altLang="fr-FR" sz="1400" smtClean="0">
                <a:latin typeface="Arial"/>
                <a:cs typeface="+mn-cs"/>
              </a:rPr>
              <a:t>’</a:t>
            </a:r>
            <a:r>
              <a:rPr lang="fr-FR" sz="1400" smtClean="0">
                <a:cs typeface="+mn-cs"/>
              </a:rPr>
              <a:t>électricité. La Suisse a voté massivement en faveur de l</a:t>
            </a:r>
            <a:r>
              <a:rPr lang="ja-JP" altLang="fr-FR" sz="1400" smtClean="0">
                <a:latin typeface="Arial"/>
                <a:cs typeface="+mn-cs"/>
              </a:rPr>
              <a:t>’</a:t>
            </a:r>
            <a:r>
              <a:rPr lang="fr-FR" sz="1400" smtClean="0">
                <a:cs typeface="+mn-cs"/>
              </a:rPr>
              <a:t>énergie nucléaire par référendum. Les référendums pour une sortie du nucléaire et pour un moratoire nucléaire ont été fortement rejetés par la population.</a:t>
            </a:r>
          </a:p>
          <a:p>
            <a:pPr>
              <a:defRPr/>
            </a:pPr>
            <a:r>
              <a:rPr lang="fr-FR" sz="1400" smtClean="0">
                <a:cs typeface="+mn-cs"/>
              </a:rPr>
              <a:t>- en Italie (aucun réacteur) et en Espagne (9 réacteurs pour 20% de l</a:t>
            </a:r>
            <a:r>
              <a:rPr lang="ja-JP" altLang="fr-FR" sz="1400" smtClean="0">
                <a:latin typeface="Arial"/>
                <a:cs typeface="+mn-cs"/>
              </a:rPr>
              <a:t>’</a:t>
            </a:r>
            <a:r>
              <a:rPr lang="fr-FR" sz="1400" smtClean="0">
                <a:cs typeface="+mn-cs"/>
              </a:rPr>
              <a:t>électricité espagnole) il n</a:t>
            </a:r>
            <a:r>
              <a:rPr lang="ja-JP" altLang="fr-FR" sz="1400" smtClean="0">
                <a:latin typeface="Arial"/>
                <a:cs typeface="+mn-cs"/>
              </a:rPr>
              <a:t>’</a:t>
            </a:r>
            <a:r>
              <a:rPr lang="fr-FR" sz="1400" smtClean="0">
                <a:cs typeface="+mn-cs"/>
              </a:rPr>
              <a:t>y a aucun projet construction actuellement, mais les deux pays souhaitent participer à l</a:t>
            </a:r>
            <a:r>
              <a:rPr lang="ja-JP" altLang="fr-FR" sz="1400" smtClean="0">
                <a:latin typeface="Arial"/>
                <a:cs typeface="+mn-cs"/>
              </a:rPr>
              <a:t>’</a:t>
            </a:r>
            <a:r>
              <a:rPr lang="fr-FR" sz="1400" smtClean="0">
                <a:cs typeface="+mn-cs"/>
              </a:rPr>
              <a:t>EPR français.</a:t>
            </a:r>
          </a:p>
          <a:p>
            <a:pPr>
              <a:defRPr/>
            </a:pPr>
            <a:r>
              <a:rPr lang="fr-FR" sz="1400" smtClean="0">
                <a:cs typeface="+mn-cs"/>
              </a:rPr>
              <a:t>CANADA,  ETATS-UNIS, JAPON, CHINE     SUIVANT  320 s</a:t>
            </a:r>
            <a:endParaRPr lang="fr-FR"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Rot="1" noChangeAspect="1" noChangeArrowheads="1"/>
          </p:cNvSpPr>
          <p:nvPr>
            <p:ph type="sldImg"/>
          </p:nvPr>
        </p:nvSpPr>
        <p:spPr>
          <a:xfrm>
            <a:off x="1130300" y="842963"/>
            <a:ext cx="4513263" cy="3384550"/>
          </a:xfrm>
          <a:solidFill>
            <a:srgbClr val="FFFFFF"/>
          </a:solidFill>
          <a:ln/>
          <a:extLst>
            <a:ext uri="{FAA26D3D-D897-4be2-8F04-BA451C77F1D7}">
              <ma14:placeholderFlag xmlns:ma14="http://schemas.microsoft.com/office/mac/drawingml/2011/main" val="1"/>
            </a:ext>
          </a:extLst>
        </p:spPr>
      </p:sp>
      <p:sp>
        <p:nvSpPr>
          <p:cNvPr id="529411" name="Rectangle 3"/>
          <p:cNvSpPr>
            <a:spLocks noGrp="1" noChangeArrowheads="1"/>
          </p:cNvSpPr>
          <p:nvPr>
            <p:ph type="body" idx="1"/>
          </p:nvPr>
        </p:nvSpPr>
        <p:spPr>
          <a:xfrm>
            <a:off x="903288" y="4603750"/>
            <a:ext cx="4967287" cy="4367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r>
              <a:rPr lang="fr-FR" sz="2000" smtClean="0">
                <a:cs typeface="+mn-cs"/>
              </a:rPr>
              <a:t>Quelques années plus tard, j'ai suivi des études scientifiques, en devenant polytechnicien, puis ingénieur en génie nucléaire de l</a:t>
            </a:r>
            <a:r>
              <a:rPr lang="ja-JP" altLang="fr-FR" sz="2000" smtClean="0">
                <a:latin typeface="Arial"/>
                <a:cs typeface="+mn-cs"/>
              </a:rPr>
              <a:t>’</a:t>
            </a:r>
            <a:r>
              <a:rPr lang="fr-FR" sz="2000" smtClean="0">
                <a:cs typeface="+mn-cs"/>
              </a:rPr>
              <a:t>Ecole Nationale Supérieure de Techniques Avancées à Paris.</a:t>
            </a:r>
          </a:p>
          <a:p>
            <a:pPr>
              <a:defRPr/>
            </a:pPr>
            <a:endParaRPr lang="fr-FR" sz="2000" smtClean="0">
              <a:cs typeface="+mn-cs"/>
            </a:endParaRPr>
          </a:p>
          <a:p>
            <a:pPr>
              <a:defRPr/>
            </a:pPr>
            <a:r>
              <a:rPr lang="fr-FR" sz="2000" smtClean="0">
                <a:cs typeface="+mn-cs"/>
              </a:rPr>
              <a:t>SUIVANT</a:t>
            </a:r>
          </a:p>
          <a:p>
            <a:pPr>
              <a:defRPr/>
            </a:pPr>
            <a:endParaRPr lang="fr-FR" sz="2000" smtClean="0">
              <a:cs typeface="+mn-cs"/>
            </a:endParaRPr>
          </a:p>
          <a:p>
            <a:pPr>
              <a:defRPr/>
            </a:pPr>
            <a:r>
              <a:rPr lang="fr-FR" sz="2000" smtClean="0">
                <a:cs typeface="+mn-cs"/>
              </a:rPr>
              <a:t>10  s</a:t>
            </a:r>
            <a:endParaRPr lang="fr-FR"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Rot="1" noChangeAspect="1" noChangeArrowheads="1"/>
          </p:cNvSpPr>
          <p:nvPr>
            <p:ph type="sldImg"/>
          </p:nvPr>
        </p:nvSpPr>
        <p:spPr>
          <a:xfrm>
            <a:off x="2239963" y="0"/>
            <a:ext cx="1835150" cy="1376363"/>
          </a:xfrm>
          <a:solidFill>
            <a:srgbClr val="FFFFFF"/>
          </a:solidFill>
          <a:ln/>
          <a:extLst>
            <a:ext uri="{FAA26D3D-D897-4be2-8F04-BA451C77F1D7}">
              <ma14:placeholderFlag xmlns:ma14="http://schemas.microsoft.com/office/mac/drawingml/2011/main" val="1"/>
            </a:ext>
          </a:extLst>
        </p:spPr>
      </p:sp>
      <p:sp>
        <p:nvSpPr>
          <p:cNvPr id="570371" name="Rectangle 3"/>
          <p:cNvSpPr>
            <a:spLocks noGrp="1" noChangeArrowheads="1"/>
          </p:cNvSpPr>
          <p:nvPr>
            <p:ph type="body" idx="1"/>
          </p:nvPr>
        </p:nvSpPr>
        <p:spPr>
          <a:xfrm>
            <a:off x="228600" y="1524000"/>
            <a:ext cx="6400800" cy="7446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r>
              <a:rPr lang="fr-FR" sz="1600" smtClean="0">
                <a:cs typeface="+mn-cs"/>
              </a:rPr>
              <a:t>L</a:t>
            </a:r>
            <a:r>
              <a:rPr lang="ja-JP" altLang="fr-FR" sz="1600" smtClean="0">
                <a:latin typeface="Arial"/>
                <a:cs typeface="+mn-cs"/>
              </a:rPr>
              <a:t>’</a:t>
            </a:r>
            <a:r>
              <a:rPr lang="fr-FR" sz="1600" smtClean="0">
                <a:cs typeface="+mn-cs"/>
              </a:rPr>
              <a:t>homme n</a:t>
            </a:r>
            <a:r>
              <a:rPr lang="ja-JP" altLang="fr-FR" sz="1600" smtClean="0">
                <a:latin typeface="Arial"/>
                <a:cs typeface="+mn-cs"/>
              </a:rPr>
              <a:t>’</a:t>
            </a:r>
            <a:r>
              <a:rPr lang="fr-FR" sz="1600" smtClean="0">
                <a:cs typeface="+mn-cs"/>
              </a:rPr>
              <a:t>a pas inventé la radioactivité. Elle est naturelle. Notre planète a toujours baigné dans un flux de radiations.</a:t>
            </a:r>
          </a:p>
          <a:p>
            <a:pPr>
              <a:defRPr/>
            </a:pPr>
            <a:r>
              <a:rPr lang="fr-FR" sz="1600" smtClean="0">
                <a:cs typeface="+mn-cs"/>
              </a:rPr>
              <a:t>La radioactivité peut provenir de la Terre elle-même, du soleil ou de l</a:t>
            </a:r>
            <a:r>
              <a:rPr lang="ja-JP" altLang="fr-FR" sz="1600" smtClean="0">
                <a:latin typeface="Arial"/>
                <a:cs typeface="+mn-cs"/>
              </a:rPr>
              <a:t>’</a:t>
            </a:r>
            <a:r>
              <a:rPr lang="fr-FR" sz="1600" smtClean="0">
                <a:cs typeface="+mn-cs"/>
              </a:rPr>
              <a:t>espace (rayons solaires et cosmiques), et même de l</a:t>
            </a:r>
            <a:r>
              <a:rPr lang="ja-JP" altLang="fr-FR" sz="1600" smtClean="0">
                <a:latin typeface="Arial"/>
                <a:cs typeface="+mn-cs"/>
              </a:rPr>
              <a:t>’</a:t>
            </a:r>
            <a:r>
              <a:rPr lang="fr-FR" sz="1600" smtClean="0">
                <a:cs typeface="+mn-cs"/>
              </a:rPr>
              <a:t>intérieur de notre corps qui contient entre autres, depuis la nuit des temps, environ 8000 becquerels, notamment du potassium 40 et du carbone 14.</a:t>
            </a:r>
          </a:p>
          <a:p>
            <a:pPr>
              <a:defRPr/>
            </a:pPr>
            <a:r>
              <a:rPr lang="fr-FR" sz="1600" smtClean="0">
                <a:cs typeface="+mn-cs"/>
              </a:rPr>
              <a:t>La radioactivité naturelle décroît lentement depuis la naissance de notre planète. Lorsque la vie est apparue sur Terre, le niveau de radioactivité naturelle était le double de celui d</a:t>
            </a:r>
            <a:r>
              <a:rPr lang="ja-JP" altLang="fr-FR" sz="1600" smtClean="0">
                <a:latin typeface="Arial"/>
                <a:cs typeface="+mn-cs"/>
              </a:rPr>
              <a:t>’</a:t>
            </a:r>
            <a:r>
              <a:rPr lang="fr-FR" sz="1600" smtClean="0">
                <a:cs typeface="+mn-cs"/>
              </a:rPr>
              <a:t>aujourd</a:t>
            </a:r>
            <a:r>
              <a:rPr lang="ja-JP" altLang="fr-FR" sz="1600" smtClean="0">
                <a:latin typeface="Arial"/>
                <a:cs typeface="+mn-cs"/>
              </a:rPr>
              <a:t>’</a:t>
            </a:r>
            <a:r>
              <a:rPr lang="fr-FR" sz="1600" smtClean="0">
                <a:cs typeface="+mn-cs"/>
              </a:rPr>
              <a:t>hui. Le bruit de fond habituel est maintenant de l</a:t>
            </a:r>
            <a:r>
              <a:rPr lang="ja-JP" altLang="fr-FR" sz="1600" smtClean="0">
                <a:latin typeface="Arial"/>
                <a:cs typeface="+mn-cs"/>
              </a:rPr>
              <a:t>’</a:t>
            </a:r>
            <a:r>
              <a:rPr lang="fr-FR" sz="1600" smtClean="0">
                <a:cs typeface="+mn-cs"/>
              </a:rPr>
              <a:t>ordre de 0,1 micro Sv/h. Mais son niveau est très variable. En altitude, le niveau double tous les 2000 mètres. Dans les avions commerciaux, la mesure du rayonnement peut atteindre 5 micro Sv/h, (50 fois plus qu</a:t>
            </a:r>
            <a:r>
              <a:rPr lang="ja-JP" altLang="fr-FR" sz="1600" smtClean="0">
                <a:latin typeface="Arial"/>
                <a:cs typeface="+mn-cs"/>
              </a:rPr>
              <a:t>’</a:t>
            </a:r>
            <a:r>
              <a:rPr lang="fr-FR" sz="1600" smtClean="0">
                <a:cs typeface="+mn-cs"/>
              </a:rPr>
              <a:t>au sol, voir photo). En certains sites, tels que Kerala en Inde ou Guarapari au Brésil, les rayonnements naturels peuvent atteindre 40 micros sievert/heure (environ 400 fois le rayonnement normal dans cette pièce).</a:t>
            </a:r>
          </a:p>
          <a:p>
            <a:pPr>
              <a:defRPr/>
            </a:pPr>
            <a:r>
              <a:rPr lang="fr-FR" sz="1600" smtClean="0">
                <a:cs typeface="+mn-cs"/>
              </a:rPr>
              <a:t>Sur la photo du centre, vous pouvez voir votre serviteur faisant des mesures sur la plage de Guarapari, riche en thorium. Cette plage est réputée pour ses effets BENEFIQUES sur la santé, et beaucoup de Brésiliens y vont en cure pour se couvrir le corps du sable noir (photo en bas à gauche). De tels débits de dose seraient interdits dans l</a:t>
            </a:r>
            <a:r>
              <a:rPr lang="ja-JP" altLang="fr-FR" sz="1600" smtClean="0">
                <a:latin typeface="Arial"/>
                <a:cs typeface="+mn-cs"/>
              </a:rPr>
              <a:t>’</a:t>
            </a:r>
            <a:r>
              <a:rPr lang="fr-FR" sz="1600" smtClean="0">
                <a:cs typeface="+mn-cs"/>
              </a:rPr>
              <a:t>industrie nucléaire, mais les gens qui vivent dans ces zones de forte radioactivité naturelle sont en bonne santé. Vivre à proximité ou même travailler dans une installation nucléaire nous expose à des niveaux de rayonnement de plusieurs ordres de grandeur inférieurs à ces niveaux observés dans la nature et qui n</a:t>
            </a:r>
            <a:r>
              <a:rPr lang="ja-JP" altLang="fr-FR" sz="1600" smtClean="0">
                <a:latin typeface="Arial"/>
                <a:cs typeface="+mn-cs"/>
              </a:rPr>
              <a:t>’</a:t>
            </a:r>
            <a:r>
              <a:rPr lang="fr-FR" sz="1600" smtClean="0">
                <a:cs typeface="+mn-cs"/>
              </a:rPr>
              <a:t>effraient personne. Cependant, à des niveaux TRES élevés, la radiaoctivité est dangereuse et nous devons donc toujours rester vigilants.</a:t>
            </a:r>
          </a:p>
          <a:p>
            <a:pPr>
              <a:defRPr/>
            </a:pPr>
            <a:r>
              <a:rPr lang="fr-FR" sz="1600" smtClean="0">
                <a:cs typeface="+mn-cs"/>
              </a:rPr>
              <a:t>Un aspect, qui est aussi méconnu, est que l</a:t>
            </a:r>
            <a:r>
              <a:rPr lang="ja-JP" altLang="fr-FR" sz="1600" smtClean="0">
                <a:latin typeface="Arial"/>
                <a:cs typeface="+mn-cs"/>
              </a:rPr>
              <a:t>’</a:t>
            </a:r>
            <a:r>
              <a:rPr lang="fr-FR" sz="1600" smtClean="0">
                <a:cs typeface="+mn-cs"/>
              </a:rPr>
              <a:t>existence d</a:t>
            </a:r>
            <a:r>
              <a:rPr lang="ja-JP" altLang="fr-FR" sz="1600" smtClean="0">
                <a:latin typeface="Arial"/>
                <a:cs typeface="+mn-cs"/>
              </a:rPr>
              <a:t>’</a:t>
            </a:r>
            <a:r>
              <a:rPr lang="fr-FR" sz="1600" smtClean="0">
                <a:cs typeface="+mn-cs"/>
              </a:rPr>
              <a:t>une industrie nucléaire DIMINUE la radioactivité sur la planète, en consommant l</a:t>
            </a:r>
            <a:r>
              <a:rPr lang="ja-JP" altLang="fr-FR" sz="1600" smtClean="0">
                <a:latin typeface="Arial"/>
                <a:cs typeface="+mn-cs"/>
              </a:rPr>
              <a:t>’</a:t>
            </a:r>
            <a:r>
              <a:rPr lang="fr-FR" sz="1600" smtClean="0">
                <a:cs typeface="+mn-cs"/>
              </a:rPr>
              <a:t>uranium de la croûte terrestre un peu plus vite que sa décroissance naturelle.</a:t>
            </a:r>
          </a:p>
          <a:p>
            <a:pPr>
              <a:defRPr/>
            </a:pPr>
            <a:r>
              <a:rPr lang="fr-FR" sz="1600" smtClean="0">
                <a:cs typeface="+mn-cs"/>
              </a:rPr>
              <a:t>SUIVANT   135  s</a:t>
            </a:r>
            <a:endParaRPr lang="fr-FR" sz="1500"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385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Rot="1" noChangeAspect="1" noChangeArrowheads="1" noTextEdit="1"/>
          </p:cNvSpPr>
          <p:nvPr>
            <p:ph type="sldImg"/>
          </p:nvPr>
        </p:nvSpPr>
        <p:spPr>
          <a:xfrm>
            <a:off x="1131888" y="844550"/>
            <a:ext cx="4510087" cy="3382963"/>
          </a:xfrm>
          <a:solidFill>
            <a:srgbClr val="FFFFFF"/>
          </a:solidFill>
          <a:ln/>
          <a:extLst>
            <a:ext uri="{FAA26D3D-D897-4be2-8F04-BA451C77F1D7}">
              <ma14:placeholderFlag xmlns:ma14="http://schemas.microsoft.com/office/mac/drawingml/2011/main" val="1"/>
            </a:ext>
          </a:extLst>
        </p:spPr>
      </p:sp>
      <p:sp>
        <p:nvSpPr>
          <p:cNvPr id="572419" name="Rectangle 3"/>
          <p:cNvSpPr>
            <a:spLocks noGrp="1" noChangeArrowheads="1"/>
          </p:cNvSpPr>
          <p:nvPr>
            <p:ph type="body" idx="1"/>
          </p:nvPr>
        </p:nvSpPr>
        <p:spPr>
          <a:xfrm>
            <a:off x="903288" y="4603750"/>
            <a:ext cx="4967287" cy="4367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endParaRPr lang="en-US" sz="2000" smtClean="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Rot="1" noChangeAspect="1" noChangeArrowheads="1" noTextEdit="1"/>
          </p:cNvSpPr>
          <p:nvPr>
            <p:ph type="sldImg"/>
          </p:nvPr>
        </p:nvSpPr>
        <p:spPr>
          <a:xfrm>
            <a:off x="1131888" y="844550"/>
            <a:ext cx="4510087" cy="3382963"/>
          </a:xfrm>
          <a:solidFill>
            <a:srgbClr val="FFFFFF"/>
          </a:solidFill>
          <a:ln/>
          <a:extLst>
            <a:ext uri="{FAA26D3D-D897-4be2-8F04-BA451C77F1D7}">
              <ma14:placeholderFlag xmlns:ma14="http://schemas.microsoft.com/office/mac/drawingml/2011/main" val="1"/>
            </a:ext>
          </a:extLst>
        </p:spPr>
      </p:sp>
      <p:sp>
        <p:nvSpPr>
          <p:cNvPr id="574467" name="Rectangle 3"/>
          <p:cNvSpPr>
            <a:spLocks noGrp="1" noChangeArrowheads="1"/>
          </p:cNvSpPr>
          <p:nvPr>
            <p:ph type="body" idx="1"/>
          </p:nvPr>
        </p:nvSpPr>
        <p:spPr>
          <a:xfrm>
            <a:off x="903288" y="4603750"/>
            <a:ext cx="4967287" cy="4367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endParaRPr lang="en-US" sz="2000"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Rot="1" noChangeAspect="1" noChangeArrowheads="1" noTextEdit="1"/>
          </p:cNvSpPr>
          <p:nvPr>
            <p:ph type="sldImg"/>
          </p:nvPr>
        </p:nvSpPr>
        <p:spPr>
          <a:xfrm>
            <a:off x="1131888" y="844550"/>
            <a:ext cx="4510087" cy="3382963"/>
          </a:xfrm>
          <a:solidFill>
            <a:srgbClr val="FFFFFF"/>
          </a:solidFill>
          <a:ln/>
          <a:extLst>
            <a:ext uri="{FAA26D3D-D897-4be2-8F04-BA451C77F1D7}">
              <ma14:placeholderFlag xmlns:ma14="http://schemas.microsoft.com/office/mac/drawingml/2011/main" val="1"/>
            </a:ext>
          </a:extLst>
        </p:spPr>
      </p:sp>
      <p:sp>
        <p:nvSpPr>
          <p:cNvPr id="576515" name="Rectangle 3"/>
          <p:cNvSpPr>
            <a:spLocks noGrp="1" noChangeArrowheads="1"/>
          </p:cNvSpPr>
          <p:nvPr>
            <p:ph type="body" idx="1"/>
          </p:nvPr>
        </p:nvSpPr>
        <p:spPr>
          <a:xfrm>
            <a:off x="903288" y="4603750"/>
            <a:ext cx="4967287" cy="4367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endParaRPr lang="en-US" sz="2000" smtClean="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Grp="1" noRot="1" noChangeAspect="1" noChangeArrowheads="1"/>
          </p:cNvSpPr>
          <p:nvPr>
            <p:ph type="sldImg"/>
          </p:nvPr>
        </p:nvSpPr>
        <p:spPr>
          <a:xfrm>
            <a:off x="2159000" y="228600"/>
            <a:ext cx="2540000" cy="1905000"/>
          </a:xfrm>
          <a:solidFill>
            <a:srgbClr val="FFFFFF"/>
          </a:solidFill>
          <a:ln/>
          <a:extLst>
            <a:ext uri="{FAA26D3D-D897-4be2-8F04-BA451C77F1D7}">
              <ma14:placeholderFlag xmlns:ma14="http://schemas.microsoft.com/office/mac/drawingml/2011/main" val="1"/>
            </a:ext>
          </a:extLst>
        </p:spPr>
      </p:sp>
      <p:sp>
        <p:nvSpPr>
          <p:cNvPr id="578563" name="Rectangle 3"/>
          <p:cNvSpPr>
            <a:spLocks noGrp="1" noChangeArrowheads="1"/>
          </p:cNvSpPr>
          <p:nvPr>
            <p:ph type="body" idx="1"/>
          </p:nvPr>
        </p:nvSpPr>
        <p:spPr>
          <a:xfrm>
            <a:off x="0" y="2209800"/>
            <a:ext cx="6773863" cy="67611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r>
              <a:rPr lang="fr-FR" sz="1800" smtClean="0">
                <a:cs typeface="+mn-cs"/>
              </a:rPr>
              <a:t>Cette planche montre la dépendance de la France et de l</a:t>
            </a:r>
            <a:r>
              <a:rPr lang="ja-JP" altLang="fr-FR" sz="1800" smtClean="0">
                <a:latin typeface="Arial"/>
                <a:cs typeface="+mn-cs"/>
              </a:rPr>
              <a:t>’</a:t>
            </a:r>
            <a:r>
              <a:rPr lang="fr-FR" sz="1800" smtClean="0">
                <a:cs typeface="+mn-cs"/>
              </a:rPr>
              <a:t>Italie vis-à-vis des combustibles fossiles importés. Les deux pays avaient une situation similaire jusqu</a:t>
            </a:r>
            <a:r>
              <a:rPr lang="ja-JP" altLang="fr-FR" sz="1800" smtClean="0">
                <a:latin typeface="Arial"/>
                <a:cs typeface="+mn-cs"/>
              </a:rPr>
              <a:t>’</a:t>
            </a:r>
            <a:r>
              <a:rPr lang="fr-FR" sz="1800" smtClean="0">
                <a:cs typeface="+mn-cs"/>
              </a:rPr>
              <a:t>en 1970 : pas de pétrole, peu ou pas de charbon et de gaz naturel.</a:t>
            </a:r>
          </a:p>
          <a:p>
            <a:pPr>
              <a:defRPr/>
            </a:pPr>
            <a:r>
              <a:rPr lang="fr-FR" sz="1800" smtClean="0">
                <a:cs typeface="+mn-cs"/>
              </a:rPr>
              <a:t>La dépendance augmente jusqu</a:t>
            </a:r>
            <a:r>
              <a:rPr lang="ja-JP" altLang="fr-FR" sz="1800" smtClean="0">
                <a:latin typeface="Arial"/>
                <a:cs typeface="+mn-cs"/>
              </a:rPr>
              <a:t>’</a:t>
            </a:r>
            <a:r>
              <a:rPr lang="fr-FR" sz="1800" smtClean="0">
                <a:cs typeface="+mn-cs"/>
              </a:rPr>
              <a:t>à 80% en 1973, en raison de la croissance de la consommation. Lorsque survient le choc pétrolier de 1973, la France décidé le lancement d</a:t>
            </a:r>
            <a:r>
              <a:rPr lang="ja-JP" altLang="fr-FR" sz="1800" smtClean="0">
                <a:latin typeface="Arial"/>
                <a:cs typeface="+mn-cs"/>
              </a:rPr>
              <a:t>’</a:t>
            </a:r>
            <a:r>
              <a:rPr lang="fr-FR" sz="1800" smtClean="0">
                <a:cs typeface="+mn-cs"/>
              </a:rPr>
              <a:t>un important programme nucléaire et d</a:t>
            </a:r>
            <a:r>
              <a:rPr lang="ja-JP" altLang="fr-FR" sz="1800" smtClean="0">
                <a:latin typeface="Arial"/>
                <a:cs typeface="+mn-cs"/>
              </a:rPr>
              <a:t>’</a:t>
            </a:r>
            <a:r>
              <a:rPr lang="fr-FR" sz="1800" smtClean="0">
                <a:cs typeface="+mn-cs"/>
              </a:rPr>
              <a:t>économies d</a:t>
            </a:r>
            <a:r>
              <a:rPr lang="ja-JP" altLang="fr-FR" sz="1800" smtClean="0">
                <a:latin typeface="Arial"/>
                <a:cs typeface="+mn-cs"/>
              </a:rPr>
              <a:t>’</a:t>
            </a:r>
            <a:r>
              <a:rPr lang="fr-FR" sz="1800" smtClean="0">
                <a:cs typeface="+mn-cs"/>
              </a:rPr>
              <a:t>énergie, </a:t>
            </a:r>
            <a:r>
              <a:rPr lang="fr-FR" sz="1800" i="1" smtClean="0">
                <a:cs typeface="+mn-cs"/>
              </a:rPr>
              <a:t> </a:t>
            </a:r>
            <a:r>
              <a:rPr lang="fr-FR" sz="1800" smtClean="0">
                <a:cs typeface="+mn-cs"/>
              </a:rPr>
              <a:t>dont il a résulté une réduction de sa dépendance à 50% et une réduction de ses rejets de CO2 dans la même proportion.</a:t>
            </a:r>
          </a:p>
          <a:p>
            <a:pPr>
              <a:defRPr/>
            </a:pPr>
            <a:r>
              <a:rPr lang="fr-FR" sz="1800" smtClean="0">
                <a:cs typeface="+mn-cs"/>
              </a:rPr>
              <a:t>L</a:t>
            </a:r>
            <a:r>
              <a:rPr lang="ja-JP" altLang="fr-FR" sz="1800" smtClean="0">
                <a:latin typeface="Arial"/>
                <a:cs typeface="+mn-cs"/>
              </a:rPr>
              <a:t>’</a:t>
            </a:r>
            <a:r>
              <a:rPr lang="fr-FR" sz="1800" smtClean="0">
                <a:cs typeface="+mn-cs"/>
              </a:rPr>
              <a:t>Italie s</a:t>
            </a:r>
            <a:r>
              <a:rPr lang="ja-JP" altLang="fr-FR" sz="1800" smtClean="0">
                <a:latin typeface="Arial"/>
                <a:cs typeface="+mn-cs"/>
              </a:rPr>
              <a:t>’</a:t>
            </a:r>
            <a:r>
              <a:rPr lang="fr-FR" sz="1800" smtClean="0">
                <a:cs typeface="+mn-cs"/>
              </a:rPr>
              <a:t>était engagée dans la réalisation de quelques centrales nucléaires et aurait pu avoir la même démarche. Mais elle prit la décision politique inverse, et ne fit pas fonctionner les réacteurs qu</a:t>
            </a:r>
            <a:r>
              <a:rPr lang="ja-JP" altLang="fr-FR" sz="1800" smtClean="0">
                <a:latin typeface="Arial"/>
                <a:cs typeface="+mn-cs"/>
              </a:rPr>
              <a:t>’</a:t>
            </a:r>
            <a:r>
              <a:rPr lang="fr-FR" sz="1800" smtClean="0">
                <a:cs typeface="+mn-cs"/>
              </a:rPr>
              <a:t>elle avait construits. Sa dépendance énergétiqque a continué à augmenter jusqu</a:t>
            </a:r>
            <a:r>
              <a:rPr lang="ja-JP" altLang="fr-FR" sz="1800" smtClean="0">
                <a:latin typeface="Arial"/>
                <a:cs typeface="+mn-cs"/>
              </a:rPr>
              <a:t>’</a:t>
            </a:r>
            <a:r>
              <a:rPr lang="fr-FR" sz="1800" smtClean="0">
                <a:cs typeface="+mn-cs"/>
              </a:rPr>
              <a:t>à 90% aujourd</a:t>
            </a:r>
            <a:r>
              <a:rPr lang="ja-JP" altLang="fr-FR" sz="1800" smtClean="0">
                <a:latin typeface="Arial"/>
                <a:cs typeface="+mn-cs"/>
              </a:rPr>
              <a:t>’</a:t>
            </a:r>
            <a:r>
              <a:rPr lang="fr-FR" sz="1800" smtClean="0">
                <a:cs typeface="+mn-cs"/>
              </a:rPr>
              <a:t>hui. C</a:t>
            </a:r>
            <a:r>
              <a:rPr lang="ja-JP" altLang="fr-FR" sz="1800" smtClean="0">
                <a:latin typeface="Arial"/>
                <a:cs typeface="+mn-cs"/>
              </a:rPr>
              <a:t>’</a:t>
            </a:r>
            <a:r>
              <a:rPr lang="fr-FR" sz="1800" smtClean="0">
                <a:cs typeface="+mn-cs"/>
              </a:rPr>
              <a:t>est ce qui se serait passé en France sans le programme nucléaire français.</a:t>
            </a:r>
          </a:p>
          <a:p>
            <a:pPr>
              <a:defRPr/>
            </a:pPr>
            <a:r>
              <a:rPr lang="fr-FR" sz="1800" smtClean="0">
                <a:cs typeface="+mn-cs"/>
              </a:rPr>
              <a:t>Aujourd</a:t>
            </a:r>
            <a:r>
              <a:rPr lang="ja-JP" altLang="fr-FR" sz="1800" smtClean="0">
                <a:latin typeface="Arial"/>
                <a:cs typeface="+mn-cs"/>
              </a:rPr>
              <a:t>’</a:t>
            </a:r>
            <a:r>
              <a:rPr lang="fr-FR" sz="1800" smtClean="0">
                <a:cs typeface="+mn-cs"/>
              </a:rPr>
              <a:t>hui, un Italien émet plus de CO2 qu</a:t>
            </a:r>
            <a:r>
              <a:rPr lang="ja-JP" altLang="fr-FR" sz="1800" smtClean="0">
                <a:latin typeface="Arial"/>
                <a:cs typeface="+mn-cs"/>
              </a:rPr>
              <a:t>’</a:t>
            </a:r>
            <a:r>
              <a:rPr lang="fr-FR" sz="1800" smtClean="0">
                <a:cs typeface="+mn-cs"/>
              </a:rPr>
              <a:t>un Français, la France exporte beaucoup d</a:t>
            </a:r>
            <a:r>
              <a:rPr lang="ja-JP" altLang="fr-FR" sz="1800" smtClean="0">
                <a:latin typeface="Arial"/>
                <a:cs typeface="+mn-cs"/>
              </a:rPr>
              <a:t>’</a:t>
            </a:r>
            <a:r>
              <a:rPr lang="fr-FR" sz="1800" smtClean="0">
                <a:cs typeface="+mn-cs"/>
              </a:rPr>
              <a:t>électricité vers l</a:t>
            </a:r>
            <a:r>
              <a:rPr lang="ja-JP" altLang="fr-FR" sz="1800" smtClean="0">
                <a:latin typeface="Arial"/>
                <a:cs typeface="+mn-cs"/>
              </a:rPr>
              <a:t>’</a:t>
            </a:r>
            <a:r>
              <a:rPr lang="fr-FR" sz="1800" smtClean="0">
                <a:cs typeface="+mn-cs"/>
              </a:rPr>
              <a:t>Italie. Le coût de l</a:t>
            </a:r>
            <a:r>
              <a:rPr lang="ja-JP" altLang="fr-FR" sz="1800" smtClean="0">
                <a:latin typeface="Arial"/>
                <a:cs typeface="+mn-cs"/>
              </a:rPr>
              <a:t>’</a:t>
            </a:r>
            <a:r>
              <a:rPr lang="fr-FR" sz="1800" smtClean="0">
                <a:cs typeface="+mn-cs"/>
              </a:rPr>
              <a:t>électricité y est 50% plus élevé qu</a:t>
            </a:r>
            <a:r>
              <a:rPr lang="ja-JP" altLang="fr-FR" sz="1800" smtClean="0">
                <a:latin typeface="Arial"/>
                <a:cs typeface="+mn-cs"/>
              </a:rPr>
              <a:t>’</a:t>
            </a:r>
            <a:r>
              <a:rPr lang="fr-FR" sz="1800" smtClean="0">
                <a:cs typeface="+mn-cs"/>
              </a:rPr>
              <a:t>en France, et le surcoût pour l</a:t>
            </a:r>
            <a:r>
              <a:rPr lang="ja-JP" altLang="fr-FR" sz="1800" smtClean="0">
                <a:latin typeface="Arial"/>
                <a:cs typeface="+mn-cs"/>
              </a:rPr>
              <a:t>’</a:t>
            </a:r>
            <a:r>
              <a:rPr lang="fr-FR" sz="1800" smtClean="0">
                <a:cs typeface="+mn-cs"/>
              </a:rPr>
              <a:t>économie italienne est de 20 milliards d</a:t>
            </a:r>
            <a:r>
              <a:rPr lang="ja-JP" altLang="fr-FR" sz="1800" smtClean="0">
                <a:latin typeface="Arial"/>
                <a:cs typeface="+mn-cs"/>
              </a:rPr>
              <a:t>’</a:t>
            </a:r>
            <a:r>
              <a:rPr lang="fr-FR" sz="1800" smtClean="0">
                <a:cs typeface="+mn-cs"/>
              </a:rPr>
              <a:t>euros par an.</a:t>
            </a:r>
          </a:p>
          <a:p>
            <a:pPr>
              <a:defRPr/>
            </a:pPr>
            <a:r>
              <a:rPr lang="fr-FR" sz="1800" smtClean="0">
                <a:cs typeface="+mn-cs"/>
              </a:rPr>
              <a:t>SUIVANT</a:t>
            </a:r>
          </a:p>
          <a:p>
            <a:pPr>
              <a:defRPr/>
            </a:pPr>
            <a:r>
              <a:rPr lang="fr-FR" sz="1800" smtClean="0">
                <a:cs typeface="+mn-cs"/>
              </a:rPr>
              <a:t>Lorsque les Verts sont arrivés au Gouvernement en 1997, le niveau de dépendance a recommencé à monter (l</a:t>
            </a:r>
            <a:r>
              <a:rPr lang="ja-JP" altLang="fr-FR" sz="1800" smtClean="0">
                <a:latin typeface="Arial"/>
                <a:cs typeface="+mn-cs"/>
              </a:rPr>
              <a:t>’</a:t>
            </a:r>
            <a:r>
              <a:rPr lang="fr-FR" sz="1800" smtClean="0">
                <a:cs typeface="+mn-cs"/>
              </a:rPr>
              <a:t>EPR a été repoussé et des centrales thermiques à gaz ont été installées).</a:t>
            </a:r>
          </a:p>
          <a:p>
            <a:pPr>
              <a:defRPr/>
            </a:pPr>
            <a:r>
              <a:rPr lang="fr-FR" sz="1800" smtClean="0">
                <a:cs typeface="+mn-cs"/>
              </a:rPr>
              <a:t>SUIVANT      85 s</a:t>
            </a:r>
            <a:endParaRPr lang="fr-FR"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Rot="1" noChangeAspect="1" noChangeArrowheads="1" noTextEdit="1"/>
          </p:cNvSpPr>
          <p:nvPr>
            <p:ph type="sldImg"/>
          </p:nvPr>
        </p:nvSpPr>
        <p:spPr>
          <a:xfrm>
            <a:off x="4457700" y="152400"/>
            <a:ext cx="2133600" cy="1600200"/>
          </a:xfrm>
          <a:ln cap="flat"/>
          <a:extLst>
            <a:ext uri="{FAA26D3D-D897-4be2-8F04-BA451C77F1D7}">
              <ma14:placeholderFlag xmlns:ma14="http://schemas.microsoft.com/office/mac/drawingml/2011/main" val="1"/>
            </a:ext>
          </a:extLst>
        </p:spPr>
      </p:sp>
      <p:sp>
        <p:nvSpPr>
          <p:cNvPr id="405507" name="Rectangle 3"/>
          <p:cNvSpPr>
            <a:spLocks noGrp="1" noChangeArrowheads="1"/>
          </p:cNvSpPr>
          <p:nvPr>
            <p:ph type="body" idx="1"/>
          </p:nvPr>
        </p:nvSpPr>
        <p:spPr>
          <a:xfrm>
            <a:off x="228600" y="1371600"/>
            <a:ext cx="6545263" cy="7620000"/>
          </a:xfrm>
          <a:ln/>
        </p:spPr>
        <p:txBody>
          <a:bodyPr lIns="90961" tIns="45481" rIns="90961" bIns="45481"/>
          <a:lstStyle/>
          <a:p>
            <a:pPr>
              <a:defRPr/>
            </a:pPr>
            <a:r>
              <a:rPr lang="fr-FR" sz="1800" smtClean="0">
                <a:cs typeface="+mn-cs"/>
              </a:rPr>
              <a:t>Voyons maintenant les ressources disponibles :</a:t>
            </a:r>
          </a:p>
          <a:p>
            <a:pPr>
              <a:defRPr/>
            </a:pPr>
            <a:r>
              <a:rPr lang="fr-FR" sz="1800" smtClean="0">
                <a:cs typeface="+mn-cs"/>
              </a:rPr>
              <a:t>-Les réserves prouvées de pétrole et de gaz ne sont disponibles que pour quelques décennies. Dans de nombreux pays de l</a:t>
            </a:r>
            <a:r>
              <a:rPr lang="ja-JP" altLang="fr-FR" sz="1800" smtClean="0">
                <a:latin typeface="Arial"/>
                <a:cs typeface="+mn-cs"/>
              </a:rPr>
              <a:t>’</a:t>
            </a:r>
            <a:r>
              <a:rPr lang="fr-FR" sz="1800" smtClean="0">
                <a:cs typeface="+mn-cs"/>
              </a:rPr>
              <a:t>OPEP, le pic de production est dépassé. De plus ces réserves sont SUR-estimées.</a:t>
            </a:r>
          </a:p>
          <a:p>
            <a:pPr>
              <a:defRPr/>
            </a:pPr>
            <a:r>
              <a:rPr lang="fr-FR" sz="1800" smtClean="0">
                <a:cs typeface="+mn-cs"/>
              </a:rPr>
              <a:t>-Le charbon est plus abondant avec deux siècles de ressources, mais c</a:t>
            </a:r>
            <a:r>
              <a:rPr lang="ja-JP" altLang="fr-FR" sz="1800" smtClean="0">
                <a:latin typeface="Arial"/>
                <a:cs typeface="+mn-cs"/>
              </a:rPr>
              <a:t>’</a:t>
            </a:r>
            <a:r>
              <a:rPr lang="fr-FR" sz="1800" smtClean="0">
                <a:cs typeface="+mn-cs"/>
              </a:rPr>
              <a:t>est la source d</a:t>
            </a:r>
            <a:r>
              <a:rPr lang="ja-JP" altLang="fr-FR" sz="1800" smtClean="0">
                <a:latin typeface="Arial"/>
                <a:cs typeface="+mn-cs"/>
              </a:rPr>
              <a:t>’</a:t>
            </a:r>
            <a:r>
              <a:rPr lang="fr-FR" sz="1800" smtClean="0">
                <a:cs typeface="+mn-cs"/>
              </a:rPr>
              <a:t>énergie la plus polluante.</a:t>
            </a:r>
          </a:p>
          <a:p>
            <a:pPr>
              <a:defRPr/>
            </a:pPr>
            <a:r>
              <a:rPr lang="fr-FR" sz="1800" smtClean="0">
                <a:cs typeface="+mn-cs"/>
              </a:rPr>
              <a:t>-Les réserves prouvées d</a:t>
            </a:r>
            <a:r>
              <a:rPr lang="ja-JP" altLang="fr-FR" sz="1800" smtClean="0">
                <a:latin typeface="Arial"/>
                <a:cs typeface="+mn-cs"/>
              </a:rPr>
              <a:t>’</a:t>
            </a:r>
            <a:r>
              <a:rPr lang="fr-FR" sz="1800" smtClean="0">
                <a:cs typeface="+mn-cs"/>
              </a:rPr>
              <a:t>uranium sont de 4,7 MT (=70 ans) à quoi il faut ajouter l</a:t>
            </a:r>
            <a:r>
              <a:rPr lang="ja-JP" altLang="fr-FR" sz="1800" smtClean="0">
                <a:latin typeface="Arial"/>
                <a:cs typeface="+mn-cs"/>
              </a:rPr>
              <a:t>’</a:t>
            </a:r>
            <a:r>
              <a:rPr lang="fr-FR" sz="1800" smtClean="0">
                <a:cs typeface="+mn-cs"/>
              </a:rPr>
              <a:t>uranium contenu dans les phosphates (22 MT-&gt; 400 ans) et les réserves estimées (10 MT de + = &gt;500 ans)  soit des réserves prouvées pour plus de 400 ans, ceci avec les réacteurs actuels, sans retraitement des combustibles usés. En retraitant les combustibles et avec les réacteurs rapides, les réserves dureront 60 fois plus longtemps, soit 20 à 30 000 ans.</a:t>
            </a:r>
          </a:p>
          <a:p>
            <a:pPr>
              <a:defRPr/>
            </a:pPr>
            <a:r>
              <a:rPr lang="fr-FR" sz="1800" smtClean="0">
                <a:cs typeface="+mn-cs"/>
              </a:rPr>
              <a:t>A l</a:t>
            </a:r>
            <a:r>
              <a:rPr lang="ja-JP" altLang="fr-FR" sz="1800" smtClean="0">
                <a:latin typeface="Arial"/>
                <a:cs typeface="+mn-cs"/>
              </a:rPr>
              <a:t>’</a:t>
            </a:r>
            <a:r>
              <a:rPr lang="fr-FR" sz="1800" smtClean="0">
                <a:cs typeface="+mn-cs"/>
              </a:rPr>
              <a:t>inverse du pétrole, l</a:t>
            </a:r>
            <a:r>
              <a:rPr lang="ja-JP" altLang="fr-FR" sz="1800" smtClean="0">
                <a:latin typeface="Arial"/>
                <a:cs typeface="+mn-cs"/>
              </a:rPr>
              <a:t>’</a:t>
            </a:r>
            <a:r>
              <a:rPr lang="fr-FR" sz="1800" smtClean="0">
                <a:cs typeface="+mn-cs"/>
              </a:rPr>
              <a:t>uranium  existe  presque partout dans la croûte terrestre : la teneur moyenne est de 3 grammes /tonne, et il est également très abondant dans l</a:t>
            </a:r>
            <a:r>
              <a:rPr lang="ja-JP" altLang="fr-FR" sz="1800" smtClean="0">
                <a:latin typeface="Arial"/>
                <a:cs typeface="+mn-cs"/>
              </a:rPr>
              <a:t>’</a:t>
            </a:r>
            <a:r>
              <a:rPr lang="fr-FR" sz="1800" smtClean="0">
                <a:cs typeface="+mn-cs"/>
              </a:rPr>
              <a:t>eau de mer (4 milliards de tonnes d</a:t>
            </a:r>
            <a:r>
              <a:rPr lang="ja-JP" altLang="fr-FR" sz="1800" smtClean="0">
                <a:latin typeface="Arial"/>
                <a:cs typeface="+mn-cs"/>
              </a:rPr>
              <a:t>’</a:t>
            </a:r>
            <a:r>
              <a:rPr lang="fr-FR" sz="1800" smtClean="0">
                <a:cs typeface="+mn-cs"/>
              </a:rPr>
              <a:t>uranium). De plus ces réserves sont SOUS-estimées.</a:t>
            </a:r>
          </a:p>
          <a:p>
            <a:pPr>
              <a:defRPr/>
            </a:pPr>
            <a:r>
              <a:rPr lang="fr-FR" sz="1800" smtClean="0">
                <a:cs typeface="+mn-cs"/>
              </a:rPr>
              <a:t>Même en multipliant par 10 le nombre de réacteurs, les réserves d</a:t>
            </a:r>
            <a:r>
              <a:rPr lang="ja-JP" altLang="fr-FR" sz="1800" smtClean="0">
                <a:latin typeface="Arial"/>
                <a:cs typeface="+mn-cs"/>
              </a:rPr>
              <a:t>’</a:t>
            </a:r>
            <a:r>
              <a:rPr lang="fr-FR" sz="1800" smtClean="0">
                <a:cs typeface="+mn-cs"/>
              </a:rPr>
              <a:t>uranium sont largement suffisantes pour plusieurs millénaires.</a:t>
            </a:r>
          </a:p>
          <a:p>
            <a:pPr>
              <a:defRPr/>
            </a:pPr>
            <a:r>
              <a:rPr lang="fr-FR" sz="1800" smtClean="0">
                <a:cs typeface="+mn-cs"/>
              </a:rPr>
              <a:t>Et on peut utiliser également le thorium qui est environ trois fois plus abondant dans la croûte terrestre que l</a:t>
            </a:r>
            <a:r>
              <a:rPr lang="ja-JP" altLang="fr-FR" sz="1800" smtClean="0">
                <a:latin typeface="Arial"/>
                <a:cs typeface="+mn-cs"/>
              </a:rPr>
              <a:t>’</a:t>
            </a:r>
            <a:r>
              <a:rPr lang="fr-FR" sz="1800" smtClean="0">
                <a:cs typeface="+mn-cs"/>
              </a:rPr>
              <a:t>uranium.</a:t>
            </a:r>
          </a:p>
          <a:p>
            <a:pPr>
              <a:defRPr/>
            </a:pPr>
            <a:r>
              <a:rPr lang="fr-FR" sz="1800" smtClean="0">
                <a:cs typeface="+mn-cs"/>
              </a:rPr>
              <a:t>Les ressources d</a:t>
            </a:r>
            <a:r>
              <a:rPr lang="ja-JP" altLang="fr-FR" sz="1800" smtClean="0">
                <a:latin typeface="Arial"/>
                <a:cs typeface="+mn-cs"/>
              </a:rPr>
              <a:t>’</a:t>
            </a:r>
            <a:r>
              <a:rPr lang="fr-FR" sz="1800" smtClean="0">
                <a:cs typeface="+mn-cs"/>
              </a:rPr>
              <a:t>uranium ne sont pas infinies, mais avec les ressources connues, les arrière-petits-enfants de nos arrière-petits-enfants auront tout le temps de préparer l</a:t>
            </a:r>
            <a:r>
              <a:rPr lang="ja-JP" altLang="fr-FR" sz="1800" smtClean="0">
                <a:latin typeface="Arial"/>
                <a:cs typeface="+mn-cs"/>
              </a:rPr>
              <a:t>’</a:t>
            </a:r>
            <a:r>
              <a:rPr lang="fr-FR" sz="1800" smtClean="0">
                <a:cs typeface="+mn-cs"/>
              </a:rPr>
              <a:t>avenir sans craindre le changement climatique ni le chaos économique vers lesquels nous allons aujourd</a:t>
            </a:r>
            <a:r>
              <a:rPr lang="ja-JP" altLang="fr-FR" sz="1800" smtClean="0">
                <a:latin typeface="Arial"/>
                <a:cs typeface="+mn-cs"/>
              </a:rPr>
              <a:t>’</a:t>
            </a:r>
            <a:r>
              <a:rPr lang="fr-FR" sz="1800" smtClean="0">
                <a:cs typeface="+mn-cs"/>
              </a:rPr>
              <a:t>hui.</a:t>
            </a:r>
          </a:p>
          <a:p>
            <a:pPr>
              <a:defRPr/>
            </a:pPr>
            <a:r>
              <a:rPr lang="fr-FR" sz="1800" smtClean="0">
                <a:cs typeface="+mn-cs"/>
              </a:rPr>
              <a:t>SUIVANT                   80 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Rot="1" noChangeAspect="1" noChangeArrowheads="1" noTextEdit="1"/>
          </p:cNvSpPr>
          <p:nvPr>
            <p:ph type="sldImg"/>
          </p:nvPr>
        </p:nvSpPr>
        <p:spPr>
          <a:xfrm>
            <a:off x="1130300" y="842963"/>
            <a:ext cx="4513263" cy="3384550"/>
          </a:xfrm>
          <a:ln cap="fla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0611" name="Rectangle 3"/>
          <p:cNvSpPr>
            <a:spLocks noGrp="1" noChangeArrowheads="1"/>
          </p:cNvSpPr>
          <p:nvPr>
            <p:ph type="body" idx="1"/>
          </p:nvPr>
        </p:nvSpPr>
        <p:spPr>
          <a:xfrm>
            <a:off x="903288" y="4603750"/>
            <a:ext cx="4967287" cy="4367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961" tIns="45481" rIns="90961" bIns="45481"/>
          <a:lstStyle/>
          <a:p>
            <a:pPr>
              <a:defRPr/>
            </a:pPr>
            <a:r>
              <a:rPr lang="fr-FR" smtClean="0">
                <a:cs typeface="+mn-cs"/>
              </a:rPr>
              <a:t>Questionsà JFROT :</a:t>
            </a:r>
          </a:p>
          <a:p>
            <a:pPr>
              <a:defRPr/>
            </a:pPr>
            <a:endParaRPr lang="fr-FR" smtClean="0">
              <a:cs typeface="+mn-cs"/>
            </a:endParaRPr>
          </a:p>
          <a:p>
            <a:pPr>
              <a:defRPr/>
            </a:pPr>
            <a:r>
              <a:rPr lang="fr-FR" smtClean="0">
                <a:cs typeface="+mn-cs"/>
              </a:rPr>
              <a:t>Hypothèses sur l </a:t>
            </a:r>
            <a:r>
              <a:rPr lang="ja-JP" altLang="fr-FR" smtClean="0">
                <a:latin typeface="Arial"/>
                <a:cs typeface="+mn-cs"/>
              </a:rPr>
              <a:t>’</a:t>
            </a:r>
            <a:r>
              <a:rPr lang="fr-FR" smtClean="0">
                <a:cs typeface="+mn-cs"/>
              </a:rPr>
              <a:t>éolien ? 20 MW de Bouin à 20 Meuros x 30% de 8760 heures amorti sur 10 ans x 10 = 40 MEUROS/KWH en investissement. (durera peut-être plus que 10 ans?).</a:t>
            </a:r>
          </a:p>
          <a:p>
            <a:pPr>
              <a:defRPr/>
            </a:pPr>
            <a:endParaRPr lang="fr-FR" smtClean="0">
              <a:cs typeface="+mn-cs"/>
            </a:endParaRPr>
          </a:p>
          <a:p>
            <a:pPr>
              <a:defRPr/>
            </a:pPr>
            <a:r>
              <a:rPr lang="fr-FR" smtClean="0">
                <a:cs typeface="+mn-cs"/>
              </a:rPr>
              <a:t>Eolien et solaire : ne compte pas la capacité de rechange qu </a:t>
            </a:r>
            <a:r>
              <a:rPr lang="ja-JP" altLang="fr-FR" smtClean="0">
                <a:latin typeface="Arial"/>
                <a:cs typeface="+mn-cs"/>
              </a:rPr>
              <a:t>’</a:t>
            </a:r>
            <a:r>
              <a:rPr lang="fr-FR" smtClean="0">
                <a:cs typeface="+mn-cs"/>
              </a:rPr>
              <a:t>il serait nécessaire d </a:t>
            </a:r>
            <a:r>
              <a:rPr lang="ja-JP" altLang="fr-FR" smtClean="0">
                <a:latin typeface="Arial"/>
                <a:cs typeface="+mn-cs"/>
              </a:rPr>
              <a:t>’</a:t>
            </a:r>
            <a:r>
              <a:rPr lang="fr-FR" smtClean="0">
                <a:cs typeface="+mn-cs"/>
              </a:rPr>
              <a:t>ajouter (les 2/3 de NUC ou gaz)(ou totalité de l </a:t>
            </a:r>
            <a:r>
              <a:rPr lang="ja-JP" altLang="fr-FR" smtClean="0">
                <a:latin typeface="Arial"/>
                <a:cs typeface="+mn-cs"/>
              </a:rPr>
              <a:t>’</a:t>
            </a:r>
            <a:r>
              <a:rPr lang="fr-FR" smtClean="0">
                <a:cs typeface="+mn-cs"/>
              </a:rPr>
              <a:t>investissement NUC ou GAZ).</a:t>
            </a:r>
          </a:p>
          <a:p>
            <a:pPr>
              <a:defRPr/>
            </a:pPr>
            <a:endParaRPr lang="fr-FR" smtClean="0">
              <a:cs typeface="+mn-cs"/>
            </a:endParaRPr>
          </a:p>
          <a:p>
            <a:pPr>
              <a:defRPr/>
            </a:pPr>
            <a:r>
              <a:rPr lang="fr-FR" smtClean="0">
                <a:cs typeface="+mn-cs"/>
              </a:rPr>
              <a:t>Couts externes : à combien est valorisée la tonne de CO2 ?</a:t>
            </a:r>
          </a:p>
          <a:p>
            <a:pPr>
              <a:defRPr/>
            </a:pPr>
            <a:endParaRPr lang="fr-FR" smtClean="0">
              <a:cs typeface="+mn-cs"/>
            </a:endParaRPr>
          </a:p>
          <a:p>
            <a:pPr>
              <a:defRPr/>
            </a:pPr>
            <a:r>
              <a:rPr lang="fr-FR" smtClean="0">
                <a:cs typeface="+mn-cs"/>
              </a:rPr>
              <a:t>Source pour le solaire et évolution prévisible ? (prix en chute libre?)(nouvelles techniques)</a:t>
            </a:r>
          </a:p>
          <a:p>
            <a:pPr>
              <a:defRPr/>
            </a:pPr>
            <a:endParaRPr lang="fr-FR" smtClean="0">
              <a:cs typeface="+mn-cs"/>
            </a:endParaRPr>
          </a:p>
          <a:p>
            <a:pPr>
              <a:defRPr/>
            </a:pPr>
            <a:r>
              <a:rPr lang="fr-FR" smtClean="0">
                <a:cs typeface="+mn-cs"/>
              </a:rPr>
              <a:t>Vendu au client : 0,0761 Euros/kWh électrique par EDF = marge x2 OK</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Rot="1" noChangeAspect="1" noChangeArrowheads="1" noTextEdit="1"/>
          </p:cNvSpPr>
          <p:nvPr>
            <p:ph type="sldImg"/>
          </p:nvPr>
        </p:nvSpPr>
        <p:spPr>
          <a:xfrm>
            <a:off x="1130300" y="842963"/>
            <a:ext cx="4513263" cy="3384550"/>
          </a:xfrm>
          <a:ln cap="fla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2659" name="Rectangle 3"/>
          <p:cNvSpPr>
            <a:spLocks noGrp="1" noChangeArrowheads="1"/>
          </p:cNvSpPr>
          <p:nvPr>
            <p:ph type="body" idx="1"/>
          </p:nvPr>
        </p:nvSpPr>
        <p:spPr>
          <a:xfrm>
            <a:off x="903288" y="4603750"/>
            <a:ext cx="4967287" cy="4367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961" tIns="45481" rIns="90961" bIns="45481"/>
          <a:lstStyle/>
          <a:p>
            <a:pPr>
              <a:defRPr/>
            </a:pPr>
            <a:endParaRPr lang="en-US"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Rot="1" noChangeAspect="1" noChangeArrowheads="1" noTextEdit="1"/>
          </p:cNvSpPr>
          <p:nvPr>
            <p:ph type="sldImg"/>
          </p:nvPr>
        </p:nvSpPr>
        <p:spPr>
          <a:xfrm>
            <a:off x="1130300" y="842963"/>
            <a:ext cx="4513263" cy="3384550"/>
          </a:xfrm>
          <a:ln cap="fla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4707" name="Rectangle 3"/>
          <p:cNvSpPr>
            <a:spLocks noGrp="1" noChangeArrowheads="1"/>
          </p:cNvSpPr>
          <p:nvPr>
            <p:ph type="body" idx="1"/>
          </p:nvPr>
        </p:nvSpPr>
        <p:spPr>
          <a:xfrm>
            <a:off x="903288" y="4603750"/>
            <a:ext cx="4967287" cy="4367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961" tIns="45481" rIns="90961" bIns="45481"/>
          <a:lstStyle/>
          <a:p>
            <a:pPr>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Rot="1" noChangeAspect="1" noChangeArrowheads="1"/>
          </p:cNvSpPr>
          <p:nvPr>
            <p:ph type="sldImg"/>
          </p:nvPr>
        </p:nvSpPr>
        <p:spPr>
          <a:xfrm>
            <a:off x="1317625" y="381000"/>
            <a:ext cx="4165600" cy="3124200"/>
          </a:xfrm>
          <a:solidFill>
            <a:srgbClr val="FFFFFF"/>
          </a:solidFill>
          <a:ln/>
          <a:extLst>
            <a:ext uri="{FAA26D3D-D897-4be2-8F04-BA451C77F1D7}">
              <ma14:placeholderFlag xmlns:ma14="http://schemas.microsoft.com/office/mac/drawingml/2011/main" val="1"/>
            </a:ext>
          </a:extLst>
        </p:spPr>
      </p:sp>
      <p:sp>
        <p:nvSpPr>
          <p:cNvPr id="531459" name="Rectangle 3"/>
          <p:cNvSpPr>
            <a:spLocks noGrp="1" noChangeArrowheads="1"/>
          </p:cNvSpPr>
          <p:nvPr>
            <p:ph type="body" idx="1"/>
          </p:nvPr>
        </p:nvSpPr>
        <p:spPr>
          <a:xfrm>
            <a:off x="762000" y="3657600"/>
            <a:ext cx="5791200" cy="4367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r>
              <a:rPr lang="fr-FR" sz="2000" smtClean="0">
                <a:cs typeface="+mn-cs"/>
              </a:rPr>
              <a:t>Mon service militaire m'a conduit au Golfe Persique, sur un aviso-escorteur de la Marine Nationale où je servais comme officier chef de quart.</a:t>
            </a:r>
          </a:p>
          <a:p>
            <a:pPr>
              <a:defRPr/>
            </a:pPr>
            <a:r>
              <a:rPr lang="fr-FR" sz="2000" smtClean="0">
                <a:cs typeface="+mn-cs"/>
              </a:rPr>
              <a:t>Notre mission était d</a:t>
            </a:r>
            <a:r>
              <a:rPr lang="ja-JP" altLang="fr-FR" sz="2000" smtClean="0">
                <a:latin typeface="Arial"/>
                <a:cs typeface="+mn-cs"/>
              </a:rPr>
              <a:t>’</a:t>
            </a:r>
            <a:r>
              <a:rPr lang="fr-FR" sz="2000" smtClean="0">
                <a:cs typeface="+mn-cs"/>
              </a:rPr>
              <a:t>assurer la protection des supertankers pétroliers navigant dans la zone du détroit d'Ormuz, à la sortie du Golfe Persique.</a:t>
            </a:r>
          </a:p>
          <a:p>
            <a:pPr>
              <a:defRPr/>
            </a:pPr>
            <a:r>
              <a:rPr lang="fr-FR" sz="2000" smtClean="0">
                <a:cs typeface="+mn-cs"/>
              </a:rPr>
              <a:t>C'était au moment de la guerre Iran-Irak en 1981, et j</a:t>
            </a:r>
            <a:r>
              <a:rPr lang="ja-JP" altLang="fr-FR" sz="2000" smtClean="0">
                <a:latin typeface="Arial"/>
                <a:cs typeface="+mn-cs"/>
              </a:rPr>
              <a:t>’</a:t>
            </a:r>
            <a:r>
              <a:rPr lang="fr-FR" sz="2000" smtClean="0">
                <a:cs typeface="+mn-cs"/>
              </a:rPr>
              <a:t>ai pu constater sur place de mes propres yeux la très grande fragilité de notre approvisionnement en pétrole.</a:t>
            </a:r>
          </a:p>
          <a:p>
            <a:pPr>
              <a:defRPr/>
            </a:pPr>
            <a:endParaRPr lang="fr-FR" sz="2000" smtClean="0">
              <a:cs typeface="+mn-cs"/>
            </a:endParaRPr>
          </a:p>
          <a:p>
            <a:pPr>
              <a:defRPr/>
            </a:pPr>
            <a:r>
              <a:rPr lang="fr-FR" sz="2000" smtClean="0">
                <a:cs typeface="+mn-cs"/>
              </a:rPr>
              <a:t>SUIVANT      25  s</a:t>
            </a:r>
            <a:endParaRPr lang="fr-FR"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Rot="1" noChangeAspect="1" noChangeArrowheads="1"/>
          </p:cNvSpPr>
          <p:nvPr>
            <p:ph type="sldImg"/>
          </p:nvPr>
        </p:nvSpPr>
        <p:spPr>
          <a:xfrm>
            <a:off x="1130300" y="842963"/>
            <a:ext cx="4513263" cy="3384550"/>
          </a:xfrm>
          <a:solidFill>
            <a:srgbClr val="FFFFFF"/>
          </a:solidFill>
          <a:ln/>
          <a:extLst>
            <a:ext uri="{FAA26D3D-D897-4be2-8F04-BA451C77F1D7}">
              <ma14:placeholderFlag xmlns:ma14="http://schemas.microsoft.com/office/mac/drawingml/2011/main" val="1"/>
            </a:ext>
          </a:extLst>
        </p:spPr>
      </p:sp>
      <p:sp>
        <p:nvSpPr>
          <p:cNvPr id="586755" name="Rectangle 3"/>
          <p:cNvSpPr>
            <a:spLocks noGrp="1" noChangeArrowheads="1"/>
          </p:cNvSpPr>
          <p:nvPr>
            <p:ph type="body" idx="1"/>
          </p:nvPr>
        </p:nvSpPr>
        <p:spPr>
          <a:xfrm>
            <a:off x="903288" y="4603750"/>
            <a:ext cx="4967287" cy="4367213"/>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r>
              <a:rPr lang="fr-FR" sz="2000" smtClean="0">
                <a:cs typeface="+mn-cs"/>
              </a:rPr>
              <a:t>L</a:t>
            </a:r>
            <a:r>
              <a:rPr lang="ja-JP" altLang="fr-FR" sz="2000" smtClean="0">
                <a:latin typeface="Arial"/>
                <a:cs typeface="+mn-cs"/>
              </a:rPr>
              <a:t>’</a:t>
            </a:r>
            <a:r>
              <a:rPr lang="fr-FR" sz="2000" smtClean="0">
                <a:cs typeface="+mn-cs"/>
              </a:rPr>
              <a:t>énergie nucléaire est très  puissante, mais comporte aussi des risques, qui doivent être maîtrisés avec soin.</a:t>
            </a:r>
          </a:p>
          <a:p>
            <a:pPr>
              <a:defRPr/>
            </a:pPr>
            <a:endParaRPr lang="fr-FR" sz="2000" smtClean="0">
              <a:cs typeface="+mn-cs"/>
            </a:endParaRPr>
          </a:p>
          <a:p>
            <a:pPr>
              <a:defRPr/>
            </a:pPr>
            <a:r>
              <a:rPr lang="fr-FR" sz="2000" smtClean="0">
                <a:cs typeface="+mn-cs"/>
              </a:rPr>
              <a:t>SUIVANT</a:t>
            </a:r>
          </a:p>
          <a:p>
            <a:pPr>
              <a:defRPr/>
            </a:pPr>
            <a:endParaRPr lang="fr-FR" sz="2000" smtClean="0">
              <a:cs typeface="+mn-cs"/>
            </a:endParaRPr>
          </a:p>
          <a:p>
            <a:pPr>
              <a:defRPr/>
            </a:pPr>
            <a:r>
              <a:rPr lang="fr-FR" sz="2000" smtClean="0">
                <a:cs typeface="+mn-cs"/>
              </a:rPr>
              <a:t>12 s</a:t>
            </a:r>
            <a:endParaRPr lang="fr-FR" smtClean="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Rot="1" noChangeAspect="1" noChangeArrowheads="1" noTextEdit="1"/>
          </p:cNvSpPr>
          <p:nvPr>
            <p:ph type="sldImg"/>
          </p:nvPr>
        </p:nvSpPr>
        <p:spPr>
          <a:xfrm>
            <a:off x="2574925" y="228600"/>
            <a:ext cx="1524000" cy="1143000"/>
          </a:xfrm>
          <a:ln cap="fla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8803" name="Rectangle 3"/>
          <p:cNvSpPr>
            <a:spLocks noGrp="1" noChangeArrowheads="1"/>
          </p:cNvSpPr>
          <p:nvPr>
            <p:ph type="body" idx="1"/>
          </p:nvPr>
        </p:nvSpPr>
        <p:spPr>
          <a:xfrm>
            <a:off x="296863" y="1524000"/>
            <a:ext cx="6477000" cy="77724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961" tIns="45481" rIns="90961" bIns="45481"/>
          <a:lstStyle/>
          <a:p>
            <a:pPr>
              <a:defRPr/>
            </a:pPr>
            <a:r>
              <a:rPr lang="fr-FR" sz="1800" smtClean="0">
                <a:cs typeface="+mn-cs"/>
              </a:rPr>
              <a:t>Il est important de comprendre que, bien malheureusement, aucune énergie n</a:t>
            </a:r>
            <a:r>
              <a:rPr lang="ja-JP" altLang="fr-FR" sz="1800" smtClean="0">
                <a:latin typeface="Arial"/>
                <a:cs typeface="+mn-cs"/>
              </a:rPr>
              <a:t>’</a:t>
            </a:r>
            <a:r>
              <a:rPr lang="fr-FR" sz="1800" smtClean="0">
                <a:cs typeface="+mn-cs"/>
              </a:rPr>
              <a:t>est sans risque.</a:t>
            </a:r>
          </a:p>
          <a:p>
            <a:pPr>
              <a:defRPr/>
            </a:pPr>
            <a:r>
              <a:rPr lang="fr-FR" sz="1800" smtClean="0">
                <a:cs typeface="+mn-cs"/>
              </a:rPr>
              <a:t>Des barrages peuvent se rompre. A titre d</a:t>
            </a:r>
            <a:r>
              <a:rPr lang="ja-JP" altLang="fr-FR" sz="1800" smtClean="0">
                <a:latin typeface="Arial"/>
                <a:cs typeface="+mn-cs"/>
              </a:rPr>
              <a:t>’</a:t>
            </a:r>
            <a:r>
              <a:rPr lang="fr-FR" sz="1800" smtClean="0">
                <a:cs typeface="+mn-cs"/>
              </a:rPr>
              <a:t>exemple, le 2  décembre 1959, un barrage de construction récente s</a:t>
            </a:r>
            <a:r>
              <a:rPr lang="ja-JP" altLang="fr-FR" sz="1800" smtClean="0">
                <a:latin typeface="Arial"/>
                <a:cs typeface="+mn-cs"/>
              </a:rPr>
              <a:t>’</a:t>
            </a:r>
            <a:r>
              <a:rPr lang="fr-FR" sz="1800" smtClean="0">
                <a:cs typeface="+mn-cs"/>
              </a:rPr>
              <a:t>est rompu brutalement. Une immense vague de 50 mètres de haut a submergé entièrement un village appelé Malpasset et s</a:t>
            </a:r>
            <a:r>
              <a:rPr lang="ja-JP" altLang="fr-FR" sz="1800" smtClean="0">
                <a:latin typeface="Arial"/>
                <a:cs typeface="+mn-cs"/>
              </a:rPr>
              <a:t>’</a:t>
            </a:r>
            <a:r>
              <a:rPr lang="fr-FR" sz="1800" smtClean="0">
                <a:cs typeface="+mn-cs"/>
              </a:rPr>
              <a:t>est répandue jusqu</a:t>
            </a:r>
            <a:r>
              <a:rPr lang="ja-JP" altLang="fr-FR" sz="1800" smtClean="0">
                <a:latin typeface="Arial"/>
                <a:cs typeface="+mn-cs"/>
              </a:rPr>
              <a:t>’</a:t>
            </a:r>
            <a:r>
              <a:rPr lang="fr-FR" sz="1800" smtClean="0">
                <a:cs typeface="+mn-cs"/>
              </a:rPr>
              <a:t>à la ville de Fréjus, à 200 km en contrebas. Ce cas n</a:t>
            </a:r>
            <a:r>
              <a:rPr lang="ja-JP" altLang="fr-FR" sz="1800" smtClean="0">
                <a:latin typeface="Arial"/>
                <a:cs typeface="+mn-cs"/>
              </a:rPr>
              <a:t>’</a:t>
            </a:r>
            <a:r>
              <a:rPr lang="fr-FR" sz="1800" smtClean="0">
                <a:cs typeface="+mn-cs"/>
              </a:rPr>
              <a:t>est pas unique. Il y a eu des douzaines de ruptures de barrages. En Inde, quand le barrage de Morvi s</a:t>
            </a:r>
            <a:r>
              <a:rPr lang="ja-JP" altLang="fr-FR" sz="1800" smtClean="0">
                <a:latin typeface="Arial"/>
                <a:cs typeface="+mn-cs"/>
              </a:rPr>
              <a:t>’</a:t>
            </a:r>
            <a:r>
              <a:rPr lang="fr-FR" sz="1800" smtClean="0">
                <a:cs typeface="+mn-cs"/>
              </a:rPr>
              <a:t>est rompu en 1979, 30 000 personnes ont péri.</a:t>
            </a:r>
          </a:p>
          <a:p>
            <a:pPr>
              <a:defRPr/>
            </a:pPr>
            <a:r>
              <a:rPr lang="fr-FR" sz="1800" smtClean="0">
                <a:cs typeface="+mn-cs"/>
              </a:rPr>
              <a:t>Des explosions dans les mines de charbon et des explosions de gaz surviennent fréquemment, tuant des dizaines de victimes, à peine mentionnées dans les médias et oubliées le lendemain. 22 personnes sont mortes d</a:t>
            </a:r>
            <a:r>
              <a:rPr lang="ja-JP" altLang="fr-FR" sz="1800" smtClean="0">
                <a:latin typeface="Arial"/>
                <a:cs typeface="+mn-cs"/>
              </a:rPr>
              <a:t>’</a:t>
            </a:r>
            <a:r>
              <a:rPr lang="fr-FR" sz="1800" smtClean="0">
                <a:cs typeface="+mn-cs"/>
              </a:rPr>
              <a:t>une explosion de gaz en Belgique, en juillet 2004.</a:t>
            </a:r>
          </a:p>
          <a:p>
            <a:pPr>
              <a:defRPr/>
            </a:pPr>
            <a:r>
              <a:rPr lang="fr-FR" sz="1800" smtClean="0">
                <a:cs typeface="+mn-cs"/>
              </a:rPr>
              <a:t>Des accidents peuvent aussi survenir dans des centrales nucléaires, comme l</a:t>
            </a:r>
            <a:r>
              <a:rPr lang="ja-JP" altLang="fr-FR" sz="1800" smtClean="0">
                <a:latin typeface="Arial"/>
                <a:cs typeface="+mn-cs"/>
              </a:rPr>
              <a:t>’</a:t>
            </a:r>
            <a:r>
              <a:rPr lang="fr-FR" sz="1800" smtClean="0">
                <a:cs typeface="+mn-cs"/>
              </a:rPr>
              <a:t>accident survenu à Three Misle Island en Pensylvanie en 1979 (aucune victime) ou à Tchernobyl (dont nous reparlerons). La vapeur sous pression est un fluide dangereux, pas seulement dans le nucléaire. En 1865, une explosion de vapeur s</a:t>
            </a:r>
            <a:r>
              <a:rPr lang="ja-JP" altLang="fr-FR" sz="1800" smtClean="0">
                <a:latin typeface="Arial"/>
                <a:cs typeface="+mn-cs"/>
              </a:rPr>
              <a:t>’</a:t>
            </a:r>
            <a:r>
              <a:rPr lang="fr-FR" sz="1800" smtClean="0">
                <a:cs typeface="+mn-cs"/>
              </a:rPr>
              <a:t>est produite sur un bateau navigant sur le Mississipi : 1547 passagers noyés. </a:t>
            </a:r>
          </a:p>
          <a:p>
            <a:pPr>
              <a:defRPr/>
            </a:pPr>
            <a:r>
              <a:rPr lang="fr-FR" sz="1800" smtClean="0">
                <a:cs typeface="+mn-cs"/>
              </a:rPr>
              <a:t>Même des éoliennes peuvent se rompre, comme on le voit sur le cliché. L</a:t>
            </a:r>
            <a:r>
              <a:rPr lang="ja-JP" altLang="fr-FR" sz="1800" smtClean="0">
                <a:latin typeface="Arial"/>
                <a:cs typeface="+mn-cs"/>
              </a:rPr>
              <a:t>’</a:t>
            </a:r>
            <a:r>
              <a:rPr lang="fr-FR" sz="1800" smtClean="0">
                <a:cs typeface="+mn-cs"/>
              </a:rPr>
              <a:t>un dans l</a:t>
            </a:r>
            <a:r>
              <a:rPr lang="ja-JP" altLang="fr-FR" sz="1800" smtClean="0">
                <a:latin typeface="Arial"/>
                <a:cs typeface="+mn-cs"/>
              </a:rPr>
              <a:t>’</a:t>
            </a:r>
            <a:r>
              <a:rPr lang="fr-FR" sz="1800" smtClean="0">
                <a:cs typeface="+mn-cs"/>
              </a:rPr>
              <a:t>autre, en moyenne, 350 000 travailleurs succombent à des accidents du travail chaque année dans le monde, mais parmi eux, un seul travaille dans l</a:t>
            </a:r>
            <a:r>
              <a:rPr lang="ja-JP" altLang="fr-FR" sz="1800" smtClean="0">
                <a:latin typeface="Arial"/>
                <a:cs typeface="+mn-cs"/>
              </a:rPr>
              <a:t>’</a:t>
            </a:r>
            <a:r>
              <a:rPr lang="fr-FR" sz="1800" smtClean="0">
                <a:cs typeface="+mn-cs"/>
              </a:rPr>
              <a:t>industrie nucléaire. Aucune énergie n</a:t>
            </a:r>
            <a:r>
              <a:rPr lang="ja-JP" altLang="fr-FR" sz="1800" smtClean="0">
                <a:latin typeface="Arial"/>
                <a:cs typeface="+mn-cs"/>
              </a:rPr>
              <a:t>’</a:t>
            </a:r>
            <a:r>
              <a:rPr lang="fr-FR" sz="1800" smtClean="0">
                <a:cs typeface="+mn-cs"/>
              </a:rPr>
              <a:t>est sans risque, mais les statistiques montrent que l</a:t>
            </a:r>
            <a:r>
              <a:rPr lang="ja-JP" altLang="fr-FR" sz="1800" smtClean="0">
                <a:latin typeface="Arial"/>
                <a:cs typeface="+mn-cs"/>
              </a:rPr>
              <a:t>’</a:t>
            </a:r>
            <a:r>
              <a:rPr lang="fr-FR" sz="1800" smtClean="0">
                <a:cs typeface="+mn-cs"/>
              </a:rPr>
              <a:t>énergie nucléaire est de loin la plus sûre par unité d</a:t>
            </a:r>
            <a:r>
              <a:rPr lang="ja-JP" altLang="fr-FR" sz="1800" smtClean="0">
                <a:latin typeface="Arial"/>
                <a:cs typeface="+mn-cs"/>
              </a:rPr>
              <a:t>’</a:t>
            </a:r>
            <a:r>
              <a:rPr lang="fr-FR" sz="1800" smtClean="0">
                <a:cs typeface="+mn-cs"/>
              </a:rPr>
              <a:t>énergie produite.</a:t>
            </a:r>
          </a:p>
          <a:p>
            <a:pPr>
              <a:defRPr/>
            </a:pPr>
            <a:r>
              <a:rPr lang="fr-FR" sz="1800" smtClean="0">
                <a:cs typeface="+mn-cs"/>
              </a:rPr>
              <a:t>SUIVANT   130 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Rot="1" noChangeAspect="1" noChangeArrowheads="1" noTextEdit="1"/>
          </p:cNvSpPr>
          <p:nvPr>
            <p:ph type="sldImg"/>
          </p:nvPr>
        </p:nvSpPr>
        <p:spPr>
          <a:xfrm>
            <a:off x="2455863" y="381000"/>
            <a:ext cx="2332037" cy="1747838"/>
          </a:xfrm>
          <a:ln cap="fla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0851" name="Rectangle 3"/>
          <p:cNvSpPr>
            <a:spLocks noGrp="1" noChangeArrowheads="1"/>
          </p:cNvSpPr>
          <p:nvPr>
            <p:ph type="body" idx="1"/>
          </p:nvPr>
        </p:nvSpPr>
        <p:spPr>
          <a:xfrm>
            <a:off x="381000" y="2133600"/>
            <a:ext cx="5943600" cy="69580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961" tIns="45481" rIns="90961" bIns="45481"/>
          <a:lstStyle/>
          <a:p>
            <a:pPr>
              <a:defRPr/>
            </a:pPr>
            <a:r>
              <a:rPr lang="fr-FR" sz="2000" smtClean="0">
                <a:cs typeface="+mn-cs"/>
              </a:rPr>
              <a:t>Très tôt, la sûreté a été considérée comme la priorité suprême dans le domaine de la production d</a:t>
            </a:r>
            <a:r>
              <a:rPr lang="ja-JP" altLang="fr-FR" sz="2000" smtClean="0">
                <a:latin typeface="Arial"/>
                <a:cs typeface="+mn-cs"/>
              </a:rPr>
              <a:t>’</a:t>
            </a:r>
            <a:r>
              <a:rPr lang="fr-FR" sz="2000" smtClean="0">
                <a:cs typeface="+mn-cs"/>
              </a:rPr>
              <a:t>électricité nucléaire. La réduction des risques repose sur :</a:t>
            </a:r>
          </a:p>
          <a:p>
            <a:pPr lvl="2">
              <a:defRPr/>
            </a:pPr>
            <a:r>
              <a:rPr lang="fr-FR" sz="2000" smtClean="0"/>
              <a:t>- la multiplication de systèmes de sécurité redondants</a:t>
            </a:r>
          </a:p>
          <a:p>
            <a:pPr lvl="2">
              <a:defRPr/>
            </a:pPr>
            <a:r>
              <a:rPr lang="fr-FR" sz="2000" smtClean="0"/>
              <a:t>- un système de sûreté à niveaux multiples</a:t>
            </a:r>
          </a:p>
          <a:p>
            <a:pPr lvl="2">
              <a:defRPr/>
            </a:pPr>
            <a:r>
              <a:rPr lang="fr-FR" sz="2000" smtClean="0"/>
              <a:t>- la multiplication des barrières de confinement.</a:t>
            </a:r>
          </a:p>
          <a:p>
            <a:pPr>
              <a:defRPr/>
            </a:pPr>
            <a:r>
              <a:rPr lang="fr-FR" sz="2000" smtClean="0">
                <a:cs typeface="+mn-cs"/>
              </a:rPr>
              <a:t>Vous pouvez voir ici les trois barrières successives interposées entre le combustible nucléaire et l</a:t>
            </a:r>
            <a:r>
              <a:rPr lang="ja-JP" altLang="fr-FR" sz="2000" smtClean="0">
                <a:latin typeface="Arial"/>
                <a:cs typeface="+mn-cs"/>
              </a:rPr>
              <a:t>’</a:t>
            </a:r>
            <a:r>
              <a:rPr lang="fr-FR" sz="2000" smtClean="0">
                <a:cs typeface="+mn-cs"/>
              </a:rPr>
              <a:t>environnement : la gaine du combustible, la cuve du réacteur (plus de 20 cm d</a:t>
            </a:r>
            <a:r>
              <a:rPr lang="ja-JP" altLang="fr-FR" sz="2000" smtClean="0">
                <a:latin typeface="Arial"/>
                <a:cs typeface="+mn-cs"/>
              </a:rPr>
              <a:t>’</a:t>
            </a:r>
            <a:r>
              <a:rPr lang="fr-FR" sz="2000" smtClean="0">
                <a:cs typeface="+mn-cs"/>
              </a:rPr>
              <a:t>acier) et l</a:t>
            </a:r>
            <a:r>
              <a:rPr lang="ja-JP" altLang="fr-FR" sz="2000" smtClean="0">
                <a:latin typeface="Arial"/>
                <a:cs typeface="+mn-cs"/>
              </a:rPr>
              <a:t>’</a:t>
            </a:r>
            <a:r>
              <a:rPr lang="fr-FR" sz="2000" smtClean="0">
                <a:cs typeface="+mn-cs"/>
              </a:rPr>
              <a:t>enceinte de sécurité, (deux parois d</a:t>
            </a:r>
            <a:r>
              <a:rPr lang="ja-JP" altLang="fr-FR" sz="2000" smtClean="0">
                <a:latin typeface="Arial"/>
                <a:cs typeface="+mn-cs"/>
              </a:rPr>
              <a:t>’</a:t>
            </a:r>
            <a:r>
              <a:rPr lang="fr-FR" sz="2000" smtClean="0">
                <a:cs typeface="+mn-cs"/>
              </a:rPr>
              <a:t>un mètre de béton armé).</a:t>
            </a:r>
          </a:p>
          <a:p>
            <a:pPr>
              <a:defRPr/>
            </a:pPr>
            <a:r>
              <a:rPr lang="fr-FR" sz="2000" smtClean="0">
                <a:cs typeface="+mn-cs"/>
              </a:rPr>
              <a:t>La discipline et une culture de sécurité sont toutes deux d</a:t>
            </a:r>
            <a:r>
              <a:rPr lang="ja-JP" altLang="fr-FR" sz="2000" smtClean="0">
                <a:latin typeface="Arial"/>
                <a:cs typeface="+mn-cs"/>
              </a:rPr>
              <a:t>’</a:t>
            </a:r>
            <a:r>
              <a:rPr lang="fr-FR" sz="2000" smtClean="0">
                <a:cs typeface="+mn-cs"/>
              </a:rPr>
              <a:t>importance vitale. </a:t>
            </a:r>
          </a:p>
          <a:p>
            <a:pPr>
              <a:defRPr/>
            </a:pPr>
            <a:endParaRPr lang="fr-FR" sz="2000" smtClean="0">
              <a:cs typeface="+mn-cs"/>
            </a:endParaRPr>
          </a:p>
          <a:p>
            <a:pPr>
              <a:defRPr/>
            </a:pPr>
            <a:r>
              <a:rPr lang="fr-FR" sz="2000" smtClean="0">
                <a:cs typeface="+mn-cs"/>
              </a:rPr>
              <a:t>SUIVANT  </a:t>
            </a:r>
            <a:r>
              <a:rPr lang="fr-FR" sz="2000" smtClean="0">
                <a:latin typeface="Times" charset="0"/>
                <a:cs typeface="+mn-cs"/>
              </a:rPr>
              <a:t>40 s</a:t>
            </a:r>
            <a:endParaRPr lang="fr-FR" smtClean="0">
              <a:latin typeface="Times" charset="0"/>
              <a:cs typeface="+mn-cs"/>
            </a:endParaRPr>
          </a:p>
          <a:p>
            <a:pPr>
              <a:defRPr/>
            </a:pPr>
            <a:endParaRPr lang="fr-FR" smtClean="0">
              <a:latin typeface="Times" charset="0"/>
              <a:cs typeface="+mn-cs"/>
            </a:endParaRPr>
          </a:p>
          <a:p>
            <a:pPr>
              <a:defRPr/>
            </a:pPr>
            <a:endParaRPr lang="fr-FR" smtClean="0">
              <a:latin typeface="Times" charset="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Rot="1" noChangeAspect="1" noChangeArrowheads="1"/>
          </p:cNvSpPr>
          <p:nvPr>
            <p:ph type="sldImg"/>
          </p:nvPr>
        </p:nvSpPr>
        <p:spPr>
          <a:xfrm>
            <a:off x="2192338" y="228600"/>
            <a:ext cx="2643187" cy="1981200"/>
          </a:xfrm>
          <a:solidFill>
            <a:srgbClr val="FFFFFF"/>
          </a:solidFill>
          <a:ln/>
          <a:extLst>
            <a:ext uri="{FAA26D3D-D897-4be2-8F04-BA451C77F1D7}">
              <ma14:placeholderFlag xmlns:ma14="http://schemas.microsoft.com/office/mac/drawingml/2011/main" val="1"/>
            </a:ext>
          </a:extLst>
        </p:spPr>
      </p:sp>
      <p:sp>
        <p:nvSpPr>
          <p:cNvPr id="592899" name="Rectangle 3"/>
          <p:cNvSpPr>
            <a:spLocks noGrp="1" noChangeArrowheads="1"/>
          </p:cNvSpPr>
          <p:nvPr>
            <p:ph type="body" idx="1"/>
          </p:nvPr>
        </p:nvSpPr>
        <p:spPr>
          <a:xfrm>
            <a:off x="0" y="2362200"/>
            <a:ext cx="6773863" cy="66087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r>
              <a:rPr lang="fr-FR" sz="1800" smtClean="0">
                <a:cs typeface="+mn-cs"/>
              </a:rPr>
              <a:t>Tchernobyl est le pire accident qu</a:t>
            </a:r>
            <a:r>
              <a:rPr lang="ja-JP" altLang="fr-FR" sz="1800" smtClean="0">
                <a:latin typeface="Arial"/>
                <a:cs typeface="+mn-cs"/>
              </a:rPr>
              <a:t>’</a:t>
            </a:r>
            <a:r>
              <a:rPr lang="fr-FR" sz="1800" smtClean="0">
                <a:cs typeface="+mn-cs"/>
              </a:rPr>
              <a:t>on puisse imaginer dans une centrale nucléaire, et il s</a:t>
            </a:r>
            <a:r>
              <a:rPr lang="ja-JP" altLang="fr-FR" sz="1800" smtClean="0">
                <a:latin typeface="Arial"/>
                <a:cs typeface="+mn-cs"/>
              </a:rPr>
              <a:t>’</a:t>
            </a:r>
            <a:r>
              <a:rPr lang="fr-FR" sz="1800" smtClean="0">
                <a:cs typeface="+mn-cs"/>
              </a:rPr>
              <a:t>est produit ! De nombreuses fautes graves ont été commises à tous les niveaux : - le réacteur était </a:t>
            </a:r>
            <a:r>
              <a:rPr lang="ja-JP" altLang="fr-FR" sz="1800" smtClean="0">
                <a:latin typeface="Arial"/>
                <a:cs typeface="+mn-cs"/>
              </a:rPr>
              <a:t>“</a:t>
            </a:r>
            <a:r>
              <a:rPr lang="fr-FR" sz="1800" smtClean="0">
                <a:cs typeface="+mn-cs"/>
              </a:rPr>
              <a:t> instable </a:t>
            </a:r>
            <a:r>
              <a:rPr lang="ja-JP" altLang="fr-FR" sz="1800" smtClean="0">
                <a:latin typeface="Arial"/>
                <a:cs typeface="+mn-cs"/>
              </a:rPr>
              <a:t>”</a:t>
            </a:r>
            <a:endParaRPr lang="fr-FR" sz="1800" smtClean="0">
              <a:cs typeface="+mn-cs"/>
            </a:endParaRPr>
          </a:p>
          <a:p>
            <a:pPr lvl="2">
              <a:defRPr/>
            </a:pPr>
            <a:r>
              <a:rPr lang="fr-FR" sz="1800" smtClean="0"/>
              <a:t>- pas d</a:t>
            </a:r>
            <a:r>
              <a:rPr lang="ja-JP" altLang="fr-FR" sz="1800" smtClean="0">
                <a:latin typeface="Arial"/>
              </a:rPr>
              <a:t>’</a:t>
            </a:r>
            <a:r>
              <a:rPr lang="fr-FR" sz="1800" smtClean="0"/>
              <a:t>enceinte de confinement</a:t>
            </a:r>
          </a:p>
          <a:p>
            <a:pPr lvl="2">
              <a:defRPr/>
            </a:pPr>
            <a:r>
              <a:rPr lang="fr-FR" sz="1800" smtClean="0"/>
              <a:t>- le réacteur a été engagé consciemment dans une situation réputée dangereuse (test interdit)</a:t>
            </a:r>
          </a:p>
          <a:p>
            <a:pPr lvl="2">
              <a:defRPr/>
            </a:pPr>
            <a:r>
              <a:rPr lang="fr-FR" sz="1800" smtClean="0"/>
              <a:t>- Et pour achever le tout, les systèmes de sécurité ont été déconnectés.</a:t>
            </a:r>
          </a:p>
          <a:p>
            <a:pPr>
              <a:defRPr/>
            </a:pPr>
            <a:r>
              <a:rPr lang="fr-FR" sz="1800" smtClean="0">
                <a:cs typeface="+mn-cs"/>
              </a:rPr>
              <a:t>C</a:t>
            </a:r>
            <a:r>
              <a:rPr lang="ja-JP" altLang="fr-FR" sz="1800" smtClean="0">
                <a:latin typeface="Arial"/>
                <a:cs typeface="+mn-cs"/>
              </a:rPr>
              <a:t>’</a:t>
            </a:r>
            <a:r>
              <a:rPr lang="fr-FR" sz="1800" smtClean="0">
                <a:cs typeface="+mn-cs"/>
              </a:rPr>
              <a:t>est un peu comme le fait de conduire une vieille voiture sans freins par un chauffeur totalement ivre, aux pneus dégonflés, sans attacher sa ceinture, sur une petite route de montagne à plus de 200 km/heure.</a:t>
            </a:r>
          </a:p>
          <a:p>
            <a:pPr>
              <a:defRPr/>
            </a:pPr>
            <a:r>
              <a:rPr lang="fr-FR" sz="1800" smtClean="0">
                <a:cs typeface="+mn-cs"/>
              </a:rPr>
              <a:t>Il y eut environ plus de 100 000 personnes évacuées (tardivement), 200 irradiés graves et 50 morts. C</a:t>
            </a:r>
            <a:r>
              <a:rPr lang="ja-JP" altLang="fr-FR" sz="1800" smtClean="0">
                <a:latin typeface="Arial"/>
                <a:cs typeface="+mn-cs"/>
              </a:rPr>
              <a:t>’</a:t>
            </a:r>
            <a:r>
              <a:rPr lang="fr-FR" sz="1800" smtClean="0">
                <a:cs typeface="+mn-cs"/>
              </a:rPr>
              <a:t>est beaucoup, mais c</a:t>
            </a:r>
            <a:r>
              <a:rPr lang="ja-JP" altLang="fr-FR" sz="1800" smtClean="0">
                <a:latin typeface="Arial"/>
                <a:cs typeface="+mn-cs"/>
              </a:rPr>
              <a:t>’</a:t>
            </a:r>
            <a:r>
              <a:rPr lang="fr-FR" sz="1800" smtClean="0">
                <a:cs typeface="+mn-cs"/>
              </a:rPr>
              <a:t>est peu par rapport à d</a:t>
            </a:r>
            <a:r>
              <a:rPr lang="ja-JP" altLang="fr-FR" sz="1800" smtClean="0">
                <a:latin typeface="Arial"/>
                <a:cs typeface="+mn-cs"/>
              </a:rPr>
              <a:t>’</a:t>
            </a:r>
            <a:r>
              <a:rPr lang="fr-FR" sz="1800" smtClean="0">
                <a:cs typeface="+mn-cs"/>
              </a:rPr>
              <a:t>autres grandes causes de maladies comme le tabagisme qui cause la mort de 6 millions de personnes chaque année dans le monde (soit 300 Tchernobyls PAR  JOUR).</a:t>
            </a:r>
          </a:p>
          <a:p>
            <a:pPr>
              <a:defRPr/>
            </a:pPr>
            <a:r>
              <a:rPr lang="fr-FR" sz="1800" smtClean="0">
                <a:cs typeface="+mn-cs"/>
              </a:rPr>
              <a:t>Un nouvel accident de type de Tchernobyl est peu probable aujourd</a:t>
            </a:r>
            <a:r>
              <a:rPr lang="ja-JP" altLang="fr-FR" sz="1800" smtClean="0">
                <a:latin typeface="Arial"/>
                <a:cs typeface="+mn-cs"/>
              </a:rPr>
              <a:t>’</a:t>
            </a:r>
            <a:r>
              <a:rPr lang="fr-FR" sz="1800" smtClean="0">
                <a:cs typeface="+mn-cs"/>
              </a:rPr>
              <a:t>hui, même sur les réacteurs RBMK, mais sa probabilité est encore trop grande.</a:t>
            </a:r>
          </a:p>
          <a:p>
            <a:pPr>
              <a:defRPr/>
            </a:pPr>
            <a:r>
              <a:rPr lang="fr-FR" sz="1800" smtClean="0">
                <a:cs typeface="+mn-cs"/>
              </a:rPr>
              <a:t>Ces réacteurs doivent </a:t>
            </a:r>
            <a:r>
              <a:rPr lang="fr-FR" altLang="ja-JP" sz="1800" smtClean="0">
                <a:ea typeface="ヒラギノ角ゴ Pro W3" charset="0"/>
                <a:cs typeface="ヒラギノ角ゴ Pro W3" charset="0"/>
              </a:rPr>
              <a:t>être remplacés le plus vite possible par des réacteurs plus modernes correctement sécurisés.</a:t>
            </a:r>
            <a:endParaRPr lang="fr-FR" sz="1800" smtClean="0">
              <a:cs typeface="+mn-cs"/>
            </a:endParaRPr>
          </a:p>
          <a:p>
            <a:pPr>
              <a:defRPr/>
            </a:pPr>
            <a:r>
              <a:rPr lang="fr-FR" sz="1800" smtClean="0">
                <a:cs typeface="+mn-cs"/>
              </a:rPr>
              <a:t>SUIVANT     75 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xfrm>
            <a:off x="1277938" y="376238"/>
            <a:ext cx="4214812" cy="3162300"/>
          </a:xfrm>
          <a:solidFill>
            <a:srgbClr val="FFFFFF"/>
          </a:solidFill>
          <a:ln/>
          <a:extLst>
            <a:ext uri="{FAA26D3D-D897-4be2-8F04-BA451C77F1D7}">
              <ma14:placeholderFlag xmlns:ma14="http://schemas.microsoft.com/office/mac/drawingml/2011/main" val="1"/>
            </a:ext>
          </a:extLst>
        </p:spPr>
      </p:sp>
      <p:sp>
        <p:nvSpPr>
          <p:cNvPr id="229379" name="Text Box 3"/>
          <p:cNvSpPr txBox="1">
            <a:spLocks noGrp="1" noChangeArrowheads="1"/>
          </p:cNvSpPr>
          <p:nvPr>
            <p:ph type="body" idx="1"/>
          </p:nvPr>
        </p:nvSpPr>
        <p:spPr>
          <a:xfrm>
            <a:off x="527050" y="3689350"/>
            <a:ext cx="5795963" cy="56721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36" tIns="45518" rIns="91036" bIns="45518">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lnSpc>
                <a:spcPct val="94000"/>
              </a:lnSpc>
              <a:spcBef>
                <a:spcPts val="445"/>
              </a:spcBef>
              <a:defRPr/>
            </a:pPr>
            <a:r>
              <a:rPr lang="en-GB" sz="1600" smtClean="0">
                <a:cs typeface="Hiragino Mincho Pro W3" charset="0"/>
              </a:rPr>
              <a:t>Chernobyl was the worst nuclear accident that could happen - and it did happen. Major mistakes were committed at all levels : design of an unstable reactor. The building had no confinement. The reactor was conducted in a manner known to be dangerous, and in order to do that, the security systems were bypassed. Something like driving an old car with no brakes at 200 km/h on a small mountain road with a sick drunk driver. </a:t>
            </a:r>
          </a:p>
          <a:p>
            <a:pPr>
              <a:spcBef>
                <a:spcPts val="445"/>
              </a:spcBef>
              <a:defRPr/>
            </a:pPr>
            <a:endParaRPr lang="en-GB" sz="1600" smtClean="0">
              <a:cs typeface="Hiragino Mincho Pro W3" charset="0"/>
            </a:endParaRPr>
          </a:p>
          <a:p>
            <a:pPr>
              <a:spcBef>
                <a:spcPts val="445"/>
              </a:spcBef>
              <a:defRPr/>
            </a:pPr>
            <a:r>
              <a:rPr lang="en-GB" sz="1600" smtClean="0">
                <a:cs typeface="Hiragino Mincho Pro W3" charset="0"/>
              </a:rPr>
              <a:t>Chernobyl was a bad industrial accident. But it could easily have been avoided and it is far from being as bad as other health issues. Smoking kills 6 million people every year in the world</a:t>
            </a:r>
          </a:p>
          <a:p>
            <a:pPr>
              <a:spcBef>
                <a:spcPts val="445"/>
              </a:spcBef>
              <a:defRPr/>
            </a:pPr>
            <a:r>
              <a:rPr lang="en-GB" sz="1600" smtClean="0">
                <a:cs typeface="Hiragino Mincho Pro W3" charset="0"/>
              </a:rPr>
              <a:t>(330 Chernobyl accidents EACH DAY - 1 Chernob every 5 minutes).</a:t>
            </a:r>
          </a:p>
          <a:p>
            <a:pPr>
              <a:spcBef>
                <a:spcPts val="445"/>
              </a:spcBef>
              <a:defRPr/>
            </a:pPr>
            <a:endParaRPr lang="en-GB" sz="1600" smtClean="0">
              <a:cs typeface="Hiragino Mincho Pro W3" charset="0"/>
            </a:endParaRPr>
          </a:p>
          <a:p>
            <a:pPr>
              <a:spcBef>
                <a:spcPts val="445"/>
              </a:spcBef>
              <a:defRPr/>
            </a:pPr>
            <a:r>
              <a:rPr lang="en-GB" sz="1600" smtClean="0">
                <a:cs typeface="Hiragino Mincho Pro W3" charset="0"/>
              </a:rPr>
              <a:t>A new Chernobyl-type accident is now very unlikely to occur, even in former USSR, but the probability is still too great.</a:t>
            </a:r>
          </a:p>
          <a:p>
            <a:pPr>
              <a:spcBef>
                <a:spcPts val="445"/>
              </a:spcBef>
              <a:defRPr/>
            </a:pPr>
            <a:endParaRPr lang="en-GB" sz="1600" smtClean="0">
              <a:cs typeface="Hiragino Mincho Pro W3" charset="0"/>
            </a:endParaRPr>
          </a:p>
          <a:p>
            <a:pPr>
              <a:spcBef>
                <a:spcPts val="445"/>
              </a:spcBef>
              <a:defRPr/>
            </a:pPr>
            <a:r>
              <a:rPr lang="en-GB" sz="1600" smtClean="0">
                <a:cs typeface="Hiragino Mincho Pro W3" charset="0"/>
              </a:rPr>
              <a:t>A much greater number of people die in coal mines and gas explosions. The TOP priority is to stop burning coal and gas.</a:t>
            </a:r>
          </a:p>
          <a:p>
            <a:pPr>
              <a:spcBef>
                <a:spcPts val="445"/>
              </a:spcBef>
              <a:defRPr/>
            </a:pPr>
            <a:endParaRPr lang="en-GB" sz="1600" smtClean="0">
              <a:cs typeface="Hiragino Mincho Pro W3" charset="0"/>
            </a:endParaRPr>
          </a:p>
          <a:p>
            <a:pPr>
              <a:spcBef>
                <a:spcPts val="445"/>
              </a:spcBef>
              <a:defRPr/>
            </a:pPr>
            <a:r>
              <a:rPr lang="en-GB" sz="1600" smtClean="0">
                <a:cs typeface="Hiragino Mincho Pro W3" charset="0"/>
              </a:rPr>
              <a:t>NEXT SLIDE PLEASE      75 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Rot="1" noChangeAspect="1" noChangeArrowheads="1" noTextEdit="1"/>
          </p:cNvSpPr>
          <p:nvPr>
            <p:ph type="sldImg"/>
          </p:nvPr>
        </p:nvSpPr>
        <p:spPr>
          <a:xfrm>
            <a:off x="2438400" y="304800"/>
            <a:ext cx="1828800" cy="1371600"/>
          </a:xfrm>
          <a:ln cap="fla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4947" name="Rectangle 3"/>
          <p:cNvSpPr>
            <a:spLocks noGrp="1" noChangeArrowheads="1"/>
          </p:cNvSpPr>
          <p:nvPr>
            <p:ph type="body" idx="1"/>
          </p:nvPr>
        </p:nvSpPr>
        <p:spPr>
          <a:xfrm>
            <a:off x="152400" y="1752600"/>
            <a:ext cx="6621463" cy="72628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961" tIns="45481" rIns="90961" bIns="45481"/>
          <a:lstStyle/>
          <a:p>
            <a:pPr>
              <a:defRPr/>
            </a:pPr>
            <a:r>
              <a:rPr lang="fr-FR" sz="1900" smtClean="0">
                <a:cs typeface="+mn-cs"/>
              </a:rPr>
              <a:t>Une question souvent débattue est celle  du risque terroriste sur une centrale nucléaire.</a:t>
            </a:r>
          </a:p>
          <a:p>
            <a:pPr>
              <a:buFontTx/>
              <a:buChar char="-"/>
              <a:defRPr/>
            </a:pPr>
            <a:r>
              <a:rPr lang="fr-FR" sz="1900" smtClean="0">
                <a:cs typeface="+mn-cs"/>
              </a:rPr>
              <a:t> On remarquera que le bâtiment réacteur lui-même est partiellement protégé par les bâtiments annexes qui l</a:t>
            </a:r>
            <a:r>
              <a:rPr lang="ja-JP" altLang="fr-FR" sz="1900" smtClean="0">
                <a:latin typeface="Arial"/>
                <a:cs typeface="+mn-cs"/>
              </a:rPr>
              <a:t>’</a:t>
            </a:r>
            <a:r>
              <a:rPr lang="fr-FR" sz="1900" smtClean="0">
                <a:cs typeface="+mn-cs"/>
              </a:rPr>
              <a:t>entourent. </a:t>
            </a:r>
            <a:endParaRPr lang="fr-FR" sz="1900" smtClean="0">
              <a:solidFill>
                <a:srgbClr val="FF0000"/>
              </a:solidFill>
              <a:cs typeface="+mn-cs"/>
            </a:endParaRPr>
          </a:p>
          <a:p>
            <a:pPr>
              <a:buFontTx/>
              <a:buChar char="-"/>
              <a:defRPr/>
            </a:pPr>
            <a:r>
              <a:rPr lang="fr-FR" sz="1900" smtClean="0">
                <a:cs typeface="+mn-cs"/>
              </a:rPr>
              <a:t> Le réacteur est protégé par une épaisse enceinte en béton armé d</a:t>
            </a:r>
            <a:r>
              <a:rPr lang="ja-JP" altLang="fr-FR" sz="1900" smtClean="0">
                <a:latin typeface="Arial"/>
                <a:cs typeface="+mn-cs"/>
              </a:rPr>
              <a:t>’</a:t>
            </a:r>
            <a:r>
              <a:rPr lang="fr-FR" sz="1900" smtClean="0">
                <a:cs typeface="+mn-cs"/>
              </a:rPr>
              <a:t>1 mètre d</a:t>
            </a:r>
            <a:r>
              <a:rPr lang="ja-JP" altLang="fr-FR" sz="1900" smtClean="0">
                <a:latin typeface="Arial"/>
                <a:cs typeface="+mn-cs"/>
              </a:rPr>
              <a:t>’</a:t>
            </a:r>
            <a:r>
              <a:rPr lang="fr-FR" sz="1900" smtClean="0">
                <a:cs typeface="+mn-cs"/>
              </a:rPr>
              <a:t>épaisseur, très solide et résistante au feu (2x1m EPR).</a:t>
            </a:r>
          </a:p>
          <a:p>
            <a:pPr>
              <a:buFontTx/>
              <a:buChar char="-"/>
              <a:defRPr/>
            </a:pPr>
            <a:r>
              <a:rPr lang="fr-FR" sz="1900" smtClean="0">
                <a:cs typeface="+mn-cs"/>
              </a:rPr>
              <a:t> Le bâtiment réacteur a généralement une forme arrondie, ce qui offre une bonne probabilité de dévier l</a:t>
            </a:r>
            <a:r>
              <a:rPr lang="ja-JP" altLang="fr-FR" sz="1900" smtClean="0">
                <a:latin typeface="Arial"/>
                <a:cs typeface="+mn-cs"/>
              </a:rPr>
              <a:t>’</a:t>
            </a:r>
            <a:r>
              <a:rPr lang="fr-FR" sz="1900" smtClean="0">
                <a:cs typeface="+mn-cs"/>
              </a:rPr>
              <a:t>impact.</a:t>
            </a:r>
          </a:p>
          <a:p>
            <a:pPr>
              <a:buFontTx/>
              <a:buChar char="-"/>
              <a:defRPr/>
            </a:pPr>
            <a:r>
              <a:rPr lang="fr-FR" sz="1900" smtClean="0">
                <a:cs typeface="+mn-cs"/>
              </a:rPr>
              <a:t> A l</a:t>
            </a:r>
            <a:r>
              <a:rPr lang="ja-JP" altLang="fr-FR" sz="1900" smtClean="0">
                <a:latin typeface="Arial"/>
                <a:cs typeface="+mn-cs"/>
              </a:rPr>
              <a:t>’</a:t>
            </a:r>
            <a:r>
              <a:rPr lang="fr-FR" sz="1900" smtClean="0">
                <a:cs typeface="+mn-cs"/>
              </a:rPr>
              <a:t>inverse des autres installations industrielles, les centrales nucléaires sont étudiées pour résister au choc d</a:t>
            </a:r>
            <a:r>
              <a:rPr lang="ja-JP" altLang="fr-FR" sz="1900" smtClean="0">
                <a:latin typeface="Arial"/>
                <a:cs typeface="+mn-cs"/>
              </a:rPr>
              <a:t>’</a:t>
            </a:r>
            <a:r>
              <a:rPr lang="fr-FR" sz="1900" smtClean="0">
                <a:cs typeface="+mn-cs"/>
              </a:rPr>
              <a:t>un avion moyen (résultat inconnu avec un gros porteur en piqué).</a:t>
            </a:r>
          </a:p>
          <a:p>
            <a:pPr>
              <a:buFontTx/>
              <a:buChar char="-"/>
              <a:defRPr/>
            </a:pPr>
            <a:r>
              <a:rPr lang="fr-FR" sz="1900" smtClean="0">
                <a:cs typeface="+mn-cs"/>
              </a:rPr>
              <a:t> Les dispositifs de sécurité sont nombreux et redondants.</a:t>
            </a:r>
          </a:p>
          <a:p>
            <a:pPr>
              <a:buFontTx/>
              <a:buChar char="-"/>
              <a:defRPr/>
            </a:pPr>
            <a:r>
              <a:rPr lang="fr-FR" sz="1900" smtClean="0">
                <a:cs typeface="+mn-cs"/>
              </a:rPr>
              <a:t> Dans le pire des scénarios : la distribution d</a:t>
            </a:r>
            <a:r>
              <a:rPr lang="ja-JP" altLang="fr-FR" sz="1900" smtClean="0">
                <a:latin typeface="Arial"/>
                <a:cs typeface="+mn-cs"/>
              </a:rPr>
              <a:t>’</a:t>
            </a:r>
            <a:r>
              <a:rPr lang="fr-FR" sz="1900" smtClean="0">
                <a:cs typeface="+mn-cs"/>
              </a:rPr>
              <a:t>un </a:t>
            </a:r>
            <a:r>
              <a:rPr lang="ja-JP" altLang="fr-FR" sz="1900" smtClean="0">
                <a:latin typeface="Arial"/>
                <a:cs typeface="+mn-cs"/>
              </a:rPr>
              <a:t>“</a:t>
            </a:r>
            <a:r>
              <a:rPr lang="fr-FR" sz="1900" smtClean="0">
                <a:cs typeface="+mn-cs"/>
              </a:rPr>
              <a:t>contre-poison</a:t>
            </a:r>
            <a:r>
              <a:rPr lang="ja-JP" altLang="fr-FR" sz="1900" smtClean="0">
                <a:latin typeface="Arial"/>
                <a:cs typeface="+mn-cs"/>
              </a:rPr>
              <a:t>”</a:t>
            </a:r>
            <a:r>
              <a:rPr lang="fr-FR" sz="1900" smtClean="0">
                <a:cs typeface="+mn-cs"/>
              </a:rPr>
              <a:t> efficace (pastilles d</a:t>
            </a:r>
            <a:r>
              <a:rPr lang="ja-JP" altLang="fr-FR" sz="1900" smtClean="0">
                <a:latin typeface="Arial"/>
                <a:cs typeface="+mn-cs"/>
              </a:rPr>
              <a:t>’</a:t>
            </a:r>
            <a:r>
              <a:rPr lang="fr-FR" sz="1900" smtClean="0">
                <a:cs typeface="+mn-cs"/>
              </a:rPr>
              <a:t>iode) protége les populations les plus proches de la centrale accidentée. Dans tous les cas, le nombre de victimes serait infiniment inférieur à celui qui résulterait d</a:t>
            </a:r>
            <a:r>
              <a:rPr lang="ja-JP" altLang="fr-FR" sz="1900" smtClean="0">
                <a:latin typeface="Arial"/>
                <a:cs typeface="+mn-cs"/>
              </a:rPr>
              <a:t>’</a:t>
            </a:r>
            <a:r>
              <a:rPr lang="fr-FR" sz="1900" smtClean="0">
                <a:cs typeface="+mn-cs"/>
              </a:rPr>
              <a:t>une même attaque sur un building tel que les tours de la défense.                           </a:t>
            </a:r>
            <a:r>
              <a:rPr lang="fr-FR" sz="1900" b="1" u="sng" smtClean="0">
                <a:cs typeface="+mn-cs"/>
              </a:rPr>
              <a:t>SUIVANT</a:t>
            </a:r>
          </a:p>
          <a:p>
            <a:pPr>
              <a:buFontTx/>
              <a:buChar char="-"/>
              <a:defRPr/>
            </a:pPr>
            <a:r>
              <a:rPr lang="fr-FR" sz="1900" smtClean="0">
                <a:cs typeface="+mn-cs"/>
              </a:rPr>
              <a:t>La dimension d</a:t>
            </a:r>
            <a:r>
              <a:rPr lang="ja-JP" altLang="fr-FR" sz="1900" smtClean="0">
                <a:latin typeface="Arial"/>
                <a:cs typeface="+mn-cs"/>
              </a:rPr>
              <a:t>’</a:t>
            </a:r>
            <a:r>
              <a:rPr lang="fr-FR" sz="1900" smtClean="0">
                <a:cs typeface="+mn-cs"/>
              </a:rPr>
              <a:t>un bâtiment réacteur est près de 100 fois plus faible que celle des tours du WTC.   </a:t>
            </a:r>
            <a:r>
              <a:rPr lang="fr-FR" sz="1900" b="1" u="sng" smtClean="0">
                <a:cs typeface="+mn-cs"/>
              </a:rPr>
              <a:t>SUIVANT</a:t>
            </a:r>
          </a:p>
          <a:p>
            <a:pPr>
              <a:defRPr/>
            </a:pPr>
            <a:r>
              <a:rPr lang="fr-FR" sz="1900" smtClean="0">
                <a:cs typeface="+mn-cs"/>
              </a:rPr>
              <a:t>CONCLUSION : une attaque terroriste portant sur un réacteur nucléaire est le scénario parfait pour un journaliste ou un film hollywoodien (propice aux scénarios catastrophe), mais un objectif peu facile en réalité.            </a:t>
            </a:r>
            <a:r>
              <a:rPr lang="fr-FR" sz="1900" b="1" u="sng" smtClean="0">
                <a:cs typeface="+mn-cs"/>
              </a:rPr>
              <a:t>SUIVANT</a:t>
            </a:r>
            <a:r>
              <a:rPr lang="fr-FR" sz="1900" smtClean="0">
                <a:latin typeface="Arial" charset="0"/>
                <a:cs typeface="+mn-cs"/>
              </a:rPr>
              <a:t>  90 s</a:t>
            </a:r>
            <a:endParaRPr lang="fr-FR" sz="900" smtClean="0">
              <a:latin typeface="Arial" charset="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Rot="1" noChangeAspect="1" noChangeArrowheads="1" noTextEdit="1"/>
          </p:cNvSpPr>
          <p:nvPr>
            <p:ph type="sldImg"/>
          </p:nvPr>
        </p:nvSpPr>
        <p:spPr>
          <a:xfrm>
            <a:off x="2630488" y="152400"/>
            <a:ext cx="1931987" cy="1447800"/>
          </a:xfrm>
          <a:ln/>
          <a:extLst>
            <a:ext uri="{FAA26D3D-D897-4be2-8F04-BA451C77F1D7}">
              <ma14:placeholderFlag xmlns:ma14="http://schemas.microsoft.com/office/mac/drawingml/2011/main" val="1"/>
            </a:ext>
          </a:extLst>
        </p:spPr>
      </p:sp>
      <p:sp>
        <p:nvSpPr>
          <p:cNvPr id="421891" name="Rectangle 3"/>
          <p:cNvSpPr>
            <a:spLocks noGrp="1" noChangeArrowheads="1"/>
          </p:cNvSpPr>
          <p:nvPr>
            <p:ph type="body" idx="1"/>
          </p:nvPr>
        </p:nvSpPr>
        <p:spPr>
          <a:xfrm>
            <a:off x="228600" y="1752600"/>
            <a:ext cx="6545263" cy="7337425"/>
          </a:xfrm>
        </p:spPr>
        <p:txBody>
          <a:bodyPr lIns="90334" tIns="45167" rIns="90334" bIns="45167"/>
          <a:lstStyle/>
          <a:p>
            <a:pPr>
              <a:defRPr/>
            </a:pPr>
            <a:r>
              <a:rPr lang="fr-FR" sz="2000" smtClean="0">
                <a:cs typeface="+mn-cs"/>
              </a:rPr>
              <a:t>Les réacteurs actuels sont refroidis par eau. Mais d'autres types de réacteurs existent et d</a:t>
            </a:r>
            <a:r>
              <a:rPr lang="ja-JP" altLang="fr-FR" sz="2000" smtClean="0">
                <a:latin typeface="Arial"/>
                <a:cs typeface="+mn-cs"/>
              </a:rPr>
              <a:t>’</a:t>
            </a:r>
            <a:r>
              <a:rPr lang="fr-FR" sz="2000" smtClean="0">
                <a:cs typeface="+mn-cs"/>
              </a:rPr>
              <a:t>autres encore sont à l</a:t>
            </a:r>
            <a:r>
              <a:rPr lang="ja-JP" altLang="fr-FR" sz="2000" smtClean="0">
                <a:latin typeface="Arial"/>
                <a:cs typeface="+mn-cs"/>
              </a:rPr>
              <a:t>’</a:t>
            </a:r>
            <a:r>
              <a:rPr lang="fr-FR" sz="2000" smtClean="0">
                <a:cs typeface="+mn-cs"/>
              </a:rPr>
              <a:t>étude. La technologie nucléaire évolue rapidement et elle ne date que de 50 ans. </a:t>
            </a:r>
          </a:p>
          <a:p>
            <a:pPr>
              <a:defRPr/>
            </a:pPr>
            <a:r>
              <a:rPr lang="fr-FR" sz="2000" smtClean="0">
                <a:cs typeface="+mn-cs"/>
              </a:rPr>
              <a:t>50 ans, c</a:t>
            </a:r>
            <a:r>
              <a:rPr lang="ja-JP" altLang="fr-FR" sz="2000" smtClean="0">
                <a:latin typeface="Arial"/>
                <a:cs typeface="+mn-cs"/>
              </a:rPr>
              <a:t>’</a:t>
            </a:r>
            <a:r>
              <a:rPr lang="fr-FR" sz="2000" smtClean="0">
                <a:cs typeface="+mn-cs"/>
              </a:rPr>
              <a:t>est l</a:t>
            </a:r>
            <a:r>
              <a:rPr lang="ja-JP" altLang="fr-FR" sz="2000" smtClean="0">
                <a:latin typeface="Arial"/>
                <a:cs typeface="+mn-cs"/>
              </a:rPr>
              <a:t>’</a:t>
            </a:r>
            <a:r>
              <a:rPr lang="fr-FR" altLang="ja-JP" sz="2000" smtClean="0">
                <a:ea typeface="ヒラギノ角ゴ Pro W3" charset="0"/>
                <a:cs typeface="ヒラギノ角ゴ Pro W3" charset="0"/>
              </a:rPr>
              <a:t>â</a:t>
            </a:r>
            <a:r>
              <a:rPr lang="fr-FR" sz="2000" smtClean="0">
                <a:cs typeface="+mn-cs"/>
              </a:rPr>
              <a:t>ge du chemin de fer en 1880. Les trains sont aujourd'hui à la fois beaucoup plus s</a:t>
            </a:r>
            <a:r>
              <a:rPr lang="fr-FR" altLang="ja-JP" sz="2000" smtClean="0">
                <a:latin typeface="Arial"/>
                <a:ea typeface="ヒラギノ角ゴ Pro W3" charset="0"/>
                <a:cs typeface="ヒラギノ角ゴ Pro W3" charset="0"/>
              </a:rPr>
              <a:t>û</a:t>
            </a:r>
            <a:r>
              <a:rPr lang="fr-FR" sz="2000" smtClean="0">
                <a:cs typeface="+mn-cs"/>
              </a:rPr>
              <a:t>rs et plus rapides qu'ils ne l'étaient alors. De même, les réacteurs nucléaires que nous avons aujourd</a:t>
            </a:r>
            <a:r>
              <a:rPr lang="ja-JP" altLang="fr-FR" sz="2000" smtClean="0">
                <a:latin typeface="Arial"/>
                <a:cs typeface="+mn-cs"/>
              </a:rPr>
              <a:t>’</a:t>
            </a:r>
            <a:r>
              <a:rPr lang="fr-FR" sz="2000" smtClean="0">
                <a:cs typeface="+mn-cs"/>
              </a:rPr>
              <a:t>hui sont déjà très propres, très s</a:t>
            </a:r>
            <a:r>
              <a:rPr lang="fr-FR" altLang="ja-JP" sz="2000" smtClean="0">
                <a:latin typeface="Arial"/>
                <a:ea typeface="ヒラギノ角ゴ Pro W3" charset="0"/>
                <a:cs typeface="ヒラギノ角ゴ Pro W3" charset="0"/>
              </a:rPr>
              <a:t>ûrs </a:t>
            </a:r>
            <a:r>
              <a:rPr lang="fr-FR" sz="2000" smtClean="0">
                <a:cs typeface="+mn-cs"/>
              </a:rPr>
              <a:t> et très puissants, et ceux de demain le seront plus encore.</a:t>
            </a:r>
          </a:p>
          <a:p>
            <a:pPr>
              <a:defRPr/>
            </a:pPr>
            <a:r>
              <a:rPr lang="fr-FR" sz="2000" smtClean="0">
                <a:cs typeface="+mn-cs"/>
              </a:rPr>
              <a:t>Les réacteurs modernes, tels que l'EPR européen, ll'AP 1000 américain, l</a:t>
            </a:r>
            <a:r>
              <a:rPr lang="ja-JP" altLang="fr-FR" sz="2000" smtClean="0">
                <a:latin typeface="Arial"/>
                <a:cs typeface="+mn-cs"/>
              </a:rPr>
              <a:t>’</a:t>
            </a:r>
            <a:r>
              <a:rPr lang="fr-FR" sz="2000" smtClean="0">
                <a:cs typeface="+mn-cs"/>
              </a:rPr>
              <a:t>ABWR japonais, sont semblables aux réacteurs à eau existants, mais ils sont améliroés, encore plus s</a:t>
            </a:r>
            <a:r>
              <a:rPr lang="fr-FR" altLang="ja-JP" sz="2000" smtClean="0">
                <a:latin typeface="Arial"/>
                <a:ea typeface="ヒラギノ角ゴ Pro W3" charset="0"/>
                <a:cs typeface="ヒラギノ角ゴ Pro W3" charset="0"/>
              </a:rPr>
              <a:t>û</a:t>
            </a:r>
            <a:r>
              <a:rPr lang="fr-FR" sz="2000" smtClean="0">
                <a:cs typeface="+mn-cs"/>
              </a:rPr>
              <a:t>rs et plus compétitifs.</a:t>
            </a:r>
          </a:p>
          <a:p>
            <a:pPr>
              <a:defRPr/>
            </a:pPr>
            <a:r>
              <a:rPr lang="fr-FR" sz="2000" smtClean="0">
                <a:cs typeface="+mn-cs"/>
              </a:rPr>
              <a:t>Les réacteurs à haute température sont au stade du prototype, notamment en Afrique du Sud et au Japon et pourraient être disponibles d'ici une dizaine d</a:t>
            </a:r>
            <a:r>
              <a:rPr lang="ja-JP" altLang="fr-FR" sz="2000" smtClean="0">
                <a:latin typeface="Arial"/>
                <a:cs typeface="+mn-cs"/>
              </a:rPr>
              <a:t>’</a:t>
            </a:r>
            <a:r>
              <a:rPr lang="fr-FR" sz="2000" smtClean="0">
                <a:cs typeface="+mn-cs"/>
              </a:rPr>
              <a:t>années. Ils sont bien adaptés à des pays en développement, à la production d'hydrogène, au dessalement d'eau de mer. Ils sont très surs, et même dans le cas d'accident maximum peu dangereux (le combustible ne peut pas fondre). Ces réacteurs intrinsèquement surs pourront être installés dans des pays en développement</a:t>
            </a:r>
            <a:r>
              <a:rPr lang="fr-FR" sz="2000" b="1" smtClean="0">
                <a:cs typeface="+mn-cs"/>
              </a:rPr>
              <a:t>.</a:t>
            </a:r>
            <a:endParaRPr lang="fr-FR" sz="2000" smtClean="0">
              <a:cs typeface="+mn-cs"/>
            </a:endParaRPr>
          </a:p>
          <a:p>
            <a:pPr>
              <a:defRPr/>
            </a:pPr>
            <a:r>
              <a:rPr lang="fr-FR" sz="2000" smtClean="0">
                <a:cs typeface="+mn-cs"/>
              </a:rPr>
              <a:t>Au-delà de 2030, les réacteurs de 4</a:t>
            </a:r>
            <a:r>
              <a:rPr lang="fr-FR" baseline="30000" smtClean="0">
                <a:cs typeface="+mn-cs"/>
              </a:rPr>
              <a:t>ème</a:t>
            </a:r>
            <a:r>
              <a:rPr lang="fr-FR" sz="2000" smtClean="0">
                <a:cs typeface="+mn-cs"/>
              </a:rPr>
              <a:t> génération seront disponibles, utilisant mieux le combustible. Six concepts sont étudiés dont plusieurs ont déjà fait leurs preuves.</a:t>
            </a:r>
            <a:endParaRPr lang="fr-FR" sz="2000" b="1" smtClean="0">
              <a:cs typeface="+mn-cs"/>
            </a:endParaRPr>
          </a:p>
          <a:p>
            <a:pPr>
              <a:defRPr/>
            </a:pPr>
            <a:endParaRPr lang="fr-FR" sz="2000" smtClean="0">
              <a:cs typeface="+mn-cs"/>
            </a:endParaRPr>
          </a:p>
          <a:p>
            <a:pPr>
              <a:defRPr/>
            </a:pPr>
            <a:r>
              <a:rPr lang="fr-FR" sz="2000" smtClean="0">
                <a:cs typeface="+mn-cs"/>
              </a:rPr>
              <a:t>SUIVANT   -   90 s</a:t>
            </a:r>
            <a:endParaRPr lang="fr-FR" smtClean="0">
              <a:cs typeface="+mn-cs"/>
            </a:endParaRPr>
          </a:p>
          <a:p>
            <a:pPr>
              <a:defRPr/>
            </a:pPr>
            <a:endParaRPr lang="fr-FR" smtClean="0">
              <a:cs typeface="+mn-cs"/>
            </a:endParaRPr>
          </a:p>
          <a:p>
            <a:pPr>
              <a:defRPr/>
            </a:pPr>
            <a:endParaRPr lang="fr-FR" smtClean="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Rot="1" noChangeAspect="1" noChangeArrowheads="1"/>
          </p:cNvSpPr>
          <p:nvPr>
            <p:ph type="sldImg"/>
          </p:nvPr>
        </p:nvSpPr>
        <p:spPr>
          <a:xfrm>
            <a:off x="1879600" y="381000"/>
            <a:ext cx="2946400" cy="2209800"/>
          </a:xfrm>
          <a:solidFill>
            <a:srgbClr val="FFFFFF"/>
          </a:solidFill>
          <a:ln/>
          <a:extLst>
            <a:ext uri="{FAA26D3D-D897-4be2-8F04-BA451C77F1D7}">
              <ma14:placeholderFlag xmlns:ma14="http://schemas.microsoft.com/office/mac/drawingml/2011/main" val="1"/>
            </a:ext>
          </a:extLst>
        </p:spPr>
      </p:sp>
      <p:sp>
        <p:nvSpPr>
          <p:cNvPr id="596995" name="Rectangle 3"/>
          <p:cNvSpPr>
            <a:spLocks noGrp="1" noChangeArrowheads="1"/>
          </p:cNvSpPr>
          <p:nvPr>
            <p:ph type="body" idx="1"/>
          </p:nvPr>
        </p:nvSpPr>
        <p:spPr>
          <a:xfrm>
            <a:off x="304800" y="2590800"/>
            <a:ext cx="6172200" cy="63801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spcBef>
                <a:spcPct val="0"/>
              </a:spcBef>
              <a:defRPr/>
            </a:pPr>
            <a:r>
              <a:rPr lang="fr-FR" sz="2400" smtClean="0">
                <a:latin typeface="Times" charset="0"/>
                <a:cs typeface="+mn-cs"/>
              </a:rPr>
              <a:t>L</a:t>
            </a:r>
            <a:r>
              <a:rPr lang="ja-JP" altLang="fr-FR" sz="2400" smtClean="0">
                <a:latin typeface="Arial"/>
                <a:cs typeface="+mn-cs"/>
              </a:rPr>
              <a:t>’</a:t>
            </a:r>
            <a:r>
              <a:rPr lang="fr-FR" sz="2400" smtClean="0">
                <a:latin typeface="Times" charset="0"/>
                <a:cs typeface="+mn-cs"/>
              </a:rPr>
              <a:t>hydrogène (H2) est envisagé comme carburant, notamment pour les transports routiers (autos, camions…). Sa combustion ne produit que de l</a:t>
            </a:r>
            <a:r>
              <a:rPr lang="ja-JP" altLang="fr-FR" sz="2400" smtClean="0">
                <a:latin typeface="Arial"/>
                <a:cs typeface="+mn-cs"/>
              </a:rPr>
              <a:t>’</a:t>
            </a:r>
            <a:r>
              <a:rPr lang="fr-FR" sz="2400" smtClean="0">
                <a:latin typeface="Times" charset="0"/>
                <a:cs typeface="+mn-cs"/>
              </a:rPr>
              <a:t>eau. </a:t>
            </a:r>
            <a:r>
              <a:rPr lang="fr-FR" sz="2400" u="sng" smtClean="0">
                <a:latin typeface="Times" charset="0"/>
                <a:cs typeface="+mn-cs"/>
              </a:rPr>
              <a:t>Mais ce n</a:t>
            </a:r>
            <a:r>
              <a:rPr lang="ja-JP" altLang="fr-FR" sz="2400" u="sng" smtClean="0">
                <a:latin typeface="Arial"/>
                <a:cs typeface="+mn-cs"/>
              </a:rPr>
              <a:t>’</a:t>
            </a:r>
            <a:r>
              <a:rPr lang="fr-FR" sz="2400" u="sng" smtClean="0">
                <a:latin typeface="Times" charset="0"/>
                <a:cs typeface="+mn-cs"/>
              </a:rPr>
              <a:t>est pas une source d</a:t>
            </a:r>
            <a:r>
              <a:rPr lang="ja-JP" altLang="fr-FR" sz="2400" u="sng" smtClean="0">
                <a:latin typeface="Arial"/>
                <a:cs typeface="+mn-cs"/>
              </a:rPr>
              <a:t>’</a:t>
            </a:r>
            <a:r>
              <a:rPr lang="fr-FR" sz="2400" u="sng" smtClean="0">
                <a:latin typeface="Times" charset="0"/>
                <a:cs typeface="+mn-cs"/>
              </a:rPr>
              <a:t>énergie :</a:t>
            </a:r>
            <a:r>
              <a:rPr lang="fr-FR" sz="2400" smtClean="0">
                <a:latin typeface="Times" charset="0"/>
                <a:cs typeface="+mn-cs"/>
              </a:rPr>
              <a:t> il faut fabriquer l</a:t>
            </a:r>
            <a:r>
              <a:rPr lang="ja-JP" altLang="fr-FR" sz="2400" smtClean="0">
                <a:latin typeface="Arial"/>
                <a:cs typeface="+mn-cs"/>
              </a:rPr>
              <a:t>’</a:t>
            </a:r>
            <a:r>
              <a:rPr lang="fr-FR" sz="2400" smtClean="0">
                <a:latin typeface="Times" charset="0"/>
                <a:cs typeface="+mn-cs"/>
              </a:rPr>
              <a:t>hydrogène. Sa production industrielle ne se développera pas avant des décennies. Il co</a:t>
            </a:r>
            <a:r>
              <a:rPr lang="fr-FR" altLang="ja-JP" sz="2400" smtClean="0">
                <a:latin typeface="Arial"/>
                <a:ea typeface="ヒラギノ角ゴ Pro W3" charset="0"/>
                <a:cs typeface="ヒラギノ角ゴ Pro W3" charset="0"/>
              </a:rPr>
              <a:t>ûte cher et il est 100 fois plus difficile à transporter que les énergies fossiles</a:t>
            </a:r>
            <a:r>
              <a:rPr lang="fr-FR" sz="2400" smtClean="0">
                <a:latin typeface="Times" charset="0"/>
                <a:cs typeface="+mn-cs"/>
              </a:rPr>
              <a:t>. Il peut être fabriqué : 1/ par hydrolyse de l</a:t>
            </a:r>
            <a:r>
              <a:rPr lang="ja-JP" altLang="fr-FR" sz="2400" smtClean="0">
                <a:latin typeface="Arial"/>
                <a:cs typeface="+mn-cs"/>
              </a:rPr>
              <a:t>’</a:t>
            </a:r>
            <a:r>
              <a:rPr lang="fr-FR" sz="2400" smtClean="0">
                <a:latin typeface="Times" charset="0"/>
                <a:cs typeface="+mn-cs"/>
              </a:rPr>
              <a:t>eau à partir d</a:t>
            </a:r>
            <a:r>
              <a:rPr lang="ja-JP" altLang="fr-FR" sz="2400" smtClean="0">
                <a:latin typeface="Arial"/>
                <a:cs typeface="+mn-cs"/>
              </a:rPr>
              <a:t>’</a:t>
            </a:r>
            <a:r>
              <a:rPr lang="fr-FR" sz="2400" smtClean="0">
                <a:latin typeface="Times" charset="0"/>
                <a:cs typeface="+mn-cs"/>
              </a:rPr>
              <a:t>électricité (procédé parfaitement au point et peu polluant, mais très coûteux), 2/ à partir du gaz naturel (procédé actuel), mais il contribue alors autant que le gaz à l</a:t>
            </a:r>
            <a:r>
              <a:rPr lang="ja-JP" altLang="fr-FR" sz="2400" smtClean="0">
                <a:latin typeface="Arial"/>
                <a:cs typeface="+mn-cs"/>
              </a:rPr>
              <a:t>’</a:t>
            </a:r>
            <a:r>
              <a:rPr lang="fr-FR" sz="2400" smtClean="0">
                <a:latin typeface="Times" charset="0"/>
                <a:cs typeface="+mn-cs"/>
              </a:rPr>
              <a:t>effet de serre ou 3/ à partir de chaleur à haute température produite par des réacteurs nucléaires de type HTR (dans l</a:t>
            </a:r>
            <a:r>
              <a:rPr lang="ja-JP" altLang="fr-FR" sz="2400" smtClean="0">
                <a:latin typeface="Arial"/>
                <a:cs typeface="+mn-cs"/>
              </a:rPr>
              <a:t>’</a:t>
            </a:r>
            <a:r>
              <a:rPr lang="fr-FR" sz="2400" smtClean="0">
                <a:latin typeface="Times" charset="0"/>
                <a:cs typeface="+mn-cs"/>
              </a:rPr>
              <a:t>avenir).</a:t>
            </a:r>
          </a:p>
          <a:p>
            <a:pPr>
              <a:defRPr/>
            </a:pPr>
            <a:endParaRPr lang="fr-FR" sz="2000" smtClean="0">
              <a:latin typeface="Times" charset="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Rot="1" noChangeAspect="1" noChangeArrowheads="1" noTextEdit="1"/>
          </p:cNvSpPr>
          <p:nvPr>
            <p:ph type="sldImg"/>
          </p:nvPr>
        </p:nvSpPr>
        <p:spPr>
          <a:xfrm>
            <a:off x="1130300" y="842963"/>
            <a:ext cx="4513263" cy="3384550"/>
          </a:xfrm>
          <a:ln cap="fla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43" name="Rectangle 3"/>
          <p:cNvSpPr>
            <a:spLocks noGrp="1" noChangeArrowheads="1"/>
          </p:cNvSpPr>
          <p:nvPr>
            <p:ph type="body" idx="1"/>
          </p:nvPr>
        </p:nvSpPr>
        <p:spPr>
          <a:xfrm>
            <a:off x="903288" y="4603750"/>
            <a:ext cx="4967287" cy="4367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961" tIns="45481" rIns="90961" bIns="45481"/>
          <a:lstStyle/>
          <a:p>
            <a:pPr>
              <a:defRPr/>
            </a:pPr>
            <a:r>
              <a:rPr lang="fr-FR" sz="2000" smtClean="0">
                <a:cs typeface="+mn-cs"/>
              </a:rPr>
              <a:t>Quelques mots maintenant sur notre Association des Ecologistes pour l'Energie Nucléaire (AEPN).</a:t>
            </a:r>
          </a:p>
          <a:p>
            <a:pPr>
              <a:defRPr/>
            </a:pPr>
            <a:r>
              <a:rPr lang="fr-FR" sz="2000" smtClean="0">
                <a:cs typeface="+mn-cs"/>
              </a:rPr>
              <a:t>J'ai créé l'AEPN en 1996 avec des amis pour fournir au public une information complète et rigoureuse sur l'énergie et l'environnement.</a:t>
            </a:r>
          </a:p>
          <a:p>
            <a:pPr>
              <a:defRPr/>
            </a:pPr>
            <a:endParaRPr lang="fr-FR" sz="2000" smtClean="0">
              <a:cs typeface="+mn-cs"/>
            </a:endParaRPr>
          </a:p>
          <a:p>
            <a:pPr>
              <a:defRPr/>
            </a:pPr>
            <a:r>
              <a:rPr lang="fr-FR" sz="2000" smtClean="0">
                <a:cs typeface="+mn-cs"/>
              </a:rPr>
              <a:t>L'AEPN a grandi rapidement et rassemble maintenant plus de 8000 membres et sympathisants dans 56 pays.</a:t>
            </a:r>
          </a:p>
          <a:p>
            <a:pPr>
              <a:defRPr/>
            </a:pPr>
            <a:endParaRPr lang="fr-FR" sz="2000" smtClean="0">
              <a:cs typeface="+mn-cs"/>
            </a:endParaRPr>
          </a:p>
          <a:p>
            <a:pPr>
              <a:defRPr/>
            </a:pPr>
            <a:r>
              <a:rPr lang="fr-FR" sz="2000" smtClean="0">
                <a:cs typeface="+mn-cs"/>
              </a:rPr>
              <a:t>SUIVANT  20 s</a:t>
            </a:r>
            <a:endParaRPr lang="fr-FR" smtClean="0">
              <a:cs typeface="+mn-cs"/>
            </a:endParaRPr>
          </a:p>
          <a:p>
            <a:pPr>
              <a:defRPr/>
            </a:pPr>
            <a:endParaRPr lang="fr-FR" smtClean="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Rot="1" noChangeAspect="1" noChangeArrowheads="1"/>
          </p:cNvSpPr>
          <p:nvPr>
            <p:ph type="sldImg"/>
          </p:nvPr>
        </p:nvSpPr>
        <p:spPr>
          <a:xfrm>
            <a:off x="2319338" y="304800"/>
            <a:ext cx="2541587" cy="1905000"/>
          </a:xfrm>
          <a:solidFill>
            <a:srgbClr val="FFFFFF"/>
          </a:solidFill>
          <a:ln/>
          <a:extLst>
            <a:ext uri="{FAA26D3D-D897-4be2-8F04-BA451C77F1D7}">
              <ma14:placeholderFlag xmlns:ma14="http://schemas.microsoft.com/office/mac/drawingml/2011/main" val="1"/>
            </a:ext>
          </a:extLst>
        </p:spPr>
      </p:sp>
      <p:sp>
        <p:nvSpPr>
          <p:cNvPr id="601091" name="Rectangle 3"/>
          <p:cNvSpPr>
            <a:spLocks noGrp="1" noChangeArrowheads="1"/>
          </p:cNvSpPr>
          <p:nvPr>
            <p:ph type="body" idx="1"/>
          </p:nvPr>
        </p:nvSpPr>
        <p:spPr>
          <a:xfrm>
            <a:off x="152400" y="2362200"/>
            <a:ext cx="6477000" cy="6653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r>
              <a:rPr lang="fr-FR" sz="2000" smtClean="0">
                <a:cs typeface="+mn-cs"/>
              </a:rPr>
              <a:t>Notre site Internet www.ecolo.org diffuse des informations en 15 langues.</a:t>
            </a:r>
          </a:p>
          <a:p>
            <a:pPr>
              <a:defRPr/>
            </a:pPr>
            <a:r>
              <a:rPr lang="fr-FR" sz="2000" smtClean="0">
                <a:cs typeface="+mn-cs"/>
              </a:rPr>
              <a:t>En France, nous avons participé activement aux débats nationaux tels que le débat national sur les énergies (2003), celui sur les déchets nucléaires et le débat sur l</a:t>
            </a:r>
            <a:r>
              <a:rPr lang="ja-JP" altLang="fr-FR" sz="2000" smtClean="0">
                <a:latin typeface="Arial"/>
                <a:cs typeface="+mn-cs"/>
              </a:rPr>
              <a:t>’</a:t>
            </a:r>
            <a:r>
              <a:rPr lang="fr-FR" sz="2000" smtClean="0">
                <a:cs typeface="+mn-cs"/>
              </a:rPr>
              <a:t>EPR.</a:t>
            </a:r>
          </a:p>
          <a:p>
            <a:pPr>
              <a:defRPr/>
            </a:pPr>
            <a:r>
              <a:rPr lang="fr-FR" sz="2000" smtClean="0">
                <a:cs typeface="+mn-cs"/>
              </a:rPr>
              <a:t>En Finlande nous sommes intervenus par des conférences au Parlement, conférence de presse et interviews TV avant la décision de construction du réacteur EPR.</a:t>
            </a:r>
          </a:p>
          <a:p>
            <a:pPr>
              <a:defRPr/>
            </a:pPr>
            <a:r>
              <a:rPr lang="fr-FR" sz="2000" smtClean="0">
                <a:cs typeface="+mn-cs"/>
              </a:rPr>
              <a:t>Au Canada nous sommes intervenus pour permettre la poursuite de l</a:t>
            </a:r>
            <a:r>
              <a:rPr lang="ja-JP" altLang="fr-FR" sz="2000" smtClean="0">
                <a:latin typeface="Arial"/>
                <a:cs typeface="+mn-cs"/>
              </a:rPr>
              <a:t>’</a:t>
            </a:r>
            <a:r>
              <a:rPr lang="fr-FR" sz="2000" smtClean="0">
                <a:cs typeface="+mn-cs"/>
              </a:rPr>
              <a:t>exploitation du réacteur de Point Lepreau et de m</a:t>
            </a:r>
            <a:r>
              <a:rPr lang="fr-FR" altLang="ja-JP" sz="2000" smtClean="0">
                <a:ea typeface="ヒラギノ角ゴ Pro W3" charset="0"/>
                <a:cs typeface="ヒラギノ角ゴ Pro W3" charset="0"/>
              </a:rPr>
              <a:t>ême </a:t>
            </a:r>
            <a:r>
              <a:rPr lang="fr-FR" sz="2000" smtClean="0">
                <a:cs typeface="+mn-cs"/>
              </a:rPr>
              <a:t>au JAPON pour le réacteur MONJU. </a:t>
            </a:r>
          </a:p>
          <a:p>
            <a:pPr>
              <a:defRPr/>
            </a:pPr>
            <a:r>
              <a:rPr lang="fr-FR" sz="2000" smtClean="0">
                <a:cs typeface="+mn-cs"/>
              </a:rPr>
              <a:t>Nous accordons fréquemment des entrevues à la télévision, à la radio, aux journalistes.</a:t>
            </a:r>
          </a:p>
          <a:p>
            <a:pPr>
              <a:defRPr/>
            </a:pPr>
            <a:r>
              <a:rPr lang="fr-FR" sz="2000" smtClean="0">
                <a:cs typeface="+mn-cs"/>
              </a:rPr>
              <a:t>Nous proposons des pétitions sur Internet : nous vous invitons à les signer, c'est gratuit.</a:t>
            </a:r>
          </a:p>
          <a:p>
            <a:pPr>
              <a:defRPr/>
            </a:pPr>
            <a:r>
              <a:rPr lang="fr-FR" sz="2000" smtClean="0">
                <a:cs typeface="+mn-cs"/>
              </a:rPr>
              <a:t>Notre groupe de communication donne environ une centaine de conférences (telles que celle-ci) chaque année.</a:t>
            </a:r>
          </a:p>
          <a:p>
            <a:pPr>
              <a:defRPr/>
            </a:pPr>
            <a:r>
              <a:rPr lang="fr-FR" sz="2000" smtClean="0">
                <a:cs typeface="+mn-cs"/>
              </a:rPr>
              <a:t>Vous pouvez adhérer à l'AEPN sur le site pour nous soutenir.</a:t>
            </a:r>
          </a:p>
          <a:p>
            <a:pPr>
              <a:defRPr/>
            </a:pPr>
            <a:r>
              <a:rPr lang="fr-FR" sz="2000" smtClean="0">
                <a:cs typeface="+mn-cs"/>
              </a:rPr>
              <a:t>SUIVANT     65 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Rot="1" noChangeAspect="1" noChangeArrowheads="1"/>
          </p:cNvSpPr>
          <p:nvPr>
            <p:ph type="sldImg"/>
          </p:nvPr>
        </p:nvSpPr>
        <p:spPr>
          <a:xfrm>
            <a:off x="1443038" y="381000"/>
            <a:ext cx="3760787" cy="2819400"/>
          </a:xfrm>
          <a:solidFill>
            <a:srgbClr val="FFFFFF"/>
          </a:solidFill>
          <a:ln/>
          <a:extLst>
            <a:ext uri="{FAA26D3D-D897-4be2-8F04-BA451C77F1D7}">
              <ma14:placeholderFlag xmlns:ma14="http://schemas.microsoft.com/office/mac/drawingml/2011/main" val="1"/>
            </a:ext>
          </a:extLst>
        </p:spPr>
      </p:sp>
      <p:sp>
        <p:nvSpPr>
          <p:cNvPr id="533507" name="Rectangle 3"/>
          <p:cNvSpPr>
            <a:spLocks noGrp="1" noChangeArrowheads="1"/>
          </p:cNvSpPr>
          <p:nvPr>
            <p:ph type="body" idx="1"/>
          </p:nvPr>
        </p:nvSpPr>
        <p:spPr>
          <a:xfrm>
            <a:off x="457200" y="3429000"/>
            <a:ext cx="5943600" cy="58467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r>
              <a:rPr lang="fr-FR" sz="2000" smtClean="0">
                <a:cs typeface="+mn-cs"/>
              </a:rPr>
              <a:t>Après mon service militaire et mes études, j</a:t>
            </a:r>
            <a:r>
              <a:rPr lang="ja-JP" altLang="fr-FR" sz="2000" smtClean="0">
                <a:latin typeface="Arial"/>
                <a:cs typeface="+mn-cs"/>
              </a:rPr>
              <a:t>’</a:t>
            </a:r>
            <a:r>
              <a:rPr lang="fr-FR" sz="2000" smtClean="0">
                <a:cs typeface="+mn-cs"/>
              </a:rPr>
              <a:t>aurai pu faire une brillante carrière dans l</a:t>
            </a:r>
            <a:r>
              <a:rPr lang="ja-JP" altLang="fr-FR" sz="2000" smtClean="0">
                <a:latin typeface="Arial"/>
                <a:cs typeface="+mn-cs"/>
              </a:rPr>
              <a:t>’</a:t>
            </a:r>
            <a:r>
              <a:rPr lang="fr-FR" sz="2000" smtClean="0">
                <a:cs typeface="+mn-cs"/>
              </a:rPr>
              <a:t>industrie, mais j'ai décidé de consacrer ma vie à la défense de l'environnement. Je suis devenu chercheur indépendant, auteur et conférencier.</a:t>
            </a:r>
          </a:p>
          <a:p>
            <a:pPr>
              <a:defRPr/>
            </a:pPr>
            <a:r>
              <a:rPr lang="fr-FR" sz="2000" smtClean="0">
                <a:cs typeface="+mn-cs"/>
              </a:rPr>
              <a:t>Vous voyez ici les couvertures de quelques-uns uns de mes ouvrages. J'ai écrit 8 livres édités en français, en anglais, en allemand et dans une douzaine de langues dont le Japonais, le Chinois et le Coréen. </a:t>
            </a:r>
          </a:p>
          <a:p>
            <a:pPr>
              <a:defRPr/>
            </a:pPr>
            <a:r>
              <a:rPr lang="fr-FR" sz="2000" smtClean="0">
                <a:cs typeface="+mn-cs"/>
              </a:rPr>
              <a:t>Vous avez certainement déjà entendu parler par exemple de mes travaux sur l</a:t>
            </a:r>
            <a:r>
              <a:rPr lang="ja-JP" altLang="fr-FR" sz="2000" smtClean="0">
                <a:latin typeface="Arial"/>
                <a:cs typeface="+mn-cs"/>
              </a:rPr>
              <a:t>’</a:t>
            </a:r>
            <a:r>
              <a:rPr lang="fr-FR" sz="2000" smtClean="0">
                <a:cs typeface="+mn-cs"/>
              </a:rPr>
              <a:t>alimentation naturelle et les insectes comme source de protéines pour le Tiers-Monde, de mon livre « Comment vous libérer du tabac » et de mes recherches sur les bienfaits de la sieste.</a:t>
            </a:r>
          </a:p>
          <a:p>
            <a:pPr>
              <a:defRPr/>
            </a:pPr>
            <a:r>
              <a:rPr lang="fr-FR" sz="2000" smtClean="0">
                <a:cs typeface="+mn-cs"/>
              </a:rPr>
              <a:t>SUIVANT      40  s</a:t>
            </a:r>
            <a:endParaRPr lang="fr-FR" smtClean="0">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Rot="1" noChangeAspect="1" noChangeArrowheads="1"/>
          </p:cNvSpPr>
          <p:nvPr>
            <p:ph type="sldImg"/>
          </p:nvPr>
        </p:nvSpPr>
        <p:spPr>
          <a:xfrm>
            <a:off x="1333500" y="457200"/>
            <a:ext cx="3657600" cy="2743200"/>
          </a:xfrm>
          <a:solidFill>
            <a:srgbClr val="FFFFFF"/>
          </a:solidFill>
          <a:ln/>
          <a:extLst>
            <a:ext uri="{FAA26D3D-D897-4be2-8F04-BA451C77F1D7}">
              <ma14:placeholderFlag xmlns:ma14="http://schemas.microsoft.com/office/mac/drawingml/2011/main" val="1"/>
            </a:ext>
          </a:extLst>
        </p:spPr>
      </p:sp>
      <p:sp>
        <p:nvSpPr>
          <p:cNvPr id="603139" name="Rectangle 3"/>
          <p:cNvSpPr>
            <a:spLocks noGrp="1" noChangeArrowheads="1"/>
          </p:cNvSpPr>
          <p:nvPr>
            <p:ph type="body" idx="1"/>
          </p:nvPr>
        </p:nvSpPr>
        <p:spPr>
          <a:xfrm>
            <a:off x="609600" y="3429000"/>
            <a:ext cx="5562600" cy="55864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r>
              <a:rPr lang="fr-FR" sz="2000" smtClean="0">
                <a:latin typeface="Arial" charset="0"/>
                <a:cs typeface="+mn-cs"/>
              </a:rPr>
              <a:t>Pour plus d</a:t>
            </a:r>
            <a:r>
              <a:rPr lang="ja-JP" altLang="fr-FR" sz="2000" smtClean="0">
                <a:latin typeface="Arial"/>
                <a:cs typeface="+mn-cs"/>
              </a:rPr>
              <a:t>’</a:t>
            </a:r>
            <a:r>
              <a:rPr lang="fr-FR" sz="2000" smtClean="0">
                <a:latin typeface="Arial" charset="0"/>
                <a:cs typeface="+mn-cs"/>
              </a:rPr>
              <a:t>informations vous pouvez vous référer au livre par lequel cette grande aventure a commencé :  « Le nucléaire, avenir de l</a:t>
            </a:r>
            <a:r>
              <a:rPr lang="ja-JP" altLang="fr-FR" sz="2000" smtClean="0">
                <a:latin typeface="Arial"/>
                <a:cs typeface="+mn-cs"/>
              </a:rPr>
              <a:t>’</a:t>
            </a:r>
            <a:r>
              <a:rPr lang="fr-FR" sz="2000" smtClean="0">
                <a:latin typeface="Arial" charset="0"/>
                <a:cs typeface="+mn-cs"/>
              </a:rPr>
              <a:t>écologie ? » La publication de ce livre a entra</a:t>
            </a:r>
            <a:r>
              <a:rPr lang="fr-FR" altLang="ja-JP" sz="2000" smtClean="0">
                <a:latin typeface="Arial" charset="0"/>
                <a:ea typeface="ヒラギノ角ゴ Pro W3" charset="0"/>
                <a:cs typeface="ヒラギノ角ゴ Pro W3" charset="0"/>
              </a:rPr>
              <a:t>îné des réactions allergiques et violentes de certaines organisations pacifistes et anti-nucléaires qui ont voulu empêcher sa diffusion.  Il </a:t>
            </a:r>
            <a:r>
              <a:rPr lang="fr-FR" sz="2000" smtClean="0">
                <a:latin typeface="Arial" charset="0"/>
                <a:cs typeface="+mn-cs"/>
              </a:rPr>
              <a:t>est maintenant traduit en une dizaine de langues dont le Japonais et le Chinois.</a:t>
            </a:r>
          </a:p>
          <a:p>
            <a:pPr>
              <a:defRPr/>
            </a:pPr>
            <a:r>
              <a:rPr lang="fr-FR" sz="2000" smtClean="0">
                <a:latin typeface="Arial" charset="0"/>
                <a:cs typeface="+mn-cs"/>
              </a:rPr>
              <a:t>Ce livre est préfacé par le Pr James Lovelock.</a:t>
            </a:r>
          </a:p>
          <a:p>
            <a:pPr>
              <a:defRPr/>
            </a:pPr>
            <a:r>
              <a:rPr lang="fr-FR" sz="2000" smtClean="0">
                <a:latin typeface="Arial" charset="0"/>
                <a:cs typeface="+mn-cs"/>
              </a:rPr>
              <a:t>Il est possible de se le procurer sur le site internet  www.comby.org</a:t>
            </a:r>
          </a:p>
          <a:p>
            <a:pPr>
              <a:defRPr/>
            </a:pPr>
            <a:endParaRPr lang="fr-FR" sz="2000" smtClean="0">
              <a:latin typeface="Arial" charset="0"/>
              <a:cs typeface="+mn-cs"/>
            </a:endParaRPr>
          </a:p>
          <a:p>
            <a:pPr>
              <a:defRPr/>
            </a:pPr>
            <a:r>
              <a:rPr lang="fr-FR" sz="2000" smtClean="0">
                <a:latin typeface="Arial" charset="0"/>
                <a:cs typeface="+mn-cs"/>
              </a:rPr>
              <a:t>SUIVANT 25 s</a:t>
            </a:r>
            <a:endParaRPr lang="fr-FR" sz="1400" smtClean="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Rot="1" noChangeAspect="1" noChangeArrowheads="1"/>
          </p:cNvSpPr>
          <p:nvPr>
            <p:ph type="sldImg"/>
          </p:nvPr>
        </p:nvSpPr>
        <p:spPr>
          <a:xfrm>
            <a:off x="2319338" y="304800"/>
            <a:ext cx="2135187" cy="1600200"/>
          </a:xfrm>
          <a:solidFill>
            <a:srgbClr val="FFFFFF"/>
          </a:solidFill>
          <a:ln/>
          <a:extLst>
            <a:ext uri="{FAA26D3D-D897-4be2-8F04-BA451C77F1D7}">
              <ma14:placeholderFlag xmlns:ma14="http://schemas.microsoft.com/office/mac/drawingml/2011/main" val="1"/>
            </a:ext>
          </a:extLst>
        </p:spPr>
      </p:sp>
      <p:sp>
        <p:nvSpPr>
          <p:cNvPr id="605187" name="Rectangle 3"/>
          <p:cNvSpPr>
            <a:spLocks noGrp="1" noChangeArrowheads="1"/>
          </p:cNvSpPr>
          <p:nvPr>
            <p:ph type="body" idx="1"/>
          </p:nvPr>
        </p:nvSpPr>
        <p:spPr>
          <a:xfrm>
            <a:off x="685800" y="1981200"/>
            <a:ext cx="4967288" cy="73390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r>
              <a:rPr lang="fr-FR" sz="2000" smtClean="0">
                <a:latin typeface="Arial" charset="0"/>
                <a:cs typeface="+mn-cs"/>
              </a:rPr>
              <a:t>Nous arrivons maintenant à la dernière partie de cet exposé.</a:t>
            </a:r>
          </a:p>
          <a:p>
            <a:pPr>
              <a:defRPr/>
            </a:pPr>
            <a:r>
              <a:rPr lang="fr-FR" sz="2000" smtClean="0">
                <a:latin typeface="Arial" charset="0"/>
                <a:cs typeface="+mn-cs"/>
              </a:rPr>
              <a:t>Je tiens à souligner que nous n'avons qu'une planète et qu'elle est fragile.</a:t>
            </a:r>
          </a:p>
          <a:p>
            <a:pPr>
              <a:defRPr/>
            </a:pPr>
            <a:r>
              <a:rPr lang="fr-FR" sz="2000" smtClean="0">
                <a:latin typeface="Arial" charset="0"/>
                <a:cs typeface="+mn-cs"/>
              </a:rPr>
              <a:t>((Sur cette photo, vous pouvez voir un membre de notre association expliquant l'énergie nucléaire à un jeune veau, qui semble fort intéressé.</a:t>
            </a:r>
          </a:p>
          <a:p>
            <a:pPr>
              <a:defRPr/>
            </a:pPr>
            <a:r>
              <a:rPr lang="fr-FR" sz="2000" smtClean="0">
                <a:latin typeface="Arial" charset="0"/>
                <a:cs typeface="+mn-cs"/>
              </a:rPr>
              <a:t>Nous sommes tous concernés par l'avenir de notre planète.))</a:t>
            </a:r>
          </a:p>
          <a:p>
            <a:pPr>
              <a:defRPr/>
            </a:pPr>
            <a:endParaRPr lang="fr-FR" sz="2000" smtClean="0">
              <a:latin typeface="Arial" charset="0"/>
              <a:cs typeface="+mn-cs"/>
            </a:endParaRPr>
          </a:p>
          <a:p>
            <a:pPr>
              <a:defRPr/>
            </a:pPr>
            <a:r>
              <a:rPr lang="fr-FR" sz="2000" smtClean="0">
                <a:latin typeface="Arial" charset="0"/>
                <a:cs typeface="+mn-cs"/>
              </a:rPr>
              <a:t>SUIVANT 20 s</a:t>
            </a:r>
            <a:endParaRPr lang="fr-FR" smtClean="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Rot="1" noChangeAspect="1" noChangeArrowheads="1"/>
          </p:cNvSpPr>
          <p:nvPr>
            <p:ph type="sldImg"/>
          </p:nvPr>
        </p:nvSpPr>
        <p:spPr>
          <a:xfrm>
            <a:off x="1955800" y="304800"/>
            <a:ext cx="2540000" cy="1905000"/>
          </a:xfrm>
          <a:solidFill>
            <a:srgbClr val="FFFFFF"/>
          </a:solidFill>
          <a:ln/>
          <a:extLst>
            <a:ext uri="{FAA26D3D-D897-4be2-8F04-BA451C77F1D7}">
              <ma14:placeholderFlag xmlns:ma14="http://schemas.microsoft.com/office/mac/drawingml/2011/main" val="1"/>
            </a:ext>
          </a:extLst>
        </p:spPr>
      </p:sp>
      <p:sp>
        <p:nvSpPr>
          <p:cNvPr id="609283" name="Rectangle 3"/>
          <p:cNvSpPr>
            <a:spLocks noGrp="1" noChangeArrowheads="1"/>
          </p:cNvSpPr>
          <p:nvPr>
            <p:ph type="body" idx="1"/>
          </p:nvPr>
        </p:nvSpPr>
        <p:spPr>
          <a:xfrm>
            <a:off x="228600" y="2209800"/>
            <a:ext cx="6172200" cy="69342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lstStyle/>
          <a:p>
            <a:pPr>
              <a:defRPr/>
            </a:pPr>
            <a:r>
              <a:rPr lang="fr-FR" sz="2000" b="1" smtClean="0">
                <a:cs typeface="+mn-cs"/>
              </a:rPr>
              <a:t>Il est de notre devoir de nous assurer que notre planète reste vivable pour nos enfants et pour  les générations futures.</a:t>
            </a:r>
            <a:endParaRPr lang="fr-FR" sz="2000" smtClean="0">
              <a:cs typeface="+mn-cs"/>
            </a:endParaRPr>
          </a:p>
          <a:p>
            <a:pPr>
              <a:defRPr/>
            </a:pPr>
            <a:r>
              <a:rPr lang="fr-FR" sz="2000" smtClean="0">
                <a:cs typeface="+mn-cs"/>
              </a:rPr>
              <a:t>Notre consommation rapide des réserves de pétrole de la planète n'est pas raisonnable et nous conduit à une double CRISE PETROLIERE et CLIMATIQUE.</a:t>
            </a:r>
          </a:p>
          <a:p>
            <a:pPr>
              <a:defRPr/>
            </a:pPr>
            <a:r>
              <a:rPr lang="fr-FR" sz="2000" smtClean="0">
                <a:cs typeface="+mn-cs"/>
              </a:rPr>
              <a:t>Nous n'avons plus de temps à perdre avec des UTOPIES.</a:t>
            </a:r>
          </a:p>
          <a:p>
            <a:pPr>
              <a:defRPr/>
            </a:pPr>
            <a:r>
              <a:rPr lang="fr-FR" sz="2000" smtClean="0">
                <a:cs typeface="+mn-cs"/>
              </a:rPr>
              <a:t>Nous devons agir rapidement pour assurer l'avenir de notre civilisation en basculant vers les énergies propres. Nous allons conna</a:t>
            </a:r>
            <a:r>
              <a:rPr lang="fr-FR" altLang="ja-JP" sz="2000" smtClean="0">
                <a:latin typeface="Arial"/>
                <a:ea typeface="ヒラギノ角ゴ Pro W3" charset="0"/>
                <a:cs typeface="ヒラギノ角ゴ Pro W3" charset="0"/>
              </a:rPr>
              <a:t>ître des années difficiles</a:t>
            </a:r>
            <a:r>
              <a:rPr lang="fr-FR" sz="2000" smtClean="0">
                <a:cs typeface="+mn-cs"/>
              </a:rPr>
              <a:t> avec l'épuisement du pétrole. Il faut 25 ans pour créer de nouvelles infrastructures énergétiques. Nous avons de la chance qu'il existe une solution, et nous devons la saisir avant qu'il ne soit trop tard. Si nous ne réagissons pas assez vite, notre civilisation pourrait dispara</a:t>
            </a:r>
            <a:r>
              <a:rPr lang="fr-FR" altLang="ja-JP" sz="2000" smtClean="0">
                <a:latin typeface="Arial"/>
                <a:ea typeface="ヒラギノ角ゴ Pro W3" charset="0"/>
                <a:cs typeface="ヒラギノ角ゴ Pro W3" charset="0"/>
              </a:rPr>
              <a:t>ître</a:t>
            </a:r>
            <a:r>
              <a:rPr lang="fr-FR" sz="2000" smtClean="0">
                <a:cs typeface="+mn-cs"/>
              </a:rPr>
              <a:t>. Nous vivons aujourd'hui dans la civilisation du pétrole et nous devons préparer l'ère du nucléaire. Le monde va gravement manquer d</a:t>
            </a:r>
            <a:r>
              <a:rPr lang="ja-JP" altLang="fr-FR" sz="2000" smtClean="0">
                <a:latin typeface="Arial"/>
                <a:cs typeface="+mn-cs"/>
              </a:rPr>
              <a:t>’</a:t>
            </a:r>
            <a:r>
              <a:rPr lang="fr-FR" sz="2000" smtClean="0">
                <a:cs typeface="+mn-cs"/>
              </a:rPr>
              <a:t>énergie. Imaginez la vie sans pétrole et sans gaz : pas de transports, mais aussi pas de nourriture et pas d</a:t>
            </a:r>
            <a:r>
              <a:rPr lang="ja-JP" altLang="fr-FR" sz="2000" smtClean="0">
                <a:latin typeface="Arial"/>
                <a:cs typeface="+mn-cs"/>
              </a:rPr>
              <a:t>’</a:t>
            </a:r>
            <a:r>
              <a:rPr lang="fr-FR" sz="2000" smtClean="0">
                <a:cs typeface="+mn-cs"/>
              </a:rPr>
              <a:t>électricité dans la plupart des pays. Nous risquons de voir alors le retour de la famine et des grandes épidémies.</a:t>
            </a:r>
          </a:p>
          <a:p>
            <a:pPr>
              <a:defRPr/>
            </a:pPr>
            <a:r>
              <a:rPr lang="fr-FR" sz="2000" smtClean="0">
                <a:cs typeface="+mn-cs"/>
              </a:rPr>
              <a:t>             SUIVANT      90 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Rot="1" noChangeAspect="1" noChangeArrowheads="1" noTextEdit="1"/>
          </p:cNvSpPr>
          <p:nvPr>
            <p:ph type="sldImg"/>
          </p:nvPr>
        </p:nvSpPr>
        <p:spPr>
          <a:xfrm>
            <a:off x="1143000" y="152400"/>
            <a:ext cx="4513263" cy="3384550"/>
          </a:xfrm>
          <a:ln/>
          <a:extLst>
            <a:ext uri="{FAA26D3D-D897-4be2-8F04-BA451C77F1D7}">
              <ma14:placeholderFlag xmlns:ma14="http://schemas.microsoft.com/office/mac/drawingml/2011/main" val="1"/>
            </a:ext>
          </a:extLst>
        </p:spPr>
      </p:sp>
      <p:sp>
        <p:nvSpPr>
          <p:cNvPr id="434179" name="Rectangle 3"/>
          <p:cNvSpPr>
            <a:spLocks noGrp="1" noChangeArrowheads="1"/>
          </p:cNvSpPr>
          <p:nvPr>
            <p:ph type="body" idx="1"/>
          </p:nvPr>
        </p:nvSpPr>
        <p:spPr>
          <a:xfrm>
            <a:off x="228600" y="3581400"/>
            <a:ext cx="6545263" cy="5410200"/>
          </a:xfrm>
        </p:spPr>
        <p:txBody>
          <a:bodyPr lIns="90334" tIns="45167" rIns="90334" bIns="45167"/>
          <a:lstStyle/>
          <a:p>
            <a:pPr>
              <a:defRPr/>
            </a:pPr>
            <a:r>
              <a:rPr lang="fr-FR" sz="2000" b="1" smtClean="0">
                <a:latin typeface="Arial" charset="0"/>
                <a:cs typeface="+mn-cs"/>
              </a:rPr>
              <a:t>Sur cette photo, vous pouvez me voir en compagnie de mon ami le Pr James Lovelock, qui est, comme vous le savez, le père historique de la pensée écologique depuis les années 1960.</a:t>
            </a:r>
            <a:r>
              <a:rPr lang="fr-FR" sz="2000" smtClean="0">
                <a:latin typeface="Arial" charset="0"/>
                <a:cs typeface="+mn-cs"/>
              </a:rPr>
              <a:t> Il est l'auteur de la théorie de GAIA, qui considère la Terre comme une planète vivante, capable d'auto-réguler les conditions propices à la vie sur notre planète. Il est membre de L'AEPN et adhère totalement à notre point de vue. </a:t>
            </a:r>
            <a:r>
              <a:rPr lang="fr-FR" sz="2000" b="1" smtClean="0">
                <a:latin typeface="Arial" charset="0"/>
                <a:cs typeface="+mn-cs"/>
              </a:rPr>
              <a:t>Selon lui « L'énergie nucléaire est la SEULE solution écologique »</a:t>
            </a:r>
            <a:r>
              <a:rPr lang="fr-FR" sz="2000" smtClean="0">
                <a:latin typeface="Arial" charset="0"/>
                <a:cs typeface="+mn-cs"/>
              </a:rPr>
              <a:t> (titre d</a:t>
            </a:r>
            <a:r>
              <a:rPr lang="ja-JP" altLang="fr-FR" sz="2000" smtClean="0">
                <a:latin typeface="Arial"/>
                <a:cs typeface="+mn-cs"/>
              </a:rPr>
              <a:t>’</a:t>
            </a:r>
            <a:r>
              <a:rPr lang="fr-FR" sz="2000" smtClean="0">
                <a:latin typeface="Arial" charset="0"/>
                <a:cs typeface="+mn-cs"/>
              </a:rPr>
              <a:t>un article paru en première page dans "The Independent" et en France dans « Le Monde », en juin 2004).</a:t>
            </a:r>
          </a:p>
          <a:p>
            <a:pPr>
              <a:defRPr/>
            </a:pPr>
            <a:r>
              <a:rPr lang="fr-FR" sz="2000" smtClean="0">
                <a:latin typeface="Arial" charset="0"/>
                <a:cs typeface="+mn-cs"/>
              </a:rPr>
              <a:t>Avec l</a:t>
            </a:r>
            <a:r>
              <a:rPr lang="ja-JP" altLang="fr-FR" sz="2000" smtClean="0">
                <a:latin typeface="Arial"/>
                <a:cs typeface="+mn-cs"/>
              </a:rPr>
              <a:t>’</a:t>
            </a:r>
            <a:r>
              <a:rPr lang="fr-FR" sz="2000" smtClean="0">
                <a:latin typeface="Arial" charset="0"/>
                <a:cs typeface="+mn-cs"/>
              </a:rPr>
              <a:t>AEPN, le Pr Lovelock est à l</a:t>
            </a:r>
            <a:r>
              <a:rPr lang="ja-JP" altLang="fr-FR" sz="2000" smtClean="0">
                <a:latin typeface="Arial"/>
                <a:cs typeface="+mn-cs"/>
              </a:rPr>
              <a:t>’</a:t>
            </a:r>
            <a:r>
              <a:rPr lang="fr-FR" sz="2000" smtClean="0">
                <a:latin typeface="Arial" charset="0"/>
                <a:cs typeface="+mn-cs"/>
              </a:rPr>
              <a:t>origine du retournement pro-nucléaire en Grande Bretagne et dans plusieurs pays.</a:t>
            </a:r>
          </a:p>
          <a:p>
            <a:pPr>
              <a:defRPr/>
            </a:pPr>
            <a:endParaRPr lang="fr-FR" sz="2000" smtClean="0">
              <a:latin typeface="Arial" charset="0"/>
              <a:cs typeface="+mn-cs"/>
            </a:endParaRPr>
          </a:p>
          <a:p>
            <a:pPr>
              <a:defRPr/>
            </a:pPr>
            <a:r>
              <a:rPr lang="fr-FR" sz="2000" smtClean="0">
                <a:latin typeface="Arial" charset="0"/>
                <a:cs typeface="+mn-cs"/>
              </a:rPr>
              <a:t>                        SUIVANT         90</a:t>
            </a:r>
            <a:r>
              <a:rPr lang="fr-FR" sz="1600" smtClean="0">
                <a:cs typeface="+mn-cs"/>
              </a:rPr>
              <a:t> 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Rot="1" noChangeAspect="1" noChangeArrowheads="1"/>
          </p:cNvSpPr>
          <p:nvPr>
            <p:ph type="sldImg"/>
          </p:nvPr>
        </p:nvSpPr>
        <p:spPr>
          <a:xfrm>
            <a:off x="1841500" y="228600"/>
            <a:ext cx="3251200" cy="2438400"/>
          </a:xfrm>
          <a:solidFill>
            <a:srgbClr val="FFFFFF"/>
          </a:solidFill>
          <a:ln/>
          <a:extLst>
            <a:ext uri="{FAA26D3D-D897-4be2-8F04-BA451C77F1D7}">
              <ma14:placeholderFlag xmlns:ma14="http://schemas.microsoft.com/office/mac/drawingml/2011/main" val="1"/>
            </a:ext>
          </a:extLst>
        </p:spPr>
      </p:sp>
      <p:sp>
        <p:nvSpPr>
          <p:cNvPr id="473091" name="Rectangle 3"/>
          <p:cNvSpPr>
            <a:spLocks noGrp="1" noChangeArrowheads="1"/>
          </p:cNvSpPr>
          <p:nvPr>
            <p:ph type="body" idx="1"/>
          </p:nvPr>
        </p:nvSpPr>
        <p:spPr>
          <a:xfrm>
            <a:off x="228600" y="2819400"/>
            <a:ext cx="6248400" cy="61166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24" tIns="45162" rIns="90324" bIns="45162"/>
          <a:lstStyle/>
          <a:p>
            <a:pPr>
              <a:defRPr/>
            </a:pPr>
            <a:r>
              <a:rPr lang="fr-FR" sz="2000" smtClean="0">
                <a:cs typeface="+mn-cs"/>
              </a:rPr>
              <a:t>A mesure que l</a:t>
            </a:r>
            <a:r>
              <a:rPr lang="ja-JP" altLang="fr-FR" sz="2000" smtClean="0">
                <a:latin typeface="Arial"/>
                <a:cs typeface="+mn-cs"/>
              </a:rPr>
              <a:t>’</a:t>
            </a:r>
            <a:r>
              <a:rPr lang="fr-FR" sz="2000" smtClean="0">
                <a:cs typeface="+mn-cs"/>
              </a:rPr>
              <a:t>AEPN se développe, des écologistes de grand renom nous rejoignent.</a:t>
            </a:r>
          </a:p>
          <a:p>
            <a:pPr>
              <a:defRPr/>
            </a:pPr>
            <a:r>
              <a:rPr lang="fr-FR" sz="2000" smtClean="0">
                <a:cs typeface="+mn-cs"/>
              </a:rPr>
              <a:t>Vous voyez ici </a:t>
            </a:r>
            <a:r>
              <a:rPr lang="fr-FR" sz="2000" u="sng" smtClean="0">
                <a:cs typeface="+mn-cs"/>
              </a:rPr>
              <a:t>Patrick Moore</a:t>
            </a:r>
            <a:r>
              <a:rPr lang="fr-FR" sz="2000" smtClean="0">
                <a:cs typeface="+mn-cs"/>
              </a:rPr>
              <a:t>, fondateur de Greenpeace à Vancouver en 1971, il en a été le directeur international pendant 7 ans, ainsi que le fondateur et  Président de Greenpeace-Canada durant 9 ans. Il est maintenant le Président d</a:t>
            </a:r>
            <a:r>
              <a:rPr lang="ja-JP" altLang="fr-FR" sz="2000" smtClean="0">
                <a:latin typeface="Arial"/>
                <a:cs typeface="+mn-cs"/>
              </a:rPr>
              <a:t>’</a:t>
            </a:r>
            <a:r>
              <a:rPr lang="fr-FR" sz="2000" smtClean="0">
                <a:cs typeface="+mn-cs"/>
              </a:rPr>
              <a:t>Honneur d</a:t>
            </a:r>
            <a:r>
              <a:rPr lang="ja-JP" altLang="fr-FR" sz="2000" smtClean="0">
                <a:latin typeface="Arial"/>
                <a:cs typeface="+mn-cs"/>
              </a:rPr>
              <a:t>’</a:t>
            </a:r>
            <a:r>
              <a:rPr lang="fr-FR" sz="2000" smtClean="0">
                <a:cs typeface="+mn-cs"/>
              </a:rPr>
              <a:t>EFN-Canada.</a:t>
            </a:r>
          </a:p>
          <a:p>
            <a:pPr>
              <a:defRPr/>
            </a:pPr>
            <a:r>
              <a:rPr lang="fr-FR" sz="2000" smtClean="0">
                <a:cs typeface="+mn-cs"/>
              </a:rPr>
              <a:t>En </a:t>
            </a:r>
            <a:r>
              <a:rPr lang="fr-FR" sz="2000" u="sng" smtClean="0">
                <a:cs typeface="+mn-cs"/>
              </a:rPr>
              <a:t>Grande-Bretagne</a:t>
            </a:r>
            <a:r>
              <a:rPr lang="fr-FR" sz="2000" smtClean="0">
                <a:cs typeface="+mn-cs"/>
              </a:rPr>
              <a:t>, nous avons eu aussi l</a:t>
            </a:r>
            <a:r>
              <a:rPr lang="ja-JP" altLang="fr-FR" sz="2000" smtClean="0">
                <a:latin typeface="Arial"/>
                <a:cs typeface="+mn-cs"/>
              </a:rPr>
              <a:t>’</a:t>
            </a:r>
            <a:r>
              <a:rPr lang="fr-FR" sz="2000" smtClean="0">
                <a:cs typeface="+mn-cs"/>
              </a:rPr>
              <a:t>Archevèque Anglican Hugh Montefiore. Il fut l</a:t>
            </a:r>
            <a:r>
              <a:rPr lang="ja-JP" altLang="fr-FR" sz="2000" smtClean="0">
                <a:latin typeface="Arial"/>
                <a:cs typeface="+mn-cs"/>
              </a:rPr>
              <a:t>’</a:t>
            </a:r>
            <a:r>
              <a:rPr lang="fr-FR" sz="2000" smtClean="0">
                <a:cs typeface="+mn-cs"/>
              </a:rPr>
              <a:t>un des fondateurs des Amis de la Terre, dont il a longtemps été l</a:t>
            </a:r>
            <a:r>
              <a:rPr lang="ja-JP" altLang="fr-FR" sz="2000" smtClean="0">
                <a:latin typeface="Arial"/>
                <a:cs typeface="+mn-cs"/>
              </a:rPr>
              <a:t>’</a:t>
            </a:r>
            <a:r>
              <a:rPr lang="fr-FR" sz="2000" smtClean="0">
                <a:cs typeface="+mn-cs"/>
              </a:rPr>
              <a:t>un des principaux dirigeants, avant de dénoncer l</a:t>
            </a:r>
            <a:r>
              <a:rPr lang="ja-JP" altLang="fr-FR" sz="2000" smtClean="0">
                <a:latin typeface="Arial"/>
                <a:cs typeface="+mn-cs"/>
              </a:rPr>
              <a:t>’</a:t>
            </a:r>
            <a:r>
              <a:rPr lang="fr-FR" sz="2000" smtClean="0">
                <a:cs typeface="+mn-cs"/>
              </a:rPr>
              <a:t>anti-nucléarisme de cette organisation et de rejoindre l</a:t>
            </a:r>
            <a:r>
              <a:rPr lang="ja-JP" altLang="fr-FR" sz="2000" smtClean="0">
                <a:latin typeface="Arial"/>
                <a:cs typeface="+mn-cs"/>
              </a:rPr>
              <a:t>’</a:t>
            </a:r>
            <a:r>
              <a:rPr lang="fr-FR" sz="2000" smtClean="0">
                <a:cs typeface="+mn-cs"/>
              </a:rPr>
              <a:t>AEPN.</a:t>
            </a:r>
          </a:p>
          <a:p>
            <a:pPr>
              <a:defRPr/>
            </a:pPr>
            <a:r>
              <a:rPr lang="fr-FR" sz="2000" smtClean="0">
                <a:cs typeface="+mn-cs"/>
              </a:rPr>
              <a:t>Parmi les membres d</a:t>
            </a:r>
            <a:r>
              <a:rPr lang="ja-JP" altLang="fr-FR" sz="2000" smtClean="0">
                <a:latin typeface="Arial"/>
                <a:cs typeface="+mn-cs"/>
              </a:rPr>
              <a:t>’</a:t>
            </a:r>
            <a:r>
              <a:rPr lang="fr-FR" sz="2000" smtClean="0">
                <a:cs typeface="+mn-cs"/>
              </a:rPr>
              <a:t>EFN au JAPON, nous avons plusieurs survivants de l</a:t>
            </a:r>
            <a:r>
              <a:rPr lang="ja-JP" altLang="fr-FR" sz="2000" smtClean="0">
                <a:latin typeface="Arial"/>
                <a:cs typeface="+mn-cs"/>
              </a:rPr>
              <a:t>’</a:t>
            </a:r>
            <a:r>
              <a:rPr lang="fr-FR" sz="2000" smtClean="0">
                <a:cs typeface="+mn-cs"/>
              </a:rPr>
              <a:t>explosion d</a:t>
            </a:r>
            <a:r>
              <a:rPr lang="ja-JP" altLang="fr-FR" sz="2000" smtClean="0">
                <a:latin typeface="Arial"/>
                <a:cs typeface="+mn-cs"/>
              </a:rPr>
              <a:t>’</a:t>
            </a:r>
            <a:r>
              <a:rPr lang="fr-FR" sz="2000" smtClean="0">
                <a:cs typeface="+mn-cs"/>
              </a:rPr>
              <a:t>Hiroshima. Nul n</a:t>
            </a:r>
            <a:r>
              <a:rPr lang="ja-JP" altLang="fr-FR" sz="2000" smtClean="0">
                <a:latin typeface="Arial"/>
                <a:cs typeface="+mn-cs"/>
              </a:rPr>
              <a:t>’</a:t>
            </a:r>
            <a:r>
              <a:rPr lang="fr-FR" sz="2000" smtClean="0">
                <a:cs typeface="+mn-cs"/>
              </a:rPr>
              <a:t>est mieux placé qu</a:t>
            </a:r>
            <a:r>
              <a:rPr lang="ja-JP" altLang="fr-FR" sz="2000" smtClean="0">
                <a:latin typeface="Arial"/>
                <a:cs typeface="+mn-cs"/>
              </a:rPr>
              <a:t>’</a:t>
            </a:r>
            <a:r>
              <a:rPr lang="fr-FR" sz="2000" smtClean="0">
                <a:cs typeface="+mn-cs"/>
              </a:rPr>
              <a:t>eux pour faire la distinction entre le caractère destructeur du nucléaire militaire et les avantages du nucléaire civil propre et respectueux de l</a:t>
            </a:r>
            <a:r>
              <a:rPr lang="ja-JP" altLang="fr-FR" sz="2000" smtClean="0">
                <a:latin typeface="Arial"/>
                <a:cs typeface="+mn-cs"/>
              </a:rPr>
              <a:t>’</a:t>
            </a:r>
            <a:r>
              <a:rPr lang="fr-FR" sz="2000" smtClean="0">
                <a:cs typeface="+mn-cs"/>
              </a:rPr>
              <a:t>environnement de l</a:t>
            </a:r>
            <a:r>
              <a:rPr lang="ja-JP" altLang="fr-FR" sz="2000" smtClean="0">
                <a:latin typeface="Arial"/>
                <a:cs typeface="+mn-cs"/>
              </a:rPr>
              <a:t>’</a:t>
            </a:r>
            <a:r>
              <a:rPr lang="fr-FR" sz="2000" smtClean="0">
                <a:cs typeface="+mn-cs"/>
              </a:rPr>
              <a:t>autre c</a:t>
            </a:r>
            <a:r>
              <a:rPr lang="fr-FR" altLang="ja-JP" sz="2000" smtClean="0">
                <a:ea typeface="ヒラギノ角ゴ Pro W3" charset="0"/>
                <a:cs typeface="ヒラギノ角ゴ Pro W3" charset="0"/>
              </a:rPr>
              <a:t>ô</a:t>
            </a:r>
            <a:r>
              <a:rPr lang="fr-FR" sz="2000" smtClean="0">
                <a:cs typeface="+mn-cs"/>
              </a:rPr>
              <a:t>té.</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Rot="1" noChangeAspect="1" noChangeArrowheads="1" noTextEdit="1"/>
          </p:cNvSpPr>
          <p:nvPr>
            <p:ph type="sldImg"/>
          </p:nvPr>
        </p:nvSpPr>
        <p:spPr>
          <a:xfrm>
            <a:off x="1189038" y="304800"/>
            <a:ext cx="3963987" cy="2971800"/>
          </a:xfrm>
          <a:ln/>
          <a:extLst>
            <a:ext uri="{FAA26D3D-D897-4be2-8F04-BA451C77F1D7}">
              <ma14:placeholderFlag xmlns:ma14="http://schemas.microsoft.com/office/mac/drawingml/2011/main" val="1"/>
            </a:ext>
          </a:extLst>
        </p:spPr>
      </p:sp>
      <p:sp>
        <p:nvSpPr>
          <p:cNvPr id="436227" name="Rectangle 3"/>
          <p:cNvSpPr>
            <a:spLocks noGrp="1" noChangeArrowheads="1"/>
          </p:cNvSpPr>
          <p:nvPr>
            <p:ph type="body" idx="1"/>
          </p:nvPr>
        </p:nvSpPr>
        <p:spPr>
          <a:xfrm>
            <a:off x="381000" y="3505200"/>
            <a:ext cx="5791200" cy="4932363"/>
          </a:xfrm>
        </p:spPr>
        <p:txBody>
          <a:bodyPr lIns="90334" tIns="45167" rIns="90334" bIns="45167"/>
          <a:lstStyle/>
          <a:p>
            <a:pPr>
              <a:defRPr/>
            </a:pPr>
            <a:r>
              <a:rPr lang="fr-FR" sz="2000" smtClean="0">
                <a:cs typeface="+mn-cs"/>
              </a:rPr>
              <a:t>En conclusion, je voudrais souligner trois points :</a:t>
            </a:r>
          </a:p>
          <a:p>
            <a:pPr>
              <a:defRPr/>
            </a:pPr>
            <a:endParaRPr lang="fr-FR" sz="2000" smtClean="0">
              <a:cs typeface="+mn-cs"/>
            </a:endParaRPr>
          </a:p>
          <a:p>
            <a:pPr>
              <a:defRPr/>
            </a:pPr>
            <a:r>
              <a:rPr lang="fr-FR" sz="2000" smtClean="0">
                <a:cs typeface="+mn-cs"/>
              </a:rPr>
              <a:t>UN : la clé de l'avenir est la fourniture à tous les habitants de la planète d'une énergie  propre et sûre.</a:t>
            </a:r>
          </a:p>
          <a:p>
            <a:pPr>
              <a:defRPr/>
            </a:pPr>
            <a:endParaRPr lang="fr-FR" sz="2000" smtClean="0">
              <a:cs typeface="+mn-cs"/>
            </a:endParaRPr>
          </a:p>
          <a:p>
            <a:pPr>
              <a:defRPr/>
            </a:pPr>
            <a:r>
              <a:rPr lang="fr-FR" sz="2000" smtClean="0">
                <a:cs typeface="+mn-cs"/>
              </a:rPr>
              <a:t>DEUX : l</a:t>
            </a:r>
            <a:r>
              <a:rPr lang="ja-JP" altLang="fr-FR" sz="2000" smtClean="0">
                <a:latin typeface="Arial"/>
                <a:cs typeface="+mn-cs"/>
              </a:rPr>
              <a:t>’</a:t>
            </a:r>
            <a:r>
              <a:rPr lang="fr-FR" sz="2000" smtClean="0">
                <a:cs typeface="+mn-cs"/>
              </a:rPr>
              <a:t>énergie nucléaire bien conçue, bien construite, bien exploitée est une énergie propre, sûre, écologique  et vitale pour la poursuite de notre civilisation.</a:t>
            </a:r>
          </a:p>
          <a:p>
            <a:pPr>
              <a:defRPr/>
            </a:pPr>
            <a:endParaRPr lang="fr-FR" sz="2000" smtClean="0">
              <a:cs typeface="+mn-cs"/>
            </a:endParaRPr>
          </a:p>
          <a:p>
            <a:pPr>
              <a:defRPr/>
            </a:pPr>
            <a:r>
              <a:rPr lang="fr-FR" sz="2000" smtClean="0">
                <a:cs typeface="+mn-cs"/>
              </a:rPr>
              <a:t>TROIS : l</a:t>
            </a:r>
            <a:r>
              <a:rPr lang="ja-JP" altLang="fr-FR" sz="2000" smtClean="0">
                <a:latin typeface="Arial"/>
                <a:cs typeface="+mn-cs"/>
              </a:rPr>
              <a:t>’</a:t>
            </a:r>
            <a:r>
              <a:rPr lang="fr-FR" sz="2000" smtClean="0">
                <a:cs typeface="+mn-cs"/>
              </a:rPr>
              <a:t>opposition de certains groupes écologiques tels que Greenpeace à l'énergie nucléaire est une très grave erreur historique et sera bientôt reconnue comme telle dans les livres d</a:t>
            </a:r>
            <a:r>
              <a:rPr lang="ja-JP" altLang="fr-FR" sz="2000" smtClean="0">
                <a:latin typeface="Arial"/>
                <a:cs typeface="+mn-cs"/>
              </a:rPr>
              <a:t>’</a:t>
            </a:r>
            <a:r>
              <a:rPr lang="fr-FR" sz="2000" smtClean="0">
                <a:cs typeface="+mn-cs"/>
              </a:rPr>
              <a:t>histoire.</a:t>
            </a:r>
          </a:p>
          <a:p>
            <a:pPr>
              <a:defRPr/>
            </a:pPr>
            <a:endParaRPr lang="fr-FR" sz="2000" smtClean="0">
              <a:cs typeface="+mn-cs"/>
            </a:endParaRPr>
          </a:p>
          <a:p>
            <a:pPr>
              <a:defRPr/>
            </a:pPr>
            <a:r>
              <a:rPr lang="fr-FR" sz="2000" smtClean="0">
                <a:cs typeface="+mn-cs"/>
              </a:rPr>
              <a:t>                          SUIVANT          -      35 s</a:t>
            </a:r>
            <a:endParaRPr lang="fr-FR" smtClean="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Rot="1" noChangeAspect="1" noChangeArrowheads="1" noTextEdit="1"/>
          </p:cNvSpPr>
          <p:nvPr>
            <p:ph type="sldImg"/>
          </p:nvPr>
        </p:nvSpPr>
        <p:spPr>
          <a:xfrm>
            <a:off x="1130300" y="842963"/>
            <a:ext cx="4513263" cy="3384550"/>
          </a:xfrm>
          <a:ln/>
          <a:extLst>
            <a:ext uri="{FAA26D3D-D897-4be2-8F04-BA451C77F1D7}">
              <ma14:placeholderFlag xmlns:ma14="http://schemas.microsoft.com/office/mac/drawingml/2011/main" val="1"/>
            </a:ext>
          </a:extLst>
        </p:spPr>
      </p:sp>
      <p:sp>
        <p:nvSpPr>
          <p:cNvPr id="438275" name="Rectangle 3"/>
          <p:cNvSpPr>
            <a:spLocks noGrp="1" noChangeArrowheads="1"/>
          </p:cNvSpPr>
          <p:nvPr>
            <p:ph type="body" idx="1"/>
          </p:nvPr>
        </p:nvSpPr>
        <p:spPr>
          <a:xfrm>
            <a:off x="903288" y="4603750"/>
            <a:ext cx="4967287" cy="4367213"/>
          </a:xfrm>
        </p:spPr>
        <p:txBody>
          <a:bodyPr lIns="90334" tIns="45167" rIns="90334" bIns="45167"/>
          <a:lstStyle/>
          <a:p>
            <a:pPr>
              <a:defRPr/>
            </a:pPr>
            <a:r>
              <a:rPr lang="fr-FR" sz="2000" smtClean="0">
                <a:cs typeface="+mn-cs"/>
              </a:rPr>
              <a:t>Mesdames, Messieurs, je vous remercie mille fois  pour votre attention.</a:t>
            </a:r>
          </a:p>
          <a:p>
            <a:pPr>
              <a:defRPr/>
            </a:pPr>
            <a:endParaRPr lang="fr-FR" sz="2000" smtClean="0">
              <a:cs typeface="+mn-cs"/>
            </a:endParaRPr>
          </a:p>
          <a:p>
            <a:pPr>
              <a:defRPr/>
            </a:pPr>
            <a:r>
              <a:rPr lang="fr-FR" sz="2000" smtClean="0">
                <a:cs typeface="+mn-cs"/>
              </a:rPr>
              <a:t>Merci beaucoup !</a:t>
            </a:r>
          </a:p>
          <a:p>
            <a:pPr>
              <a:defRPr/>
            </a:pPr>
            <a:endParaRPr lang="fr-FR" sz="2000" smtClean="0">
              <a:cs typeface="+mn-cs"/>
            </a:endParaRPr>
          </a:p>
          <a:p>
            <a:pPr>
              <a:defRPr/>
            </a:pPr>
            <a:r>
              <a:rPr lang="fr-FR" sz="2000" b="1" smtClean="0">
                <a:cs typeface="+mn-cs"/>
              </a:rPr>
              <a:t>NE PAS CLIQUER  (POUR GARDER LES ADRESSES A L</a:t>
            </a:r>
            <a:r>
              <a:rPr lang="ja-JP" altLang="fr-FR" sz="2000" b="1" smtClean="0">
                <a:latin typeface="Arial"/>
                <a:cs typeface="+mn-cs"/>
              </a:rPr>
              <a:t>’</a:t>
            </a:r>
            <a:r>
              <a:rPr lang="fr-FR" sz="2000" b="1" smtClean="0">
                <a:cs typeface="+mn-cs"/>
              </a:rPr>
              <a:t>ECRAN)</a:t>
            </a:r>
            <a:endParaRPr lang="fr-FR" sz="2000" smtClean="0">
              <a:cs typeface="+mn-cs"/>
            </a:endParaRPr>
          </a:p>
          <a:p>
            <a:pPr>
              <a:defRPr/>
            </a:pPr>
            <a:endParaRPr lang="fr-FR" sz="2000" smtClean="0">
              <a:cs typeface="+mn-cs"/>
            </a:endParaRPr>
          </a:p>
          <a:p>
            <a:pPr>
              <a:defRPr/>
            </a:pPr>
            <a:r>
              <a:rPr lang="fr-FR" sz="2000" smtClean="0">
                <a:cs typeface="+mn-cs"/>
              </a:rPr>
              <a:t>15 s</a:t>
            </a:r>
            <a:endParaRPr lang="fr-FR" smtClean="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ChangeArrowheads="1"/>
          </p:cNvSpPr>
          <p:nvPr/>
        </p:nvSpPr>
        <p:spPr bwMode="auto">
          <a:xfrm>
            <a:off x="3838575" y="9525"/>
            <a:ext cx="2935288"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611331" name="Rectangle 3"/>
          <p:cNvSpPr>
            <a:spLocks noChangeArrowheads="1"/>
          </p:cNvSpPr>
          <p:nvPr/>
        </p:nvSpPr>
        <p:spPr bwMode="auto">
          <a:xfrm>
            <a:off x="3838575" y="9196388"/>
            <a:ext cx="293528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819" tIns="0" rIns="18819" bIns="0" anchor="b"/>
          <a:lstStyle/>
          <a:p>
            <a:pPr algn="r" defTabSz="752475" eaLnBrk="0" hangingPunct="0">
              <a:defRPr/>
            </a:pPr>
            <a:r>
              <a:rPr lang="fr-FR" sz="1000" i="1">
                <a:cs typeface="+mn-cs"/>
              </a:rPr>
              <a:t>3</a:t>
            </a:r>
          </a:p>
        </p:txBody>
      </p:sp>
      <p:sp>
        <p:nvSpPr>
          <p:cNvPr id="611332" name="Rectangle 4"/>
          <p:cNvSpPr>
            <a:spLocks noChangeArrowheads="1"/>
          </p:cNvSpPr>
          <p:nvPr/>
        </p:nvSpPr>
        <p:spPr bwMode="auto">
          <a:xfrm>
            <a:off x="0" y="9196388"/>
            <a:ext cx="293528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611333" name="Rectangle 5"/>
          <p:cNvSpPr>
            <a:spLocks noChangeArrowheads="1"/>
          </p:cNvSpPr>
          <p:nvPr/>
        </p:nvSpPr>
        <p:spPr bwMode="auto">
          <a:xfrm>
            <a:off x="0" y="9525"/>
            <a:ext cx="2935288"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611334" name="Rectangle 6"/>
          <p:cNvSpPr>
            <a:spLocks noGrp="1" noRot="1" noChangeAspect="1" noChangeArrowheads="1" noTextEdit="1"/>
          </p:cNvSpPr>
          <p:nvPr>
            <p:ph type="sldImg"/>
          </p:nvPr>
        </p:nvSpPr>
        <p:spPr>
          <a:xfrm>
            <a:off x="981075" y="730250"/>
            <a:ext cx="4813300" cy="3609975"/>
          </a:xfrm>
          <a:ln cap="fla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1335" name="Rectangle 7"/>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393" tIns="43912" rIns="89393" bIns="43912"/>
          <a:lstStyle/>
          <a:p>
            <a:pPr>
              <a:defRPr/>
            </a:pPr>
            <a:endParaRPr lang="en-US" smtClean="0">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ChangeArrowheads="1"/>
          </p:cNvSpPr>
          <p:nvPr/>
        </p:nvSpPr>
        <p:spPr bwMode="auto">
          <a:xfrm>
            <a:off x="3838575" y="9525"/>
            <a:ext cx="2935288"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613379" name="Rectangle 3"/>
          <p:cNvSpPr>
            <a:spLocks noChangeArrowheads="1"/>
          </p:cNvSpPr>
          <p:nvPr/>
        </p:nvSpPr>
        <p:spPr bwMode="auto">
          <a:xfrm>
            <a:off x="3838575" y="9196388"/>
            <a:ext cx="293528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8819" tIns="0" rIns="18819" bIns="0" anchor="b"/>
          <a:lstStyle/>
          <a:p>
            <a:pPr algn="r" defTabSz="752475" eaLnBrk="0" hangingPunct="0">
              <a:defRPr/>
            </a:pPr>
            <a:r>
              <a:rPr lang="fr-FR" sz="1000" i="1">
                <a:cs typeface="+mn-cs"/>
              </a:rPr>
              <a:t>4</a:t>
            </a:r>
          </a:p>
        </p:txBody>
      </p:sp>
      <p:sp>
        <p:nvSpPr>
          <p:cNvPr id="613380" name="Rectangle 4"/>
          <p:cNvSpPr>
            <a:spLocks noChangeArrowheads="1"/>
          </p:cNvSpPr>
          <p:nvPr/>
        </p:nvSpPr>
        <p:spPr bwMode="auto">
          <a:xfrm>
            <a:off x="0" y="9196388"/>
            <a:ext cx="293528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613381" name="Rectangle 5"/>
          <p:cNvSpPr>
            <a:spLocks noChangeArrowheads="1"/>
          </p:cNvSpPr>
          <p:nvPr/>
        </p:nvSpPr>
        <p:spPr bwMode="auto">
          <a:xfrm>
            <a:off x="0" y="9525"/>
            <a:ext cx="2935288"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613382" name="Rectangle 6"/>
          <p:cNvSpPr>
            <a:spLocks noGrp="1" noRot="1" noChangeAspect="1" noChangeArrowheads="1" noTextEdit="1"/>
          </p:cNvSpPr>
          <p:nvPr>
            <p:ph type="sldImg"/>
          </p:nvPr>
        </p:nvSpPr>
        <p:spPr>
          <a:xfrm>
            <a:off x="981075" y="730250"/>
            <a:ext cx="4813300" cy="3609975"/>
          </a:xfrm>
          <a:ln cap="fla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3383" name="Rectangle 7"/>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393" tIns="43912" rIns="89393" bIns="43912"/>
          <a:lstStyle/>
          <a:p>
            <a:pPr>
              <a:defRPr/>
            </a:pPr>
            <a:endParaRPr lang="en-US" smtClean="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Grp="1" noRot="1" noChangeAspect="1" noChangeArrowheads="1"/>
          </p:cNvSpPr>
          <p:nvPr>
            <p:ph type="sldImg"/>
          </p:nvPr>
        </p:nvSpPr>
        <p:spPr>
          <a:xfrm>
            <a:off x="1130300" y="842963"/>
            <a:ext cx="4513263" cy="3384550"/>
          </a:xfrm>
          <a:solidFill>
            <a:srgbClr val="FFFFFF"/>
          </a:solidFill>
          <a:ln/>
          <a:extLst>
            <a:ext uri="{FAA26D3D-D897-4be2-8F04-BA451C77F1D7}">
              <ma14:placeholderFlag xmlns:ma14="http://schemas.microsoft.com/office/mac/drawingml/2011/main" val="1"/>
            </a:ext>
          </a:extLst>
        </p:spPr>
      </p:sp>
      <p:sp>
        <p:nvSpPr>
          <p:cNvPr id="619523" name="Rectangle 3"/>
          <p:cNvSpPr>
            <a:spLocks noGrp="1" noChangeArrowheads="1"/>
          </p:cNvSpPr>
          <p:nvPr>
            <p:ph type="body" idx="1"/>
          </p:nvPr>
        </p:nvSpPr>
        <p:spPr>
          <a:xfrm>
            <a:off x="903288" y="4603750"/>
            <a:ext cx="4967287" cy="4367213"/>
          </a:xfrm>
          <a:solidFill>
            <a:srgbClr val="FFFFFF"/>
          </a:solidFill>
          <a:ln>
            <a:solidFill>
              <a:srgbClr val="000000"/>
            </a:solidFill>
            <a:miter lim="800000"/>
            <a:headEnd/>
            <a:tailEnd/>
          </a:ln>
        </p:spPr>
        <p:txBody>
          <a:bodyPr lIns="90334" tIns="45167" rIns="90334" bIns="45167"/>
          <a:lstStyle/>
          <a:p>
            <a:pPr>
              <a:defRPr/>
            </a:pPr>
            <a:endParaRPr lang="en-US" smtClean="0">
              <a:latin typeface="Times"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Rot="1" noChangeAspect="1" noChangeArrowheads="1"/>
          </p:cNvSpPr>
          <p:nvPr>
            <p:ph type="sldImg"/>
          </p:nvPr>
        </p:nvSpPr>
        <p:spPr>
          <a:xfrm>
            <a:off x="990600" y="381000"/>
            <a:ext cx="4830763" cy="3622675"/>
          </a:xfrm>
          <a:solidFill>
            <a:srgbClr val="FFFFFF"/>
          </a:solidFill>
          <a:ln/>
          <a:extLst>
            <a:ext uri="{FAA26D3D-D897-4be2-8F04-BA451C77F1D7}">
              <ma14:placeholderFlag xmlns:ma14="http://schemas.microsoft.com/office/mac/drawingml/2011/main" val="1"/>
            </a:ext>
          </a:extLst>
        </p:spPr>
      </p:sp>
      <p:sp>
        <p:nvSpPr>
          <p:cNvPr id="535555" name="Rectangle 3"/>
          <p:cNvSpPr>
            <a:spLocks noGrp="1" noChangeArrowheads="1"/>
          </p:cNvSpPr>
          <p:nvPr>
            <p:ph type="body" idx="1"/>
          </p:nvPr>
        </p:nvSpPr>
        <p:spPr>
          <a:xfrm>
            <a:off x="609600" y="4267200"/>
            <a:ext cx="5260975" cy="45926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sz="2000" smtClean="0">
                <a:cs typeface="+mn-cs"/>
              </a:rPr>
              <a:t>Avec quelques dipl</a:t>
            </a:r>
            <a:r>
              <a:rPr lang="fr-FR" altLang="ja-JP" sz="2000" smtClean="0">
                <a:ea typeface="ヒラギノ角ゴ Pro W3" charset="0"/>
                <a:cs typeface="ヒラギノ角ゴ Pro W3" charset="0"/>
              </a:rPr>
              <a:t>ômes en poche et une première expérience dans l</a:t>
            </a:r>
            <a:r>
              <a:rPr lang="fr-FR" altLang="ja-JP" sz="2000" smtClean="0">
                <a:latin typeface="Arial"/>
                <a:ea typeface="ヒラギノ角ゴ Pro W3" charset="0"/>
                <a:cs typeface="ヒラギノ角ゴ Pro W3" charset="0"/>
              </a:rPr>
              <a:t>’</a:t>
            </a:r>
            <a:r>
              <a:rPr lang="fr-FR" altLang="ja-JP" sz="2000" smtClean="0">
                <a:ea typeface="ヒラギノ角ゴ Pro W3" charset="0"/>
                <a:cs typeface="ヒラギノ角ゴ Pro W3" charset="0"/>
              </a:rPr>
              <a:t>industrie, j</a:t>
            </a:r>
            <a:r>
              <a:rPr lang="ja-JP" altLang="fr-FR" sz="2000" smtClean="0">
                <a:latin typeface="Arial"/>
                <a:cs typeface="+mn-cs"/>
              </a:rPr>
              <a:t>’</a:t>
            </a:r>
            <a:r>
              <a:rPr lang="fr-FR" sz="2000" smtClean="0">
                <a:cs typeface="+mn-cs"/>
              </a:rPr>
              <a:t>aurai pu pantoufler dans l</a:t>
            </a:r>
            <a:r>
              <a:rPr lang="ja-JP" altLang="fr-FR" sz="2000" smtClean="0">
                <a:latin typeface="Arial"/>
                <a:cs typeface="+mn-cs"/>
              </a:rPr>
              <a:t>’</a:t>
            </a:r>
            <a:r>
              <a:rPr lang="fr-FR" sz="2000" smtClean="0">
                <a:cs typeface="+mn-cs"/>
              </a:rPr>
              <a:t>administration ou faire une belle carrière dans le privé.</a:t>
            </a:r>
          </a:p>
          <a:p>
            <a:pPr>
              <a:defRPr/>
            </a:pPr>
            <a:r>
              <a:rPr lang="fr-FR" sz="2000" smtClean="0">
                <a:cs typeface="+mn-cs"/>
              </a:rPr>
              <a:t>Mais j</a:t>
            </a:r>
            <a:r>
              <a:rPr lang="ja-JP" altLang="fr-FR" sz="2000" smtClean="0">
                <a:latin typeface="Arial"/>
                <a:cs typeface="+mn-cs"/>
              </a:rPr>
              <a:t>’</a:t>
            </a:r>
            <a:r>
              <a:rPr lang="fr-FR" sz="2000" smtClean="0">
                <a:cs typeface="+mn-cs"/>
              </a:rPr>
              <a:t>ai alors choisi de changer d</a:t>
            </a:r>
            <a:r>
              <a:rPr lang="ja-JP" altLang="fr-FR" sz="2000" smtClean="0">
                <a:latin typeface="Arial"/>
                <a:cs typeface="+mn-cs"/>
              </a:rPr>
              <a:t>’</a:t>
            </a:r>
            <a:r>
              <a:rPr lang="fr-FR" sz="2000" smtClean="0">
                <a:cs typeface="+mn-cs"/>
              </a:rPr>
              <a:t>orientation : je voulais que ma vie soit utile.</a:t>
            </a:r>
          </a:p>
          <a:p>
            <a:pPr>
              <a:defRPr/>
            </a:pPr>
            <a:r>
              <a:rPr lang="fr-FR" sz="2000" smtClean="0">
                <a:cs typeface="+mn-cs"/>
              </a:rPr>
              <a:t>Par vocation,  j</a:t>
            </a:r>
            <a:r>
              <a:rPr lang="ja-JP" altLang="fr-FR" sz="2000" smtClean="0">
                <a:latin typeface="Arial"/>
                <a:cs typeface="+mn-cs"/>
              </a:rPr>
              <a:t>’</a:t>
            </a:r>
            <a:r>
              <a:rPr lang="fr-FR" sz="2000" smtClean="0">
                <a:cs typeface="+mn-cs"/>
              </a:rPr>
              <a:t>ai décidé de consacrer ma vie à la recherche sur la santé préventive, le mode de vie et l</a:t>
            </a:r>
            <a:r>
              <a:rPr lang="ja-JP" altLang="fr-FR" sz="2000" smtClean="0">
                <a:latin typeface="Arial"/>
                <a:cs typeface="+mn-cs"/>
              </a:rPr>
              <a:t>’</a:t>
            </a:r>
            <a:r>
              <a:rPr lang="fr-FR" sz="2000" smtClean="0">
                <a:cs typeface="+mn-cs"/>
              </a:rPr>
              <a:t>écologie.</a:t>
            </a:r>
          </a:p>
          <a:p>
            <a:pPr>
              <a:defRPr/>
            </a:pPr>
            <a:r>
              <a:rPr lang="fr-FR" sz="2000" smtClean="0">
                <a:cs typeface="+mn-cs"/>
              </a:rPr>
              <a:t>J</a:t>
            </a:r>
            <a:r>
              <a:rPr lang="ja-JP" altLang="fr-FR" sz="2000" smtClean="0">
                <a:latin typeface="Arial"/>
                <a:cs typeface="+mn-cs"/>
              </a:rPr>
              <a:t>’</a:t>
            </a:r>
            <a:r>
              <a:rPr lang="fr-FR" sz="2000" smtClean="0">
                <a:cs typeface="+mn-cs"/>
              </a:rPr>
              <a:t>ai donc quitté le monde de l</a:t>
            </a:r>
            <a:r>
              <a:rPr lang="ja-JP" altLang="fr-FR" sz="2000" smtClean="0">
                <a:latin typeface="Arial"/>
                <a:cs typeface="+mn-cs"/>
              </a:rPr>
              <a:t>’</a:t>
            </a:r>
            <a:r>
              <a:rPr lang="fr-FR" sz="2000" smtClean="0">
                <a:cs typeface="+mn-cs"/>
              </a:rPr>
              <a:t>entreprise pour devenir chercheur indépendant, écrivain et conférencier dans le domaine de la santé naturelle et l</a:t>
            </a:r>
            <a:r>
              <a:rPr lang="ja-JP" altLang="fr-FR" sz="2000" smtClean="0">
                <a:latin typeface="Arial"/>
                <a:cs typeface="+mn-cs"/>
              </a:rPr>
              <a:t>’</a:t>
            </a:r>
            <a:r>
              <a:rPr lang="fr-FR" sz="2000" smtClean="0">
                <a:cs typeface="+mn-cs"/>
              </a:rPr>
              <a:t>écologie.</a:t>
            </a:r>
            <a:endParaRPr lang="fr-FR" sz="1600" smtClean="0">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Rot="1" noChangeAspect="1" noChangeArrowheads="1" noTextEdit="1"/>
          </p:cNvSpPr>
          <p:nvPr>
            <p:ph type="sldImg"/>
          </p:nvPr>
        </p:nvSpPr>
        <p:spPr>
          <a:xfrm>
            <a:off x="1131888" y="804863"/>
            <a:ext cx="4513262" cy="3384550"/>
          </a:xfrm>
          <a:ln cap="fla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1571" name="Rectangle 3"/>
          <p:cNvSpPr>
            <a:spLocks noGrp="1" noChangeArrowheads="1"/>
          </p:cNvSpPr>
          <p:nvPr>
            <p:ph type="body" idx="1"/>
          </p:nvPr>
        </p:nvSpPr>
        <p:spPr>
          <a:xfrm>
            <a:off x="977900" y="4346575"/>
            <a:ext cx="4967288" cy="4367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961" tIns="45481" rIns="90961" bIns="45481"/>
          <a:lstStyle/>
          <a:p>
            <a:pPr>
              <a:defRPr/>
            </a:pPr>
            <a:r>
              <a:rPr lang="fr-FR" smtClean="0">
                <a:cs typeface="+mn-cs"/>
              </a:rPr>
              <a:t>Détail du nombre de victimes et mode de calcul ?</a:t>
            </a:r>
          </a:p>
          <a:p>
            <a:pPr>
              <a:defRPr/>
            </a:pPr>
            <a:endParaRPr lang="fr-FR" smtClean="0">
              <a:cs typeface="+mn-cs"/>
            </a:endParaRPr>
          </a:p>
          <a:p>
            <a:pPr>
              <a:defRPr/>
            </a:pPr>
            <a:r>
              <a:rPr lang="fr-FR" smtClean="0">
                <a:cs typeface="+mn-cs"/>
              </a:rPr>
              <a:t>Nombre accidents au charbon : il y en a au moins 6 par an rien qu </a:t>
            </a:r>
            <a:r>
              <a:rPr lang="ja-JP" altLang="fr-FR" smtClean="0">
                <a:latin typeface="Arial"/>
                <a:cs typeface="+mn-cs"/>
              </a:rPr>
              <a:t>’</a:t>
            </a:r>
            <a:r>
              <a:rPr lang="fr-FR" smtClean="0">
                <a:cs typeface="+mn-cs"/>
              </a:rPr>
              <a:t>en chine -&gt; 180 ???</a:t>
            </a:r>
          </a:p>
          <a:p>
            <a:pPr>
              <a:defRPr/>
            </a:pPr>
            <a:endParaRPr lang="fr-FR" smtClean="0">
              <a:cs typeface="+mn-cs"/>
            </a:endParaRPr>
          </a:p>
          <a:p>
            <a:pPr>
              <a:defRPr/>
            </a:pPr>
            <a:r>
              <a:rPr lang="fr-FR" smtClean="0">
                <a:cs typeface="+mn-cs"/>
              </a:rPr>
              <a:t>Hydraulique : pas plus de 8 ? Déjà au moins 2 rien qu </a:t>
            </a:r>
            <a:r>
              <a:rPr lang="ja-JP" altLang="fr-FR" smtClean="0">
                <a:latin typeface="Arial"/>
                <a:cs typeface="+mn-cs"/>
              </a:rPr>
              <a:t>’</a:t>
            </a:r>
            <a:r>
              <a:rPr lang="fr-FR" smtClean="0">
                <a:cs typeface="+mn-cs"/>
              </a:rPr>
              <a:t>en France, pays très sûr ?</a:t>
            </a:r>
          </a:p>
          <a:p>
            <a:pPr>
              <a:defRPr/>
            </a:pPr>
            <a:endParaRPr lang="fr-FR" smtClean="0">
              <a:cs typeface="+mn-cs"/>
            </a:endParaRPr>
          </a:p>
          <a:p>
            <a:pPr>
              <a:defRPr/>
            </a:pPr>
            <a:r>
              <a:rPr lang="fr-FR" smtClean="0">
                <a:cs typeface="+mn-cs"/>
              </a:rPr>
              <a:t>Gaz : inclut les explosions de gaz type Ghislenghien ? Domestiques ?</a:t>
            </a:r>
          </a:p>
          <a:p>
            <a:pPr>
              <a:defRPr/>
            </a:pPr>
            <a:endParaRPr lang="fr-FR" smtClean="0">
              <a:cs typeface="+mn-cs"/>
            </a:endParaRPr>
          </a:p>
          <a:p>
            <a:pPr>
              <a:defRPr/>
            </a:pPr>
            <a:r>
              <a:rPr lang="fr-FR" smtClean="0">
                <a:cs typeface="+mn-cs"/>
              </a:rPr>
              <a:t>Tableau détaillé ?</a:t>
            </a:r>
          </a:p>
          <a:p>
            <a:pPr>
              <a:defRPr/>
            </a:pPr>
            <a:endParaRPr lang="fr-FR" smtClean="0">
              <a:cs typeface="+mn-cs"/>
            </a:endParaRPr>
          </a:p>
          <a:p>
            <a:pPr>
              <a:defRPr/>
            </a:pPr>
            <a:r>
              <a:rPr lang="fr-FR" smtClean="0">
                <a:cs typeface="+mn-cs"/>
              </a:rPr>
              <a:t>30 ans = de quand à quand ?</a:t>
            </a:r>
          </a:p>
          <a:p>
            <a:pPr>
              <a:defRPr/>
            </a:pPr>
            <a:endParaRPr lang="fr-FR" smtClean="0">
              <a:cs typeface="+mn-cs"/>
            </a:endParaRPr>
          </a:p>
          <a:p>
            <a:pPr>
              <a:defRPr/>
            </a:pPr>
            <a:r>
              <a:rPr lang="fr-FR" smtClean="0">
                <a:cs typeface="+mn-cs"/>
              </a:rPr>
              <a:t>Ajouter 5 décès pour Mihama au Japon =&gt; passe de 0,04 à 0,05</a:t>
            </a:r>
          </a:p>
          <a:p>
            <a:pPr>
              <a:defRPr/>
            </a:pPr>
            <a:endParaRPr lang="fr-FR" smtClean="0">
              <a:cs typeface="+mn-cs"/>
            </a:endParaRPr>
          </a:p>
          <a:p>
            <a:pPr>
              <a:defRPr/>
            </a:pPr>
            <a:r>
              <a:rPr lang="fr-FR" smtClean="0">
                <a:cs typeface="+mn-cs"/>
              </a:rPr>
              <a:t>Avoir le tableau détaillé à communiquer sur demande ?</a:t>
            </a:r>
          </a:p>
          <a:p>
            <a:pPr>
              <a:defRPr/>
            </a:pPr>
            <a:endParaRPr lang="fr-FR" smtClean="0">
              <a:cs typeface="+mn-cs"/>
            </a:endParaRPr>
          </a:p>
          <a:p>
            <a:pPr>
              <a:defRPr/>
            </a:pPr>
            <a:r>
              <a:rPr lang="fr-FR" smtClean="0">
                <a:cs typeface="+mn-cs"/>
              </a:rPr>
              <a:t>Stats sur l </a:t>
            </a:r>
            <a:r>
              <a:rPr lang="ja-JP" altLang="fr-FR" smtClean="0">
                <a:latin typeface="Arial"/>
                <a:cs typeface="+mn-cs"/>
              </a:rPr>
              <a:t>’</a:t>
            </a:r>
            <a:r>
              <a:rPr lang="fr-FR" smtClean="0">
                <a:cs typeface="+mn-cs"/>
              </a:rPr>
              <a:t>éolien et solaire ? (un seul décès suffirait probablement à faire exploser la statistique. Sur le nombre d </a:t>
            </a:r>
            <a:r>
              <a:rPr lang="ja-JP" altLang="fr-FR" smtClean="0">
                <a:latin typeface="Arial"/>
                <a:cs typeface="+mn-cs"/>
              </a:rPr>
              <a:t>’</a:t>
            </a:r>
            <a:r>
              <a:rPr lang="fr-FR" smtClean="0">
                <a:cs typeface="+mn-cs"/>
              </a:rPr>
              <a:t>éoliennes construites, je serai bien étonné qu </a:t>
            </a:r>
            <a:r>
              <a:rPr lang="ja-JP" altLang="fr-FR" smtClean="0">
                <a:latin typeface="Arial"/>
                <a:cs typeface="+mn-cs"/>
              </a:rPr>
              <a:t>’</a:t>
            </a:r>
            <a:r>
              <a:rPr lang="fr-FR" smtClean="0">
                <a:cs typeface="+mn-cs"/>
              </a:rPr>
              <a:t>il n </a:t>
            </a:r>
            <a:r>
              <a:rPr lang="ja-JP" altLang="fr-FR" smtClean="0">
                <a:latin typeface="Arial"/>
                <a:cs typeface="+mn-cs"/>
              </a:rPr>
              <a:t>’</a:t>
            </a:r>
            <a:r>
              <a:rPr lang="fr-FR" smtClean="0">
                <a:cs typeface="+mn-cs"/>
              </a:rPr>
              <a:t>y ait pas eu au moins un décès sur un chantier ou un gars tombé d </a:t>
            </a:r>
            <a:r>
              <a:rPr lang="ja-JP" altLang="fr-FR" smtClean="0">
                <a:latin typeface="Arial"/>
                <a:cs typeface="+mn-cs"/>
              </a:rPr>
              <a:t>’</a:t>
            </a:r>
            <a:r>
              <a:rPr lang="fr-FR" smtClean="0">
                <a:cs typeface="+mn-cs"/>
              </a:rPr>
              <a:t>une échelle en réparant une éolienne?)</a:t>
            </a:r>
          </a:p>
          <a:p>
            <a:pPr>
              <a:defRPr/>
            </a:pPr>
            <a:endParaRPr lang="fr-FR" smtClean="0">
              <a:cs typeface="+mn-cs"/>
            </a:endParaRPr>
          </a:p>
          <a:p>
            <a:pPr>
              <a:defRPr/>
            </a:pPr>
            <a:endParaRPr lang="fr-FR" smtClean="0">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771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Rot="1" noChangeAspect="1" noChangeArrowheads="1"/>
          </p:cNvSpPr>
          <p:nvPr>
            <p:ph type="sldImg"/>
          </p:nvPr>
        </p:nvSpPr>
        <p:spPr>
          <a:xfrm>
            <a:off x="1347788" y="381000"/>
            <a:ext cx="3811587" cy="2857500"/>
          </a:xfrm>
          <a:solidFill>
            <a:srgbClr val="FFFFFF"/>
          </a:solidFill>
          <a:ln/>
          <a:extLst>
            <a:ext uri="{FAA26D3D-D897-4be2-8F04-BA451C77F1D7}">
              <ma14:placeholderFlag xmlns:ma14="http://schemas.microsoft.com/office/mac/drawingml/2011/main" val="1"/>
            </a:ext>
          </a:extLst>
        </p:spPr>
      </p:sp>
      <p:sp>
        <p:nvSpPr>
          <p:cNvPr id="537603" name="Rectangle 3"/>
          <p:cNvSpPr>
            <a:spLocks noGrp="1" noChangeArrowheads="1"/>
          </p:cNvSpPr>
          <p:nvPr>
            <p:ph type="body" idx="1"/>
          </p:nvPr>
        </p:nvSpPr>
        <p:spPr>
          <a:xfrm>
            <a:off x="609600" y="3581400"/>
            <a:ext cx="5562600" cy="53546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FR" sz="2000" smtClean="0">
                <a:cs typeface="+mn-cs"/>
              </a:rPr>
              <a:t>Il y a plus de 20 ans, j</a:t>
            </a:r>
            <a:r>
              <a:rPr lang="ja-JP" altLang="fr-FR" sz="2000" smtClean="0">
                <a:latin typeface="Arial"/>
                <a:cs typeface="+mn-cs"/>
              </a:rPr>
              <a:t>’</a:t>
            </a:r>
            <a:r>
              <a:rPr lang="fr-FR" sz="2000" smtClean="0">
                <a:cs typeface="+mn-cs"/>
              </a:rPr>
              <a:t>étais tout d</a:t>
            </a:r>
            <a:r>
              <a:rPr lang="ja-JP" altLang="fr-FR" sz="2000" smtClean="0">
                <a:latin typeface="Arial"/>
                <a:cs typeface="+mn-cs"/>
              </a:rPr>
              <a:t>’</a:t>
            </a:r>
            <a:r>
              <a:rPr lang="fr-FR" sz="2000" smtClean="0">
                <a:cs typeface="+mn-cs"/>
              </a:rPr>
              <a:t>abord un des précurseurs de la lutte contre le tabagisme</a:t>
            </a:r>
          </a:p>
          <a:p>
            <a:pPr>
              <a:defRPr/>
            </a:pPr>
            <a:r>
              <a:rPr lang="fr-FR" sz="2000" smtClean="0">
                <a:cs typeface="+mn-cs"/>
              </a:rPr>
              <a:t>Avec le Comité National Contre le Tabagisme, nous avons alors fait les premiers procès en justice contre les fabricants de cigarettes.</a:t>
            </a:r>
          </a:p>
          <a:p>
            <a:pPr>
              <a:defRPr/>
            </a:pPr>
            <a:r>
              <a:rPr lang="fr-FR" sz="2000" smtClean="0">
                <a:cs typeface="+mn-cs"/>
              </a:rPr>
              <a:t>Nous avons fait pression sur le gouvernement pour obtenir l</a:t>
            </a:r>
            <a:r>
              <a:rPr lang="ja-JP" altLang="fr-FR" sz="2000" smtClean="0">
                <a:latin typeface="Arial"/>
                <a:cs typeface="+mn-cs"/>
              </a:rPr>
              <a:t>’</a:t>
            </a:r>
            <a:r>
              <a:rPr lang="fr-FR" sz="2000" smtClean="0">
                <a:cs typeface="+mn-cs"/>
              </a:rPr>
              <a:t>interdiction de fumer dans les lieux publics qui est aujourd</a:t>
            </a:r>
            <a:r>
              <a:rPr lang="ja-JP" altLang="fr-FR" sz="2000" smtClean="0">
                <a:latin typeface="Arial"/>
                <a:cs typeface="+mn-cs"/>
              </a:rPr>
              <a:t>’</a:t>
            </a:r>
            <a:r>
              <a:rPr lang="fr-FR" sz="2000" smtClean="0">
                <a:cs typeface="+mn-cs"/>
              </a:rPr>
              <a:t>hui en vigueur  (la fameuse loi Evin).</a:t>
            </a:r>
          </a:p>
          <a:p>
            <a:pPr>
              <a:defRPr/>
            </a:pPr>
            <a:r>
              <a:rPr lang="fr-FR" sz="2000" smtClean="0">
                <a:cs typeface="+mn-cs"/>
              </a:rPr>
              <a:t>Mon livre « Comment vous libérer du tabac était alors le premier livre donnant des conseils pratiques pour arr</a:t>
            </a:r>
            <a:r>
              <a:rPr lang="fr-FR" altLang="ja-JP" sz="2000" smtClean="0">
                <a:ea typeface="ヒラギノ角ゴ Pro W3" charset="0"/>
                <a:cs typeface="ヒラギノ角ゴ Pro W3" charset="0"/>
              </a:rPr>
              <a:t>êter de fumer.</a:t>
            </a:r>
            <a:endParaRPr lang="fr-FR" sz="2000" smtClean="0">
              <a:cs typeface="+mn-cs"/>
            </a:endParaRPr>
          </a:p>
          <a:p>
            <a:pPr>
              <a:defRPr/>
            </a:pPr>
            <a:r>
              <a:rPr lang="fr-FR" sz="2000" smtClean="0">
                <a:cs typeface="+mn-cs"/>
              </a:rPr>
              <a:t>Plusieurs centaines de milliers de personnes ont ainsi arr</a:t>
            </a:r>
            <a:r>
              <a:rPr lang="fr-FR" altLang="ja-JP" sz="2000" smtClean="0">
                <a:ea typeface="ヒラギノ角ゴ Pro W3" charset="0"/>
                <a:cs typeface="ヒラギノ角ゴ Pro W3" charset="0"/>
              </a:rPr>
              <a:t>êté de fumer en suivant mes conseils, y compris notre Président de la République, Jacques Chirac.</a:t>
            </a:r>
            <a:endParaRPr lang="fr-FR"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vert="horz"/>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2394951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8158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05490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
        <p:nvSpPr>
          <p:cNvPr id="3" name="Espace réservé du graphique 2"/>
          <p:cNvSpPr>
            <a:spLocks noGrp="1"/>
          </p:cNvSpPr>
          <p:nvPr>
            <p:ph type="chart" idx="1"/>
          </p:nvPr>
        </p:nvSpPr>
        <p:spPr>
          <a:xfrm>
            <a:off x="457200" y="1600200"/>
            <a:ext cx="8229600" cy="4525963"/>
          </a:xfrm>
          <a:prstGeom prst="rect">
            <a:avLst/>
          </a:prstGeom>
        </p:spPr>
        <p:txBody>
          <a:bodyPr vert="horz"/>
          <a:lstStyle/>
          <a:p>
            <a:pPr lvl="0"/>
            <a:endParaRPr lang="fr-FR" noProof="0" smtClean="0"/>
          </a:p>
        </p:txBody>
      </p:sp>
    </p:spTree>
    <p:extLst>
      <p:ext uri="{BB962C8B-B14F-4D97-AF65-F5344CB8AC3E}">
        <p14:creationId xmlns:p14="http://schemas.microsoft.com/office/powerpoint/2010/main" val="3398953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
        <p:nvSpPr>
          <p:cNvPr id="3" name="Espace réservé de l'image de la bibliothèque 2"/>
          <p:cNvSpPr>
            <a:spLocks noGrp="1"/>
          </p:cNvSpPr>
          <p:nvPr>
            <p:ph type="clipArt" sz="half" idx="1"/>
          </p:nvPr>
        </p:nvSpPr>
        <p:spPr>
          <a:xfrm>
            <a:off x="457200" y="1600200"/>
            <a:ext cx="4038600" cy="4525963"/>
          </a:xfrm>
          <a:prstGeom prst="rect">
            <a:avLst/>
          </a:prstGeom>
        </p:spPr>
        <p:txBody>
          <a:bodyPr vert="horz"/>
          <a:lstStyle/>
          <a:p>
            <a:pPr lvl="0"/>
            <a:endParaRPr lang="fr-FR" noProof="0" smtClean="0"/>
          </a:p>
        </p:txBody>
      </p:sp>
      <p:sp>
        <p:nvSpPr>
          <p:cNvPr id="4" name="Espace réservé du texte 3"/>
          <p:cNvSpPr>
            <a:spLocks noGrp="1"/>
          </p:cNvSpPr>
          <p:nvPr>
            <p:ph type="body" sz="half" idx="2"/>
          </p:nvPr>
        </p:nvSpPr>
        <p:spPr>
          <a:xfrm>
            <a:off x="4648200" y="1600200"/>
            <a:ext cx="4038600" cy="4525963"/>
          </a:xfrm>
          <a:prstGeom prst="rect">
            <a:avLst/>
          </a:prstGeom>
        </p:spPr>
        <p:txBody>
          <a:bodyPr vert="horz"/>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137472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vert="horz"/>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13749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401747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85007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6835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Tree>
    <p:extLst>
      <p:ext uri="{BB962C8B-B14F-4D97-AF65-F5344CB8AC3E}">
        <p14:creationId xmlns:p14="http://schemas.microsoft.com/office/powerpoint/2010/main" val="1821576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298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2664594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21527794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 y="152400"/>
            <a:ext cx="9128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WordArt 5"/>
          <p:cNvSpPr>
            <a:spLocks noChangeArrowheads="1" noChangeShapeType="1" noTextEdit="1"/>
          </p:cNvSpPr>
          <p:nvPr/>
        </p:nvSpPr>
        <p:spPr bwMode="auto">
          <a:xfrm rot="868430">
            <a:off x="161925" y="981075"/>
            <a:ext cx="914400" cy="609600"/>
          </a:xfrm>
          <a:prstGeom prst="rect">
            <a:avLst/>
          </a:prstGeom>
        </p:spPr>
        <p:txBody>
          <a:bodyPr wrap="none" fromWordArt="1">
            <a:prstTxWarp prst="textSlantUp">
              <a:avLst>
                <a:gd name="adj" fmla="val 39778"/>
              </a:avLst>
            </a:prstTxWarp>
          </a:bodyPr>
          <a:lstStyle/>
          <a:p>
            <a:pPr algn="ctr"/>
            <a:r>
              <a:rPr lang="fr-FR" sz="4400" kern="10" normalizeH="1">
                <a:ln w="9525">
                  <a:solidFill>
                    <a:srgbClr val="CC99FF"/>
                  </a:solidFill>
                  <a:round/>
                  <a:headEnd type="none" w="sm" len="sm"/>
                  <a:tailEnd type="none" w="sm" len="sm"/>
                </a:ln>
                <a:solidFill>
                  <a:srgbClr val="0000FF"/>
                </a:solidFill>
                <a:effectLst>
                  <a:outerShdw blurRad="63500" dist="53882" dir="2700000" algn="ctr" rotWithShape="0">
                    <a:srgbClr val="9999FF">
                      <a:alpha val="74997"/>
                    </a:srgbClr>
                  </a:outerShdw>
                </a:effectLst>
                <a:latin typeface="Impact"/>
                <a:ea typeface="Impact"/>
                <a:cs typeface="Impact"/>
              </a:rPr>
              <a:t>AEPN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762000" rtl="0" eaLnBrk="0" fontAlgn="base" hangingPunct="0">
        <a:spcBef>
          <a:spcPct val="0"/>
        </a:spcBef>
        <a:spcAft>
          <a:spcPct val="0"/>
        </a:spcAft>
        <a:defRPr sz="4400">
          <a:solidFill>
            <a:schemeClr val="tx2"/>
          </a:solidFill>
          <a:latin typeface="+mj-lt"/>
          <a:ea typeface="+mj-ea"/>
          <a:cs typeface="ＭＳ Ｐゴシック" charset="0"/>
        </a:defRPr>
      </a:lvl1pPr>
      <a:lvl2pPr algn="ctr" defTabSz="762000"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defTabSz="762000"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defTabSz="762000"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defTabSz="762000"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defTabSz="762000"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defTabSz="762000"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defTabSz="762000"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defTabSz="762000"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defTabSz="762000" rtl="0" eaLnBrk="0" fontAlgn="base" hangingPunct="0">
        <a:spcBef>
          <a:spcPct val="20000"/>
        </a:spcBef>
        <a:spcAft>
          <a:spcPct val="0"/>
        </a:spcAft>
        <a:buSzPct val="100000"/>
        <a:buChar char="•"/>
        <a:defRPr sz="3200">
          <a:solidFill>
            <a:schemeClr val="tx1"/>
          </a:solidFill>
          <a:latin typeface="+mn-lt"/>
          <a:ea typeface="+mn-ea"/>
          <a:cs typeface="ＭＳ Ｐゴシック" charset="0"/>
        </a:defRPr>
      </a:lvl1pPr>
      <a:lvl2pPr marL="742950" indent="-285750" algn="l" defTabSz="762000" rtl="0" eaLnBrk="0" fontAlgn="base" hangingPunct="0">
        <a:spcBef>
          <a:spcPct val="20000"/>
        </a:spcBef>
        <a:spcAft>
          <a:spcPct val="0"/>
        </a:spcAft>
        <a:buSzPct val="100000"/>
        <a:buChar char="–"/>
        <a:defRPr sz="2800">
          <a:solidFill>
            <a:schemeClr val="tx1"/>
          </a:solidFill>
          <a:latin typeface="+mn-lt"/>
          <a:ea typeface="+mn-ea"/>
        </a:defRPr>
      </a:lvl2pPr>
      <a:lvl3pPr marL="1143000" indent="-228600" algn="l" defTabSz="762000" rtl="0" eaLnBrk="0" fontAlgn="base" hangingPunct="0">
        <a:spcBef>
          <a:spcPct val="20000"/>
        </a:spcBef>
        <a:spcAft>
          <a:spcPct val="0"/>
        </a:spcAft>
        <a:buSzPct val="100000"/>
        <a:buChar char="•"/>
        <a:defRPr sz="2400">
          <a:solidFill>
            <a:schemeClr val="tx1"/>
          </a:solidFill>
          <a:latin typeface="+mn-lt"/>
          <a:ea typeface="+mn-ea"/>
        </a:defRPr>
      </a:lvl3pPr>
      <a:lvl4pPr marL="1600200" indent="-228600" algn="l" defTabSz="762000"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defTabSz="762000"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defTabSz="762000"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defTabSz="762000"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defTabSz="762000"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defTabSz="762000" rtl="0" eaLnBrk="0" fontAlgn="base" hangingPunct="0">
        <a:spcBef>
          <a:spcPct val="20000"/>
        </a:spcBef>
        <a:spcAft>
          <a:spcPct val="0"/>
        </a:spcAft>
        <a:buSzPct val="100000"/>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oleObject" Target="../embeddings/oleObject1.bin"/><Relationship Id="rId8" Type="http://schemas.openxmlformats.org/officeDocument/2006/relationships/image" Target="../media/image2.png"/><Relationship Id="rId9" Type="http://schemas.openxmlformats.org/officeDocument/2006/relationships/image" Target="../media/image6.jpe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29.jpe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5.bin"/><Relationship Id="rId5" Type="http://schemas.openxmlformats.org/officeDocument/2006/relationships/image" Target="../media/image34.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6.bin"/><Relationship Id="rId5" Type="http://schemas.openxmlformats.org/officeDocument/2006/relationships/image" Target="../media/image35.png"/><Relationship Id="rId6" Type="http://schemas.openxmlformats.org/officeDocument/2006/relationships/oleObject" Target="../embeddings/oleObject7.bin"/><Relationship Id="rId7" Type="http://schemas.openxmlformats.org/officeDocument/2006/relationships/image" Target="../media/image36.png"/><Relationship Id="rId8" Type="http://schemas.openxmlformats.org/officeDocument/2006/relationships/image" Target="../media/image37.jpe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8.bin"/><Relationship Id="rId5" Type="http://schemas.openxmlformats.org/officeDocument/2006/relationships/image" Target="../media/image43.png"/><Relationship Id="rId6" Type="http://schemas.openxmlformats.org/officeDocument/2006/relationships/oleObject" Target="../embeddings/oleObject9.bin"/><Relationship Id="rId7" Type="http://schemas.openxmlformats.org/officeDocument/2006/relationships/image" Target="../media/image44.png"/><Relationship Id="rId8" Type="http://schemas.openxmlformats.org/officeDocument/2006/relationships/oleObject" Target="../embeddings/oleObject10.bin"/><Relationship Id="rId9" Type="http://schemas.openxmlformats.org/officeDocument/2006/relationships/image" Target="../media/image45.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11.bin"/><Relationship Id="rId5" Type="http://schemas.openxmlformats.org/officeDocument/2006/relationships/image" Target="../media/image48.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12.bin"/><Relationship Id="rId5" Type="http://schemas.openxmlformats.org/officeDocument/2006/relationships/image" Target="../media/image49.emf"/><Relationship Id="rId1" Type="http://schemas.openxmlformats.org/officeDocument/2006/relationships/vmlDrawing" Target="../drawings/vmlDrawing9.vml"/><Relationship Id="rId2"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3.bin"/><Relationship Id="rId5" Type="http://schemas.openxmlformats.org/officeDocument/2006/relationships/image" Target="../media/image50.emf"/><Relationship Id="rId1" Type="http://schemas.openxmlformats.org/officeDocument/2006/relationships/vmlDrawing" Target="../drawings/vmlDrawing10.vml"/><Relationship Id="rId2"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oleObject" Target="../embeddings/oleObject2.bin"/><Relationship Id="rId8" Type="http://schemas.openxmlformats.org/officeDocument/2006/relationships/image" Target="../media/image7.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14.bin"/><Relationship Id="rId5" Type="http://schemas.openxmlformats.org/officeDocument/2006/relationships/image" Target="../media/image56.emf"/><Relationship Id="rId1" Type="http://schemas.openxmlformats.org/officeDocument/2006/relationships/vmlDrawing" Target="../drawings/vmlDrawing11.vml"/><Relationship Id="rId2"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15.bin"/><Relationship Id="rId5" Type="http://schemas.openxmlformats.org/officeDocument/2006/relationships/image" Target="../media/image57.emf"/><Relationship Id="rId6" Type="http://schemas.openxmlformats.org/officeDocument/2006/relationships/image" Target="../media/image58.jpe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16.bin"/><Relationship Id="rId5" Type="http://schemas.openxmlformats.org/officeDocument/2006/relationships/image" Target="../media/image59.emf"/><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6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2.png"/></Relationships>
</file>

<file path=ppt/slides/_rels/slide35.xml.rels><?xml version="1.0" encoding="UTF-8" standalone="yes"?>
<Relationships xmlns="http://schemas.openxmlformats.org/package/2006/relationships"><Relationship Id="rId11" Type="http://schemas.openxmlformats.org/officeDocument/2006/relationships/image" Target="../media/image79.jpeg"/><Relationship Id="rId12" Type="http://schemas.openxmlformats.org/officeDocument/2006/relationships/oleObject" Target="../embeddings/oleObject19.bin"/><Relationship Id="rId13" Type="http://schemas.openxmlformats.org/officeDocument/2006/relationships/oleObject" Target="../embeddings/Document_Microsoft_Word_97_-_20041.doc"/><Relationship Id="rId14" Type="http://schemas.openxmlformats.org/officeDocument/2006/relationships/image" Target="../media/image75.emf"/><Relationship Id="rId15" Type="http://schemas.openxmlformats.org/officeDocument/2006/relationships/image" Target="../media/image80.jpeg"/><Relationship Id="rId16" Type="http://schemas.openxmlformats.org/officeDocument/2006/relationships/image" Target="../media/image81.jpeg"/><Relationship Id="rId17" Type="http://schemas.openxmlformats.org/officeDocument/2006/relationships/image" Target="../media/image82.jpeg"/><Relationship Id="rId18" Type="http://schemas.openxmlformats.org/officeDocument/2006/relationships/image" Target="../media/image83.png"/><Relationship Id="rId1" Type="http://schemas.openxmlformats.org/officeDocument/2006/relationships/vmlDrawing" Target="../drawings/vmlDrawing14.vml"/><Relationship Id="rId2" Type="http://schemas.openxmlformats.org/officeDocument/2006/relationships/slideLayout" Target="../slideLayouts/slideLayout1.xml"/><Relationship Id="rId3" Type="http://schemas.openxmlformats.org/officeDocument/2006/relationships/notesSlide" Target="../notesSlides/notesSlide35.xml"/><Relationship Id="rId4" Type="http://schemas.openxmlformats.org/officeDocument/2006/relationships/image" Target="../media/image76.pn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oleObject" Target="../embeddings/oleObject17.bin"/><Relationship Id="rId8" Type="http://schemas.openxmlformats.org/officeDocument/2006/relationships/image" Target="../media/image73.emf"/><Relationship Id="rId9" Type="http://schemas.openxmlformats.org/officeDocument/2006/relationships/oleObject" Target="../embeddings/oleObject18.bin"/><Relationship Id="rId10" Type="http://schemas.openxmlformats.org/officeDocument/2006/relationships/image" Target="../media/image74.emf"/></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jpeg"/><Relationship Id="rId5" Type="http://schemas.openxmlformats.org/officeDocument/2006/relationships/image" Target="../media/image86.jpe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9" Type="http://schemas.openxmlformats.org/officeDocument/2006/relationships/image" Target="../media/image18.jpeg"/><Relationship Id="rId10"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9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20.bin"/><Relationship Id="rId5" Type="http://schemas.openxmlformats.org/officeDocument/2006/relationships/image" Target="../media/image93.emf"/><Relationship Id="rId6" Type="http://schemas.openxmlformats.org/officeDocument/2006/relationships/image" Target="../media/image94.jpeg"/><Relationship Id="rId7" Type="http://schemas.openxmlformats.org/officeDocument/2006/relationships/image" Target="../media/image95.jpeg"/><Relationship Id="rId1" Type="http://schemas.openxmlformats.org/officeDocument/2006/relationships/vmlDrawing" Target="../drawings/vmlDrawing15.vml"/><Relationship Id="rId2"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jpe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98.jpeg"/><Relationship Id="rId5" Type="http://schemas.openxmlformats.org/officeDocument/2006/relationships/oleObject" Target="../embeddings/oleObject21.bin"/><Relationship Id="rId6" Type="http://schemas.openxmlformats.org/officeDocument/2006/relationships/image" Target="../media/image7.png"/><Relationship Id="rId7" Type="http://schemas.openxmlformats.org/officeDocument/2006/relationships/image" Target="../media/image9.jpeg"/><Relationship Id="rId1" Type="http://schemas.openxmlformats.org/officeDocument/2006/relationships/vmlDrawing" Target="../drawings/vmlDrawing16.vml"/><Relationship Id="rId2"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94.jpeg"/></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10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10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0.jpeg"/></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5" Type="http://schemas.openxmlformats.org/officeDocument/2006/relationships/image" Target="../media/image106.jpeg"/><Relationship Id="rId6" Type="http://schemas.openxmlformats.org/officeDocument/2006/relationships/image" Target="../media/image107.jpeg"/><Relationship Id="rId7" Type="http://schemas.openxmlformats.org/officeDocument/2006/relationships/image" Target="../media/image108.jpeg"/><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6" Type="http://schemas.openxmlformats.org/officeDocument/2006/relationships/image" Target="../media/image112.jpe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oleObject" Target="../embeddings/oleObject22.bin"/><Relationship Id="rId5" Type="http://schemas.openxmlformats.org/officeDocument/2006/relationships/image" Target="../media/image115.emf"/><Relationship Id="rId1" Type="http://schemas.openxmlformats.org/officeDocument/2006/relationships/vmlDrawing" Target="../drawings/vmlDrawing17.vml"/><Relationship Id="rId2"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oleObject" Target="../embeddings/oleObject23.bin"/><Relationship Id="rId5" Type="http://schemas.openxmlformats.org/officeDocument/2006/relationships/oleObject" Target="../embeddings/Feuille_Microsoft_Excel_97_-_20042.xls"/><Relationship Id="rId6" Type="http://schemas.openxmlformats.org/officeDocument/2006/relationships/image" Target="../media/image116.png"/><Relationship Id="rId1" Type="http://schemas.openxmlformats.org/officeDocument/2006/relationships/vmlDrawing" Target="../drawings/vmlDrawing18.vml"/><Relationship Id="rId2"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24.bin"/><Relationship Id="rId5" Type="http://schemas.openxmlformats.org/officeDocument/2006/relationships/image" Target="../media/image117.emf"/><Relationship Id="rId1" Type="http://schemas.openxmlformats.org/officeDocument/2006/relationships/vmlDrawing" Target="../drawings/vmlDrawing19.vml"/><Relationship Id="rId2"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oleObject" Target="../embeddings/oleObject25.bin"/><Relationship Id="rId5" Type="http://schemas.openxmlformats.org/officeDocument/2006/relationships/image" Target="../media/image118.emf"/><Relationship Id="rId1" Type="http://schemas.openxmlformats.org/officeDocument/2006/relationships/vmlDrawing" Target="../drawings/vmlDrawing20.vml"/><Relationship Id="rId2"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oleObject" Target="../embeddings/oleObject26.bin"/><Relationship Id="rId5" Type="http://schemas.openxmlformats.org/officeDocument/2006/relationships/image" Target="../media/image119.emf"/><Relationship Id="rId1" Type="http://schemas.openxmlformats.org/officeDocument/2006/relationships/vmlDrawing" Target="../drawings/vmlDrawing21.vml"/><Relationship Id="rId2"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120.jpeg"/></Relationships>
</file>

<file path=ppt/slides/_rels/slide61.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jpeg"/><Relationship Id="rId5" Type="http://schemas.openxmlformats.org/officeDocument/2006/relationships/image" Target="../media/image123.jpeg"/><Relationship Id="rId6" Type="http://schemas.openxmlformats.org/officeDocument/2006/relationships/image" Target="../media/image124.jpeg"/><Relationship Id="rId7" Type="http://schemas.openxmlformats.org/officeDocument/2006/relationships/image" Target="../media/image125.jpeg"/><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126.jpeg"/></Relationships>
</file>

<file path=ppt/slides/_rels/slide63.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12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120.jpeg"/></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jpeg"/><Relationship Id="rId7" Type="http://schemas.openxmlformats.org/officeDocument/2006/relationships/image" Target="../media/image134.jpeg"/><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jpe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jpeg"/><Relationship Id="rId5" Type="http://schemas.openxmlformats.org/officeDocument/2006/relationships/image" Target="../media/image139.jpeg"/><Relationship Id="rId6" Type="http://schemas.openxmlformats.org/officeDocument/2006/relationships/image" Target="../media/image140.jpeg"/><Relationship Id="rId7" Type="http://schemas.openxmlformats.org/officeDocument/2006/relationships/image" Target="../media/image141.jpeg"/><Relationship Id="rId8" Type="http://schemas.openxmlformats.org/officeDocument/2006/relationships/image" Target="../media/image142.jpe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43.jpeg"/><Relationship Id="rId5" Type="http://schemas.openxmlformats.org/officeDocument/2006/relationships/image" Target="../media/image144.jpe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image" Target="../media/image29.jpeg"/><Relationship Id="rId9"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jpeg"/><Relationship Id="rId5" Type="http://schemas.openxmlformats.org/officeDocument/2006/relationships/image" Target="../media/image147.jpeg"/><Relationship Id="rId6" Type="http://schemas.openxmlformats.org/officeDocument/2006/relationships/image" Target="../media/image148.jpeg"/><Relationship Id="rId7" Type="http://schemas.openxmlformats.org/officeDocument/2006/relationships/image" Target="../media/image149.jpe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jpe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jpe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154.jpeg"/></Relationships>
</file>

<file path=ppt/slides/_rels/slide74.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5" Type="http://schemas.openxmlformats.org/officeDocument/2006/relationships/image" Target="../media/image157.jpeg"/><Relationship Id="rId6" Type="http://schemas.openxmlformats.org/officeDocument/2006/relationships/image" Target="../media/image139.jpeg"/><Relationship Id="rId7" Type="http://schemas.openxmlformats.org/officeDocument/2006/relationships/image" Target="../media/image141.jpeg"/><Relationship Id="rId8" Type="http://schemas.openxmlformats.org/officeDocument/2006/relationships/image" Target="../media/image158.gif"/><Relationship Id="rId9" Type="http://schemas.openxmlformats.org/officeDocument/2006/relationships/image" Target="../media/image159.jpeg"/><Relationship Id="rId10" Type="http://schemas.openxmlformats.org/officeDocument/2006/relationships/image" Target="../media/image160.jpeg"/><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16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1.jpeg"/></Relationships>
</file>

<file path=ppt/slides/_rels/slide77.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2.xml"/><Relationship Id="rId3"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image" Target="../media/image98.jpeg"/><Relationship Id="rId5" Type="http://schemas.openxmlformats.org/officeDocument/2006/relationships/oleObject" Target="../embeddings/oleObject27.bin"/><Relationship Id="rId6" Type="http://schemas.openxmlformats.org/officeDocument/2006/relationships/image" Target="../media/image7.png"/><Relationship Id="rId7" Type="http://schemas.openxmlformats.org/officeDocument/2006/relationships/image" Target="../media/image9.jpeg"/><Relationship Id="rId8" Type="http://schemas.openxmlformats.org/officeDocument/2006/relationships/image" Target="../media/image135.jpeg"/><Relationship Id="rId1" Type="http://schemas.openxmlformats.org/officeDocument/2006/relationships/vmlDrawing" Target="../drawings/vmlDrawing22.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3.bin"/><Relationship Id="rId5" Type="http://schemas.openxmlformats.org/officeDocument/2006/relationships/image" Target="../media/image2.png"/><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4.bin"/><Relationship Id="rId5" Type="http://schemas.openxmlformats.org/officeDocument/2006/relationships/image" Target="../media/image31.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7" name="Rectangle 9"/>
          <p:cNvSpPr>
            <a:spLocks noGrp="1" noChangeArrowheads="1"/>
          </p:cNvSpPr>
          <p:nvPr>
            <p:ph type="subTitle" idx="1"/>
          </p:nvPr>
        </p:nvSpPr>
        <p:spPr bwMode="auto">
          <a:xfrm>
            <a:off x="914400" y="0"/>
            <a:ext cx="8229600" cy="2286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2075" tIns="46038" rIns="92075" bIns="46038" numCol="1" anchor="t" anchorCtr="0" compatLnSpc="1">
            <a:prstTxWarp prst="textNoShape">
              <a:avLst/>
            </a:prstTxWarp>
          </a:bodyPr>
          <a:lstStyle/>
          <a:p>
            <a:pPr marL="342900" indent="-342900">
              <a:defRPr/>
            </a:pPr>
            <a:r>
              <a:rPr lang="fr-FR" sz="8000" b="1" dirty="0" smtClean="0">
                <a:solidFill>
                  <a:schemeClr val="accent2"/>
                </a:solidFill>
                <a:cs typeface="+mn-cs"/>
              </a:rPr>
              <a:t>Le nucléaire</a:t>
            </a:r>
          </a:p>
        </p:txBody>
      </p:sp>
      <p:sp>
        <p:nvSpPr>
          <p:cNvPr id="4098" name="Text Box 11"/>
          <p:cNvSpPr txBox="1">
            <a:spLocks noChangeArrowheads="1"/>
          </p:cNvSpPr>
          <p:nvPr/>
        </p:nvSpPr>
        <p:spPr bwMode="auto">
          <a:xfrm>
            <a:off x="4114800" y="4572000"/>
            <a:ext cx="50292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9pPr>
          </a:lstStyle>
          <a:p>
            <a:pPr algn="ctr">
              <a:lnSpc>
                <a:spcPct val="84000"/>
              </a:lnSpc>
              <a:buClr>
                <a:srgbClr val="000000"/>
              </a:buClr>
              <a:buSzPct val="100000"/>
              <a:buFont typeface="Times" charset="0"/>
              <a:buNone/>
            </a:pPr>
            <a:r>
              <a:rPr lang="en-GB" sz="2200">
                <a:latin typeface="Times" charset="0"/>
              </a:rPr>
              <a:t>Par Bruno Comby</a:t>
            </a:r>
          </a:p>
          <a:p>
            <a:pPr algn="ctr">
              <a:lnSpc>
                <a:spcPct val="84000"/>
              </a:lnSpc>
              <a:buClr>
                <a:srgbClr val="000000"/>
              </a:buClr>
              <a:buSzPct val="100000"/>
              <a:buFont typeface="Times" charset="0"/>
              <a:buNone/>
            </a:pPr>
            <a:endParaRPr lang="en-GB" sz="2200">
              <a:latin typeface="Times" charset="0"/>
            </a:endParaRPr>
          </a:p>
          <a:p>
            <a:pPr algn="ctr">
              <a:buClr>
                <a:srgbClr val="000000"/>
              </a:buClr>
              <a:buSzPct val="100000"/>
              <a:buFont typeface="Times" charset="0"/>
              <a:buNone/>
            </a:pPr>
            <a:r>
              <a:rPr lang="en-GB" sz="2200">
                <a:latin typeface="Times" charset="0"/>
              </a:rPr>
              <a:t>Directeur de l’institut Comby (IBC)</a:t>
            </a:r>
          </a:p>
          <a:p>
            <a:pPr algn="ctr">
              <a:buClr>
                <a:srgbClr val="000000"/>
              </a:buClr>
              <a:buSzPct val="100000"/>
              <a:buFont typeface="Times" charset="0"/>
              <a:buNone/>
            </a:pPr>
            <a:r>
              <a:rPr lang="en-GB" sz="2200">
                <a:latin typeface="Times" charset="0"/>
              </a:rPr>
              <a:t>Fondateur et président de l’AEPN</a:t>
            </a:r>
          </a:p>
          <a:p>
            <a:pPr algn="ctr">
              <a:buClr>
                <a:srgbClr val="000000"/>
              </a:buClr>
              <a:buSzPct val="100000"/>
              <a:buFont typeface="Times" charset="0"/>
              <a:buNone/>
            </a:pPr>
            <a:r>
              <a:rPr lang="en-GB" sz="2200">
                <a:latin typeface="Times" charset="0"/>
              </a:rPr>
              <a:t>(Association des Ecologistes</a:t>
            </a:r>
          </a:p>
          <a:p>
            <a:pPr algn="ctr">
              <a:buClr>
                <a:srgbClr val="000000"/>
              </a:buClr>
              <a:buSzPct val="100000"/>
              <a:buFont typeface="Times" charset="0"/>
              <a:buNone/>
            </a:pPr>
            <a:r>
              <a:rPr lang="en-GB" sz="2200">
                <a:latin typeface="Times" charset="0"/>
              </a:rPr>
              <a:t>Pour le Nucléaire)</a:t>
            </a:r>
          </a:p>
        </p:txBody>
      </p:sp>
      <p:sp>
        <p:nvSpPr>
          <p:cNvPr id="4099" name="Text Box 12"/>
          <p:cNvSpPr txBox="1">
            <a:spLocks noChangeArrowheads="1"/>
          </p:cNvSpPr>
          <p:nvPr/>
        </p:nvSpPr>
        <p:spPr bwMode="auto">
          <a:xfrm>
            <a:off x="4876800" y="1628775"/>
            <a:ext cx="4267200" cy="263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9pPr>
          </a:lstStyle>
          <a:p>
            <a:pPr algn="ctr">
              <a:lnSpc>
                <a:spcPct val="84000"/>
              </a:lnSpc>
              <a:buClr>
                <a:srgbClr val="993300"/>
              </a:buClr>
              <a:buSzPct val="100000"/>
              <a:buFont typeface="Times" charset="0"/>
              <a:buNone/>
            </a:pPr>
            <a:r>
              <a:rPr lang="en-GB" sz="2800" dirty="0" smtClean="0">
                <a:solidFill>
                  <a:srgbClr val="993300"/>
                </a:solidFill>
                <a:latin typeface="Times" charset="0"/>
              </a:rPr>
              <a:t>Rotary </a:t>
            </a:r>
            <a:r>
              <a:rPr lang="en-GB" sz="2800" dirty="0">
                <a:solidFill>
                  <a:srgbClr val="993300"/>
                </a:solidFill>
                <a:latin typeface="Times" charset="0"/>
              </a:rPr>
              <a:t>de </a:t>
            </a:r>
            <a:r>
              <a:rPr lang="en-GB" sz="2800" dirty="0" err="1">
                <a:solidFill>
                  <a:srgbClr val="993300"/>
                </a:solidFill>
                <a:latin typeface="Times" charset="0"/>
              </a:rPr>
              <a:t>Houilles</a:t>
            </a:r>
            <a:endParaRPr lang="en-GB" sz="2800" dirty="0">
              <a:solidFill>
                <a:srgbClr val="993300"/>
              </a:solidFill>
              <a:latin typeface="Times" charset="0"/>
            </a:endParaRPr>
          </a:p>
          <a:p>
            <a:pPr algn="ctr">
              <a:lnSpc>
                <a:spcPct val="84000"/>
              </a:lnSpc>
              <a:buClr>
                <a:srgbClr val="993300"/>
              </a:buClr>
              <a:buSzPct val="100000"/>
              <a:buFont typeface="Times" charset="0"/>
              <a:buNone/>
            </a:pPr>
            <a:r>
              <a:rPr lang="en-GB" sz="2800" dirty="0" err="1">
                <a:solidFill>
                  <a:srgbClr val="993300"/>
                </a:solidFill>
                <a:latin typeface="Times" charset="0"/>
              </a:rPr>
              <a:t>Bezons</a:t>
            </a:r>
            <a:r>
              <a:rPr lang="en-GB" sz="2800" dirty="0">
                <a:solidFill>
                  <a:srgbClr val="993300"/>
                </a:solidFill>
                <a:latin typeface="Times" charset="0"/>
              </a:rPr>
              <a:t> </a:t>
            </a:r>
            <a:r>
              <a:rPr lang="en-GB" sz="2800" dirty="0" err="1" smtClean="0">
                <a:solidFill>
                  <a:srgbClr val="993300"/>
                </a:solidFill>
                <a:latin typeface="Times" charset="0"/>
              </a:rPr>
              <a:t>Sartrouville</a:t>
            </a:r>
            <a:endParaRPr lang="en-GB" sz="2800" dirty="0" smtClean="0">
              <a:solidFill>
                <a:srgbClr val="993300"/>
              </a:solidFill>
              <a:latin typeface="Times" charset="0"/>
            </a:endParaRPr>
          </a:p>
          <a:p>
            <a:pPr algn="ctr">
              <a:lnSpc>
                <a:spcPct val="84000"/>
              </a:lnSpc>
              <a:buClr>
                <a:srgbClr val="993300"/>
              </a:buClr>
              <a:buSzPct val="100000"/>
              <a:buFont typeface="Times" charset="0"/>
              <a:buNone/>
            </a:pPr>
            <a:r>
              <a:rPr lang="en-GB" sz="2800" dirty="0" err="1" smtClean="0">
                <a:solidFill>
                  <a:srgbClr val="993300"/>
                </a:solidFill>
                <a:latin typeface="Times" charset="0"/>
              </a:rPr>
              <a:t>Maisons-Laffitte</a:t>
            </a:r>
            <a:endParaRPr lang="en-GB" sz="2800" dirty="0">
              <a:solidFill>
                <a:srgbClr val="993300"/>
              </a:solidFill>
              <a:latin typeface="Times" charset="0"/>
            </a:endParaRPr>
          </a:p>
          <a:p>
            <a:pPr algn="ctr">
              <a:lnSpc>
                <a:spcPct val="84000"/>
              </a:lnSpc>
              <a:buClr>
                <a:srgbClr val="993300"/>
              </a:buClr>
              <a:buSzPct val="100000"/>
              <a:buFont typeface="Times" charset="0"/>
              <a:buNone/>
            </a:pPr>
            <a:r>
              <a:rPr lang="en-GB" sz="2800" dirty="0">
                <a:solidFill>
                  <a:srgbClr val="993300"/>
                </a:solidFill>
                <a:latin typeface="Times" charset="0"/>
              </a:rPr>
              <a:t> </a:t>
            </a:r>
          </a:p>
          <a:p>
            <a:pPr algn="ctr">
              <a:lnSpc>
                <a:spcPct val="84000"/>
              </a:lnSpc>
              <a:buClr>
                <a:srgbClr val="993300"/>
              </a:buClr>
              <a:buSzPct val="100000"/>
              <a:buFont typeface="Times" charset="0"/>
              <a:buNone/>
            </a:pPr>
            <a:endParaRPr lang="en-GB" sz="2800" dirty="0">
              <a:solidFill>
                <a:srgbClr val="993300"/>
              </a:solidFill>
              <a:latin typeface="Times" charset="0"/>
            </a:endParaRPr>
          </a:p>
          <a:p>
            <a:pPr algn="ctr">
              <a:lnSpc>
                <a:spcPct val="84000"/>
              </a:lnSpc>
              <a:buClr>
                <a:srgbClr val="993300"/>
              </a:buClr>
              <a:buSzPct val="100000"/>
              <a:buFont typeface="Times" charset="0"/>
              <a:buNone/>
            </a:pPr>
            <a:endParaRPr lang="en-GB" sz="2800" dirty="0">
              <a:solidFill>
                <a:srgbClr val="993300"/>
              </a:solidFill>
              <a:latin typeface="Times" charset="0"/>
            </a:endParaRPr>
          </a:p>
          <a:p>
            <a:pPr algn="ctr">
              <a:lnSpc>
                <a:spcPct val="84000"/>
              </a:lnSpc>
              <a:buClr>
                <a:srgbClr val="993300"/>
              </a:buClr>
              <a:buSzPct val="100000"/>
              <a:buFont typeface="Times" charset="0"/>
              <a:buNone/>
            </a:pPr>
            <a:endParaRPr lang="en-GB" sz="2800" dirty="0">
              <a:solidFill>
                <a:srgbClr val="993300"/>
              </a:solidFill>
              <a:latin typeface="Times" charset="0"/>
            </a:endParaRPr>
          </a:p>
        </p:txBody>
      </p:sp>
      <p:pic>
        <p:nvPicPr>
          <p:cNvPr id="410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4572000"/>
            <a:ext cx="1809750" cy="20574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5410200"/>
            <a:ext cx="1600200" cy="120015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2209800"/>
            <a:ext cx="2971800" cy="28194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03" name="Object 17"/>
          <p:cNvGraphicFramePr>
            <a:graphicFrameLocks noChangeAspect="1"/>
          </p:cNvGraphicFramePr>
          <p:nvPr/>
        </p:nvGraphicFramePr>
        <p:xfrm>
          <a:off x="228600" y="2209800"/>
          <a:ext cx="2057400" cy="2133600"/>
        </p:xfrm>
        <a:graphic>
          <a:graphicData uri="http://schemas.openxmlformats.org/presentationml/2006/ole">
            <mc:AlternateContent xmlns:mc="http://schemas.openxmlformats.org/markup-compatibility/2006">
              <mc:Choice xmlns:v="urn:schemas-microsoft-com:vml" Requires="v">
                <p:oleObj spid="_x0000_s4107" name="Clip" r:id="rId7" imgW="0" imgH="0" progId="MS_ClipArt_Gallery.2">
                  <p:embed/>
                </p:oleObj>
              </mc:Choice>
              <mc:Fallback>
                <p:oleObj name="Clip" r:id="rId7" imgW="0" imgH="0" progId="MS_ClipArt_Gallery.2">
                  <p:embed/>
                  <p:pic>
                    <p:nvPicPr>
                      <p:cNvPr id="0"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209800"/>
                        <a:ext cx="2057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4104" name="Image 1" descr="rotary_logo.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60232" y="3140968"/>
            <a:ext cx="10509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1524000" y="228600"/>
            <a:ext cx="7315200" cy="1143000"/>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p>
            <a:pPr algn="ctr" defTabSz="762000" eaLnBrk="0" hangingPunct="0"/>
            <a:r>
              <a:rPr lang="fr-FR" sz="4400">
                <a:solidFill>
                  <a:srgbClr val="1C23FC"/>
                </a:solidFill>
              </a:rPr>
              <a:t>L</a:t>
            </a:r>
            <a:r>
              <a:rPr lang="ja-JP" altLang="fr-FR" sz="4400">
                <a:solidFill>
                  <a:srgbClr val="1C23FC"/>
                </a:solidFill>
                <a:latin typeface="Arial" charset="0"/>
              </a:rPr>
              <a:t>’</a:t>
            </a:r>
            <a:r>
              <a:rPr lang="fr-FR" altLang="ja-JP" sz="4400">
                <a:solidFill>
                  <a:srgbClr val="1C23FC"/>
                </a:solidFill>
              </a:rPr>
              <a:t>art et la manière</a:t>
            </a:r>
            <a:br>
              <a:rPr lang="fr-FR" altLang="ja-JP" sz="4400">
                <a:solidFill>
                  <a:srgbClr val="1C23FC"/>
                </a:solidFill>
              </a:rPr>
            </a:br>
            <a:r>
              <a:rPr lang="fr-FR" altLang="ja-JP" sz="4400">
                <a:solidFill>
                  <a:srgbClr val="1C23FC"/>
                </a:solidFill>
              </a:rPr>
              <a:t>de contr</a:t>
            </a:r>
            <a:r>
              <a:rPr lang="fr-FR" altLang="ja-JP" sz="4400">
                <a:solidFill>
                  <a:srgbClr val="1C23FC"/>
                </a:solidFill>
                <a:ea typeface="ヒラギノ角ゴ Pro W3" charset="0"/>
                <a:cs typeface="ヒラギノ角ゴ Pro W3" charset="0"/>
              </a:rPr>
              <a:t>ôler son stress</a:t>
            </a:r>
            <a:endParaRPr lang="fr-FR" sz="4400">
              <a:solidFill>
                <a:schemeClr val="tx2"/>
              </a:solidFill>
            </a:endParaRPr>
          </a:p>
        </p:txBody>
      </p:sp>
      <p:grpSp>
        <p:nvGrpSpPr>
          <p:cNvPr id="22530" name="Group 5"/>
          <p:cNvGrpSpPr>
            <a:grpSpLocks/>
          </p:cNvGrpSpPr>
          <p:nvPr/>
        </p:nvGrpSpPr>
        <p:grpSpPr bwMode="auto">
          <a:xfrm>
            <a:off x="5334000" y="3276600"/>
            <a:ext cx="1143000" cy="1676400"/>
            <a:chOff x="4320" y="2736"/>
            <a:chExt cx="1008" cy="1486"/>
          </a:xfrm>
        </p:grpSpPr>
        <p:pic>
          <p:nvPicPr>
            <p:cNvPr id="225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736"/>
              <a:ext cx="1009" cy="1487"/>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AutoShape 7"/>
            <p:cNvSpPr>
              <a:spLocks noChangeArrowheads="1"/>
            </p:cNvSpPr>
            <p:nvPr/>
          </p:nvSpPr>
          <p:spPr bwMode="auto">
            <a:xfrm>
              <a:off x="4320" y="2736"/>
              <a:ext cx="1009" cy="1487"/>
            </a:xfrm>
            <a:prstGeom prst="roundRect">
              <a:avLst>
                <a:gd name="adj" fmla="val 97"/>
              </a:avLst>
            </a:prstGeom>
            <a:noFill/>
            <a:ln w="324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grpSp>
      <p:pic>
        <p:nvPicPr>
          <p:cNvPr id="2253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2286000"/>
            <a:ext cx="1219200" cy="16764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9" descr="grundwasser_bi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362200"/>
            <a:ext cx="3581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4577" name="Object 2"/>
          <p:cNvGraphicFramePr>
            <a:graphicFrameLocks noChangeAspect="1"/>
          </p:cNvGraphicFramePr>
          <p:nvPr/>
        </p:nvGraphicFramePr>
        <p:xfrm>
          <a:off x="2743200" y="2438400"/>
          <a:ext cx="5213350" cy="3597275"/>
        </p:xfrm>
        <a:graphic>
          <a:graphicData uri="http://schemas.openxmlformats.org/presentationml/2006/ole">
            <mc:AlternateContent xmlns:mc="http://schemas.openxmlformats.org/markup-compatibility/2006">
              <mc:Choice xmlns:v="urn:schemas-microsoft-com:vml" Requires="v">
                <p:oleObj spid="_x0000_s24581" r:id="rId4" imgW="0" imgH="0" progId="MS_ClipArt_Gallery">
                  <p:embed/>
                </p:oleObj>
              </mc:Choice>
              <mc:Fallback>
                <p:oleObj r:id="rId4" imgW="0" imgH="0" progId="MS_ClipArt_Gallery">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438400"/>
                        <a:ext cx="5213350" cy="3597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4578" name="Rectangle 4"/>
          <p:cNvSpPr>
            <a:spLocks noChangeArrowheads="1"/>
          </p:cNvSpPr>
          <p:nvPr/>
        </p:nvSpPr>
        <p:spPr bwMode="auto">
          <a:xfrm>
            <a:off x="1905000" y="152400"/>
            <a:ext cx="6858000" cy="1143000"/>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p>
            <a:pPr algn="ctr" defTabSz="762000" eaLnBrk="0" hangingPunct="0"/>
            <a:r>
              <a:rPr lang="fr-FR" sz="6400">
                <a:solidFill>
                  <a:srgbClr val="1C23FC"/>
                </a:solidFill>
              </a:rPr>
              <a:t>Mangez mieux,</a:t>
            </a:r>
            <a:br>
              <a:rPr lang="fr-FR" sz="6400">
                <a:solidFill>
                  <a:srgbClr val="1C23FC"/>
                </a:solidFill>
              </a:rPr>
            </a:br>
            <a:r>
              <a:rPr lang="fr-FR" sz="6400">
                <a:solidFill>
                  <a:srgbClr val="1C23FC"/>
                </a:solidFill>
              </a:rPr>
              <a:t>vivez mieux !</a:t>
            </a:r>
            <a:endParaRPr lang="fr-FR" sz="4400">
              <a:solidFill>
                <a:schemeClr val="tx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1905000" y="228600"/>
            <a:ext cx="6858000" cy="1143000"/>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p>
            <a:pPr algn="ctr" defTabSz="762000" eaLnBrk="0" hangingPunct="0"/>
            <a:r>
              <a:rPr lang="fr-FR" sz="4400">
                <a:solidFill>
                  <a:srgbClr val="1C23FC"/>
                </a:solidFill>
              </a:rPr>
              <a:t>Des graines germées</a:t>
            </a:r>
            <a:br>
              <a:rPr lang="fr-FR" sz="4400">
                <a:solidFill>
                  <a:srgbClr val="1C23FC"/>
                </a:solidFill>
              </a:rPr>
            </a:br>
            <a:r>
              <a:rPr lang="fr-FR" sz="4400">
                <a:solidFill>
                  <a:srgbClr val="1C23FC"/>
                </a:solidFill>
              </a:rPr>
              <a:t>pour la santé</a:t>
            </a:r>
            <a:endParaRPr lang="fr-FR" sz="4400">
              <a:solidFill>
                <a:schemeClr val="tx2"/>
              </a:solidFill>
            </a:endParaRPr>
          </a:p>
        </p:txBody>
      </p:sp>
      <p:graphicFrame>
        <p:nvGraphicFramePr>
          <p:cNvPr id="26626" name="Object 3"/>
          <p:cNvGraphicFramePr>
            <a:graphicFrameLocks noChangeAspect="1"/>
          </p:cNvGraphicFramePr>
          <p:nvPr/>
        </p:nvGraphicFramePr>
        <p:xfrm>
          <a:off x="5334000" y="1676400"/>
          <a:ext cx="2476500" cy="2228850"/>
        </p:xfrm>
        <a:graphic>
          <a:graphicData uri="http://schemas.openxmlformats.org/presentationml/2006/ole">
            <mc:AlternateContent xmlns:mc="http://schemas.openxmlformats.org/markup-compatibility/2006">
              <mc:Choice xmlns:v="urn:schemas-microsoft-com:vml" Requires="v">
                <p:oleObj spid="_x0000_s26633" r:id="rId4" imgW="0" imgH="0" progId="MS_ClipArt_Gallery">
                  <p:embed/>
                </p:oleObj>
              </mc:Choice>
              <mc:Fallback>
                <p:oleObj r:id="rId4" imgW="0" imgH="0" progId="MS_ClipArt_Gallery">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676400"/>
                        <a:ext cx="24765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6627" name="Object 4"/>
          <p:cNvGraphicFramePr>
            <a:graphicFrameLocks noChangeAspect="1"/>
          </p:cNvGraphicFramePr>
          <p:nvPr/>
        </p:nvGraphicFramePr>
        <p:xfrm>
          <a:off x="1219200" y="4648200"/>
          <a:ext cx="2743200" cy="1574800"/>
        </p:xfrm>
        <a:graphic>
          <a:graphicData uri="http://schemas.openxmlformats.org/presentationml/2006/ole">
            <mc:AlternateContent xmlns:mc="http://schemas.openxmlformats.org/markup-compatibility/2006">
              <mc:Choice xmlns:v="urn:schemas-microsoft-com:vml" Requires="v">
                <p:oleObj spid="_x0000_s26634" r:id="rId6" imgW="0" imgH="0" progId="MS_ClipArt_Gallery">
                  <p:embed/>
                </p:oleObj>
              </mc:Choice>
              <mc:Fallback>
                <p:oleObj r:id="rId6" imgW="0" imgH="0" progId="MS_ClipArt_Gallery">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4648200"/>
                        <a:ext cx="2743200" cy="157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42725" name="Rectangle 5"/>
          <p:cNvSpPr>
            <a:spLocks noGrp="1" noChangeArrowheads="1"/>
          </p:cNvSpPr>
          <p:nvPr>
            <p:ph type="body" sz="half" idx="1"/>
          </p:nvPr>
        </p:nvSpPr>
        <p:spPr bwMode="auto">
          <a:xfrm>
            <a:off x="685800" y="1981200"/>
            <a:ext cx="3733800" cy="251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defRPr/>
            </a:pPr>
            <a:r>
              <a:rPr lang="fr-FR" sz="2800" smtClean="0">
                <a:cs typeface="+mn-cs"/>
              </a:rPr>
              <a:t>Un concentré de vitamines bénéfiques pour la santé se développe lors du processus germination</a:t>
            </a:r>
          </a:p>
        </p:txBody>
      </p:sp>
      <p:pic>
        <p:nvPicPr>
          <p:cNvPr id="2662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4114800"/>
            <a:ext cx="2667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3" name="Rectangle 2"/>
          <p:cNvSpPr>
            <a:spLocks noGrp="1" noChangeArrowheads="1"/>
          </p:cNvSpPr>
          <p:nvPr/>
        </p:nvSpPr>
        <p:spPr bwMode="auto">
          <a:xfrm>
            <a:off x="1600200" y="304800"/>
            <a:ext cx="7391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Lst>
        </p:spPr>
        <p:txBody>
          <a:bodyPr anchor="ctr"/>
          <a:lstStyle/>
          <a:p>
            <a:pPr algn="ctr" eaLnBrk="0" hangingPunct="0"/>
            <a:r>
              <a:rPr lang="fr-FR" sz="4400">
                <a:solidFill>
                  <a:srgbClr val="1C23FC"/>
                </a:solidFill>
                <a:latin typeface="Arial" charset="0"/>
              </a:rPr>
              <a:t>Des sources alternatives</a:t>
            </a:r>
          </a:p>
          <a:p>
            <a:pPr algn="ctr" eaLnBrk="0" hangingPunct="0"/>
            <a:r>
              <a:rPr lang="fr-FR" sz="4400">
                <a:solidFill>
                  <a:srgbClr val="1C23FC"/>
                </a:solidFill>
                <a:latin typeface="Arial" charset="0"/>
              </a:rPr>
              <a:t>de protéines</a:t>
            </a:r>
            <a:endParaRPr lang="fr-FR" sz="4400">
              <a:solidFill>
                <a:schemeClr val="tx2"/>
              </a:solidFill>
              <a:latin typeface="Arial" charset="0"/>
            </a:endParaRPr>
          </a:p>
        </p:txBody>
      </p:sp>
      <p:pic>
        <p:nvPicPr>
          <p:cNvPr id="28674" name="Picture 3" descr="portr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406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assiet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828800"/>
            <a:ext cx="24288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descr="im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5181600"/>
            <a:ext cx="1828800"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6" descr="im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724400"/>
            <a:ext cx="24384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7" descr="im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5181600"/>
            <a:ext cx="19050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bwMode="auto">
          <a:xfrm>
            <a:off x="2209800" y="533400"/>
            <a:ext cx="5105400" cy="914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defRPr/>
            </a:pPr>
            <a:r>
              <a:rPr lang="fr-FR" smtClean="0">
                <a:solidFill>
                  <a:srgbClr val="0000CC"/>
                </a:solidFill>
                <a:cs typeface="+mj-cs"/>
              </a:rPr>
              <a:t>Recherches sur l</a:t>
            </a:r>
            <a:r>
              <a:rPr lang="ja-JP" altLang="fr-FR" smtClean="0">
                <a:solidFill>
                  <a:srgbClr val="0000CC"/>
                </a:solidFill>
                <a:latin typeface="Arial"/>
                <a:cs typeface="+mj-cs"/>
              </a:rPr>
              <a:t>’</a:t>
            </a:r>
            <a:r>
              <a:rPr lang="fr-FR" smtClean="0">
                <a:solidFill>
                  <a:srgbClr val="0000CC"/>
                </a:solidFill>
                <a:cs typeface="+mj-cs"/>
              </a:rPr>
              <a:t>immunité</a:t>
            </a:r>
            <a:endParaRPr lang="fr-FR" smtClean="0">
              <a:cs typeface="+mj-cs"/>
            </a:endParaRPr>
          </a:p>
        </p:txBody>
      </p:sp>
      <p:sp>
        <p:nvSpPr>
          <p:cNvPr id="546819" name="Rectangle 3"/>
          <p:cNvSpPr>
            <a:spLocks noGrp="1" noChangeArrowheads="1"/>
          </p:cNvSpPr>
          <p:nvPr>
            <p:ph type="body" sz="half" idx="1"/>
          </p:nvPr>
        </p:nvSpPr>
        <p:spPr bwMode="auto">
          <a:xfrm>
            <a:off x="685800" y="2514600"/>
            <a:ext cx="3051175" cy="1371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defRPr/>
            </a:pPr>
            <a:r>
              <a:rPr lang="fr-FR" sz="2800" smtClean="0">
                <a:cs typeface="+mn-cs"/>
              </a:rPr>
              <a:t>Comment renforcer sa santé</a:t>
            </a:r>
          </a:p>
        </p:txBody>
      </p:sp>
      <p:graphicFrame>
        <p:nvGraphicFramePr>
          <p:cNvPr id="30723" name="Object 4"/>
          <p:cNvGraphicFramePr>
            <a:graphicFrameLocks noChangeAspect="1"/>
          </p:cNvGraphicFramePr>
          <p:nvPr/>
        </p:nvGraphicFramePr>
        <p:xfrm>
          <a:off x="4038600" y="2590800"/>
          <a:ext cx="4038600" cy="3155950"/>
        </p:xfrm>
        <a:graphic>
          <a:graphicData uri="http://schemas.openxmlformats.org/presentationml/2006/ole">
            <mc:AlternateContent xmlns:mc="http://schemas.openxmlformats.org/markup-compatibility/2006">
              <mc:Choice xmlns:v="urn:schemas-microsoft-com:vml" Requires="v">
                <p:oleObj spid="_x0000_s30730" r:id="rId4" imgW="0" imgH="0" progId="MS_ClipArt_Gallery">
                  <p:embed/>
                </p:oleObj>
              </mc:Choice>
              <mc:Fallback>
                <p:oleObj r:id="rId4" imgW="0" imgH="0" progId="MS_ClipArt_Gallery">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590800"/>
                        <a:ext cx="4038600" cy="315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0724" name="Object 5"/>
          <p:cNvGraphicFramePr>
            <a:graphicFrameLocks noChangeAspect="1"/>
          </p:cNvGraphicFramePr>
          <p:nvPr/>
        </p:nvGraphicFramePr>
        <p:xfrm>
          <a:off x="7467600" y="381000"/>
          <a:ext cx="1143000" cy="1092200"/>
        </p:xfrm>
        <a:graphic>
          <a:graphicData uri="http://schemas.openxmlformats.org/presentationml/2006/ole">
            <mc:AlternateContent xmlns:mc="http://schemas.openxmlformats.org/markup-compatibility/2006">
              <mc:Choice xmlns:v="urn:schemas-microsoft-com:vml" Requires="v">
                <p:oleObj spid="_x0000_s30731" r:id="rId6" imgW="0" imgH="0" progId="MS_ClipArt_Gallery">
                  <p:embed/>
                </p:oleObj>
              </mc:Choice>
              <mc:Fallback>
                <p:oleObj r:id="rId6" imgW="0" imgH="0" progId="MS_ClipArt_Gallery">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381000"/>
                        <a:ext cx="1143000"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0725" name="Object 6"/>
          <p:cNvGraphicFramePr>
            <a:graphicFrameLocks noChangeAspect="1"/>
          </p:cNvGraphicFramePr>
          <p:nvPr/>
        </p:nvGraphicFramePr>
        <p:xfrm>
          <a:off x="1066800" y="3810000"/>
          <a:ext cx="1981200" cy="1963738"/>
        </p:xfrm>
        <a:graphic>
          <a:graphicData uri="http://schemas.openxmlformats.org/presentationml/2006/ole">
            <mc:AlternateContent xmlns:mc="http://schemas.openxmlformats.org/markup-compatibility/2006">
              <mc:Choice xmlns:v="urn:schemas-microsoft-com:vml" Requires="v">
                <p:oleObj spid="_x0000_s30732" r:id="rId8" imgW="0" imgH="0" progId="MS_ClipArt_Gallery">
                  <p:embed/>
                </p:oleObj>
              </mc:Choice>
              <mc:Fallback>
                <p:oleObj r:id="rId8" imgW="0" imgH="0" progId="MS_ClipArt_Gallery">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6800" y="3810000"/>
                        <a:ext cx="19812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39" name="Rectangle 3"/>
          <p:cNvSpPr>
            <a:spLocks noChangeArrowheads="1"/>
          </p:cNvSpPr>
          <p:nvPr/>
        </p:nvSpPr>
        <p:spPr bwMode="auto">
          <a:xfrm>
            <a:off x="381000" y="152400"/>
            <a:ext cx="838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3600" b="1">
                <a:solidFill>
                  <a:schemeClr val="bg1"/>
                </a:solidFill>
                <a:cs typeface="+mn-cs"/>
              </a:rPr>
              <a:t>La planète Terre vue la nuit</a:t>
            </a:r>
            <a:endParaRPr lang="fr-FR" b="1">
              <a:solidFill>
                <a:schemeClr val="tx2"/>
              </a:solidFill>
              <a:cs typeface="+mn-cs"/>
            </a:endParaRPr>
          </a:p>
        </p:txBody>
      </p:sp>
      <p:sp>
        <p:nvSpPr>
          <p:cNvPr id="270340" name="Rectangle 4"/>
          <p:cNvSpPr>
            <a:spLocks noChangeArrowheads="1"/>
          </p:cNvSpPr>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555421EA-307F-D64C-81F4-71637E9DA652}" type="slidenum">
              <a:rPr lang="fr-FR" sz="1400">
                <a:cs typeface="+mn-cs"/>
              </a:rPr>
              <a:pPr algn="r" eaLnBrk="0" hangingPunct="0">
                <a:defRPr/>
              </a:pPr>
              <a:t>15</a:t>
            </a:fld>
            <a:endParaRPr lang="fr-FR" sz="1400">
              <a:cs typeface="+mn-cs"/>
            </a:endParaRPr>
          </a:p>
        </p:txBody>
      </p:sp>
      <p:sp>
        <p:nvSpPr>
          <p:cNvPr id="270341" name="Text Box 5"/>
          <p:cNvSpPr txBox="1">
            <a:spLocks noChangeArrowheads="1"/>
          </p:cNvSpPr>
          <p:nvPr/>
        </p:nvSpPr>
        <p:spPr bwMode="auto">
          <a:xfrm>
            <a:off x="304800" y="4800600"/>
            <a:ext cx="8534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sz="3200" b="1" smtClean="0">
                <a:solidFill>
                  <a:srgbClr val="FAFD00"/>
                </a:solidFill>
                <a:latin typeface="Times" charset="0"/>
                <a:cs typeface="+mn-cs"/>
              </a:rPr>
              <a:t>Actuellement 20% de la population mondiale consomme 60% de l</a:t>
            </a:r>
            <a:r>
              <a:rPr lang="ja-JP" altLang="fr-FR" sz="3200" b="1" smtClean="0">
                <a:solidFill>
                  <a:srgbClr val="FAFD00"/>
                </a:solidFill>
                <a:latin typeface="Arial"/>
                <a:cs typeface="+mn-cs"/>
              </a:rPr>
              <a:t>’</a:t>
            </a:r>
            <a:r>
              <a:rPr lang="fr-FR" sz="3200" b="1" smtClean="0">
                <a:solidFill>
                  <a:srgbClr val="FAFD00"/>
                </a:solidFill>
                <a:latin typeface="Times" charset="0"/>
                <a:cs typeface="+mn-cs"/>
              </a:rPr>
              <a:t>énergie</a:t>
            </a:r>
            <a:endParaRPr lang="fr-FR" smtClean="0">
              <a:latin typeface="Times" charset="0"/>
              <a:cs typeface="+mn-cs"/>
            </a:endParaRPr>
          </a:p>
        </p:txBody>
      </p:sp>
      <p:sp>
        <p:nvSpPr>
          <p:cNvPr id="270342" name="Text Box 6"/>
          <p:cNvSpPr txBox="1">
            <a:spLocks noChangeArrowheads="1"/>
          </p:cNvSpPr>
          <p:nvPr/>
        </p:nvSpPr>
        <p:spPr bwMode="auto">
          <a:xfrm>
            <a:off x="609600" y="6096000"/>
            <a:ext cx="800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lvl="1" algn="ctr" eaLnBrk="0" hangingPunct="0">
              <a:defRPr/>
            </a:pPr>
            <a:r>
              <a:rPr lang="fr-FR" sz="1200" smtClean="0">
                <a:solidFill>
                  <a:schemeClr val="bg1"/>
                </a:solidFill>
                <a:latin typeface="Times" charset="0"/>
                <a:cs typeface="+mn-cs"/>
              </a:rPr>
              <a:t>Planète Terre vue la nuit  depuis l</a:t>
            </a:r>
            <a:r>
              <a:rPr lang="ja-JP" altLang="fr-FR" sz="1200" smtClean="0">
                <a:solidFill>
                  <a:schemeClr val="bg1"/>
                </a:solidFill>
                <a:latin typeface="Arial"/>
                <a:cs typeface="+mn-cs"/>
              </a:rPr>
              <a:t>’</a:t>
            </a:r>
            <a:r>
              <a:rPr lang="fr-FR" sz="1200" smtClean="0">
                <a:solidFill>
                  <a:schemeClr val="bg1"/>
                </a:solidFill>
                <a:latin typeface="Times" charset="0"/>
                <a:cs typeface="+mn-cs"/>
              </a:rPr>
              <a:t>espace (image reconstruite) - © Nasa 2000</a:t>
            </a:r>
            <a:endParaRPr lang="fr-FR" b="1" smtClean="0">
              <a:solidFill>
                <a:srgbClr val="00CCFF"/>
              </a:solidFill>
              <a:latin typeface="Times"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Text Box 2"/>
          <p:cNvSpPr txBox="1">
            <a:spLocks noChangeArrowheads="1"/>
          </p:cNvSpPr>
          <p:nvPr/>
        </p:nvSpPr>
        <p:spPr bwMode="auto">
          <a:xfrm>
            <a:off x="1143000" y="5638800"/>
            <a:ext cx="371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0</a:t>
            </a:r>
          </a:p>
        </p:txBody>
      </p:sp>
      <p:sp>
        <p:nvSpPr>
          <p:cNvPr id="557059" name="Text Box 3"/>
          <p:cNvSpPr txBox="1">
            <a:spLocks noChangeArrowheads="1"/>
          </p:cNvSpPr>
          <p:nvPr/>
        </p:nvSpPr>
        <p:spPr bwMode="auto">
          <a:xfrm>
            <a:off x="1143000" y="4967288"/>
            <a:ext cx="371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2</a:t>
            </a:r>
          </a:p>
        </p:txBody>
      </p:sp>
      <p:sp>
        <p:nvSpPr>
          <p:cNvPr id="557060" name="Text Box 4"/>
          <p:cNvSpPr txBox="1">
            <a:spLocks noChangeArrowheads="1"/>
          </p:cNvSpPr>
          <p:nvPr/>
        </p:nvSpPr>
        <p:spPr bwMode="auto">
          <a:xfrm>
            <a:off x="1143000" y="4205288"/>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4</a:t>
            </a:r>
          </a:p>
        </p:txBody>
      </p:sp>
      <p:sp>
        <p:nvSpPr>
          <p:cNvPr id="557061" name="Text Box 5"/>
          <p:cNvSpPr txBox="1">
            <a:spLocks noChangeArrowheads="1"/>
          </p:cNvSpPr>
          <p:nvPr/>
        </p:nvSpPr>
        <p:spPr bwMode="auto">
          <a:xfrm>
            <a:off x="1143000" y="3519488"/>
            <a:ext cx="447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6</a:t>
            </a:r>
          </a:p>
        </p:txBody>
      </p:sp>
      <p:sp>
        <p:nvSpPr>
          <p:cNvPr id="557062" name="Text Box 6"/>
          <p:cNvSpPr txBox="1">
            <a:spLocks noChangeArrowheads="1"/>
          </p:cNvSpPr>
          <p:nvPr/>
        </p:nvSpPr>
        <p:spPr bwMode="auto">
          <a:xfrm>
            <a:off x="1143000" y="2833688"/>
            <a:ext cx="447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8</a:t>
            </a:r>
          </a:p>
        </p:txBody>
      </p:sp>
      <p:sp>
        <p:nvSpPr>
          <p:cNvPr id="557063" name="Text Box 7"/>
          <p:cNvSpPr txBox="1">
            <a:spLocks noChangeArrowheads="1"/>
          </p:cNvSpPr>
          <p:nvPr/>
        </p:nvSpPr>
        <p:spPr bwMode="auto">
          <a:xfrm>
            <a:off x="1066800" y="2071688"/>
            <a:ext cx="650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10</a:t>
            </a:r>
          </a:p>
        </p:txBody>
      </p:sp>
      <p:sp>
        <p:nvSpPr>
          <p:cNvPr id="557064" name="Text Box 8"/>
          <p:cNvSpPr txBox="1">
            <a:spLocks noChangeArrowheads="1"/>
          </p:cNvSpPr>
          <p:nvPr/>
        </p:nvSpPr>
        <p:spPr bwMode="auto">
          <a:xfrm>
            <a:off x="1066800" y="1309688"/>
            <a:ext cx="650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12</a:t>
            </a:r>
          </a:p>
        </p:txBody>
      </p:sp>
      <p:sp>
        <p:nvSpPr>
          <p:cNvPr id="557065" name="Text Box 9"/>
          <p:cNvSpPr txBox="1">
            <a:spLocks noChangeArrowheads="1"/>
          </p:cNvSpPr>
          <p:nvPr/>
        </p:nvSpPr>
        <p:spPr bwMode="auto">
          <a:xfrm>
            <a:off x="1371600" y="6096000"/>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1850</a:t>
            </a:r>
          </a:p>
        </p:txBody>
      </p:sp>
      <p:sp>
        <p:nvSpPr>
          <p:cNvPr id="557066" name="Text Box 10"/>
          <p:cNvSpPr txBox="1">
            <a:spLocks noChangeArrowheads="1"/>
          </p:cNvSpPr>
          <p:nvPr/>
        </p:nvSpPr>
        <p:spPr bwMode="auto">
          <a:xfrm>
            <a:off x="2514600" y="6110288"/>
            <a:ext cx="904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1900             </a:t>
            </a:r>
          </a:p>
        </p:txBody>
      </p:sp>
      <p:sp>
        <p:nvSpPr>
          <p:cNvPr id="557067" name="Text Box 11"/>
          <p:cNvSpPr txBox="1">
            <a:spLocks noChangeArrowheads="1"/>
          </p:cNvSpPr>
          <p:nvPr/>
        </p:nvSpPr>
        <p:spPr bwMode="auto">
          <a:xfrm>
            <a:off x="3733800" y="6110288"/>
            <a:ext cx="1057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1950</a:t>
            </a:r>
          </a:p>
        </p:txBody>
      </p:sp>
      <p:sp>
        <p:nvSpPr>
          <p:cNvPr id="557068" name="Text Box 12"/>
          <p:cNvSpPr txBox="1">
            <a:spLocks noChangeArrowheads="1"/>
          </p:cNvSpPr>
          <p:nvPr/>
        </p:nvSpPr>
        <p:spPr bwMode="auto">
          <a:xfrm>
            <a:off x="5029200" y="6110288"/>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2000</a:t>
            </a:r>
          </a:p>
        </p:txBody>
      </p:sp>
      <p:sp>
        <p:nvSpPr>
          <p:cNvPr id="557069" name="Text Box 13"/>
          <p:cNvSpPr txBox="1">
            <a:spLocks noChangeArrowheads="1"/>
          </p:cNvSpPr>
          <p:nvPr/>
        </p:nvSpPr>
        <p:spPr bwMode="auto">
          <a:xfrm>
            <a:off x="6324600" y="6096000"/>
            <a:ext cx="904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2050</a:t>
            </a:r>
          </a:p>
        </p:txBody>
      </p:sp>
      <p:sp>
        <p:nvSpPr>
          <p:cNvPr id="557070" name="Text Box 14"/>
          <p:cNvSpPr txBox="1">
            <a:spLocks noChangeArrowheads="1"/>
          </p:cNvSpPr>
          <p:nvPr/>
        </p:nvSpPr>
        <p:spPr bwMode="auto">
          <a:xfrm>
            <a:off x="7620000" y="6096000"/>
            <a:ext cx="828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2100</a:t>
            </a:r>
          </a:p>
        </p:txBody>
      </p:sp>
      <p:sp>
        <p:nvSpPr>
          <p:cNvPr id="557071" name="Text Box 15"/>
          <p:cNvSpPr txBox="1">
            <a:spLocks noChangeArrowheads="1"/>
          </p:cNvSpPr>
          <p:nvPr/>
        </p:nvSpPr>
        <p:spPr bwMode="auto">
          <a:xfrm>
            <a:off x="7467600" y="6583363"/>
            <a:ext cx="1377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fr-FR" sz="1200" b="1">
                <a:solidFill>
                  <a:srgbClr val="0000FF"/>
                </a:solidFill>
                <a:cs typeface="+mn-cs"/>
              </a:rPr>
              <a:t>Source WEC 2000</a:t>
            </a:r>
          </a:p>
        </p:txBody>
      </p:sp>
      <p:sp>
        <p:nvSpPr>
          <p:cNvPr id="557072" name="Rectangle 16"/>
          <p:cNvSpPr>
            <a:spLocks noChangeArrowheads="1"/>
          </p:cNvSpPr>
          <p:nvPr/>
        </p:nvSpPr>
        <p:spPr bwMode="auto">
          <a:xfrm>
            <a:off x="1524000" y="228600"/>
            <a:ext cx="716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762000" eaLnBrk="0" hangingPunct="0">
              <a:defRPr/>
            </a:pPr>
            <a:r>
              <a:rPr lang="fr-FR" sz="5400" b="1">
                <a:solidFill>
                  <a:srgbClr val="0000FF"/>
                </a:solidFill>
                <a:latin typeface="Arial" charset="0"/>
                <a:cs typeface="+mn-cs"/>
              </a:rPr>
              <a:t>Population mondiale</a:t>
            </a:r>
          </a:p>
        </p:txBody>
      </p:sp>
      <p:sp>
        <p:nvSpPr>
          <p:cNvPr id="557073" name="Rectangle 17"/>
          <p:cNvSpPr>
            <a:spLocks noChangeArrowheads="1"/>
          </p:cNvSpPr>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DB6AFED1-BFED-A649-BA65-E395D2790BA9}" type="slidenum">
              <a:rPr lang="fr-FR" sz="1400">
                <a:cs typeface="+mn-cs"/>
              </a:rPr>
              <a:pPr algn="r" eaLnBrk="0" hangingPunct="0">
                <a:defRPr/>
              </a:pPr>
              <a:t>16</a:t>
            </a:fld>
            <a:endParaRPr lang="fr-FR" sz="1400">
              <a:cs typeface="+mn-cs"/>
            </a:endParaRPr>
          </a:p>
        </p:txBody>
      </p:sp>
      <p:pic>
        <p:nvPicPr>
          <p:cNvPr id="34833"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0"/>
            <a:ext cx="6705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7075" name="Text Box 19"/>
          <p:cNvSpPr txBox="1">
            <a:spLocks noChangeArrowheads="1"/>
          </p:cNvSpPr>
          <p:nvPr/>
        </p:nvSpPr>
        <p:spPr bwMode="auto">
          <a:xfrm>
            <a:off x="1828800" y="1828800"/>
            <a:ext cx="228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smtClean="0">
                <a:cs typeface="+mn-cs"/>
              </a:rPr>
              <a:t>Population</a:t>
            </a:r>
          </a:p>
          <a:p>
            <a:pPr eaLnBrk="0" hangingPunct="0">
              <a:defRPr/>
            </a:pPr>
            <a:r>
              <a:rPr lang="fr-FR" sz="2000" smtClean="0">
                <a:cs typeface="+mn-cs"/>
              </a:rPr>
              <a:t>(milliards)</a:t>
            </a:r>
          </a:p>
        </p:txBody>
      </p:sp>
      <p:sp>
        <p:nvSpPr>
          <p:cNvPr id="557076" name="Line 20"/>
          <p:cNvSpPr>
            <a:spLocks noChangeShapeType="1"/>
          </p:cNvSpPr>
          <p:nvPr/>
        </p:nvSpPr>
        <p:spPr bwMode="auto">
          <a:xfrm flipV="1">
            <a:off x="5562600" y="3810000"/>
            <a:ext cx="0" cy="2133600"/>
          </a:xfrm>
          <a:prstGeom prst="line">
            <a:avLst/>
          </a:prstGeom>
          <a:noFill/>
          <a:ln w="63500">
            <a:solidFill>
              <a:srgbClr val="0000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557077" name="Line 21"/>
          <p:cNvSpPr>
            <a:spLocks noChangeShapeType="1"/>
          </p:cNvSpPr>
          <p:nvPr/>
        </p:nvSpPr>
        <p:spPr bwMode="auto">
          <a:xfrm flipH="1" flipV="1">
            <a:off x="6781800" y="2362200"/>
            <a:ext cx="0" cy="3581400"/>
          </a:xfrm>
          <a:prstGeom prst="line">
            <a:avLst/>
          </a:prstGeom>
          <a:noFill/>
          <a:ln w="635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557078" name="Text Box 22"/>
          <p:cNvSpPr txBox="1">
            <a:spLocks noChangeArrowheads="1"/>
          </p:cNvSpPr>
          <p:nvPr/>
        </p:nvSpPr>
        <p:spPr bwMode="auto">
          <a:xfrm>
            <a:off x="3657600" y="3233738"/>
            <a:ext cx="17780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r" eaLnBrk="0" hangingPunct="0">
              <a:defRPr/>
            </a:pPr>
            <a:r>
              <a:rPr lang="fr-FR" sz="2100" b="1" u="sng" smtClean="0">
                <a:solidFill>
                  <a:srgbClr val="0000FF"/>
                </a:solidFill>
                <a:latin typeface="Times" charset="0"/>
                <a:cs typeface="+mn-cs"/>
              </a:rPr>
              <a:t>Aujourd</a:t>
            </a:r>
            <a:r>
              <a:rPr lang="ja-JP" altLang="fr-FR" sz="2100" b="1" u="sng" smtClean="0">
                <a:solidFill>
                  <a:srgbClr val="0000FF"/>
                </a:solidFill>
                <a:latin typeface="Arial"/>
                <a:cs typeface="+mn-cs"/>
              </a:rPr>
              <a:t>’</a:t>
            </a:r>
            <a:r>
              <a:rPr lang="fr-FR" sz="2100" b="1" u="sng" smtClean="0">
                <a:solidFill>
                  <a:srgbClr val="0000FF"/>
                </a:solidFill>
                <a:latin typeface="Times" charset="0"/>
                <a:cs typeface="+mn-cs"/>
              </a:rPr>
              <a:t>hui :</a:t>
            </a:r>
            <a:endParaRPr lang="fr-FR" sz="2100" b="1" smtClean="0">
              <a:solidFill>
                <a:srgbClr val="0000FF"/>
              </a:solidFill>
              <a:latin typeface="Times" charset="0"/>
              <a:cs typeface="+mn-cs"/>
            </a:endParaRPr>
          </a:p>
          <a:p>
            <a:pPr algn="r" eaLnBrk="0" hangingPunct="0">
              <a:defRPr/>
            </a:pPr>
            <a:r>
              <a:rPr lang="fr-FR" sz="2100" b="1" smtClean="0">
                <a:solidFill>
                  <a:srgbClr val="0000FF"/>
                </a:solidFill>
                <a:latin typeface="Times" charset="0"/>
                <a:cs typeface="+mn-cs"/>
              </a:rPr>
              <a:t>7 milliards</a:t>
            </a:r>
            <a:r>
              <a:rPr lang="fr-FR" b="1" smtClean="0">
                <a:solidFill>
                  <a:srgbClr val="0000FF"/>
                </a:solidFill>
                <a:latin typeface="Times" charset="0"/>
                <a:cs typeface="+mn-cs"/>
              </a:rPr>
              <a:t>  </a:t>
            </a:r>
            <a:endParaRPr lang="fr-FR" smtClean="0">
              <a:latin typeface="Times" charset="0"/>
              <a:cs typeface="+mn-cs"/>
            </a:endParaRPr>
          </a:p>
        </p:txBody>
      </p:sp>
      <p:sp>
        <p:nvSpPr>
          <p:cNvPr id="557079" name="Text Box 23"/>
          <p:cNvSpPr txBox="1">
            <a:spLocks noChangeArrowheads="1"/>
          </p:cNvSpPr>
          <p:nvPr/>
        </p:nvSpPr>
        <p:spPr bwMode="auto">
          <a:xfrm>
            <a:off x="6858000" y="3352800"/>
            <a:ext cx="12192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sz="2100" b="1" u="sng" smtClean="0">
                <a:solidFill>
                  <a:schemeClr val="hlink"/>
                </a:solidFill>
                <a:latin typeface="Times" charset="0"/>
                <a:cs typeface="+mn-cs"/>
              </a:rPr>
              <a:t>Prévu</a:t>
            </a:r>
          </a:p>
          <a:p>
            <a:pPr algn="ctr" eaLnBrk="0" hangingPunct="0">
              <a:defRPr/>
            </a:pPr>
            <a:r>
              <a:rPr lang="fr-FR" sz="2100" b="1" u="sng" smtClean="0">
                <a:solidFill>
                  <a:schemeClr val="hlink"/>
                </a:solidFill>
                <a:latin typeface="Times" charset="0"/>
                <a:cs typeface="+mn-cs"/>
              </a:rPr>
              <a:t>2050 :</a:t>
            </a:r>
            <a:endParaRPr lang="fr-FR" sz="2100" b="1" smtClean="0">
              <a:solidFill>
                <a:schemeClr val="hlink"/>
              </a:solidFill>
              <a:latin typeface="Times" charset="0"/>
              <a:cs typeface="+mn-cs"/>
            </a:endParaRPr>
          </a:p>
          <a:p>
            <a:pPr algn="ctr" eaLnBrk="0" hangingPunct="0">
              <a:defRPr/>
            </a:pPr>
            <a:r>
              <a:rPr lang="fr-FR" sz="2100" b="1" smtClean="0">
                <a:solidFill>
                  <a:schemeClr val="hlink"/>
                </a:solidFill>
                <a:latin typeface="Times" charset="0"/>
                <a:cs typeface="+mn-cs"/>
              </a:rPr>
              <a:t>environ</a:t>
            </a:r>
          </a:p>
          <a:p>
            <a:pPr algn="ctr" eaLnBrk="0" hangingPunct="0">
              <a:defRPr/>
            </a:pPr>
            <a:r>
              <a:rPr lang="fr-FR" sz="2100" b="1" smtClean="0">
                <a:solidFill>
                  <a:schemeClr val="hlink"/>
                </a:solidFill>
                <a:latin typeface="Times" charset="0"/>
                <a:cs typeface="+mn-cs"/>
              </a:rPr>
              <a:t>10 milliards</a:t>
            </a:r>
            <a:endParaRPr lang="fr-FR" smtClean="0">
              <a:latin typeface="Times" charset="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5" name="Object 2"/>
          <p:cNvGraphicFramePr>
            <a:graphicFrameLocks noChangeAspect="1"/>
          </p:cNvGraphicFramePr>
          <p:nvPr/>
        </p:nvGraphicFramePr>
        <p:xfrm>
          <a:off x="838200" y="1828800"/>
          <a:ext cx="8305800" cy="4114800"/>
        </p:xfrm>
        <a:graphic>
          <a:graphicData uri="http://schemas.openxmlformats.org/presentationml/2006/ole">
            <mc:AlternateContent xmlns:mc="http://schemas.openxmlformats.org/markup-compatibility/2006">
              <mc:Choice xmlns:v="urn:schemas-microsoft-com:vml" Requires="v">
                <p:oleObj spid="_x0000_s36876" name="Image Bitmap" r:id="rId4" imgW="4277322" imgH="5742857" progId="Paint.Picture">
                  <p:embed/>
                </p:oleObj>
              </mc:Choice>
              <mc:Fallback>
                <p:oleObj name="Image Bitmap" r:id="rId4" imgW="4277322" imgH="5742857"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828800"/>
                        <a:ext cx="8305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63523" name="Text Box 3"/>
          <p:cNvSpPr txBox="1">
            <a:spLocks noChangeArrowheads="1"/>
          </p:cNvSpPr>
          <p:nvPr/>
        </p:nvSpPr>
        <p:spPr bwMode="auto">
          <a:xfrm>
            <a:off x="1371600" y="381000"/>
            <a:ext cx="62865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sz="3200" b="1" smtClean="0">
                <a:solidFill>
                  <a:srgbClr val="0000FF"/>
                </a:solidFill>
                <a:latin typeface="Arial" charset="0"/>
                <a:cs typeface="+mn-cs"/>
              </a:rPr>
              <a:t>Consommation d</a:t>
            </a:r>
            <a:r>
              <a:rPr lang="ja-JP" altLang="fr-FR" sz="3200" b="1" smtClean="0">
                <a:solidFill>
                  <a:srgbClr val="0000FF"/>
                </a:solidFill>
                <a:latin typeface="Arial"/>
                <a:cs typeface="+mn-cs"/>
              </a:rPr>
              <a:t>’</a:t>
            </a:r>
            <a:r>
              <a:rPr lang="fr-FR" sz="3200" b="1" smtClean="0">
                <a:solidFill>
                  <a:srgbClr val="0000FF"/>
                </a:solidFill>
                <a:latin typeface="Arial" charset="0"/>
                <a:cs typeface="+mn-cs"/>
              </a:rPr>
              <a:t>énergie</a:t>
            </a:r>
            <a:endParaRPr lang="fr-FR" b="1" smtClean="0">
              <a:latin typeface="Times" charset="0"/>
              <a:cs typeface="+mn-cs"/>
            </a:endParaRPr>
          </a:p>
        </p:txBody>
      </p:sp>
      <p:sp>
        <p:nvSpPr>
          <p:cNvPr id="363524" name="Text Box 4"/>
          <p:cNvSpPr txBox="1">
            <a:spLocks noChangeArrowheads="1"/>
          </p:cNvSpPr>
          <p:nvPr/>
        </p:nvSpPr>
        <p:spPr bwMode="auto">
          <a:xfrm>
            <a:off x="3886200" y="3505200"/>
            <a:ext cx="2057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1600" b="1" smtClean="0">
                <a:solidFill>
                  <a:srgbClr val="0000FF"/>
                </a:solidFill>
                <a:latin typeface="Arial" charset="0"/>
                <a:cs typeface="+mn-cs"/>
              </a:rPr>
              <a:t>x 100 en 150 ans</a:t>
            </a:r>
            <a:endParaRPr lang="fr-FR" sz="1600" b="1" smtClean="0">
              <a:latin typeface="Arial" charset="0"/>
              <a:cs typeface="+mn-cs"/>
            </a:endParaRPr>
          </a:p>
        </p:txBody>
      </p:sp>
      <p:sp>
        <p:nvSpPr>
          <p:cNvPr id="363525" name="Rectangle 5"/>
          <p:cNvSpPr>
            <a:spLocks noChangeArrowheads="1"/>
          </p:cNvSpPr>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9B02B249-5F39-7B4F-B665-7B2C0D3AC0AC}" type="slidenum">
              <a:rPr lang="fr-FR" sz="1400">
                <a:cs typeface="+mn-cs"/>
              </a:rPr>
              <a:pPr algn="r" eaLnBrk="0" hangingPunct="0">
                <a:defRPr/>
              </a:pPr>
              <a:t>17</a:t>
            </a:fld>
            <a:endParaRPr lang="fr-FR" sz="1400">
              <a:cs typeface="+mn-cs"/>
            </a:endParaRPr>
          </a:p>
        </p:txBody>
      </p:sp>
      <p:sp>
        <p:nvSpPr>
          <p:cNvPr id="363526" name="Text Box 6"/>
          <p:cNvSpPr txBox="1">
            <a:spLocks noChangeArrowheads="1"/>
          </p:cNvSpPr>
          <p:nvPr/>
        </p:nvSpPr>
        <p:spPr bwMode="auto">
          <a:xfrm>
            <a:off x="8188325" y="152400"/>
            <a:ext cx="944563" cy="75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1400" b="1" smtClean="0">
                <a:solidFill>
                  <a:schemeClr val="hlink"/>
                </a:solidFill>
                <a:latin typeface="Geneva" charset="0"/>
                <a:cs typeface="+mn-cs"/>
              </a:rPr>
              <a:t>Prévision</a:t>
            </a:r>
          </a:p>
          <a:p>
            <a:pPr eaLnBrk="0" hangingPunct="0">
              <a:defRPr/>
            </a:pPr>
            <a:r>
              <a:rPr lang="fr-FR" sz="1400" b="1" smtClean="0">
                <a:solidFill>
                  <a:schemeClr val="hlink"/>
                </a:solidFill>
                <a:latin typeface="Geneva" charset="0"/>
                <a:cs typeface="+mn-cs"/>
              </a:rPr>
              <a:t>2050</a:t>
            </a:r>
          </a:p>
          <a:p>
            <a:pPr eaLnBrk="0" hangingPunct="0">
              <a:defRPr/>
            </a:pPr>
            <a:r>
              <a:rPr lang="fr-FR" sz="1400" b="1" smtClean="0">
                <a:solidFill>
                  <a:schemeClr val="hlink"/>
                </a:solidFill>
                <a:latin typeface="Geneva" charset="0"/>
                <a:cs typeface="+mn-cs"/>
              </a:rPr>
              <a:t>(x2)</a:t>
            </a:r>
            <a:endParaRPr lang="fr-FR" sz="1000" b="1" smtClean="0">
              <a:solidFill>
                <a:schemeClr val="hlink"/>
              </a:solidFill>
              <a:latin typeface="Geneva" charset="0"/>
              <a:cs typeface="+mn-cs"/>
            </a:endParaRPr>
          </a:p>
        </p:txBody>
      </p:sp>
      <p:sp>
        <p:nvSpPr>
          <p:cNvPr id="363527" name="Line 7"/>
          <p:cNvSpPr>
            <a:spLocks noChangeShapeType="1"/>
          </p:cNvSpPr>
          <p:nvPr/>
        </p:nvSpPr>
        <p:spPr bwMode="auto">
          <a:xfrm flipV="1">
            <a:off x="7543800" y="304800"/>
            <a:ext cx="685800" cy="1981200"/>
          </a:xfrm>
          <a:prstGeom prst="line">
            <a:avLst/>
          </a:prstGeom>
          <a:noFill/>
          <a:ln w="57150">
            <a:solidFill>
              <a:schemeClr val="hlink"/>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363528" name="Line 8"/>
          <p:cNvSpPr>
            <a:spLocks noChangeShapeType="1"/>
          </p:cNvSpPr>
          <p:nvPr/>
        </p:nvSpPr>
        <p:spPr bwMode="auto">
          <a:xfrm>
            <a:off x="2362200" y="3810000"/>
            <a:ext cx="5181600" cy="0"/>
          </a:xfrm>
          <a:prstGeom prst="line">
            <a:avLst/>
          </a:prstGeom>
          <a:noFill/>
          <a:ln w="28575">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363529" name="Text Box 9"/>
          <p:cNvSpPr txBox="1">
            <a:spLocks noChangeArrowheads="1"/>
          </p:cNvSpPr>
          <p:nvPr/>
        </p:nvSpPr>
        <p:spPr bwMode="auto">
          <a:xfrm>
            <a:off x="2438400" y="2209800"/>
            <a:ext cx="4191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sz="2000" b="1" smtClean="0">
                <a:solidFill>
                  <a:srgbClr val="0000FF"/>
                </a:solidFill>
                <a:latin typeface="Arial" charset="0"/>
                <a:cs typeface="+mn-cs"/>
              </a:rPr>
              <a:t>La consommation d</a:t>
            </a:r>
            <a:r>
              <a:rPr lang="ja-JP" altLang="fr-FR" sz="2000" b="1" smtClean="0">
                <a:solidFill>
                  <a:srgbClr val="0000FF"/>
                </a:solidFill>
                <a:latin typeface="Arial"/>
                <a:cs typeface="+mn-cs"/>
              </a:rPr>
              <a:t>’</a:t>
            </a:r>
            <a:r>
              <a:rPr lang="fr-FR" sz="2000" b="1" smtClean="0">
                <a:solidFill>
                  <a:srgbClr val="0000FF"/>
                </a:solidFill>
                <a:latin typeface="Arial" charset="0"/>
                <a:cs typeface="+mn-cs"/>
              </a:rPr>
              <a:t>énergie</a:t>
            </a:r>
          </a:p>
          <a:p>
            <a:pPr algn="ctr" eaLnBrk="0" hangingPunct="0">
              <a:defRPr/>
            </a:pPr>
            <a:r>
              <a:rPr lang="fr-FR" sz="2000" b="1" smtClean="0">
                <a:solidFill>
                  <a:srgbClr val="0000FF"/>
                </a:solidFill>
                <a:latin typeface="Arial" charset="0"/>
                <a:cs typeface="+mn-cs"/>
              </a:rPr>
              <a:t>a considérablement augmenté</a:t>
            </a:r>
          </a:p>
          <a:p>
            <a:pPr algn="ctr" eaLnBrk="0" hangingPunct="0">
              <a:defRPr/>
            </a:pPr>
            <a:r>
              <a:rPr lang="fr-FR" sz="2000" b="1" smtClean="0">
                <a:solidFill>
                  <a:srgbClr val="0000FF"/>
                </a:solidFill>
                <a:latin typeface="Arial" charset="0"/>
                <a:cs typeface="+mn-cs"/>
              </a:rPr>
              <a:t>depuis 1850</a:t>
            </a:r>
          </a:p>
        </p:txBody>
      </p:sp>
      <p:sp>
        <p:nvSpPr>
          <p:cNvPr id="363530" name="Text Box 10"/>
          <p:cNvSpPr txBox="1">
            <a:spLocks noChangeArrowheads="1"/>
          </p:cNvSpPr>
          <p:nvPr/>
        </p:nvSpPr>
        <p:spPr bwMode="auto">
          <a:xfrm>
            <a:off x="533400" y="5334000"/>
            <a:ext cx="8229600" cy="10064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sz="2000" b="1" smtClean="0">
                <a:solidFill>
                  <a:schemeClr val="hlink"/>
                </a:solidFill>
                <a:latin typeface="Arial" charset="0"/>
                <a:cs typeface="+mn-cs"/>
              </a:rPr>
              <a:t>Actuellement, la consommation d</a:t>
            </a:r>
            <a:r>
              <a:rPr lang="ja-JP" altLang="fr-FR" sz="2000" b="1" smtClean="0">
                <a:solidFill>
                  <a:schemeClr val="hlink"/>
                </a:solidFill>
                <a:latin typeface="Arial"/>
                <a:cs typeface="+mn-cs"/>
              </a:rPr>
              <a:t>’</a:t>
            </a:r>
            <a:r>
              <a:rPr lang="fr-FR" sz="2000" b="1" smtClean="0">
                <a:solidFill>
                  <a:schemeClr val="hlink"/>
                </a:solidFill>
                <a:latin typeface="Arial" charset="0"/>
                <a:cs typeface="+mn-cs"/>
              </a:rPr>
              <a:t>énergie</a:t>
            </a:r>
          </a:p>
          <a:p>
            <a:pPr algn="ctr" eaLnBrk="0" hangingPunct="0">
              <a:defRPr/>
            </a:pPr>
            <a:r>
              <a:rPr lang="fr-FR" sz="2000" b="1" smtClean="0">
                <a:solidFill>
                  <a:schemeClr val="hlink"/>
                </a:solidFill>
                <a:latin typeface="Arial" charset="0"/>
                <a:cs typeface="+mn-cs"/>
              </a:rPr>
              <a:t>augmente rapidement dans les pays en développement et modérément dans les pays développés.</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bwMode="auto">
          <a:xfrm>
            <a:off x="1295400" y="609600"/>
            <a:ext cx="75438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2075" tIns="46038" rIns="92075" bIns="46038" numCol="1" anchor="ctr" anchorCtr="0" compatLnSpc="1">
            <a:prstTxWarp prst="textNoShape">
              <a:avLst/>
            </a:prstTxWarp>
          </a:bodyPr>
          <a:lstStyle/>
          <a:p>
            <a:pPr>
              <a:defRPr/>
            </a:pPr>
            <a:r>
              <a:rPr lang="fr-FR" sz="2400" b="1" smtClean="0">
                <a:cs typeface="+mj-cs"/>
              </a:rPr>
              <a:t>   </a:t>
            </a:r>
            <a:r>
              <a:rPr lang="fr-FR" sz="3600" b="1" u="sng" smtClean="0">
                <a:solidFill>
                  <a:srgbClr val="0000FF"/>
                </a:solidFill>
                <a:cs typeface="+mj-cs"/>
              </a:rPr>
              <a:t>CONSOMMATION D </a:t>
            </a:r>
            <a:r>
              <a:rPr lang="ja-JP" altLang="fr-FR" sz="3600" b="1" u="sng" smtClean="0">
                <a:solidFill>
                  <a:srgbClr val="0000FF"/>
                </a:solidFill>
                <a:latin typeface="Arial"/>
                <a:cs typeface="+mj-cs"/>
              </a:rPr>
              <a:t>’</a:t>
            </a:r>
            <a:r>
              <a:rPr lang="fr-FR" sz="3600" b="1" u="sng" smtClean="0">
                <a:solidFill>
                  <a:srgbClr val="0000FF"/>
                </a:solidFill>
                <a:cs typeface="+mj-cs"/>
              </a:rPr>
              <a:t>ENERGIE     </a:t>
            </a:r>
            <a:r>
              <a:rPr lang="fr-FR" sz="2800" b="1" smtClean="0">
                <a:solidFill>
                  <a:srgbClr val="0000FF"/>
                </a:solidFill>
                <a:cs typeface="+mj-cs"/>
              </a:rPr>
              <a:t>(tep/habitant/an) </a:t>
            </a:r>
            <a:r>
              <a:rPr lang="fr-FR" sz="2800" b="1" smtClean="0">
                <a:solidFill>
                  <a:schemeClr val="bg1"/>
                </a:solidFill>
                <a:cs typeface="+mj-cs"/>
              </a:rPr>
              <a:t>1996</a:t>
            </a:r>
            <a:endParaRPr lang="fr-FR" sz="2800" b="1" smtClean="0">
              <a:cs typeface="+mj-cs"/>
            </a:endParaRPr>
          </a:p>
        </p:txBody>
      </p:sp>
      <p:graphicFrame>
        <p:nvGraphicFramePr>
          <p:cNvPr id="38914" name="Object 3"/>
          <p:cNvGraphicFramePr>
            <a:graphicFrameLocks noGrp="1"/>
          </p:cNvGraphicFramePr>
          <p:nvPr>
            <p:ph type="chart" idx="1"/>
          </p:nvPr>
        </p:nvGraphicFramePr>
        <p:xfrm>
          <a:off x="798513" y="1973263"/>
          <a:ext cx="8283575" cy="4759325"/>
        </p:xfrm>
        <a:graphic>
          <a:graphicData uri="http://schemas.openxmlformats.org/presentationml/2006/ole">
            <mc:AlternateContent xmlns:mc="http://schemas.openxmlformats.org/markup-compatibility/2006">
              <mc:Choice xmlns:v="urn:schemas-microsoft-com:vml" Requires="v">
                <p:oleObj spid="_x0000_s38918" name="Chart" r:id="rId4" imgW="8331200" imgH="4787900" progId="MSGraph.Chart.8">
                  <p:embed followColorScheme="full"/>
                </p:oleObj>
              </mc:Choice>
              <mc:Fallback>
                <p:oleObj name="Chart" r:id="rId4" imgW="8331200" imgH="4787900" progId="MSGraph.Chart.8">
                  <p:embed followColorScheme="full"/>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3" y="1973263"/>
                        <a:ext cx="8283575" cy="4759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59108" name="Rectangle 4"/>
          <p:cNvSpPr>
            <a:spLocks noChangeArrowheads="1"/>
          </p:cNvSpPr>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CA6579C2-C069-5842-882D-6E0B79AD92F5}" type="slidenum">
              <a:rPr lang="fr-FR" sz="1400">
                <a:cs typeface="+mn-cs"/>
              </a:rPr>
              <a:pPr algn="r" eaLnBrk="0" hangingPunct="0">
                <a:defRPr/>
              </a:pPr>
              <a:t>18</a:t>
            </a:fld>
            <a:endParaRPr lang="fr-FR" sz="1400">
              <a:cs typeface="+mn-cs"/>
            </a:endParaRPr>
          </a:p>
        </p:txBody>
      </p:sp>
    </p:spTree>
  </p:cSld>
  <p:clrMapOvr>
    <a:masterClrMapping/>
  </p:clrMapOvr>
  <p:transition xmlns:p14="http://schemas.microsoft.com/office/powerpoint/2010/main" spd="slow">
    <p:wipe dir="u"/>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bwMode="auto">
          <a:xfrm>
            <a:off x="1143000" y="304800"/>
            <a:ext cx="7772400" cy="1447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2075" tIns="46038" rIns="92075" bIns="46038" numCol="1" anchor="ctr" anchorCtr="0" compatLnSpc="1">
            <a:prstTxWarp prst="textNoShape">
              <a:avLst/>
            </a:prstTxWarp>
          </a:bodyPr>
          <a:lstStyle/>
          <a:p>
            <a:pPr>
              <a:defRPr/>
            </a:pPr>
            <a:r>
              <a:rPr lang="fr-FR" sz="2400" b="1" smtClean="0">
                <a:cs typeface="+mj-cs"/>
              </a:rPr>
              <a:t>   </a:t>
            </a:r>
            <a:r>
              <a:rPr lang="fr-FR" sz="3600" b="1" u="sng" smtClean="0">
                <a:solidFill>
                  <a:srgbClr val="0000CC"/>
                </a:solidFill>
                <a:cs typeface="+mj-cs"/>
              </a:rPr>
              <a:t>SOURCES D'</a:t>
            </a:r>
            <a:r>
              <a:rPr lang="fr-FR" sz="3600" b="1" u="sng" smtClean="0">
                <a:solidFill>
                  <a:srgbClr val="0000CC"/>
                </a:solidFill>
                <a:cs typeface="Times New Roman" charset="0"/>
              </a:rPr>
              <a:t>É</a:t>
            </a:r>
            <a:r>
              <a:rPr lang="fr-FR" sz="3600" b="1" u="sng" smtClean="0">
                <a:solidFill>
                  <a:srgbClr val="0000CC"/>
                </a:solidFill>
                <a:cs typeface="+mj-cs"/>
              </a:rPr>
              <a:t>NERGIES  </a:t>
            </a:r>
            <a:r>
              <a:rPr lang="fr-FR" sz="2400" b="1" u="sng" smtClean="0">
                <a:solidFill>
                  <a:srgbClr val="0000CC"/>
                </a:solidFill>
                <a:cs typeface="+mj-cs"/>
              </a:rPr>
              <a:t/>
            </a:r>
            <a:br>
              <a:rPr lang="fr-FR" sz="2400" b="1" u="sng" smtClean="0">
                <a:solidFill>
                  <a:srgbClr val="0000CC"/>
                </a:solidFill>
                <a:cs typeface="+mj-cs"/>
              </a:rPr>
            </a:br>
            <a:r>
              <a:rPr lang="fr-FR" sz="2400" b="1" smtClean="0">
                <a:solidFill>
                  <a:srgbClr val="0000CC"/>
                </a:solidFill>
                <a:cs typeface="+mj-cs"/>
              </a:rPr>
              <a:t>hors biomasse et bois (MONDE 2002)</a:t>
            </a:r>
            <a:endParaRPr lang="fr-FR" sz="2400" b="1" smtClean="0">
              <a:cs typeface="+mj-cs"/>
            </a:endParaRPr>
          </a:p>
        </p:txBody>
      </p:sp>
      <p:graphicFrame>
        <p:nvGraphicFramePr>
          <p:cNvPr id="40962" name="Object 3"/>
          <p:cNvGraphicFramePr>
            <a:graphicFrameLocks noGrp="1"/>
          </p:cNvGraphicFramePr>
          <p:nvPr>
            <p:ph type="chart" idx="1"/>
          </p:nvPr>
        </p:nvGraphicFramePr>
        <p:xfrm>
          <a:off x="609600" y="2133600"/>
          <a:ext cx="8229600" cy="4356100"/>
        </p:xfrm>
        <a:graphic>
          <a:graphicData uri="http://schemas.openxmlformats.org/presentationml/2006/ole">
            <mc:AlternateContent xmlns:mc="http://schemas.openxmlformats.org/markup-compatibility/2006">
              <mc:Choice xmlns:v="urn:schemas-microsoft-com:vml" Requires="v">
                <p:oleObj spid="_x0000_s40976" name="Graphique" r:id="rId4" imgW="7772400" imgH="4114800" progId="MSGraph.Chart.8">
                  <p:embed followColorScheme="full"/>
                </p:oleObj>
              </mc:Choice>
              <mc:Fallback>
                <p:oleObj name="Graphique" r:id="rId4" imgW="7772400" imgH="4114800" progId="MSGraph.Chart.8">
                  <p:embed followColorScheme="full"/>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133600"/>
                        <a:ext cx="8229600" cy="435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66244" name="Rectangle 4"/>
          <p:cNvSpPr>
            <a:spLocks noChangeArrowheads="1"/>
          </p:cNvSpPr>
          <p:nvPr/>
        </p:nvSpPr>
        <p:spPr bwMode="auto">
          <a:xfrm>
            <a:off x="914400" y="26670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defTabSz="762000" eaLnBrk="0" hangingPunct="0">
              <a:defRPr/>
            </a:pPr>
            <a:r>
              <a:rPr lang="fr-FR" sz="2000" b="1">
                <a:cs typeface="+mn-cs"/>
              </a:rPr>
              <a:t>CHARBON</a:t>
            </a:r>
          </a:p>
        </p:txBody>
      </p:sp>
      <p:sp>
        <p:nvSpPr>
          <p:cNvPr id="266245" name="Rectangle 5"/>
          <p:cNvSpPr>
            <a:spLocks noChangeArrowheads="1"/>
          </p:cNvSpPr>
          <p:nvPr/>
        </p:nvSpPr>
        <p:spPr bwMode="auto">
          <a:xfrm>
            <a:off x="3276600" y="2590800"/>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defTabSz="762000" eaLnBrk="0" hangingPunct="0">
              <a:defRPr/>
            </a:pPr>
            <a:r>
              <a:rPr lang="fr-FR" sz="2000" b="1">
                <a:cs typeface="+mn-cs"/>
              </a:rPr>
              <a:t>HYDRAULIQUE</a:t>
            </a:r>
          </a:p>
        </p:txBody>
      </p:sp>
      <p:sp>
        <p:nvSpPr>
          <p:cNvPr id="266246" name="Rectangle 6"/>
          <p:cNvSpPr>
            <a:spLocks noChangeArrowheads="1"/>
          </p:cNvSpPr>
          <p:nvPr/>
        </p:nvSpPr>
        <p:spPr bwMode="auto">
          <a:xfrm>
            <a:off x="6096000" y="297180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defTabSz="762000" eaLnBrk="0" hangingPunct="0">
              <a:defRPr/>
            </a:pPr>
            <a:r>
              <a:rPr lang="fr-FR" sz="2000" b="1">
                <a:cs typeface="+mn-cs"/>
              </a:rPr>
              <a:t>URANIUM</a:t>
            </a:r>
          </a:p>
        </p:txBody>
      </p:sp>
      <p:sp>
        <p:nvSpPr>
          <p:cNvPr id="266247" name="Rectangle 7"/>
          <p:cNvSpPr>
            <a:spLocks noChangeArrowheads="1"/>
          </p:cNvSpPr>
          <p:nvPr/>
        </p:nvSpPr>
        <p:spPr bwMode="auto">
          <a:xfrm>
            <a:off x="7315200" y="4800600"/>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defTabSz="762000" eaLnBrk="0" hangingPunct="0">
              <a:defRPr/>
            </a:pPr>
            <a:r>
              <a:rPr lang="fr-FR" sz="2000" b="1">
                <a:cs typeface="+mn-cs"/>
              </a:rPr>
              <a:t>P</a:t>
            </a:r>
            <a:r>
              <a:rPr lang="fr-FR" sz="2000" b="1">
                <a:cs typeface="Times New Roman" charset="0"/>
              </a:rPr>
              <a:t>É</a:t>
            </a:r>
            <a:r>
              <a:rPr lang="fr-FR" sz="2000" b="1">
                <a:cs typeface="+mn-cs"/>
              </a:rPr>
              <a:t>TROLE</a:t>
            </a:r>
          </a:p>
        </p:txBody>
      </p:sp>
      <p:sp>
        <p:nvSpPr>
          <p:cNvPr id="266248" name="Rectangle 8"/>
          <p:cNvSpPr>
            <a:spLocks noChangeArrowheads="1"/>
          </p:cNvSpPr>
          <p:nvPr/>
        </p:nvSpPr>
        <p:spPr bwMode="auto">
          <a:xfrm>
            <a:off x="609600" y="5486400"/>
            <a:ext cx="228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defTabSz="762000" eaLnBrk="0" hangingPunct="0">
              <a:spcBef>
                <a:spcPct val="50000"/>
              </a:spcBef>
              <a:defRPr/>
            </a:pPr>
            <a:r>
              <a:rPr lang="fr-FR" sz="2000" b="1">
                <a:cs typeface="+mn-cs"/>
              </a:rPr>
              <a:t>GAZ NATUREL</a:t>
            </a:r>
          </a:p>
        </p:txBody>
      </p:sp>
      <p:sp>
        <p:nvSpPr>
          <p:cNvPr id="266249" name="Rectangle 9"/>
          <p:cNvSpPr>
            <a:spLocks noChangeArrowheads="1"/>
          </p:cNvSpPr>
          <p:nvPr/>
        </p:nvSpPr>
        <p:spPr bwMode="auto">
          <a:xfrm>
            <a:off x="609600" y="6096000"/>
            <a:ext cx="61182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defTabSz="762000" eaLnBrk="0" hangingPunct="0">
              <a:defRPr/>
            </a:pPr>
            <a:r>
              <a:rPr lang="fr-FR" sz="2800" b="1">
                <a:cs typeface="+mn-cs"/>
              </a:rPr>
              <a:t>9,1 Gtep/an + biomasse  ~&gt; 10 Gtep/an </a:t>
            </a:r>
          </a:p>
        </p:txBody>
      </p:sp>
      <p:sp>
        <p:nvSpPr>
          <p:cNvPr id="266251" name="Rectangle 11"/>
          <p:cNvSpPr>
            <a:spLocks noChangeArrowheads="1"/>
          </p:cNvSpPr>
          <p:nvPr/>
        </p:nvSpPr>
        <p:spPr bwMode="auto">
          <a:xfrm>
            <a:off x="6172200" y="1828800"/>
            <a:ext cx="2971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defTabSz="762000" eaLnBrk="0" hangingPunct="0">
              <a:defRPr/>
            </a:pPr>
            <a:r>
              <a:rPr lang="fr-FR" sz="1600" b="1">
                <a:solidFill>
                  <a:srgbClr val="CC6600"/>
                </a:solidFill>
                <a:cs typeface="+mn-cs"/>
              </a:rPr>
              <a:t>Solaire + éolien + géothermie</a:t>
            </a:r>
          </a:p>
          <a:p>
            <a:pPr defTabSz="762000" eaLnBrk="0" hangingPunct="0">
              <a:defRPr/>
            </a:pPr>
            <a:r>
              <a:rPr lang="fr-FR" sz="1600" b="1">
                <a:solidFill>
                  <a:srgbClr val="CC6600"/>
                </a:solidFill>
                <a:cs typeface="+mn-cs"/>
              </a:rPr>
              <a:t>= moins de 1%</a:t>
            </a:r>
            <a:endParaRPr lang="fr-FR" sz="2000" b="1">
              <a:cs typeface="+mn-cs"/>
            </a:endParaRPr>
          </a:p>
        </p:txBody>
      </p:sp>
      <p:sp>
        <p:nvSpPr>
          <p:cNvPr id="266255" name="Rectangle 15"/>
          <p:cNvSpPr>
            <a:spLocks noChangeArrowheads="1"/>
          </p:cNvSpPr>
          <p:nvPr/>
        </p:nvSpPr>
        <p:spPr bwMode="auto">
          <a:xfrm>
            <a:off x="6858000" y="6172200"/>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defTabSz="762000" eaLnBrk="0" hangingPunct="0">
              <a:defRPr/>
            </a:pPr>
            <a:r>
              <a:rPr lang="fr-FR" sz="2000">
                <a:solidFill>
                  <a:srgbClr val="CC6600"/>
                </a:solidFill>
                <a:cs typeface="+mn-cs"/>
              </a:rPr>
              <a:t>Source : BP 2002</a:t>
            </a:r>
            <a:endParaRPr lang="fr-FR" sz="2000" b="1">
              <a:cs typeface="+mn-cs"/>
            </a:endParaRPr>
          </a:p>
        </p:txBody>
      </p:sp>
      <p:sp>
        <p:nvSpPr>
          <p:cNvPr id="266256" name="Line 16"/>
          <p:cNvSpPr>
            <a:spLocks noChangeShapeType="1"/>
          </p:cNvSpPr>
          <p:nvPr/>
        </p:nvSpPr>
        <p:spPr bwMode="auto">
          <a:xfrm flipH="1">
            <a:off x="5105400" y="2514600"/>
            <a:ext cx="762000" cy="7620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266257" name="Line 17"/>
          <p:cNvSpPr>
            <a:spLocks noChangeShapeType="1"/>
          </p:cNvSpPr>
          <p:nvPr/>
        </p:nvSpPr>
        <p:spPr bwMode="auto">
          <a:xfrm flipV="1">
            <a:off x="4038600" y="3352800"/>
            <a:ext cx="914400" cy="533400"/>
          </a:xfrm>
          <a:prstGeom prst="line">
            <a:avLst/>
          </a:prstGeom>
          <a:noFill/>
          <a:ln w="28575">
            <a:solidFill>
              <a:srgbClr val="FAD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266258" name="Rectangle 18"/>
          <p:cNvSpPr>
            <a:spLocks noChangeArrowheads="1"/>
          </p:cNvSpPr>
          <p:nvPr/>
        </p:nvSpPr>
        <p:spPr bwMode="auto">
          <a:xfrm>
            <a:off x="227013" y="1600200"/>
            <a:ext cx="56165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defTabSz="762000" eaLnBrk="0" hangingPunct="0">
              <a:defRPr/>
            </a:pPr>
            <a:r>
              <a:rPr lang="fr-FR" b="1">
                <a:solidFill>
                  <a:srgbClr val="E30127"/>
                </a:solidFill>
                <a:cs typeface="+mn-cs"/>
              </a:rPr>
              <a:t>87% de l</a:t>
            </a:r>
            <a:r>
              <a:rPr lang="ja-JP" altLang="fr-FR" b="1">
                <a:solidFill>
                  <a:srgbClr val="E30127"/>
                </a:solidFill>
                <a:latin typeface="Arial"/>
                <a:cs typeface="+mn-cs"/>
              </a:rPr>
              <a:t>’</a:t>
            </a:r>
            <a:r>
              <a:rPr lang="fr-FR" b="1">
                <a:solidFill>
                  <a:srgbClr val="E30127"/>
                </a:solidFill>
                <a:cs typeface="+mn-cs"/>
              </a:rPr>
              <a:t>énergie est carbonée (charbon,</a:t>
            </a:r>
          </a:p>
          <a:p>
            <a:pPr algn="ctr" defTabSz="762000" eaLnBrk="0" hangingPunct="0">
              <a:defRPr/>
            </a:pPr>
            <a:r>
              <a:rPr lang="fr-FR" b="1">
                <a:solidFill>
                  <a:srgbClr val="E30127"/>
                </a:solidFill>
                <a:cs typeface="+mn-cs"/>
              </a:rPr>
              <a:t>pétrole, gaz) et contribue à l</a:t>
            </a:r>
            <a:r>
              <a:rPr lang="ja-JP" altLang="fr-FR" b="1">
                <a:solidFill>
                  <a:srgbClr val="E30127"/>
                </a:solidFill>
                <a:latin typeface="Arial"/>
                <a:cs typeface="+mn-cs"/>
              </a:rPr>
              <a:t>’</a:t>
            </a:r>
            <a:r>
              <a:rPr lang="fr-FR" b="1">
                <a:solidFill>
                  <a:srgbClr val="E30127"/>
                </a:solidFill>
                <a:cs typeface="+mn-cs"/>
              </a:rPr>
              <a:t>effet de serre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3200400" y="1066800"/>
            <a:ext cx="54864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b="1" dirty="0" smtClean="0">
                <a:solidFill>
                  <a:schemeClr val="accent2"/>
                </a:solidFill>
                <a:latin typeface="Times" charset="0"/>
                <a:cs typeface="+mn-cs"/>
              </a:rPr>
              <a:t>Introduction</a:t>
            </a:r>
            <a:endParaRPr lang="fr-FR" b="1" dirty="0" smtClean="0">
              <a:solidFill>
                <a:srgbClr val="0000FF"/>
              </a:solidFill>
              <a:latin typeface="Times" charset="0"/>
              <a:cs typeface="+mn-cs"/>
            </a:endParaRPr>
          </a:p>
          <a:p>
            <a:pPr eaLnBrk="0" hangingPunct="0">
              <a:defRPr/>
            </a:pPr>
            <a:r>
              <a:rPr lang="fr-FR" b="1" dirty="0" smtClean="0">
                <a:solidFill>
                  <a:srgbClr val="0000FF"/>
                </a:solidFill>
                <a:latin typeface="Times" charset="0"/>
                <a:cs typeface="+mn-cs"/>
              </a:rPr>
              <a:t>Informations sur l</a:t>
            </a:r>
            <a:r>
              <a:rPr lang="ja-JP" altLang="fr-FR" b="1" dirty="0" smtClean="0">
                <a:solidFill>
                  <a:srgbClr val="0000FF"/>
                </a:solidFill>
                <a:latin typeface="Arial"/>
                <a:cs typeface="+mn-cs"/>
              </a:rPr>
              <a:t>’</a:t>
            </a:r>
            <a:r>
              <a:rPr lang="fr-FR" b="1" dirty="0" smtClean="0">
                <a:solidFill>
                  <a:srgbClr val="0000FF"/>
                </a:solidFill>
                <a:latin typeface="Times" charset="0"/>
                <a:cs typeface="+mn-cs"/>
              </a:rPr>
              <a:t>énergie et la planète</a:t>
            </a:r>
            <a:endParaRPr lang="fr-FR" b="1" dirty="0" smtClean="0">
              <a:solidFill>
                <a:schemeClr val="accent2"/>
              </a:solidFill>
              <a:latin typeface="Times" charset="0"/>
              <a:cs typeface="+mn-cs"/>
            </a:endParaRPr>
          </a:p>
          <a:p>
            <a:pPr eaLnBrk="0" hangingPunct="0">
              <a:defRPr/>
            </a:pPr>
            <a:endParaRPr lang="fr-FR" b="1" dirty="0" smtClean="0">
              <a:latin typeface="Times" charset="0"/>
              <a:cs typeface="+mn-cs"/>
            </a:endParaRPr>
          </a:p>
          <a:p>
            <a:pPr eaLnBrk="0" hangingPunct="0">
              <a:defRPr/>
            </a:pPr>
            <a:r>
              <a:rPr lang="fr-FR" b="1" dirty="0" smtClean="0">
                <a:solidFill>
                  <a:schemeClr val="accent2"/>
                </a:solidFill>
                <a:latin typeface="Times" charset="0"/>
                <a:cs typeface="+mn-cs"/>
              </a:rPr>
              <a:t>L</a:t>
            </a:r>
            <a:r>
              <a:rPr lang="ja-JP" altLang="fr-FR" b="1" dirty="0" smtClean="0">
                <a:solidFill>
                  <a:schemeClr val="accent2"/>
                </a:solidFill>
                <a:latin typeface="Arial"/>
                <a:cs typeface="+mn-cs"/>
              </a:rPr>
              <a:t>’</a:t>
            </a:r>
            <a:r>
              <a:rPr lang="fr-FR" b="1" dirty="0" smtClean="0">
                <a:solidFill>
                  <a:schemeClr val="accent2"/>
                </a:solidFill>
                <a:latin typeface="Times" charset="0"/>
                <a:cs typeface="+mn-cs"/>
              </a:rPr>
              <a:t>écologie et le nucléaire</a:t>
            </a:r>
          </a:p>
          <a:p>
            <a:pPr eaLnBrk="0" hangingPunct="0">
              <a:defRPr/>
            </a:pPr>
            <a:r>
              <a:rPr lang="fr-FR" b="1" dirty="0" smtClean="0">
                <a:solidFill>
                  <a:srgbClr val="0000FF"/>
                </a:solidFill>
                <a:latin typeface="Times" charset="0"/>
                <a:cs typeface="+mn-cs"/>
              </a:rPr>
              <a:t>L</a:t>
            </a:r>
            <a:r>
              <a:rPr lang="ja-JP" altLang="fr-FR" b="1" dirty="0" smtClean="0">
                <a:solidFill>
                  <a:srgbClr val="0000FF"/>
                </a:solidFill>
                <a:latin typeface="Arial"/>
                <a:cs typeface="+mn-cs"/>
              </a:rPr>
              <a:t>’</a:t>
            </a:r>
            <a:r>
              <a:rPr lang="fr-FR" b="1" dirty="0" smtClean="0">
                <a:solidFill>
                  <a:srgbClr val="0000FF"/>
                </a:solidFill>
                <a:latin typeface="Times" charset="0"/>
                <a:cs typeface="+mn-cs"/>
              </a:rPr>
              <a:t>effet de serre</a:t>
            </a:r>
          </a:p>
          <a:p>
            <a:pPr eaLnBrk="0" hangingPunct="0">
              <a:defRPr/>
            </a:pPr>
            <a:r>
              <a:rPr lang="fr-FR" b="1" dirty="0" smtClean="0">
                <a:solidFill>
                  <a:srgbClr val="0000FF"/>
                </a:solidFill>
                <a:latin typeface="Times" charset="0"/>
                <a:cs typeface="+mn-cs"/>
              </a:rPr>
              <a:t>Les économies d</a:t>
            </a:r>
            <a:r>
              <a:rPr lang="ja-JP" altLang="fr-FR" b="1" dirty="0" smtClean="0">
                <a:solidFill>
                  <a:srgbClr val="0000FF"/>
                </a:solidFill>
                <a:latin typeface="Arial"/>
                <a:cs typeface="+mn-cs"/>
              </a:rPr>
              <a:t>’</a:t>
            </a:r>
            <a:r>
              <a:rPr lang="fr-FR" b="1" dirty="0" smtClean="0">
                <a:solidFill>
                  <a:srgbClr val="0000FF"/>
                </a:solidFill>
                <a:latin typeface="Times" charset="0"/>
                <a:cs typeface="+mn-cs"/>
              </a:rPr>
              <a:t>énergie</a:t>
            </a:r>
          </a:p>
          <a:p>
            <a:pPr eaLnBrk="0" hangingPunct="0">
              <a:defRPr/>
            </a:pPr>
            <a:r>
              <a:rPr lang="fr-FR" b="1" dirty="0" smtClean="0">
                <a:solidFill>
                  <a:srgbClr val="0000FF"/>
                </a:solidFill>
                <a:latin typeface="Times" charset="0"/>
                <a:cs typeface="+mn-cs"/>
              </a:rPr>
              <a:t>Les énergies renouvelables</a:t>
            </a:r>
          </a:p>
          <a:p>
            <a:pPr eaLnBrk="0" hangingPunct="0">
              <a:defRPr/>
            </a:pPr>
            <a:r>
              <a:rPr lang="fr-FR" b="1" dirty="0" smtClean="0">
                <a:solidFill>
                  <a:srgbClr val="0000FF"/>
                </a:solidFill>
                <a:latin typeface="Times" charset="0"/>
                <a:cs typeface="+mn-cs"/>
              </a:rPr>
              <a:t>L</a:t>
            </a:r>
            <a:r>
              <a:rPr lang="ja-JP" altLang="fr-FR" b="1" dirty="0" smtClean="0">
                <a:solidFill>
                  <a:srgbClr val="0000FF"/>
                </a:solidFill>
                <a:latin typeface="Arial"/>
                <a:cs typeface="+mn-cs"/>
              </a:rPr>
              <a:t>’</a:t>
            </a:r>
            <a:r>
              <a:rPr lang="fr-FR" b="1" dirty="0" smtClean="0">
                <a:solidFill>
                  <a:srgbClr val="0000FF"/>
                </a:solidFill>
                <a:latin typeface="Times" charset="0"/>
                <a:cs typeface="+mn-cs"/>
              </a:rPr>
              <a:t>énergie nucléaire</a:t>
            </a:r>
          </a:p>
          <a:p>
            <a:pPr eaLnBrk="0" hangingPunct="0">
              <a:defRPr/>
            </a:pPr>
            <a:r>
              <a:rPr lang="fr-FR" b="1" dirty="0" smtClean="0">
                <a:solidFill>
                  <a:srgbClr val="0000FF"/>
                </a:solidFill>
                <a:latin typeface="Times" charset="0"/>
                <a:cs typeface="+mn-cs"/>
              </a:rPr>
              <a:t>L</a:t>
            </a:r>
            <a:r>
              <a:rPr lang="ja-JP" altLang="fr-FR" b="1" dirty="0" smtClean="0">
                <a:solidFill>
                  <a:srgbClr val="0000FF"/>
                </a:solidFill>
                <a:latin typeface="Arial"/>
                <a:cs typeface="+mn-cs"/>
              </a:rPr>
              <a:t>’</a:t>
            </a:r>
            <a:r>
              <a:rPr lang="fr-FR" b="1" dirty="0" smtClean="0">
                <a:solidFill>
                  <a:srgbClr val="0000FF"/>
                </a:solidFill>
                <a:latin typeface="Times" charset="0"/>
                <a:cs typeface="+mn-cs"/>
              </a:rPr>
              <a:t>avenir de </a:t>
            </a:r>
            <a:r>
              <a:rPr lang="fr-FR" b="1" dirty="0" err="1" smtClean="0">
                <a:solidFill>
                  <a:srgbClr val="0000FF"/>
                </a:solidFill>
                <a:latin typeface="Times" charset="0"/>
                <a:cs typeface="+mn-cs"/>
              </a:rPr>
              <a:t>lénergie</a:t>
            </a:r>
            <a:endParaRPr lang="fr-FR" b="1" dirty="0" smtClean="0">
              <a:latin typeface="Times" charset="0"/>
              <a:cs typeface="+mn-cs"/>
            </a:endParaRPr>
          </a:p>
          <a:p>
            <a:pPr eaLnBrk="0" hangingPunct="0">
              <a:defRPr/>
            </a:pPr>
            <a:r>
              <a:rPr lang="fr-FR" b="1" dirty="0" smtClean="0">
                <a:solidFill>
                  <a:srgbClr val="0000FF"/>
                </a:solidFill>
                <a:latin typeface="Times" charset="0"/>
                <a:cs typeface="+mn-cs"/>
              </a:rPr>
              <a:t>L</a:t>
            </a:r>
            <a:r>
              <a:rPr lang="ja-JP" altLang="fr-FR" b="1" dirty="0" smtClean="0">
                <a:solidFill>
                  <a:srgbClr val="0000FF"/>
                </a:solidFill>
                <a:latin typeface="Arial"/>
                <a:cs typeface="+mn-cs"/>
              </a:rPr>
              <a:t>’</a:t>
            </a:r>
            <a:r>
              <a:rPr lang="fr-FR" b="1" dirty="0" smtClean="0">
                <a:solidFill>
                  <a:srgbClr val="0000FF"/>
                </a:solidFill>
                <a:latin typeface="Times" charset="0"/>
                <a:cs typeface="+mn-cs"/>
              </a:rPr>
              <a:t>AEPN</a:t>
            </a:r>
            <a:endParaRPr lang="fr-FR" b="1" dirty="0" smtClean="0">
              <a:solidFill>
                <a:schemeClr val="accent2"/>
              </a:solidFill>
              <a:latin typeface="Times" charset="0"/>
              <a:cs typeface="+mn-cs"/>
            </a:endParaRPr>
          </a:p>
          <a:p>
            <a:pPr eaLnBrk="0" hangingPunct="0">
              <a:defRPr/>
            </a:pPr>
            <a:endParaRPr lang="fr-FR" b="1" dirty="0" smtClean="0">
              <a:solidFill>
                <a:schemeClr val="accent2"/>
              </a:solidFill>
              <a:latin typeface="Times" charset="0"/>
              <a:cs typeface="+mn-cs"/>
            </a:endParaRPr>
          </a:p>
          <a:p>
            <a:pPr eaLnBrk="0" hangingPunct="0">
              <a:defRPr/>
            </a:pPr>
            <a:r>
              <a:rPr lang="fr-FR" b="1" dirty="0" smtClean="0">
                <a:solidFill>
                  <a:schemeClr val="accent2"/>
                </a:solidFill>
                <a:latin typeface="Times" charset="0"/>
                <a:cs typeface="+mn-cs"/>
              </a:rPr>
              <a:t>Conclusion</a:t>
            </a:r>
          </a:p>
        </p:txBody>
      </p:sp>
      <p:pic>
        <p:nvPicPr>
          <p:cNvPr id="614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362200"/>
            <a:ext cx="1206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1148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5410200"/>
            <a:ext cx="1219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5" name="Rectangle 7"/>
          <p:cNvSpPr>
            <a:spLocks noChangeArrowheads="1"/>
          </p:cNvSpPr>
          <p:nvPr/>
        </p:nvSpPr>
        <p:spPr bwMode="auto">
          <a:xfrm>
            <a:off x="6934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B296AC13-0B86-1147-83E0-B5071A0C9BE3}" type="slidenum">
              <a:rPr lang="fr-FR" sz="1400">
                <a:cs typeface="+mn-cs"/>
              </a:rPr>
              <a:pPr algn="r" eaLnBrk="0" hangingPunct="0">
                <a:defRPr/>
              </a:pPr>
              <a:t>2</a:t>
            </a:fld>
            <a:endParaRPr lang="fr-FR" sz="1400">
              <a:cs typeface="+mn-cs"/>
            </a:endParaRPr>
          </a:p>
        </p:txBody>
      </p:sp>
      <p:graphicFrame>
        <p:nvGraphicFramePr>
          <p:cNvPr id="6150" name="Object 8"/>
          <p:cNvGraphicFramePr>
            <a:graphicFrameLocks noChangeAspect="1"/>
          </p:cNvGraphicFramePr>
          <p:nvPr/>
        </p:nvGraphicFramePr>
        <p:xfrm>
          <a:off x="1524000" y="990600"/>
          <a:ext cx="1219200" cy="990600"/>
        </p:xfrm>
        <a:graphic>
          <a:graphicData uri="http://schemas.openxmlformats.org/presentationml/2006/ole">
            <mc:AlternateContent xmlns:mc="http://schemas.openxmlformats.org/markup-compatibility/2006">
              <mc:Choice xmlns:v="urn:schemas-microsoft-com:vml" Requires="v">
                <p:oleObj spid="_x0000_s6153" name="Document" r:id="rId7" imgW="2184127" imgH="1676190" progId="Word.Document.8">
                  <p:embed/>
                </p:oleObj>
              </mc:Choice>
              <mc:Fallback>
                <p:oleObj name="Document" r:id="rId7" imgW="2184127" imgH="1676190" progId="Word.Document.8">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990600"/>
                        <a:ext cx="1219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2"/>
          <p:cNvGrpSpPr>
            <a:grpSpLocks/>
          </p:cNvGrpSpPr>
          <p:nvPr/>
        </p:nvGrpSpPr>
        <p:grpSpPr bwMode="auto">
          <a:xfrm>
            <a:off x="8529638" y="6553200"/>
            <a:ext cx="608012" cy="303213"/>
            <a:chOff x="5373" y="4128"/>
            <a:chExt cx="383" cy="191"/>
          </a:xfrm>
        </p:grpSpPr>
        <p:sp>
          <p:nvSpPr>
            <p:cNvPr id="43016" name="AutoShape 3"/>
            <p:cNvSpPr>
              <a:spLocks noChangeArrowheads="1"/>
            </p:cNvSpPr>
            <p:nvPr/>
          </p:nvSpPr>
          <p:spPr bwMode="auto">
            <a:xfrm>
              <a:off x="5373" y="4128"/>
              <a:ext cx="383" cy="191"/>
            </a:xfrm>
            <a:prstGeom prst="roundRect">
              <a:avLst>
                <a:gd name="adj" fmla="val 52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sz="1800"/>
            </a:p>
          </p:txBody>
        </p:sp>
        <p:grpSp>
          <p:nvGrpSpPr>
            <p:cNvPr id="43017" name="Group 4"/>
            <p:cNvGrpSpPr>
              <a:grpSpLocks/>
            </p:cNvGrpSpPr>
            <p:nvPr/>
          </p:nvGrpSpPr>
          <p:grpSpPr bwMode="auto">
            <a:xfrm>
              <a:off x="5373" y="4128"/>
              <a:ext cx="383" cy="191"/>
              <a:chOff x="5373" y="4128"/>
              <a:chExt cx="383" cy="191"/>
            </a:xfrm>
          </p:grpSpPr>
          <p:sp>
            <p:nvSpPr>
              <p:cNvPr id="43018" name="AutoShape 5"/>
              <p:cNvSpPr>
                <a:spLocks noChangeArrowheads="1"/>
              </p:cNvSpPr>
              <p:nvPr/>
            </p:nvSpPr>
            <p:spPr bwMode="auto">
              <a:xfrm>
                <a:off x="5373" y="4128"/>
                <a:ext cx="383" cy="191"/>
              </a:xfrm>
              <a:prstGeom prst="roundRect">
                <a:avLst>
                  <a:gd name="adj" fmla="val 52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sz="1800"/>
              </a:p>
            </p:txBody>
          </p:sp>
          <p:sp>
            <p:nvSpPr>
              <p:cNvPr id="43019" name="Text Box 6"/>
              <p:cNvSpPr txBox="1">
                <a:spLocks noChangeArrowheads="1"/>
              </p:cNvSpPr>
              <p:nvPr/>
            </p:nvSpPr>
            <p:spPr bwMode="auto">
              <a:xfrm>
                <a:off x="5373" y="4131"/>
                <a:ext cx="383"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nchor="ct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9pPr>
              </a:lstStyle>
              <a:p>
                <a:pPr algn="r">
                  <a:lnSpc>
                    <a:spcPct val="94000"/>
                  </a:lnSpc>
                  <a:buClr>
                    <a:srgbClr val="000000"/>
                  </a:buClr>
                  <a:buSzPct val="100000"/>
                  <a:buFont typeface="Times New Roman" charset="0"/>
                  <a:buNone/>
                </a:pPr>
                <a:fld id="{476093F1-B83D-8749-9224-CFE745439C46}" type="slidenum">
                  <a:rPr lang="en-GB" sz="1400"/>
                  <a:pPr algn="r">
                    <a:lnSpc>
                      <a:spcPct val="94000"/>
                    </a:lnSpc>
                    <a:buClr>
                      <a:srgbClr val="000000"/>
                    </a:buClr>
                    <a:buSzPct val="100000"/>
                    <a:buFont typeface="Times New Roman" charset="0"/>
                    <a:buNone/>
                  </a:pPr>
                  <a:t>20</a:t>
                </a:fld>
                <a:endParaRPr lang="en-GB" sz="1400"/>
              </a:p>
            </p:txBody>
          </p:sp>
        </p:grpSp>
      </p:grpSp>
      <p:sp>
        <p:nvSpPr>
          <p:cNvPr id="636935" name="Text Box 7"/>
          <p:cNvSpPr txBox="1">
            <a:spLocks noChangeArrowheads="1"/>
          </p:cNvSpPr>
          <p:nvPr/>
        </p:nvSpPr>
        <p:spPr bwMode="auto">
          <a:xfrm>
            <a:off x="-152400" y="4724400"/>
            <a:ext cx="92964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9pPr>
          </a:lstStyle>
          <a:p>
            <a:pPr algn="ctr">
              <a:lnSpc>
                <a:spcPct val="84000"/>
              </a:lnSpc>
              <a:buClr>
                <a:srgbClr val="FFFFFF"/>
              </a:buClr>
              <a:buSzPct val="100000"/>
              <a:buFont typeface="Times" charset="0"/>
              <a:buNone/>
            </a:pPr>
            <a:r>
              <a:rPr lang="en-GB" sz="4400" b="1">
                <a:solidFill>
                  <a:srgbClr val="FFFFFF"/>
                </a:solidFill>
                <a:latin typeface="Times" charset="0"/>
              </a:rPr>
              <a:t>The Hormuz Strait is the weakest link in the chain of oil supply</a:t>
            </a:r>
          </a:p>
        </p:txBody>
      </p:sp>
      <p:sp>
        <p:nvSpPr>
          <p:cNvPr id="636936" name="Line 8"/>
          <p:cNvSpPr>
            <a:spLocks noChangeShapeType="1"/>
          </p:cNvSpPr>
          <p:nvPr/>
        </p:nvSpPr>
        <p:spPr bwMode="auto">
          <a:xfrm flipV="1">
            <a:off x="3352800" y="3730625"/>
            <a:ext cx="2438400" cy="920750"/>
          </a:xfrm>
          <a:prstGeom prst="line">
            <a:avLst/>
          </a:prstGeom>
          <a:noFill/>
          <a:ln w="25416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pic>
        <p:nvPicPr>
          <p:cNvPr id="63693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296400" cy="6858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36941" name="Text Box 13"/>
          <p:cNvSpPr txBox="1">
            <a:spLocks noChangeArrowheads="1"/>
          </p:cNvSpPr>
          <p:nvPr/>
        </p:nvSpPr>
        <p:spPr bwMode="auto">
          <a:xfrm>
            <a:off x="0" y="304800"/>
            <a:ext cx="73199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200" b="1" smtClean="0">
                <a:solidFill>
                  <a:srgbClr val="FAFD00"/>
                </a:solidFill>
                <a:latin typeface="Times" charset="0"/>
                <a:cs typeface="+mn-cs"/>
              </a:rPr>
              <a:t>Le monde dépend pour 70% de son approvisionnement en</a:t>
            </a:r>
          </a:p>
          <a:p>
            <a:pPr eaLnBrk="0" hangingPunct="0">
              <a:defRPr/>
            </a:pPr>
            <a:r>
              <a:rPr lang="fr-FR" sz="2200" b="1" smtClean="0">
                <a:solidFill>
                  <a:srgbClr val="FAFD00"/>
                </a:solidFill>
                <a:latin typeface="Times" charset="0"/>
                <a:cs typeface="+mn-cs"/>
              </a:rPr>
              <a:t>pétrole du Moyen Orient : source de tensions et de guerres</a:t>
            </a:r>
            <a:endParaRPr lang="fr-FR" smtClean="0">
              <a:latin typeface="Times" charset="0"/>
              <a:cs typeface="+mn-cs"/>
            </a:endParaRPr>
          </a:p>
        </p:txBody>
      </p:sp>
      <p:sp>
        <p:nvSpPr>
          <p:cNvPr id="636942" name="Text Box 14"/>
          <p:cNvSpPr txBox="1">
            <a:spLocks noChangeArrowheads="1"/>
          </p:cNvSpPr>
          <p:nvPr/>
        </p:nvSpPr>
        <p:spPr bwMode="auto">
          <a:xfrm>
            <a:off x="-152400" y="4724400"/>
            <a:ext cx="92964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bg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sz="4400" b="1" smtClean="0">
                <a:solidFill>
                  <a:schemeClr val="bg1"/>
                </a:solidFill>
                <a:latin typeface="Times" charset="0"/>
                <a:cs typeface="+mn-cs"/>
              </a:rPr>
              <a:t>Le détroit d</a:t>
            </a:r>
            <a:r>
              <a:rPr lang="ja-JP" altLang="fr-FR" sz="4400" b="1" smtClean="0">
                <a:solidFill>
                  <a:schemeClr val="bg1"/>
                </a:solidFill>
                <a:latin typeface="Arial"/>
                <a:cs typeface="+mn-cs"/>
              </a:rPr>
              <a:t>’</a:t>
            </a:r>
            <a:r>
              <a:rPr lang="fr-FR" sz="4400" b="1" smtClean="0">
                <a:solidFill>
                  <a:schemeClr val="bg1"/>
                </a:solidFill>
                <a:latin typeface="Times" charset="0"/>
                <a:cs typeface="+mn-cs"/>
              </a:rPr>
              <a:t>Ormuz est</a:t>
            </a:r>
          </a:p>
          <a:p>
            <a:pPr algn="ctr" eaLnBrk="0" hangingPunct="0">
              <a:defRPr/>
            </a:pPr>
            <a:r>
              <a:rPr lang="fr-FR" sz="4400" b="1" smtClean="0">
                <a:solidFill>
                  <a:schemeClr val="bg1"/>
                </a:solidFill>
                <a:latin typeface="Times" charset="0"/>
                <a:cs typeface="+mn-cs"/>
              </a:rPr>
              <a:t>un point particulièrement sensible.</a:t>
            </a:r>
            <a:endParaRPr lang="fr-FR" smtClean="0">
              <a:solidFill>
                <a:schemeClr val="bg1"/>
              </a:solidFill>
              <a:latin typeface="Times" charset="0"/>
              <a:cs typeface="+mn-cs"/>
            </a:endParaRPr>
          </a:p>
        </p:txBody>
      </p:sp>
      <p:sp>
        <p:nvSpPr>
          <p:cNvPr id="636943" name="Line 15"/>
          <p:cNvSpPr>
            <a:spLocks noChangeShapeType="1"/>
          </p:cNvSpPr>
          <p:nvPr/>
        </p:nvSpPr>
        <p:spPr bwMode="auto">
          <a:xfrm flipV="1">
            <a:off x="3276600" y="3657600"/>
            <a:ext cx="2438400" cy="1066800"/>
          </a:xfrm>
          <a:prstGeom prst="line">
            <a:avLst/>
          </a:prstGeom>
          <a:noFill/>
          <a:ln w="254000">
            <a:solidFill>
              <a:schemeClr val="bg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36935"/>
                                        </p:tgtEl>
                                        <p:attrNameLst>
                                          <p:attrName>style.visibility</p:attrName>
                                        </p:attrNameLst>
                                      </p:cBhvr>
                                      <p:to>
                                        <p:strVal val="visible"/>
                                      </p:to>
                                    </p:set>
                                    <p:anim calcmode="lin" valueType="num">
                                      <p:cBhvr additive="base">
                                        <p:cTn id="7" dur="500" fill="hold"/>
                                        <p:tgtEl>
                                          <p:spTgt spid="636935"/>
                                        </p:tgtEl>
                                        <p:attrNameLst>
                                          <p:attrName>ppt_x</p:attrName>
                                        </p:attrNameLst>
                                      </p:cBhvr>
                                      <p:tavLst>
                                        <p:tav tm="0">
                                          <p:val>
                                            <p:strVal val="0-#ppt_w/2"/>
                                          </p:val>
                                        </p:tav>
                                        <p:tav tm="100000">
                                          <p:val>
                                            <p:strVal val="#ppt_x"/>
                                          </p:val>
                                        </p:tav>
                                      </p:tavLst>
                                    </p:anim>
                                    <p:anim calcmode="lin" valueType="num">
                                      <p:cBhvr additive="base">
                                        <p:cTn id="8" dur="500" fill="hold"/>
                                        <p:tgtEl>
                                          <p:spTgt spid="63693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36936"/>
                                        </p:tgtEl>
                                        <p:attrNameLst>
                                          <p:attrName>style.visibility</p:attrName>
                                        </p:attrNameLst>
                                      </p:cBhvr>
                                      <p:to>
                                        <p:strVal val="visible"/>
                                      </p:to>
                                    </p:set>
                                    <p:anim calcmode="lin" valueType="num">
                                      <p:cBhvr additive="base">
                                        <p:cTn id="11" dur="500" fill="hold"/>
                                        <p:tgtEl>
                                          <p:spTgt spid="636936"/>
                                        </p:tgtEl>
                                        <p:attrNameLst>
                                          <p:attrName>ppt_x</p:attrName>
                                        </p:attrNameLst>
                                      </p:cBhvr>
                                      <p:tavLst>
                                        <p:tav tm="0">
                                          <p:val>
                                            <p:strVal val="0-#ppt_w/2"/>
                                          </p:val>
                                        </p:tav>
                                        <p:tav tm="100000">
                                          <p:val>
                                            <p:strVal val="#ppt_x"/>
                                          </p:val>
                                        </p:tav>
                                      </p:tavLst>
                                    </p:anim>
                                    <p:anim calcmode="lin" valueType="num">
                                      <p:cBhvr additive="base">
                                        <p:cTn id="12" dur="500" fill="hold"/>
                                        <p:tgtEl>
                                          <p:spTgt spid="6369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935" grpId="0" autoUpdateAnimBg="0"/>
      <p:bldP spid="6369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ChangeArrowheads="1"/>
          </p:cNvSpPr>
          <p:nvPr/>
        </p:nvSpPr>
        <p:spPr bwMode="auto">
          <a:xfrm>
            <a:off x="1828800" y="381000"/>
            <a:ext cx="5410200" cy="61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defTabSz="762000" eaLnBrk="0" hangingPunct="0">
              <a:defRPr/>
            </a:pPr>
            <a:r>
              <a:rPr lang="fr-FR" sz="3600">
                <a:solidFill>
                  <a:srgbClr val="1E3AD6"/>
                </a:solidFill>
                <a:latin typeface="Helvetica Black" charset="0"/>
                <a:cs typeface="+mn-cs"/>
              </a:rPr>
              <a:t>Prix du pétrole brut</a:t>
            </a:r>
            <a:r>
              <a:rPr lang="fr-FR" sz="2800">
                <a:solidFill>
                  <a:schemeClr val="tx2"/>
                </a:solidFill>
                <a:latin typeface="Gill Sans MT" charset="0"/>
                <a:cs typeface="+mn-cs"/>
              </a:rPr>
              <a:t> </a:t>
            </a:r>
          </a:p>
        </p:txBody>
      </p:sp>
      <p:sp>
        <p:nvSpPr>
          <p:cNvPr id="369667" name="Rectangle 3"/>
          <p:cNvSpPr>
            <a:spLocks noChangeArrowheads="1"/>
          </p:cNvSpPr>
          <p:nvPr/>
        </p:nvSpPr>
        <p:spPr bwMode="auto">
          <a:xfrm>
            <a:off x="6937375" y="6324600"/>
            <a:ext cx="1878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defTabSz="762000">
              <a:defRPr/>
            </a:pPr>
            <a:r>
              <a:rPr lang="fr-FR" sz="1600">
                <a:solidFill>
                  <a:srgbClr val="CC6600"/>
                </a:solidFill>
                <a:cs typeface="+mn-cs"/>
              </a:rPr>
              <a:t>Source : Platt</a:t>
            </a:r>
            <a:r>
              <a:rPr lang="ja-JP" altLang="fr-FR" sz="1600">
                <a:solidFill>
                  <a:srgbClr val="CC6600"/>
                </a:solidFill>
                <a:latin typeface="Arial"/>
                <a:cs typeface="+mn-cs"/>
              </a:rPr>
              <a:t>’</a:t>
            </a:r>
            <a:r>
              <a:rPr lang="fr-FR" sz="1600">
                <a:solidFill>
                  <a:srgbClr val="CC6600"/>
                </a:solidFill>
                <a:cs typeface="+mn-cs"/>
              </a:rPr>
              <a:t>s / IFP</a:t>
            </a:r>
            <a:endParaRPr lang="fr-FR" sz="1600">
              <a:cs typeface="+mn-cs"/>
            </a:endParaRPr>
          </a:p>
        </p:txBody>
      </p:sp>
      <p:sp>
        <p:nvSpPr>
          <p:cNvPr id="45059" name="Rectangle 4"/>
          <p:cNvSpPr>
            <a:spLocks noChangeAspect="1" noChangeArrowheads="1"/>
          </p:cNvSpPr>
          <p:nvPr/>
        </p:nvSpPr>
        <p:spPr bwMode="auto">
          <a:xfrm>
            <a:off x="2895600" y="5181600"/>
            <a:ext cx="13319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762000"/>
            <a:r>
              <a:rPr lang="fr-FR" sz="1900" b="1">
                <a:solidFill>
                  <a:srgbClr val="000000"/>
                </a:solidFill>
                <a:latin typeface="Gill Sans MT" charset="0"/>
              </a:rPr>
              <a:t>Guerre</a:t>
            </a:r>
          </a:p>
          <a:p>
            <a:pPr algn="ctr" defTabSz="762000"/>
            <a:r>
              <a:rPr lang="fr-FR" sz="1900" b="1">
                <a:solidFill>
                  <a:srgbClr val="000000"/>
                </a:solidFill>
                <a:latin typeface="Gill Sans MT" charset="0"/>
              </a:rPr>
              <a:t>du Kippour</a:t>
            </a:r>
            <a:endParaRPr lang="fr-FR" sz="1900" b="1">
              <a:solidFill>
                <a:srgbClr val="C0FEF9"/>
              </a:solidFill>
              <a:latin typeface="Gill Sans MT" charset="0"/>
            </a:endParaRPr>
          </a:p>
        </p:txBody>
      </p:sp>
      <p:sp>
        <p:nvSpPr>
          <p:cNvPr id="369669" name="Line 5"/>
          <p:cNvSpPr>
            <a:spLocks noChangeAspect="1" noChangeShapeType="1"/>
          </p:cNvSpPr>
          <p:nvPr/>
        </p:nvSpPr>
        <p:spPr bwMode="auto">
          <a:xfrm flipH="1">
            <a:off x="2438400" y="5627688"/>
            <a:ext cx="358775" cy="0"/>
          </a:xfrm>
          <a:prstGeom prst="line">
            <a:avLst/>
          </a:prstGeom>
          <a:noFill/>
          <a:ln w="1905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45061" name="Line 6"/>
          <p:cNvSpPr>
            <a:spLocks noChangeAspect="1" noChangeShapeType="1"/>
          </p:cNvSpPr>
          <p:nvPr/>
        </p:nvSpPr>
        <p:spPr bwMode="auto">
          <a:xfrm>
            <a:off x="1681163" y="1778000"/>
            <a:ext cx="1587" cy="40592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62" name="Line 7"/>
          <p:cNvSpPr>
            <a:spLocks noChangeAspect="1" noChangeShapeType="1"/>
          </p:cNvSpPr>
          <p:nvPr/>
        </p:nvSpPr>
        <p:spPr bwMode="auto">
          <a:xfrm>
            <a:off x="1635125" y="5837238"/>
            <a:ext cx="46038"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63" name="Line 8"/>
          <p:cNvSpPr>
            <a:spLocks noChangeAspect="1" noChangeShapeType="1"/>
          </p:cNvSpPr>
          <p:nvPr/>
        </p:nvSpPr>
        <p:spPr bwMode="auto">
          <a:xfrm>
            <a:off x="1635125" y="5327650"/>
            <a:ext cx="46038"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64" name="Line 9"/>
          <p:cNvSpPr>
            <a:spLocks noChangeAspect="1" noChangeShapeType="1"/>
          </p:cNvSpPr>
          <p:nvPr/>
        </p:nvSpPr>
        <p:spPr bwMode="auto">
          <a:xfrm>
            <a:off x="1635125" y="4824413"/>
            <a:ext cx="46038"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65" name="Line 10"/>
          <p:cNvSpPr>
            <a:spLocks noChangeAspect="1" noChangeShapeType="1"/>
          </p:cNvSpPr>
          <p:nvPr/>
        </p:nvSpPr>
        <p:spPr bwMode="auto">
          <a:xfrm>
            <a:off x="1635125" y="4314825"/>
            <a:ext cx="46038"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66" name="Line 11"/>
          <p:cNvSpPr>
            <a:spLocks noChangeAspect="1" noChangeShapeType="1"/>
          </p:cNvSpPr>
          <p:nvPr/>
        </p:nvSpPr>
        <p:spPr bwMode="auto">
          <a:xfrm>
            <a:off x="1635125" y="3813175"/>
            <a:ext cx="4603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67" name="Line 12"/>
          <p:cNvSpPr>
            <a:spLocks noChangeAspect="1" noChangeShapeType="1"/>
          </p:cNvSpPr>
          <p:nvPr/>
        </p:nvSpPr>
        <p:spPr bwMode="auto">
          <a:xfrm>
            <a:off x="1635125" y="3302000"/>
            <a:ext cx="4603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68" name="Line 13"/>
          <p:cNvSpPr>
            <a:spLocks noChangeAspect="1" noChangeShapeType="1"/>
          </p:cNvSpPr>
          <p:nvPr/>
        </p:nvSpPr>
        <p:spPr bwMode="auto">
          <a:xfrm>
            <a:off x="1635125" y="2790825"/>
            <a:ext cx="46038"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69" name="Line 14"/>
          <p:cNvSpPr>
            <a:spLocks noChangeAspect="1" noChangeShapeType="1"/>
          </p:cNvSpPr>
          <p:nvPr/>
        </p:nvSpPr>
        <p:spPr bwMode="auto">
          <a:xfrm>
            <a:off x="1635125" y="2289175"/>
            <a:ext cx="46038"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70" name="Line 15"/>
          <p:cNvSpPr>
            <a:spLocks noChangeAspect="1" noChangeShapeType="1"/>
          </p:cNvSpPr>
          <p:nvPr/>
        </p:nvSpPr>
        <p:spPr bwMode="auto">
          <a:xfrm>
            <a:off x="1635125" y="1778000"/>
            <a:ext cx="46038"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71" name="Line 16"/>
          <p:cNvSpPr>
            <a:spLocks noChangeAspect="1" noChangeShapeType="1"/>
          </p:cNvSpPr>
          <p:nvPr/>
        </p:nvSpPr>
        <p:spPr bwMode="auto">
          <a:xfrm>
            <a:off x="1681163" y="5837238"/>
            <a:ext cx="6381750"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72" name="Line 17"/>
          <p:cNvSpPr>
            <a:spLocks noChangeAspect="1" noChangeShapeType="1"/>
          </p:cNvSpPr>
          <p:nvPr/>
        </p:nvSpPr>
        <p:spPr bwMode="auto">
          <a:xfrm flipV="1">
            <a:off x="1681163" y="583723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73" name="Line 18"/>
          <p:cNvSpPr>
            <a:spLocks noChangeAspect="1" noChangeShapeType="1"/>
          </p:cNvSpPr>
          <p:nvPr/>
        </p:nvSpPr>
        <p:spPr bwMode="auto">
          <a:xfrm flipV="1">
            <a:off x="2090738" y="583723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74" name="Line 19"/>
          <p:cNvSpPr>
            <a:spLocks noChangeAspect="1" noChangeShapeType="1"/>
          </p:cNvSpPr>
          <p:nvPr/>
        </p:nvSpPr>
        <p:spPr bwMode="auto">
          <a:xfrm flipV="1">
            <a:off x="2495550" y="5837238"/>
            <a:ext cx="0"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75" name="Line 20"/>
          <p:cNvSpPr>
            <a:spLocks noChangeAspect="1" noChangeShapeType="1"/>
          </p:cNvSpPr>
          <p:nvPr/>
        </p:nvSpPr>
        <p:spPr bwMode="auto">
          <a:xfrm flipV="1">
            <a:off x="2905125" y="5837238"/>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76" name="Line 21"/>
          <p:cNvSpPr>
            <a:spLocks noChangeAspect="1" noChangeShapeType="1"/>
          </p:cNvSpPr>
          <p:nvPr/>
        </p:nvSpPr>
        <p:spPr bwMode="auto">
          <a:xfrm flipV="1">
            <a:off x="3308350" y="5837238"/>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77" name="Line 22"/>
          <p:cNvSpPr>
            <a:spLocks noChangeAspect="1" noChangeShapeType="1"/>
          </p:cNvSpPr>
          <p:nvPr/>
        </p:nvSpPr>
        <p:spPr bwMode="auto">
          <a:xfrm flipV="1">
            <a:off x="3721100" y="5837238"/>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78" name="Line 23"/>
          <p:cNvSpPr>
            <a:spLocks noChangeAspect="1" noChangeShapeType="1"/>
          </p:cNvSpPr>
          <p:nvPr/>
        </p:nvSpPr>
        <p:spPr bwMode="auto">
          <a:xfrm flipV="1">
            <a:off x="4130675" y="5837238"/>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79" name="Line 24"/>
          <p:cNvSpPr>
            <a:spLocks noChangeAspect="1" noChangeShapeType="1"/>
          </p:cNvSpPr>
          <p:nvPr/>
        </p:nvSpPr>
        <p:spPr bwMode="auto">
          <a:xfrm flipV="1">
            <a:off x="4535488" y="583723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80" name="Line 25"/>
          <p:cNvSpPr>
            <a:spLocks noChangeAspect="1" noChangeShapeType="1"/>
          </p:cNvSpPr>
          <p:nvPr/>
        </p:nvSpPr>
        <p:spPr bwMode="auto">
          <a:xfrm flipV="1">
            <a:off x="4945063" y="583723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81" name="Line 26"/>
          <p:cNvSpPr>
            <a:spLocks noChangeAspect="1" noChangeShapeType="1"/>
          </p:cNvSpPr>
          <p:nvPr/>
        </p:nvSpPr>
        <p:spPr bwMode="auto">
          <a:xfrm flipV="1">
            <a:off x="5357813" y="583723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82" name="Line 27"/>
          <p:cNvSpPr>
            <a:spLocks noChangeAspect="1" noChangeShapeType="1"/>
          </p:cNvSpPr>
          <p:nvPr/>
        </p:nvSpPr>
        <p:spPr bwMode="auto">
          <a:xfrm flipV="1">
            <a:off x="5761038" y="583723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83" name="Line 28"/>
          <p:cNvSpPr>
            <a:spLocks noChangeAspect="1" noChangeShapeType="1"/>
          </p:cNvSpPr>
          <p:nvPr/>
        </p:nvSpPr>
        <p:spPr bwMode="auto">
          <a:xfrm flipV="1">
            <a:off x="6172200" y="5837238"/>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84" name="Line 29"/>
          <p:cNvSpPr>
            <a:spLocks noChangeAspect="1" noChangeShapeType="1"/>
          </p:cNvSpPr>
          <p:nvPr/>
        </p:nvSpPr>
        <p:spPr bwMode="auto">
          <a:xfrm flipV="1">
            <a:off x="6575425" y="5837238"/>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85" name="Line 30"/>
          <p:cNvSpPr>
            <a:spLocks noChangeAspect="1" noChangeShapeType="1"/>
          </p:cNvSpPr>
          <p:nvPr/>
        </p:nvSpPr>
        <p:spPr bwMode="auto">
          <a:xfrm flipV="1">
            <a:off x="6986588" y="5837238"/>
            <a:ext cx="0"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86" name="Line 31"/>
          <p:cNvSpPr>
            <a:spLocks noChangeAspect="1" noChangeShapeType="1"/>
          </p:cNvSpPr>
          <p:nvPr/>
        </p:nvSpPr>
        <p:spPr bwMode="auto">
          <a:xfrm flipV="1">
            <a:off x="7397750" y="5837238"/>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87" name="Line 32"/>
          <p:cNvSpPr>
            <a:spLocks noChangeAspect="1" noChangeShapeType="1"/>
          </p:cNvSpPr>
          <p:nvPr/>
        </p:nvSpPr>
        <p:spPr bwMode="auto">
          <a:xfrm flipV="1">
            <a:off x="7800975" y="5837238"/>
            <a:ext cx="0"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088" name="Freeform 33"/>
          <p:cNvSpPr>
            <a:spLocks noChangeAspect="1"/>
          </p:cNvSpPr>
          <p:nvPr/>
        </p:nvSpPr>
        <p:spPr bwMode="auto">
          <a:xfrm>
            <a:off x="1692275" y="2001838"/>
            <a:ext cx="6345238" cy="3581400"/>
          </a:xfrm>
          <a:custGeom>
            <a:avLst/>
            <a:gdLst>
              <a:gd name="T0" fmla="*/ 82212 w 849"/>
              <a:gd name="T1" fmla="*/ 3581400 h 435"/>
              <a:gd name="T2" fmla="*/ 186844 w 849"/>
              <a:gd name="T3" fmla="*/ 3581400 h 435"/>
              <a:gd name="T4" fmla="*/ 291477 w 849"/>
              <a:gd name="T5" fmla="*/ 3581400 h 435"/>
              <a:gd name="T6" fmla="*/ 388636 w 849"/>
              <a:gd name="T7" fmla="*/ 3581400 h 435"/>
              <a:gd name="T8" fmla="*/ 493269 w 849"/>
              <a:gd name="T9" fmla="*/ 3581400 h 435"/>
              <a:gd name="T10" fmla="*/ 590429 w 849"/>
              <a:gd name="T11" fmla="*/ 3581400 h 435"/>
              <a:gd name="T12" fmla="*/ 695061 w 849"/>
              <a:gd name="T13" fmla="*/ 3482603 h 435"/>
              <a:gd name="T14" fmla="*/ 799694 w 849"/>
              <a:gd name="T15" fmla="*/ 3268542 h 435"/>
              <a:gd name="T16" fmla="*/ 896853 w 849"/>
              <a:gd name="T17" fmla="*/ 2651059 h 435"/>
              <a:gd name="T18" fmla="*/ 1001486 w 849"/>
              <a:gd name="T19" fmla="*/ 2667526 h 435"/>
              <a:gd name="T20" fmla="*/ 1106119 w 849"/>
              <a:gd name="T21" fmla="*/ 2667526 h 435"/>
              <a:gd name="T22" fmla="*/ 1203278 w 849"/>
              <a:gd name="T23" fmla="*/ 2585194 h 435"/>
              <a:gd name="T24" fmla="*/ 1307911 w 849"/>
              <a:gd name="T25" fmla="*/ 2585194 h 435"/>
              <a:gd name="T26" fmla="*/ 1412544 w 849"/>
              <a:gd name="T27" fmla="*/ 2585194 h 435"/>
              <a:gd name="T28" fmla="*/ 1509703 w 849"/>
              <a:gd name="T29" fmla="*/ 2527563 h 435"/>
              <a:gd name="T30" fmla="*/ 1614336 w 849"/>
              <a:gd name="T31" fmla="*/ 2527563 h 435"/>
              <a:gd name="T32" fmla="*/ 1711495 w 849"/>
              <a:gd name="T33" fmla="*/ 2527563 h 435"/>
              <a:gd name="T34" fmla="*/ 1816128 w 849"/>
              <a:gd name="T35" fmla="*/ 2527563 h 435"/>
              <a:gd name="T36" fmla="*/ 1920761 w 849"/>
              <a:gd name="T37" fmla="*/ 2494630 h 435"/>
              <a:gd name="T38" fmla="*/ 2017920 w 849"/>
              <a:gd name="T39" fmla="*/ 1490192 h 435"/>
              <a:gd name="T40" fmla="*/ 2122553 w 849"/>
              <a:gd name="T41" fmla="*/ 576317 h 435"/>
              <a:gd name="T42" fmla="*/ 2227186 w 849"/>
              <a:gd name="T43" fmla="*/ 246993 h 435"/>
              <a:gd name="T44" fmla="*/ 2324345 w 849"/>
              <a:gd name="T45" fmla="*/ 732746 h 435"/>
              <a:gd name="T46" fmla="*/ 2428978 w 849"/>
              <a:gd name="T47" fmla="*/ 444588 h 435"/>
              <a:gd name="T48" fmla="*/ 2526137 w 849"/>
              <a:gd name="T49" fmla="*/ 345790 h 435"/>
              <a:gd name="T50" fmla="*/ 2630770 w 849"/>
              <a:gd name="T51" fmla="*/ 683348 h 435"/>
              <a:gd name="T52" fmla="*/ 2735403 w 849"/>
              <a:gd name="T53" fmla="*/ 839777 h 435"/>
              <a:gd name="T54" fmla="*/ 2832562 w 849"/>
              <a:gd name="T55" fmla="*/ 889175 h 435"/>
              <a:gd name="T56" fmla="*/ 2937195 w 849"/>
              <a:gd name="T57" fmla="*/ 872709 h 435"/>
              <a:gd name="T58" fmla="*/ 3041828 w 849"/>
              <a:gd name="T59" fmla="*/ 905641 h 435"/>
              <a:gd name="T60" fmla="*/ 3138987 w 849"/>
              <a:gd name="T61" fmla="*/ 1053837 h 435"/>
              <a:gd name="T62" fmla="*/ 3243620 w 849"/>
              <a:gd name="T63" fmla="*/ 987972 h 435"/>
              <a:gd name="T64" fmla="*/ 3340779 w 849"/>
              <a:gd name="T65" fmla="*/ 2675759 h 435"/>
              <a:gd name="T66" fmla="*/ 3445412 w 849"/>
              <a:gd name="T67" fmla="*/ 2329968 h 435"/>
              <a:gd name="T68" fmla="*/ 3550045 w 849"/>
              <a:gd name="T69" fmla="*/ 1984178 h 435"/>
              <a:gd name="T70" fmla="*/ 3647204 w 849"/>
              <a:gd name="T71" fmla="*/ 2025343 h 435"/>
              <a:gd name="T72" fmla="*/ 3751837 w 849"/>
              <a:gd name="T73" fmla="*/ 2272337 h 435"/>
              <a:gd name="T74" fmla="*/ 3856470 w 849"/>
              <a:gd name="T75" fmla="*/ 2445232 h 435"/>
              <a:gd name="T76" fmla="*/ 3953629 w 849"/>
              <a:gd name="T77" fmla="*/ 2041810 h 435"/>
              <a:gd name="T78" fmla="*/ 4058262 w 849"/>
              <a:gd name="T79" fmla="*/ 2082975 h 435"/>
              <a:gd name="T80" fmla="*/ 4155421 w 849"/>
              <a:gd name="T81" fmla="*/ 2346434 h 435"/>
              <a:gd name="T82" fmla="*/ 4260054 w 849"/>
              <a:gd name="T83" fmla="*/ 1202033 h 435"/>
              <a:gd name="T84" fmla="*/ 4364687 w 849"/>
              <a:gd name="T85" fmla="*/ 2099441 h 435"/>
              <a:gd name="T86" fmla="*/ 4461846 w 849"/>
              <a:gd name="T87" fmla="*/ 2099441 h 435"/>
              <a:gd name="T88" fmla="*/ 4566479 w 849"/>
              <a:gd name="T89" fmla="*/ 1728952 h 435"/>
              <a:gd name="T90" fmla="*/ 4671112 w 849"/>
              <a:gd name="T91" fmla="*/ 2066509 h 435"/>
              <a:gd name="T92" fmla="*/ 4768271 w 849"/>
              <a:gd name="T93" fmla="*/ 2181772 h 435"/>
              <a:gd name="T94" fmla="*/ 4872904 w 849"/>
              <a:gd name="T95" fmla="*/ 2469931 h 435"/>
              <a:gd name="T96" fmla="*/ 4970063 w 849"/>
              <a:gd name="T97" fmla="*/ 2124141 h 435"/>
              <a:gd name="T98" fmla="*/ 5074696 w 849"/>
              <a:gd name="T99" fmla="*/ 2107674 h 435"/>
              <a:gd name="T100" fmla="*/ 5179329 w 849"/>
              <a:gd name="T101" fmla="*/ 2099441 h 435"/>
              <a:gd name="T102" fmla="*/ 5276488 w 849"/>
              <a:gd name="T103" fmla="*/ 2041810 h 435"/>
              <a:gd name="T104" fmla="*/ 5381121 w 849"/>
              <a:gd name="T105" fmla="*/ 1959479 h 435"/>
              <a:gd name="T106" fmla="*/ 5485753 w 849"/>
              <a:gd name="T107" fmla="*/ 1498425 h 435"/>
              <a:gd name="T108" fmla="*/ 5582913 w 849"/>
              <a:gd name="T109" fmla="*/ 1959479 h 435"/>
              <a:gd name="T110" fmla="*/ 5687545 w 849"/>
              <a:gd name="T111" fmla="*/ 2066509 h 435"/>
              <a:gd name="T112" fmla="*/ 5784705 w 849"/>
              <a:gd name="T113" fmla="*/ 2544029 h 435"/>
              <a:gd name="T114" fmla="*/ 5889338 w 849"/>
              <a:gd name="T115" fmla="*/ 2766323 h 435"/>
              <a:gd name="T116" fmla="*/ 5993970 w 849"/>
              <a:gd name="T117" fmla="*/ 2214705 h 435"/>
              <a:gd name="T118" fmla="*/ 6091130 w 849"/>
              <a:gd name="T119" fmla="*/ 1300830 h 435"/>
              <a:gd name="T120" fmla="*/ 6195762 w 849"/>
              <a:gd name="T121" fmla="*/ 946807 h 435"/>
              <a:gd name="T122" fmla="*/ 6300395 w 849"/>
              <a:gd name="T123" fmla="*/ 1416094 h 4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49" h="435">
                <a:moveTo>
                  <a:pt x="0" y="435"/>
                </a:moveTo>
                <a:lnTo>
                  <a:pt x="2" y="435"/>
                </a:lnTo>
                <a:lnTo>
                  <a:pt x="4" y="435"/>
                </a:lnTo>
                <a:lnTo>
                  <a:pt x="7" y="435"/>
                </a:lnTo>
                <a:lnTo>
                  <a:pt x="9" y="435"/>
                </a:lnTo>
                <a:lnTo>
                  <a:pt x="11" y="435"/>
                </a:lnTo>
                <a:lnTo>
                  <a:pt x="14" y="435"/>
                </a:lnTo>
                <a:lnTo>
                  <a:pt x="16" y="435"/>
                </a:lnTo>
                <a:lnTo>
                  <a:pt x="18" y="435"/>
                </a:lnTo>
                <a:lnTo>
                  <a:pt x="20" y="435"/>
                </a:lnTo>
                <a:lnTo>
                  <a:pt x="23" y="435"/>
                </a:lnTo>
                <a:lnTo>
                  <a:pt x="25" y="435"/>
                </a:lnTo>
                <a:lnTo>
                  <a:pt x="27" y="435"/>
                </a:lnTo>
                <a:lnTo>
                  <a:pt x="30" y="435"/>
                </a:lnTo>
                <a:lnTo>
                  <a:pt x="32" y="435"/>
                </a:lnTo>
                <a:lnTo>
                  <a:pt x="34" y="435"/>
                </a:lnTo>
                <a:lnTo>
                  <a:pt x="36" y="435"/>
                </a:lnTo>
                <a:lnTo>
                  <a:pt x="39" y="435"/>
                </a:lnTo>
                <a:lnTo>
                  <a:pt x="41" y="435"/>
                </a:lnTo>
                <a:lnTo>
                  <a:pt x="43" y="435"/>
                </a:lnTo>
                <a:lnTo>
                  <a:pt x="45" y="435"/>
                </a:lnTo>
                <a:lnTo>
                  <a:pt x="48" y="435"/>
                </a:lnTo>
                <a:lnTo>
                  <a:pt x="50" y="435"/>
                </a:lnTo>
                <a:lnTo>
                  <a:pt x="52" y="435"/>
                </a:lnTo>
                <a:lnTo>
                  <a:pt x="54" y="435"/>
                </a:lnTo>
                <a:lnTo>
                  <a:pt x="57" y="435"/>
                </a:lnTo>
                <a:lnTo>
                  <a:pt x="59" y="435"/>
                </a:lnTo>
                <a:lnTo>
                  <a:pt x="61" y="435"/>
                </a:lnTo>
                <a:lnTo>
                  <a:pt x="64" y="435"/>
                </a:lnTo>
                <a:lnTo>
                  <a:pt x="66" y="435"/>
                </a:lnTo>
                <a:lnTo>
                  <a:pt x="68" y="435"/>
                </a:lnTo>
                <a:lnTo>
                  <a:pt x="70" y="435"/>
                </a:lnTo>
                <a:lnTo>
                  <a:pt x="73" y="435"/>
                </a:lnTo>
                <a:lnTo>
                  <a:pt x="75" y="435"/>
                </a:lnTo>
                <a:lnTo>
                  <a:pt x="77" y="435"/>
                </a:lnTo>
                <a:lnTo>
                  <a:pt x="79" y="435"/>
                </a:lnTo>
                <a:lnTo>
                  <a:pt x="82" y="435"/>
                </a:lnTo>
                <a:lnTo>
                  <a:pt x="84" y="435"/>
                </a:lnTo>
                <a:lnTo>
                  <a:pt x="86" y="435"/>
                </a:lnTo>
                <a:lnTo>
                  <a:pt x="89" y="435"/>
                </a:lnTo>
                <a:lnTo>
                  <a:pt x="91" y="435"/>
                </a:lnTo>
                <a:lnTo>
                  <a:pt x="93" y="423"/>
                </a:lnTo>
                <a:lnTo>
                  <a:pt x="95" y="423"/>
                </a:lnTo>
                <a:lnTo>
                  <a:pt x="98" y="423"/>
                </a:lnTo>
                <a:lnTo>
                  <a:pt x="100" y="423"/>
                </a:lnTo>
                <a:lnTo>
                  <a:pt x="102" y="423"/>
                </a:lnTo>
                <a:lnTo>
                  <a:pt x="104" y="397"/>
                </a:lnTo>
                <a:lnTo>
                  <a:pt x="107" y="397"/>
                </a:lnTo>
                <a:lnTo>
                  <a:pt x="109" y="322"/>
                </a:lnTo>
                <a:lnTo>
                  <a:pt x="111" y="322"/>
                </a:lnTo>
                <a:lnTo>
                  <a:pt x="113" y="322"/>
                </a:lnTo>
                <a:lnTo>
                  <a:pt x="116" y="322"/>
                </a:lnTo>
                <a:lnTo>
                  <a:pt x="118" y="322"/>
                </a:lnTo>
                <a:lnTo>
                  <a:pt x="120" y="322"/>
                </a:lnTo>
                <a:lnTo>
                  <a:pt x="123" y="322"/>
                </a:lnTo>
                <a:lnTo>
                  <a:pt x="125" y="322"/>
                </a:lnTo>
                <a:lnTo>
                  <a:pt x="127" y="322"/>
                </a:lnTo>
                <a:lnTo>
                  <a:pt x="129" y="322"/>
                </a:lnTo>
                <a:lnTo>
                  <a:pt x="132" y="324"/>
                </a:lnTo>
                <a:lnTo>
                  <a:pt x="134" y="324"/>
                </a:lnTo>
                <a:lnTo>
                  <a:pt x="136" y="324"/>
                </a:lnTo>
                <a:lnTo>
                  <a:pt x="139" y="324"/>
                </a:lnTo>
                <a:lnTo>
                  <a:pt x="141" y="324"/>
                </a:lnTo>
                <a:lnTo>
                  <a:pt x="143" y="324"/>
                </a:lnTo>
                <a:lnTo>
                  <a:pt x="145" y="324"/>
                </a:lnTo>
                <a:lnTo>
                  <a:pt x="148" y="324"/>
                </a:lnTo>
                <a:lnTo>
                  <a:pt x="150" y="324"/>
                </a:lnTo>
                <a:lnTo>
                  <a:pt x="152" y="324"/>
                </a:lnTo>
                <a:lnTo>
                  <a:pt x="154" y="324"/>
                </a:lnTo>
                <a:lnTo>
                  <a:pt x="157" y="314"/>
                </a:lnTo>
                <a:lnTo>
                  <a:pt x="159" y="314"/>
                </a:lnTo>
                <a:lnTo>
                  <a:pt x="161" y="314"/>
                </a:lnTo>
                <a:lnTo>
                  <a:pt x="164" y="314"/>
                </a:lnTo>
                <a:lnTo>
                  <a:pt x="166" y="314"/>
                </a:lnTo>
                <a:lnTo>
                  <a:pt x="168" y="314"/>
                </a:lnTo>
                <a:lnTo>
                  <a:pt x="170" y="314"/>
                </a:lnTo>
                <a:lnTo>
                  <a:pt x="173" y="314"/>
                </a:lnTo>
                <a:lnTo>
                  <a:pt x="175" y="314"/>
                </a:lnTo>
                <a:lnTo>
                  <a:pt x="177" y="314"/>
                </a:lnTo>
                <a:lnTo>
                  <a:pt x="179" y="314"/>
                </a:lnTo>
                <a:lnTo>
                  <a:pt x="182" y="314"/>
                </a:lnTo>
                <a:lnTo>
                  <a:pt x="184" y="314"/>
                </a:lnTo>
                <a:lnTo>
                  <a:pt x="186" y="314"/>
                </a:lnTo>
                <a:lnTo>
                  <a:pt x="189" y="314"/>
                </a:lnTo>
                <a:lnTo>
                  <a:pt x="191" y="307"/>
                </a:lnTo>
                <a:lnTo>
                  <a:pt x="193" y="307"/>
                </a:lnTo>
                <a:lnTo>
                  <a:pt x="195" y="307"/>
                </a:lnTo>
                <a:lnTo>
                  <a:pt x="198" y="307"/>
                </a:lnTo>
                <a:lnTo>
                  <a:pt x="200" y="307"/>
                </a:lnTo>
                <a:lnTo>
                  <a:pt x="202" y="307"/>
                </a:lnTo>
                <a:lnTo>
                  <a:pt x="204" y="307"/>
                </a:lnTo>
                <a:lnTo>
                  <a:pt x="207" y="307"/>
                </a:lnTo>
                <a:lnTo>
                  <a:pt x="209" y="307"/>
                </a:lnTo>
                <a:lnTo>
                  <a:pt x="211" y="307"/>
                </a:lnTo>
                <a:lnTo>
                  <a:pt x="214" y="307"/>
                </a:lnTo>
                <a:lnTo>
                  <a:pt x="216" y="307"/>
                </a:lnTo>
                <a:lnTo>
                  <a:pt x="218" y="307"/>
                </a:lnTo>
                <a:lnTo>
                  <a:pt x="220" y="307"/>
                </a:lnTo>
                <a:lnTo>
                  <a:pt x="222" y="307"/>
                </a:lnTo>
                <a:lnTo>
                  <a:pt x="225" y="307"/>
                </a:lnTo>
                <a:lnTo>
                  <a:pt x="227" y="307"/>
                </a:lnTo>
                <a:lnTo>
                  <a:pt x="229" y="307"/>
                </a:lnTo>
                <a:lnTo>
                  <a:pt x="232" y="307"/>
                </a:lnTo>
                <a:lnTo>
                  <a:pt x="234" y="307"/>
                </a:lnTo>
                <a:lnTo>
                  <a:pt x="236" y="307"/>
                </a:lnTo>
                <a:lnTo>
                  <a:pt x="238" y="307"/>
                </a:lnTo>
                <a:lnTo>
                  <a:pt x="241" y="307"/>
                </a:lnTo>
                <a:lnTo>
                  <a:pt x="243" y="307"/>
                </a:lnTo>
                <a:lnTo>
                  <a:pt x="245" y="303"/>
                </a:lnTo>
                <a:lnTo>
                  <a:pt x="248" y="303"/>
                </a:lnTo>
                <a:lnTo>
                  <a:pt x="250" y="303"/>
                </a:lnTo>
                <a:lnTo>
                  <a:pt x="252" y="303"/>
                </a:lnTo>
                <a:lnTo>
                  <a:pt x="254" y="303"/>
                </a:lnTo>
                <a:lnTo>
                  <a:pt x="257" y="303"/>
                </a:lnTo>
                <a:lnTo>
                  <a:pt x="259" y="250"/>
                </a:lnTo>
                <a:lnTo>
                  <a:pt x="261" y="250"/>
                </a:lnTo>
                <a:lnTo>
                  <a:pt x="263" y="250"/>
                </a:lnTo>
                <a:lnTo>
                  <a:pt x="266" y="250"/>
                </a:lnTo>
                <a:lnTo>
                  <a:pt x="268" y="181"/>
                </a:lnTo>
                <a:lnTo>
                  <a:pt x="270" y="181"/>
                </a:lnTo>
                <a:lnTo>
                  <a:pt x="273" y="36"/>
                </a:lnTo>
                <a:lnTo>
                  <a:pt x="275" y="72"/>
                </a:lnTo>
                <a:lnTo>
                  <a:pt x="277" y="85"/>
                </a:lnTo>
                <a:lnTo>
                  <a:pt x="279" y="59"/>
                </a:lnTo>
                <a:lnTo>
                  <a:pt x="282" y="63"/>
                </a:lnTo>
                <a:lnTo>
                  <a:pt x="284" y="70"/>
                </a:lnTo>
                <a:lnTo>
                  <a:pt x="286" y="83"/>
                </a:lnTo>
                <a:lnTo>
                  <a:pt x="288" y="109"/>
                </a:lnTo>
                <a:lnTo>
                  <a:pt x="291" y="93"/>
                </a:lnTo>
                <a:lnTo>
                  <a:pt x="293" y="40"/>
                </a:lnTo>
                <a:lnTo>
                  <a:pt x="295" y="0"/>
                </a:lnTo>
                <a:lnTo>
                  <a:pt x="298" y="30"/>
                </a:lnTo>
                <a:lnTo>
                  <a:pt x="300" y="18"/>
                </a:lnTo>
                <a:lnTo>
                  <a:pt x="302" y="25"/>
                </a:lnTo>
                <a:lnTo>
                  <a:pt x="304" y="33"/>
                </a:lnTo>
                <a:lnTo>
                  <a:pt x="307" y="49"/>
                </a:lnTo>
                <a:lnTo>
                  <a:pt x="309" y="82"/>
                </a:lnTo>
                <a:lnTo>
                  <a:pt x="311" y="89"/>
                </a:lnTo>
                <a:lnTo>
                  <a:pt x="313" y="71"/>
                </a:lnTo>
                <a:lnTo>
                  <a:pt x="316" y="74"/>
                </a:lnTo>
                <a:lnTo>
                  <a:pt x="318" y="70"/>
                </a:lnTo>
                <a:lnTo>
                  <a:pt x="320" y="57"/>
                </a:lnTo>
                <a:lnTo>
                  <a:pt x="323" y="47"/>
                </a:lnTo>
                <a:lnTo>
                  <a:pt x="325" y="54"/>
                </a:lnTo>
                <a:lnTo>
                  <a:pt x="327" y="32"/>
                </a:lnTo>
                <a:lnTo>
                  <a:pt x="329" y="78"/>
                </a:lnTo>
                <a:lnTo>
                  <a:pt x="331" y="109"/>
                </a:lnTo>
                <a:lnTo>
                  <a:pt x="334" y="89"/>
                </a:lnTo>
                <a:lnTo>
                  <a:pt x="336" y="89"/>
                </a:lnTo>
                <a:lnTo>
                  <a:pt x="338" y="42"/>
                </a:lnTo>
                <a:lnTo>
                  <a:pt x="341" y="42"/>
                </a:lnTo>
                <a:lnTo>
                  <a:pt x="343" y="74"/>
                </a:lnTo>
                <a:lnTo>
                  <a:pt x="345" y="54"/>
                </a:lnTo>
                <a:lnTo>
                  <a:pt x="347" y="44"/>
                </a:lnTo>
                <a:lnTo>
                  <a:pt x="350" y="62"/>
                </a:lnTo>
                <a:lnTo>
                  <a:pt x="352" y="83"/>
                </a:lnTo>
                <a:lnTo>
                  <a:pt x="354" y="82"/>
                </a:lnTo>
                <a:lnTo>
                  <a:pt x="357" y="91"/>
                </a:lnTo>
                <a:lnTo>
                  <a:pt x="359" y="108"/>
                </a:lnTo>
                <a:lnTo>
                  <a:pt x="361" y="104"/>
                </a:lnTo>
                <a:lnTo>
                  <a:pt x="363" y="104"/>
                </a:lnTo>
                <a:lnTo>
                  <a:pt x="366" y="102"/>
                </a:lnTo>
                <a:lnTo>
                  <a:pt x="368" y="100"/>
                </a:lnTo>
                <a:lnTo>
                  <a:pt x="370" y="98"/>
                </a:lnTo>
                <a:lnTo>
                  <a:pt x="372" y="103"/>
                </a:lnTo>
                <a:lnTo>
                  <a:pt x="375" y="104"/>
                </a:lnTo>
                <a:lnTo>
                  <a:pt x="377" y="107"/>
                </a:lnTo>
                <a:lnTo>
                  <a:pt x="379" y="108"/>
                </a:lnTo>
                <a:lnTo>
                  <a:pt x="382" y="104"/>
                </a:lnTo>
                <a:lnTo>
                  <a:pt x="384" y="104"/>
                </a:lnTo>
                <a:lnTo>
                  <a:pt x="386" y="103"/>
                </a:lnTo>
                <a:lnTo>
                  <a:pt x="388" y="106"/>
                </a:lnTo>
                <a:lnTo>
                  <a:pt x="391" y="108"/>
                </a:lnTo>
                <a:lnTo>
                  <a:pt x="393" y="106"/>
                </a:lnTo>
                <a:lnTo>
                  <a:pt x="395" y="115"/>
                </a:lnTo>
                <a:lnTo>
                  <a:pt x="397" y="116"/>
                </a:lnTo>
                <a:lnTo>
                  <a:pt x="400" y="112"/>
                </a:lnTo>
                <a:lnTo>
                  <a:pt x="402" y="107"/>
                </a:lnTo>
                <a:lnTo>
                  <a:pt x="404" y="117"/>
                </a:lnTo>
                <a:lnTo>
                  <a:pt x="407" y="110"/>
                </a:lnTo>
                <a:lnTo>
                  <a:pt x="409" y="110"/>
                </a:lnTo>
                <a:lnTo>
                  <a:pt x="411" y="113"/>
                </a:lnTo>
                <a:lnTo>
                  <a:pt x="413" y="114"/>
                </a:lnTo>
                <a:lnTo>
                  <a:pt x="416" y="115"/>
                </a:lnTo>
                <a:lnTo>
                  <a:pt x="418" y="124"/>
                </a:lnTo>
                <a:lnTo>
                  <a:pt x="420" y="128"/>
                </a:lnTo>
                <a:lnTo>
                  <a:pt x="422" y="123"/>
                </a:lnTo>
                <a:lnTo>
                  <a:pt x="425" y="119"/>
                </a:lnTo>
                <a:lnTo>
                  <a:pt x="427" y="124"/>
                </a:lnTo>
                <a:lnTo>
                  <a:pt x="429" y="115"/>
                </a:lnTo>
                <a:lnTo>
                  <a:pt x="432" y="136"/>
                </a:lnTo>
                <a:lnTo>
                  <a:pt x="434" y="120"/>
                </a:lnTo>
                <a:lnTo>
                  <a:pt x="436" y="138"/>
                </a:lnTo>
                <a:lnTo>
                  <a:pt x="438" y="270"/>
                </a:lnTo>
                <a:lnTo>
                  <a:pt x="441" y="314"/>
                </a:lnTo>
                <a:lnTo>
                  <a:pt x="443" y="316"/>
                </a:lnTo>
                <a:lnTo>
                  <a:pt x="445" y="311"/>
                </a:lnTo>
                <a:lnTo>
                  <a:pt x="447" y="325"/>
                </a:lnTo>
                <a:lnTo>
                  <a:pt x="450" y="356"/>
                </a:lnTo>
                <a:lnTo>
                  <a:pt x="452" y="318"/>
                </a:lnTo>
                <a:lnTo>
                  <a:pt x="454" y="290"/>
                </a:lnTo>
                <a:lnTo>
                  <a:pt x="456" y="286"/>
                </a:lnTo>
                <a:lnTo>
                  <a:pt x="459" y="295"/>
                </a:lnTo>
                <a:lnTo>
                  <a:pt x="461" y="283"/>
                </a:lnTo>
                <a:lnTo>
                  <a:pt x="463" y="240"/>
                </a:lnTo>
                <a:lnTo>
                  <a:pt x="466" y="242"/>
                </a:lnTo>
                <a:lnTo>
                  <a:pt x="468" y="243"/>
                </a:lnTo>
                <a:lnTo>
                  <a:pt x="470" y="242"/>
                </a:lnTo>
                <a:lnTo>
                  <a:pt x="472" y="243"/>
                </a:lnTo>
                <a:lnTo>
                  <a:pt x="475" y="241"/>
                </a:lnTo>
                <a:lnTo>
                  <a:pt x="477" y="239"/>
                </a:lnTo>
                <a:lnTo>
                  <a:pt x="479" y="230"/>
                </a:lnTo>
                <a:lnTo>
                  <a:pt x="481" y="240"/>
                </a:lnTo>
                <a:lnTo>
                  <a:pt x="484" y="244"/>
                </a:lnTo>
                <a:lnTo>
                  <a:pt x="486" y="244"/>
                </a:lnTo>
                <a:lnTo>
                  <a:pt x="488" y="246"/>
                </a:lnTo>
                <a:lnTo>
                  <a:pt x="491" y="264"/>
                </a:lnTo>
                <a:lnTo>
                  <a:pt x="493" y="258"/>
                </a:lnTo>
                <a:lnTo>
                  <a:pt x="495" y="280"/>
                </a:lnTo>
                <a:lnTo>
                  <a:pt x="497" y="281"/>
                </a:lnTo>
                <a:lnTo>
                  <a:pt x="500" y="272"/>
                </a:lnTo>
                <a:lnTo>
                  <a:pt x="502" y="276"/>
                </a:lnTo>
                <a:lnTo>
                  <a:pt x="504" y="304"/>
                </a:lnTo>
                <a:lnTo>
                  <a:pt x="506" y="292"/>
                </a:lnTo>
                <a:lnTo>
                  <a:pt x="509" y="297"/>
                </a:lnTo>
                <a:lnTo>
                  <a:pt x="511" y="339"/>
                </a:lnTo>
                <a:lnTo>
                  <a:pt x="513" y="326"/>
                </a:lnTo>
                <a:lnTo>
                  <a:pt x="516" y="297"/>
                </a:lnTo>
                <a:lnTo>
                  <a:pt x="518" y="283"/>
                </a:lnTo>
                <a:lnTo>
                  <a:pt x="520" y="271"/>
                </a:lnTo>
                <a:lnTo>
                  <a:pt x="522" y="265"/>
                </a:lnTo>
                <a:lnTo>
                  <a:pt x="525" y="242"/>
                </a:lnTo>
                <a:lnTo>
                  <a:pt x="527" y="248"/>
                </a:lnTo>
                <a:lnTo>
                  <a:pt x="529" y="248"/>
                </a:lnTo>
                <a:lnTo>
                  <a:pt x="531" y="249"/>
                </a:lnTo>
                <a:lnTo>
                  <a:pt x="534" y="274"/>
                </a:lnTo>
                <a:lnTo>
                  <a:pt x="536" y="257"/>
                </a:lnTo>
                <a:lnTo>
                  <a:pt x="538" y="253"/>
                </a:lnTo>
                <a:lnTo>
                  <a:pt x="541" y="248"/>
                </a:lnTo>
                <a:lnTo>
                  <a:pt x="543" y="253"/>
                </a:lnTo>
                <a:lnTo>
                  <a:pt x="545" y="214"/>
                </a:lnTo>
                <a:lnTo>
                  <a:pt x="547" y="231"/>
                </a:lnTo>
                <a:lnTo>
                  <a:pt x="550" y="244"/>
                </a:lnTo>
                <a:lnTo>
                  <a:pt x="552" y="259"/>
                </a:lnTo>
                <a:lnTo>
                  <a:pt x="554" y="276"/>
                </a:lnTo>
                <a:lnTo>
                  <a:pt x="556" y="285"/>
                </a:lnTo>
                <a:lnTo>
                  <a:pt x="559" y="296"/>
                </a:lnTo>
                <a:lnTo>
                  <a:pt x="561" y="136"/>
                </a:lnTo>
                <a:lnTo>
                  <a:pt x="563" y="56"/>
                </a:lnTo>
                <a:lnTo>
                  <a:pt x="566" y="40"/>
                </a:lnTo>
                <a:lnTo>
                  <a:pt x="568" y="78"/>
                </a:lnTo>
                <a:lnTo>
                  <a:pt x="570" y="146"/>
                </a:lnTo>
                <a:lnTo>
                  <a:pt x="572" y="186"/>
                </a:lnTo>
                <a:lnTo>
                  <a:pt x="575" y="254"/>
                </a:lnTo>
                <a:lnTo>
                  <a:pt x="577" y="258"/>
                </a:lnTo>
                <a:lnTo>
                  <a:pt x="579" y="254"/>
                </a:lnTo>
                <a:lnTo>
                  <a:pt x="581" y="249"/>
                </a:lnTo>
                <a:lnTo>
                  <a:pt x="584" y="255"/>
                </a:lnTo>
                <a:lnTo>
                  <a:pt x="586" y="245"/>
                </a:lnTo>
                <a:lnTo>
                  <a:pt x="588" y="241"/>
                </a:lnTo>
                <a:lnTo>
                  <a:pt x="591" y="225"/>
                </a:lnTo>
                <a:lnTo>
                  <a:pt x="593" y="210"/>
                </a:lnTo>
                <a:lnTo>
                  <a:pt x="595" y="217"/>
                </a:lnTo>
                <a:lnTo>
                  <a:pt x="597" y="255"/>
                </a:lnTo>
                <a:lnTo>
                  <a:pt x="600" y="254"/>
                </a:lnTo>
                <a:lnTo>
                  <a:pt x="602" y="248"/>
                </a:lnTo>
                <a:lnTo>
                  <a:pt x="604" y="249"/>
                </a:lnTo>
                <a:lnTo>
                  <a:pt x="606" y="240"/>
                </a:lnTo>
                <a:lnTo>
                  <a:pt x="609" y="229"/>
                </a:lnTo>
                <a:lnTo>
                  <a:pt x="611" y="210"/>
                </a:lnTo>
                <a:lnTo>
                  <a:pt x="613" y="215"/>
                </a:lnTo>
                <a:lnTo>
                  <a:pt x="616" y="225"/>
                </a:lnTo>
                <a:lnTo>
                  <a:pt x="618" y="220"/>
                </a:lnTo>
                <a:lnTo>
                  <a:pt x="620" y="225"/>
                </a:lnTo>
                <a:lnTo>
                  <a:pt x="622" y="239"/>
                </a:lnTo>
                <a:lnTo>
                  <a:pt x="625" y="251"/>
                </a:lnTo>
                <a:lnTo>
                  <a:pt x="627" y="258"/>
                </a:lnTo>
                <a:lnTo>
                  <a:pt x="629" y="250"/>
                </a:lnTo>
                <a:lnTo>
                  <a:pt x="631" y="250"/>
                </a:lnTo>
                <a:lnTo>
                  <a:pt x="634" y="257"/>
                </a:lnTo>
                <a:lnTo>
                  <a:pt x="636" y="261"/>
                </a:lnTo>
                <a:lnTo>
                  <a:pt x="638" y="265"/>
                </a:lnTo>
                <a:lnTo>
                  <a:pt x="640" y="280"/>
                </a:lnTo>
                <a:lnTo>
                  <a:pt x="643" y="276"/>
                </a:lnTo>
                <a:lnTo>
                  <a:pt x="645" y="279"/>
                </a:lnTo>
                <a:lnTo>
                  <a:pt x="647" y="269"/>
                </a:lnTo>
                <a:lnTo>
                  <a:pt x="650" y="279"/>
                </a:lnTo>
                <a:lnTo>
                  <a:pt x="652" y="300"/>
                </a:lnTo>
                <a:lnTo>
                  <a:pt x="654" y="286"/>
                </a:lnTo>
                <a:lnTo>
                  <a:pt x="656" y="290"/>
                </a:lnTo>
                <a:lnTo>
                  <a:pt x="659" y="300"/>
                </a:lnTo>
                <a:lnTo>
                  <a:pt x="661" y="288"/>
                </a:lnTo>
                <a:lnTo>
                  <a:pt x="663" y="273"/>
                </a:lnTo>
                <a:lnTo>
                  <a:pt x="665" y="258"/>
                </a:lnTo>
                <a:lnTo>
                  <a:pt x="668" y="249"/>
                </a:lnTo>
                <a:lnTo>
                  <a:pt x="670" y="253"/>
                </a:lnTo>
                <a:lnTo>
                  <a:pt x="672" y="262"/>
                </a:lnTo>
                <a:lnTo>
                  <a:pt x="675" y="261"/>
                </a:lnTo>
                <a:lnTo>
                  <a:pt x="677" y="252"/>
                </a:lnTo>
                <a:lnTo>
                  <a:pt x="679" y="256"/>
                </a:lnTo>
                <a:lnTo>
                  <a:pt x="681" y="250"/>
                </a:lnTo>
                <a:lnTo>
                  <a:pt x="684" y="245"/>
                </a:lnTo>
                <a:lnTo>
                  <a:pt x="686" y="250"/>
                </a:lnTo>
                <a:lnTo>
                  <a:pt x="688" y="237"/>
                </a:lnTo>
                <a:lnTo>
                  <a:pt x="690" y="240"/>
                </a:lnTo>
                <a:lnTo>
                  <a:pt x="693" y="255"/>
                </a:lnTo>
                <a:lnTo>
                  <a:pt x="695" y="267"/>
                </a:lnTo>
                <a:lnTo>
                  <a:pt x="697" y="264"/>
                </a:lnTo>
                <a:lnTo>
                  <a:pt x="700" y="262"/>
                </a:lnTo>
                <a:lnTo>
                  <a:pt x="702" y="270"/>
                </a:lnTo>
                <a:lnTo>
                  <a:pt x="704" y="263"/>
                </a:lnTo>
                <a:lnTo>
                  <a:pt x="706" y="248"/>
                </a:lnTo>
                <a:lnTo>
                  <a:pt x="709" y="244"/>
                </a:lnTo>
                <a:lnTo>
                  <a:pt x="711" y="253"/>
                </a:lnTo>
                <a:lnTo>
                  <a:pt x="713" y="243"/>
                </a:lnTo>
                <a:lnTo>
                  <a:pt x="715" y="230"/>
                </a:lnTo>
                <a:lnTo>
                  <a:pt x="718" y="238"/>
                </a:lnTo>
                <a:lnTo>
                  <a:pt x="720" y="238"/>
                </a:lnTo>
                <a:lnTo>
                  <a:pt x="722" y="227"/>
                </a:lnTo>
                <a:lnTo>
                  <a:pt x="725" y="220"/>
                </a:lnTo>
                <a:lnTo>
                  <a:pt x="727" y="198"/>
                </a:lnTo>
                <a:lnTo>
                  <a:pt x="729" y="183"/>
                </a:lnTo>
                <a:lnTo>
                  <a:pt x="731" y="192"/>
                </a:lnTo>
                <a:lnTo>
                  <a:pt x="734" y="182"/>
                </a:lnTo>
                <a:lnTo>
                  <a:pt x="736" y="183"/>
                </a:lnTo>
                <a:lnTo>
                  <a:pt x="738" y="215"/>
                </a:lnTo>
                <a:lnTo>
                  <a:pt x="740" y="222"/>
                </a:lnTo>
                <a:lnTo>
                  <a:pt x="743" y="239"/>
                </a:lnTo>
                <a:lnTo>
                  <a:pt x="745" y="227"/>
                </a:lnTo>
                <a:lnTo>
                  <a:pt x="747" y="238"/>
                </a:lnTo>
                <a:lnTo>
                  <a:pt x="749" y="242"/>
                </a:lnTo>
                <a:lnTo>
                  <a:pt x="752" y="236"/>
                </a:lnTo>
                <a:lnTo>
                  <a:pt x="754" y="235"/>
                </a:lnTo>
                <a:lnTo>
                  <a:pt x="756" y="219"/>
                </a:lnTo>
                <a:lnTo>
                  <a:pt x="759" y="227"/>
                </a:lnTo>
                <a:lnTo>
                  <a:pt x="761" y="251"/>
                </a:lnTo>
                <a:lnTo>
                  <a:pt x="763" y="285"/>
                </a:lnTo>
                <a:lnTo>
                  <a:pt x="765" y="301"/>
                </a:lnTo>
                <a:lnTo>
                  <a:pt x="768" y="312"/>
                </a:lnTo>
                <a:lnTo>
                  <a:pt x="770" y="304"/>
                </a:lnTo>
                <a:lnTo>
                  <a:pt x="772" y="299"/>
                </a:lnTo>
                <a:lnTo>
                  <a:pt x="774" y="309"/>
                </a:lnTo>
                <a:lnTo>
                  <a:pt x="777" y="308"/>
                </a:lnTo>
                <a:lnTo>
                  <a:pt x="779" y="307"/>
                </a:lnTo>
                <a:lnTo>
                  <a:pt x="781" y="302"/>
                </a:lnTo>
                <a:lnTo>
                  <a:pt x="784" y="303"/>
                </a:lnTo>
                <a:lnTo>
                  <a:pt x="786" y="316"/>
                </a:lnTo>
                <a:lnTo>
                  <a:pt x="788" y="336"/>
                </a:lnTo>
                <a:lnTo>
                  <a:pt x="790" y="328"/>
                </a:lnTo>
                <a:lnTo>
                  <a:pt x="793" y="332"/>
                </a:lnTo>
                <a:lnTo>
                  <a:pt x="795" y="314"/>
                </a:lnTo>
                <a:lnTo>
                  <a:pt x="797" y="277"/>
                </a:lnTo>
                <a:lnTo>
                  <a:pt x="799" y="264"/>
                </a:lnTo>
                <a:lnTo>
                  <a:pt x="802" y="269"/>
                </a:lnTo>
                <a:lnTo>
                  <a:pt x="804" y="240"/>
                </a:lnTo>
                <a:lnTo>
                  <a:pt x="806" y="218"/>
                </a:lnTo>
                <a:lnTo>
                  <a:pt x="809" y="189"/>
                </a:lnTo>
                <a:lnTo>
                  <a:pt x="811" y="188"/>
                </a:lnTo>
                <a:lnTo>
                  <a:pt x="813" y="169"/>
                </a:lnTo>
                <a:lnTo>
                  <a:pt x="815" y="158"/>
                </a:lnTo>
                <a:lnTo>
                  <a:pt x="818" y="159"/>
                </a:lnTo>
                <a:lnTo>
                  <a:pt x="820" y="144"/>
                </a:lnTo>
                <a:lnTo>
                  <a:pt x="822" y="140"/>
                </a:lnTo>
                <a:lnTo>
                  <a:pt x="824" y="176"/>
                </a:lnTo>
                <a:lnTo>
                  <a:pt x="827" y="138"/>
                </a:lnTo>
                <a:lnTo>
                  <a:pt x="829" y="115"/>
                </a:lnTo>
                <a:lnTo>
                  <a:pt x="831" y="127"/>
                </a:lnTo>
                <a:lnTo>
                  <a:pt x="834" y="124"/>
                </a:lnTo>
                <a:lnTo>
                  <a:pt x="836" y="81"/>
                </a:lnTo>
                <a:lnTo>
                  <a:pt x="838" y="86"/>
                </a:lnTo>
                <a:lnTo>
                  <a:pt x="840" y="98"/>
                </a:lnTo>
                <a:lnTo>
                  <a:pt x="843" y="172"/>
                </a:lnTo>
                <a:lnTo>
                  <a:pt x="845" y="178"/>
                </a:lnTo>
                <a:lnTo>
                  <a:pt x="847" y="151"/>
                </a:lnTo>
                <a:lnTo>
                  <a:pt x="849" y="169"/>
                </a:lnTo>
              </a:path>
            </a:pathLst>
          </a:custGeom>
          <a:noFill/>
          <a:ln w="28575" cmpd="sng">
            <a:solidFill>
              <a:schemeClr val="hlink"/>
            </a:solidFill>
            <a:prstDash val="solid"/>
            <a:round/>
            <a:headEnd type="none" w="med" len="med"/>
            <a:tailEnd type="arrow" w="med" len="med"/>
          </a:ln>
          <a:extLst>
            <a:ext uri="{909E8E84-426E-40dd-AFC4-6F175D3DCCD1}">
              <a14:hiddenFill xmlns:a14="http://schemas.microsoft.com/office/drawing/2010/main">
                <a:solidFill>
                  <a:srgbClr val="FF0000">
                    <a:alpha val="50195"/>
                  </a:srgbClr>
                </a:solidFill>
              </a14:hiddenFill>
            </a:ext>
          </a:extLst>
        </p:spPr>
        <p:txBody>
          <a:bodyPr/>
          <a:lstStyle/>
          <a:p>
            <a:endParaRPr lang="fr-FR"/>
          </a:p>
        </p:txBody>
      </p:sp>
      <p:sp>
        <p:nvSpPr>
          <p:cNvPr id="45089" name="Rectangle 34"/>
          <p:cNvSpPr>
            <a:spLocks noChangeAspect="1" noChangeArrowheads="1"/>
          </p:cNvSpPr>
          <p:nvPr/>
        </p:nvSpPr>
        <p:spPr bwMode="auto">
          <a:xfrm>
            <a:off x="1209675" y="5746750"/>
            <a:ext cx="4699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0,00</a:t>
            </a:r>
            <a:endParaRPr lang="fr-FR" sz="1900" b="1">
              <a:solidFill>
                <a:srgbClr val="C0FEF9"/>
              </a:solidFill>
              <a:latin typeface="Gill Sans MT" charset="0"/>
            </a:endParaRPr>
          </a:p>
        </p:txBody>
      </p:sp>
      <p:sp>
        <p:nvSpPr>
          <p:cNvPr id="45090" name="Rectangle 35"/>
          <p:cNvSpPr>
            <a:spLocks noChangeAspect="1" noChangeArrowheads="1"/>
          </p:cNvSpPr>
          <p:nvPr/>
        </p:nvSpPr>
        <p:spPr bwMode="auto">
          <a:xfrm>
            <a:off x="1209675" y="5237163"/>
            <a:ext cx="4699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5,00</a:t>
            </a:r>
            <a:endParaRPr lang="fr-FR" sz="1900" b="1">
              <a:solidFill>
                <a:srgbClr val="C0FEF9"/>
              </a:solidFill>
              <a:latin typeface="Gill Sans MT" charset="0"/>
            </a:endParaRPr>
          </a:p>
        </p:txBody>
      </p:sp>
      <p:sp>
        <p:nvSpPr>
          <p:cNvPr id="45091" name="Rectangle 36"/>
          <p:cNvSpPr>
            <a:spLocks noChangeAspect="1" noChangeArrowheads="1"/>
          </p:cNvSpPr>
          <p:nvPr/>
        </p:nvSpPr>
        <p:spPr bwMode="auto">
          <a:xfrm>
            <a:off x="1098550" y="4733925"/>
            <a:ext cx="6032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10,00</a:t>
            </a:r>
            <a:endParaRPr lang="fr-FR" sz="1900" b="1">
              <a:solidFill>
                <a:srgbClr val="C0FEF9"/>
              </a:solidFill>
              <a:latin typeface="Gill Sans MT" charset="0"/>
            </a:endParaRPr>
          </a:p>
        </p:txBody>
      </p:sp>
      <p:sp>
        <p:nvSpPr>
          <p:cNvPr id="45092" name="Rectangle 37"/>
          <p:cNvSpPr>
            <a:spLocks noChangeAspect="1" noChangeArrowheads="1"/>
          </p:cNvSpPr>
          <p:nvPr/>
        </p:nvSpPr>
        <p:spPr bwMode="auto">
          <a:xfrm>
            <a:off x="1098550" y="4224338"/>
            <a:ext cx="6032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15,00</a:t>
            </a:r>
            <a:endParaRPr lang="fr-FR" sz="1900" b="1">
              <a:solidFill>
                <a:srgbClr val="C0FEF9"/>
              </a:solidFill>
              <a:latin typeface="Gill Sans MT" charset="0"/>
            </a:endParaRPr>
          </a:p>
        </p:txBody>
      </p:sp>
      <p:sp>
        <p:nvSpPr>
          <p:cNvPr id="45093" name="Rectangle 38"/>
          <p:cNvSpPr>
            <a:spLocks noChangeAspect="1" noChangeArrowheads="1"/>
          </p:cNvSpPr>
          <p:nvPr/>
        </p:nvSpPr>
        <p:spPr bwMode="auto">
          <a:xfrm>
            <a:off x="1098550" y="3722688"/>
            <a:ext cx="6032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20,00</a:t>
            </a:r>
            <a:endParaRPr lang="fr-FR" sz="1900" b="1">
              <a:solidFill>
                <a:srgbClr val="C0FEF9"/>
              </a:solidFill>
              <a:latin typeface="Gill Sans MT" charset="0"/>
            </a:endParaRPr>
          </a:p>
        </p:txBody>
      </p:sp>
      <p:sp>
        <p:nvSpPr>
          <p:cNvPr id="45094" name="Rectangle 39"/>
          <p:cNvSpPr>
            <a:spLocks noChangeAspect="1" noChangeArrowheads="1"/>
          </p:cNvSpPr>
          <p:nvPr/>
        </p:nvSpPr>
        <p:spPr bwMode="auto">
          <a:xfrm>
            <a:off x="1098550" y="3211513"/>
            <a:ext cx="6032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25,00</a:t>
            </a:r>
            <a:endParaRPr lang="fr-FR" sz="1900" b="1">
              <a:solidFill>
                <a:srgbClr val="C0FEF9"/>
              </a:solidFill>
              <a:latin typeface="Gill Sans MT" charset="0"/>
            </a:endParaRPr>
          </a:p>
        </p:txBody>
      </p:sp>
      <p:sp>
        <p:nvSpPr>
          <p:cNvPr id="45095" name="Rectangle 40"/>
          <p:cNvSpPr>
            <a:spLocks noChangeAspect="1" noChangeArrowheads="1"/>
          </p:cNvSpPr>
          <p:nvPr/>
        </p:nvSpPr>
        <p:spPr bwMode="auto">
          <a:xfrm>
            <a:off x="1098550" y="2700338"/>
            <a:ext cx="6032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30,00</a:t>
            </a:r>
            <a:endParaRPr lang="fr-FR" sz="1900" b="1">
              <a:solidFill>
                <a:srgbClr val="C0FEF9"/>
              </a:solidFill>
              <a:latin typeface="Gill Sans MT" charset="0"/>
            </a:endParaRPr>
          </a:p>
        </p:txBody>
      </p:sp>
      <p:sp>
        <p:nvSpPr>
          <p:cNvPr id="45096" name="Rectangle 41"/>
          <p:cNvSpPr>
            <a:spLocks noChangeAspect="1" noChangeArrowheads="1"/>
          </p:cNvSpPr>
          <p:nvPr/>
        </p:nvSpPr>
        <p:spPr bwMode="auto">
          <a:xfrm>
            <a:off x="1098550" y="2198688"/>
            <a:ext cx="6032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35,00</a:t>
            </a:r>
            <a:endParaRPr lang="fr-FR" sz="1900" b="1">
              <a:solidFill>
                <a:srgbClr val="C0FEF9"/>
              </a:solidFill>
              <a:latin typeface="Gill Sans MT" charset="0"/>
            </a:endParaRPr>
          </a:p>
        </p:txBody>
      </p:sp>
      <p:sp>
        <p:nvSpPr>
          <p:cNvPr id="45097" name="Rectangle 42"/>
          <p:cNvSpPr>
            <a:spLocks noChangeAspect="1" noChangeArrowheads="1"/>
          </p:cNvSpPr>
          <p:nvPr/>
        </p:nvSpPr>
        <p:spPr bwMode="auto">
          <a:xfrm>
            <a:off x="1098550" y="1687513"/>
            <a:ext cx="6032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40,00</a:t>
            </a:r>
            <a:endParaRPr lang="fr-FR" sz="1900" b="1">
              <a:solidFill>
                <a:srgbClr val="C0FEF9"/>
              </a:solidFill>
              <a:latin typeface="Gill Sans MT" charset="0"/>
            </a:endParaRPr>
          </a:p>
        </p:txBody>
      </p:sp>
      <p:sp>
        <p:nvSpPr>
          <p:cNvPr id="45098" name="Rectangle 43"/>
          <p:cNvSpPr>
            <a:spLocks noChangeAspect="1" noChangeArrowheads="1"/>
          </p:cNvSpPr>
          <p:nvPr/>
        </p:nvSpPr>
        <p:spPr bwMode="auto">
          <a:xfrm>
            <a:off x="1568450" y="5978525"/>
            <a:ext cx="2682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70</a:t>
            </a:r>
            <a:endParaRPr lang="fr-FR" sz="1900" b="1">
              <a:solidFill>
                <a:srgbClr val="C0FEF9"/>
              </a:solidFill>
              <a:latin typeface="Gill Sans MT" charset="0"/>
            </a:endParaRPr>
          </a:p>
        </p:txBody>
      </p:sp>
      <p:sp>
        <p:nvSpPr>
          <p:cNvPr id="45099" name="Rectangle 44"/>
          <p:cNvSpPr>
            <a:spLocks noChangeAspect="1" noChangeArrowheads="1"/>
          </p:cNvSpPr>
          <p:nvPr/>
        </p:nvSpPr>
        <p:spPr bwMode="auto">
          <a:xfrm>
            <a:off x="1978025" y="5978525"/>
            <a:ext cx="2682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72</a:t>
            </a:r>
            <a:endParaRPr lang="fr-FR" sz="1900" b="1">
              <a:solidFill>
                <a:srgbClr val="C0FEF9"/>
              </a:solidFill>
              <a:latin typeface="Gill Sans MT" charset="0"/>
            </a:endParaRPr>
          </a:p>
        </p:txBody>
      </p:sp>
      <p:sp>
        <p:nvSpPr>
          <p:cNvPr id="45100" name="Rectangle 45"/>
          <p:cNvSpPr>
            <a:spLocks noChangeAspect="1" noChangeArrowheads="1"/>
          </p:cNvSpPr>
          <p:nvPr/>
        </p:nvSpPr>
        <p:spPr bwMode="auto">
          <a:xfrm>
            <a:off x="2382838" y="5978525"/>
            <a:ext cx="2682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74</a:t>
            </a:r>
            <a:endParaRPr lang="fr-FR" sz="1900" b="1">
              <a:solidFill>
                <a:srgbClr val="C0FEF9"/>
              </a:solidFill>
              <a:latin typeface="Gill Sans MT" charset="0"/>
            </a:endParaRPr>
          </a:p>
        </p:txBody>
      </p:sp>
      <p:sp>
        <p:nvSpPr>
          <p:cNvPr id="45101" name="Rectangle 46"/>
          <p:cNvSpPr>
            <a:spLocks noChangeAspect="1" noChangeArrowheads="1"/>
          </p:cNvSpPr>
          <p:nvPr/>
        </p:nvSpPr>
        <p:spPr bwMode="auto">
          <a:xfrm>
            <a:off x="2792413" y="5978525"/>
            <a:ext cx="2682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76</a:t>
            </a:r>
            <a:endParaRPr lang="fr-FR" sz="1900" b="1">
              <a:solidFill>
                <a:srgbClr val="C0FEF9"/>
              </a:solidFill>
              <a:latin typeface="Gill Sans MT" charset="0"/>
            </a:endParaRPr>
          </a:p>
        </p:txBody>
      </p:sp>
      <p:sp>
        <p:nvSpPr>
          <p:cNvPr id="45102" name="Rectangle 47"/>
          <p:cNvSpPr>
            <a:spLocks noChangeAspect="1" noChangeArrowheads="1"/>
          </p:cNvSpPr>
          <p:nvPr/>
        </p:nvSpPr>
        <p:spPr bwMode="auto">
          <a:xfrm>
            <a:off x="3197225" y="5978525"/>
            <a:ext cx="2682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78</a:t>
            </a:r>
            <a:endParaRPr lang="fr-FR" sz="1900" b="1">
              <a:solidFill>
                <a:srgbClr val="C0FEF9"/>
              </a:solidFill>
              <a:latin typeface="Gill Sans MT" charset="0"/>
            </a:endParaRPr>
          </a:p>
        </p:txBody>
      </p:sp>
      <p:sp>
        <p:nvSpPr>
          <p:cNvPr id="45103" name="Rectangle 48"/>
          <p:cNvSpPr>
            <a:spLocks noChangeAspect="1" noChangeArrowheads="1"/>
          </p:cNvSpPr>
          <p:nvPr/>
        </p:nvSpPr>
        <p:spPr bwMode="auto">
          <a:xfrm>
            <a:off x="3608388" y="5978525"/>
            <a:ext cx="2682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80</a:t>
            </a:r>
            <a:endParaRPr lang="fr-FR" sz="1900" b="1">
              <a:solidFill>
                <a:srgbClr val="C0FEF9"/>
              </a:solidFill>
              <a:latin typeface="Gill Sans MT" charset="0"/>
            </a:endParaRPr>
          </a:p>
        </p:txBody>
      </p:sp>
      <p:sp>
        <p:nvSpPr>
          <p:cNvPr id="45104" name="Rectangle 49"/>
          <p:cNvSpPr>
            <a:spLocks noChangeAspect="1" noChangeArrowheads="1"/>
          </p:cNvSpPr>
          <p:nvPr/>
        </p:nvSpPr>
        <p:spPr bwMode="auto">
          <a:xfrm>
            <a:off x="4019550" y="5978525"/>
            <a:ext cx="2682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82</a:t>
            </a:r>
            <a:endParaRPr lang="fr-FR" sz="1900" b="1">
              <a:solidFill>
                <a:srgbClr val="C0FEF9"/>
              </a:solidFill>
              <a:latin typeface="Gill Sans MT" charset="0"/>
            </a:endParaRPr>
          </a:p>
        </p:txBody>
      </p:sp>
      <p:sp>
        <p:nvSpPr>
          <p:cNvPr id="45105" name="Rectangle 50"/>
          <p:cNvSpPr>
            <a:spLocks noChangeAspect="1" noChangeArrowheads="1"/>
          </p:cNvSpPr>
          <p:nvPr/>
        </p:nvSpPr>
        <p:spPr bwMode="auto">
          <a:xfrm>
            <a:off x="4422775" y="5978525"/>
            <a:ext cx="2682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84</a:t>
            </a:r>
            <a:endParaRPr lang="fr-FR" sz="1900" b="1">
              <a:solidFill>
                <a:srgbClr val="C0FEF9"/>
              </a:solidFill>
              <a:latin typeface="Gill Sans MT" charset="0"/>
            </a:endParaRPr>
          </a:p>
        </p:txBody>
      </p:sp>
      <p:sp>
        <p:nvSpPr>
          <p:cNvPr id="45106" name="Rectangle 51"/>
          <p:cNvSpPr>
            <a:spLocks noChangeAspect="1" noChangeArrowheads="1"/>
          </p:cNvSpPr>
          <p:nvPr/>
        </p:nvSpPr>
        <p:spPr bwMode="auto">
          <a:xfrm>
            <a:off x="4833938" y="5978525"/>
            <a:ext cx="2682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86</a:t>
            </a:r>
            <a:endParaRPr lang="fr-FR" sz="1900" b="1">
              <a:solidFill>
                <a:srgbClr val="C0FEF9"/>
              </a:solidFill>
              <a:latin typeface="Gill Sans MT" charset="0"/>
            </a:endParaRPr>
          </a:p>
        </p:txBody>
      </p:sp>
      <p:sp>
        <p:nvSpPr>
          <p:cNvPr id="45107" name="Rectangle 52"/>
          <p:cNvSpPr>
            <a:spLocks noChangeAspect="1" noChangeArrowheads="1"/>
          </p:cNvSpPr>
          <p:nvPr/>
        </p:nvSpPr>
        <p:spPr bwMode="auto">
          <a:xfrm>
            <a:off x="5245100" y="5978525"/>
            <a:ext cx="2682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88</a:t>
            </a:r>
            <a:endParaRPr lang="fr-FR" sz="1900" b="1">
              <a:solidFill>
                <a:srgbClr val="C0FEF9"/>
              </a:solidFill>
              <a:latin typeface="Gill Sans MT" charset="0"/>
            </a:endParaRPr>
          </a:p>
        </p:txBody>
      </p:sp>
      <p:sp>
        <p:nvSpPr>
          <p:cNvPr id="45108" name="Rectangle 53"/>
          <p:cNvSpPr>
            <a:spLocks noChangeAspect="1" noChangeArrowheads="1"/>
          </p:cNvSpPr>
          <p:nvPr/>
        </p:nvSpPr>
        <p:spPr bwMode="auto">
          <a:xfrm>
            <a:off x="5648325" y="5978525"/>
            <a:ext cx="2682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90</a:t>
            </a:r>
            <a:endParaRPr lang="fr-FR" sz="1900" b="1">
              <a:solidFill>
                <a:srgbClr val="C0FEF9"/>
              </a:solidFill>
              <a:latin typeface="Gill Sans MT" charset="0"/>
            </a:endParaRPr>
          </a:p>
        </p:txBody>
      </p:sp>
      <p:sp>
        <p:nvSpPr>
          <p:cNvPr id="45109" name="Rectangle 54"/>
          <p:cNvSpPr>
            <a:spLocks noChangeAspect="1" noChangeArrowheads="1"/>
          </p:cNvSpPr>
          <p:nvPr/>
        </p:nvSpPr>
        <p:spPr bwMode="auto">
          <a:xfrm>
            <a:off x="6059488" y="5978525"/>
            <a:ext cx="2682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92</a:t>
            </a:r>
            <a:endParaRPr lang="fr-FR" sz="1900" b="1">
              <a:solidFill>
                <a:srgbClr val="C0FEF9"/>
              </a:solidFill>
              <a:latin typeface="Gill Sans MT" charset="0"/>
            </a:endParaRPr>
          </a:p>
        </p:txBody>
      </p:sp>
      <p:sp>
        <p:nvSpPr>
          <p:cNvPr id="45110" name="Rectangle 55"/>
          <p:cNvSpPr>
            <a:spLocks noChangeAspect="1" noChangeArrowheads="1"/>
          </p:cNvSpPr>
          <p:nvPr/>
        </p:nvSpPr>
        <p:spPr bwMode="auto">
          <a:xfrm>
            <a:off x="6462713" y="5978525"/>
            <a:ext cx="2682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94</a:t>
            </a:r>
            <a:endParaRPr lang="fr-FR" sz="1900" b="1">
              <a:solidFill>
                <a:srgbClr val="C0FEF9"/>
              </a:solidFill>
              <a:latin typeface="Gill Sans MT" charset="0"/>
            </a:endParaRPr>
          </a:p>
        </p:txBody>
      </p:sp>
      <p:sp>
        <p:nvSpPr>
          <p:cNvPr id="45111" name="Rectangle 56"/>
          <p:cNvSpPr>
            <a:spLocks noChangeAspect="1" noChangeArrowheads="1"/>
          </p:cNvSpPr>
          <p:nvPr/>
        </p:nvSpPr>
        <p:spPr bwMode="auto">
          <a:xfrm>
            <a:off x="6873875" y="5978525"/>
            <a:ext cx="2682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96</a:t>
            </a:r>
            <a:endParaRPr lang="fr-FR" sz="1900" b="1">
              <a:solidFill>
                <a:srgbClr val="C0FEF9"/>
              </a:solidFill>
              <a:latin typeface="Gill Sans MT" charset="0"/>
            </a:endParaRPr>
          </a:p>
        </p:txBody>
      </p:sp>
      <p:sp>
        <p:nvSpPr>
          <p:cNvPr id="45112" name="Rectangle 57"/>
          <p:cNvSpPr>
            <a:spLocks noChangeAspect="1" noChangeArrowheads="1"/>
          </p:cNvSpPr>
          <p:nvPr/>
        </p:nvSpPr>
        <p:spPr bwMode="auto">
          <a:xfrm>
            <a:off x="7285038" y="5978525"/>
            <a:ext cx="2682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98</a:t>
            </a:r>
            <a:endParaRPr lang="fr-FR" sz="1900" b="1">
              <a:solidFill>
                <a:srgbClr val="C0FEF9"/>
              </a:solidFill>
              <a:latin typeface="Gill Sans MT" charset="0"/>
            </a:endParaRPr>
          </a:p>
        </p:txBody>
      </p:sp>
      <p:sp>
        <p:nvSpPr>
          <p:cNvPr id="45113" name="Rectangle 58"/>
          <p:cNvSpPr>
            <a:spLocks noChangeAspect="1" noChangeArrowheads="1"/>
          </p:cNvSpPr>
          <p:nvPr/>
        </p:nvSpPr>
        <p:spPr bwMode="auto">
          <a:xfrm>
            <a:off x="7688263" y="5978525"/>
            <a:ext cx="2682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00</a:t>
            </a:r>
            <a:endParaRPr lang="fr-FR" sz="1900" b="1">
              <a:solidFill>
                <a:srgbClr val="C0FEF9"/>
              </a:solidFill>
              <a:latin typeface="Gill Sans MT" charset="0"/>
            </a:endParaRPr>
          </a:p>
        </p:txBody>
      </p:sp>
      <p:sp>
        <p:nvSpPr>
          <p:cNvPr id="45114" name="Rectangle 59"/>
          <p:cNvSpPr>
            <a:spLocks noChangeAspect="1" noChangeArrowheads="1"/>
          </p:cNvSpPr>
          <p:nvPr/>
        </p:nvSpPr>
        <p:spPr bwMode="auto">
          <a:xfrm>
            <a:off x="1828800" y="1676400"/>
            <a:ext cx="1106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a:r>
              <a:rPr lang="fr-FR" sz="1900" b="1">
                <a:solidFill>
                  <a:srgbClr val="000000"/>
                </a:solidFill>
                <a:latin typeface="Gill Sans MT" charset="0"/>
              </a:rPr>
              <a:t>$/b</a:t>
            </a:r>
          </a:p>
          <a:p>
            <a:pPr defTabSz="762000"/>
            <a:r>
              <a:rPr lang="fr-FR" sz="1400" b="1">
                <a:solidFill>
                  <a:srgbClr val="000000"/>
                </a:solidFill>
                <a:latin typeface="Gill Sans MT" charset="0"/>
              </a:rPr>
              <a:t>($ constants)</a:t>
            </a:r>
            <a:endParaRPr lang="fr-FR" sz="1900" b="1">
              <a:solidFill>
                <a:srgbClr val="C0FEF9"/>
              </a:solidFill>
              <a:latin typeface="Gill Sans MT" charset="0"/>
            </a:endParaRPr>
          </a:p>
        </p:txBody>
      </p:sp>
      <p:sp>
        <p:nvSpPr>
          <p:cNvPr id="45115" name="Rectangle 60"/>
          <p:cNvSpPr>
            <a:spLocks noChangeAspect="1" noChangeArrowheads="1"/>
          </p:cNvSpPr>
          <p:nvPr/>
        </p:nvSpPr>
        <p:spPr bwMode="auto">
          <a:xfrm>
            <a:off x="3973513" y="4371975"/>
            <a:ext cx="622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800"/>
          </a:p>
        </p:txBody>
      </p:sp>
      <p:sp>
        <p:nvSpPr>
          <p:cNvPr id="45116" name="Rectangle 61"/>
          <p:cNvSpPr>
            <a:spLocks noChangeAspect="1" noChangeArrowheads="1"/>
          </p:cNvSpPr>
          <p:nvPr/>
        </p:nvSpPr>
        <p:spPr bwMode="auto">
          <a:xfrm>
            <a:off x="3767138" y="3733800"/>
            <a:ext cx="12461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Révolution</a:t>
            </a:r>
          </a:p>
          <a:p>
            <a:pPr algn="ctr" defTabSz="762000"/>
            <a:r>
              <a:rPr lang="fr-FR" sz="1900" b="1">
                <a:solidFill>
                  <a:srgbClr val="000000"/>
                </a:solidFill>
                <a:latin typeface="Gill Sans MT" charset="0"/>
              </a:rPr>
              <a:t>Islamique</a:t>
            </a:r>
          </a:p>
          <a:p>
            <a:pPr algn="ctr" defTabSz="762000"/>
            <a:r>
              <a:rPr lang="fr-FR" sz="1900" b="1">
                <a:solidFill>
                  <a:srgbClr val="000000"/>
                </a:solidFill>
                <a:latin typeface="Gill Sans MT" charset="0"/>
              </a:rPr>
              <a:t>en Iran</a:t>
            </a:r>
          </a:p>
        </p:txBody>
      </p:sp>
      <p:sp>
        <p:nvSpPr>
          <p:cNvPr id="45117" name="Rectangle 62"/>
          <p:cNvSpPr>
            <a:spLocks noChangeAspect="1" noChangeArrowheads="1"/>
          </p:cNvSpPr>
          <p:nvPr/>
        </p:nvSpPr>
        <p:spPr bwMode="auto">
          <a:xfrm>
            <a:off x="2089150" y="3810000"/>
            <a:ext cx="139382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Domination </a:t>
            </a:r>
          </a:p>
          <a:p>
            <a:pPr algn="ctr" defTabSz="762000"/>
            <a:r>
              <a:rPr lang="fr-FR" sz="1900" b="1">
                <a:solidFill>
                  <a:srgbClr val="000000"/>
                </a:solidFill>
                <a:latin typeface="Gill Sans MT" charset="0"/>
              </a:rPr>
              <a:t>OPEP </a:t>
            </a:r>
          </a:p>
        </p:txBody>
      </p:sp>
      <p:sp>
        <p:nvSpPr>
          <p:cNvPr id="45118" name="Rectangle 63"/>
          <p:cNvSpPr>
            <a:spLocks noChangeAspect="1" noChangeArrowheads="1"/>
          </p:cNvSpPr>
          <p:nvPr/>
        </p:nvSpPr>
        <p:spPr bwMode="auto">
          <a:xfrm>
            <a:off x="2667000" y="2743200"/>
            <a:ext cx="939800" cy="609600"/>
          </a:xfrm>
          <a:prstGeom prst="rect">
            <a:avLst/>
          </a:prstGeom>
          <a:noFill/>
          <a:ln w="28575">
            <a:solidFill>
              <a:srgbClr val="00CC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800"/>
          </a:p>
        </p:txBody>
      </p:sp>
      <p:sp>
        <p:nvSpPr>
          <p:cNvPr id="45119" name="Rectangle 64"/>
          <p:cNvSpPr>
            <a:spLocks noChangeAspect="1" noChangeArrowheads="1"/>
          </p:cNvSpPr>
          <p:nvPr/>
        </p:nvSpPr>
        <p:spPr bwMode="auto">
          <a:xfrm>
            <a:off x="2841625" y="2771775"/>
            <a:ext cx="6175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2ème</a:t>
            </a:r>
          </a:p>
          <a:p>
            <a:pPr algn="ctr" defTabSz="762000"/>
            <a:r>
              <a:rPr lang="fr-FR" sz="1900" b="1">
                <a:solidFill>
                  <a:srgbClr val="000000"/>
                </a:solidFill>
                <a:latin typeface="Gill Sans MT" charset="0"/>
              </a:rPr>
              <a:t>choc</a:t>
            </a:r>
            <a:endParaRPr lang="fr-FR" sz="1900" b="1">
              <a:solidFill>
                <a:srgbClr val="C0FEF9"/>
              </a:solidFill>
              <a:latin typeface="Gill Sans MT" charset="0"/>
            </a:endParaRPr>
          </a:p>
        </p:txBody>
      </p:sp>
      <p:sp>
        <p:nvSpPr>
          <p:cNvPr id="45120" name="Rectangle 65"/>
          <p:cNvSpPr>
            <a:spLocks noChangeAspect="1" noChangeArrowheads="1"/>
          </p:cNvSpPr>
          <p:nvPr/>
        </p:nvSpPr>
        <p:spPr bwMode="auto">
          <a:xfrm>
            <a:off x="3489325" y="1671638"/>
            <a:ext cx="666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 </a:t>
            </a:r>
            <a:endParaRPr lang="fr-FR" sz="1900" b="1">
              <a:solidFill>
                <a:srgbClr val="C0FEF9"/>
              </a:solidFill>
              <a:latin typeface="Gill Sans MT" charset="0"/>
            </a:endParaRPr>
          </a:p>
        </p:txBody>
      </p:sp>
      <p:sp>
        <p:nvSpPr>
          <p:cNvPr id="45121" name="Rectangle 66"/>
          <p:cNvSpPr>
            <a:spLocks noChangeAspect="1" noChangeArrowheads="1"/>
          </p:cNvSpPr>
          <p:nvPr/>
        </p:nvSpPr>
        <p:spPr bwMode="auto">
          <a:xfrm>
            <a:off x="3211513" y="1295400"/>
            <a:ext cx="9382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Guerre</a:t>
            </a:r>
          </a:p>
          <a:p>
            <a:pPr algn="ctr" defTabSz="762000"/>
            <a:r>
              <a:rPr lang="fr-FR" sz="1900" b="1">
                <a:solidFill>
                  <a:srgbClr val="000000"/>
                </a:solidFill>
                <a:latin typeface="Gill Sans MT" charset="0"/>
              </a:rPr>
              <a:t>Iran/Irak</a:t>
            </a:r>
            <a:endParaRPr lang="fr-FR" sz="1900" b="1">
              <a:solidFill>
                <a:srgbClr val="C0FEF9"/>
              </a:solidFill>
              <a:latin typeface="Gill Sans MT" charset="0"/>
            </a:endParaRPr>
          </a:p>
        </p:txBody>
      </p:sp>
      <p:sp>
        <p:nvSpPr>
          <p:cNvPr id="45122" name="Rectangle 67"/>
          <p:cNvSpPr>
            <a:spLocks noChangeAspect="1" noChangeArrowheads="1"/>
          </p:cNvSpPr>
          <p:nvPr/>
        </p:nvSpPr>
        <p:spPr bwMode="auto">
          <a:xfrm>
            <a:off x="4953000" y="4953000"/>
            <a:ext cx="1066800" cy="609600"/>
          </a:xfrm>
          <a:prstGeom prst="rect">
            <a:avLst/>
          </a:prstGeom>
          <a:noFill/>
          <a:ln w="28575">
            <a:solidFill>
              <a:srgbClr val="00CC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800"/>
          </a:p>
        </p:txBody>
      </p:sp>
      <p:sp>
        <p:nvSpPr>
          <p:cNvPr id="45123" name="Rectangle 68"/>
          <p:cNvSpPr>
            <a:spLocks noChangeAspect="1" noChangeArrowheads="1"/>
          </p:cNvSpPr>
          <p:nvPr/>
        </p:nvSpPr>
        <p:spPr bwMode="auto">
          <a:xfrm>
            <a:off x="5108575" y="4953000"/>
            <a:ext cx="77787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Contre</a:t>
            </a:r>
          </a:p>
          <a:p>
            <a:pPr algn="ctr" defTabSz="762000"/>
            <a:r>
              <a:rPr lang="fr-FR" sz="1900" b="1">
                <a:solidFill>
                  <a:srgbClr val="000000"/>
                </a:solidFill>
                <a:latin typeface="Gill Sans MT" charset="0"/>
              </a:rPr>
              <a:t>choc</a:t>
            </a:r>
            <a:endParaRPr lang="fr-FR" sz="1900" b="1">
              <a:solidFill>
                <a:srgbClr val="C0FEF9"/>
              </a:solidFill>
              <a:latin typeface="Gill Sans MT" charset="0"/>
            </a:endParaRPr>
          </a:p>
        </p:txBody>
      </p:sp>
      <p:sp>
        <p:nvSpPr>
          <p:cNvPr id="45124" name="Rectangle 69"/>
          <p:cNvSpPr>
            <a:spLocks noChangeAspect="1" noChangeArrowheads="1"/>
          </p:cNvSpPr>
          <p:nvPr/>
        </p:nvSpPr>
        <p:spPr bwMode="auto">
          <a:xfrm>
            <a:off x="5111750" y="2565400"/>
            <a:ext cx="604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800"/>
          </a:p>
        </p:txBody>
      </p:sp>
      <p:sp>
        <p:nvSpPr>
          <p:cNvPr id="45125" name="Rectangle 70"/>
          <p:cNvSpPr>
            <a:spLocks noChangeAspect="1" noChangeArrowheads="1"/>
          </p:cNvSpPr>
          <p:nvPr/>
        </p:nvSpPr>
        <p:spPr bwMode="auto">
          <a:xfrm>
            <a:off x="4805363" y="2438400"/>
            <a:ext cx="105886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 Contrats</a:t>
            </a:r>
          </a:p>
          <a:p>
            <a:pPr algn="ctr" defTabSz="762000"/>
            <a:r>
              <a:rPr lang="fr-FR" sz="1900" b="1">
                <a:solidFill>
                  <a:srgbClr val="000000"/>
                </a:solidFill>
                <a:latin typeface="Gill Sans MT" charset="0"/>
              </a:rPr>
              <a:t>netback</a:t>
            </a:r>
          </a:p>
        </p:txBody>
      </p:sp>
      <p:sp>
        <p:nvSpPr>
          <p:cNvPr id="45126" name="Rectangle 71"/>
          <p:cNvSpPr>
            <a:spLocks noChangeAspect="1" noChangeArrowheads="1"/>
          </p:cNvSpPr>
          <p:nvPr/>
        </p:nvSpPr>
        <p:spPr bwMode="auto">
          <a:xfrm>
            <a:off x="4332288" y="2057400"/>
            <a:ext cx="8318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Quotas</a:t>
            </a:r>
            <a:endParaRPr lang="fr-FR" sz="1900" b="1">
              <a:solidFill>
                <a:srgbClr val="C0FEF9"/>
              </a:solidFill>
              <a:latin typeface="Gill Sans MT" charset="0"/>
            </a:endParaRPr>
          </a:p>
        </p:txBody>
      </p:sp>
      <p:sp>
        <p:nvSpPr>
          <p:cNvPr id="45127" name="Rectangle 72"/>
          <p:cNvSpPr>
            <a:spLocks noChangeAspect="1" noChangeArrowheads="1"/>
          </p:cNvSpPr>
          <p:nvPr/>
        </p:nvSpPr>
        <p:spPr bwMode="auto">
          <a:xfrm>
            <a:off x="6113463" y="1798638"/>
            <a:ext cx="6588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800"/>
          </a:p>
        </p:txBody>
      </p:sp>
      <p:sp>
        <p:nvSpPr>
          <p:cNvPr id="45128" name="Rectangle 73"/>
          <p:cNvSpPr>
            <a:spLocks noChangeAspect="1" noChangeArrowheads="1"/>
          </p:cNvSpPr>
          <p:nvPr/>
        </p:nvSpPr>
        <p:spPr bwMode="auto">
          <a:xfrm>
            <a:off x="5343525" y="1447800"/>
            <a:ext cx="12874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Guerre</a:t>
            </a:r>
          </a:p>
          <a:p>
            <a:pPr algn="ctr" defTabSz="762000"/>
            <a:r>
              <a:rPr lang="fr-FR" sz="1900" b="1">
                <a:solidFill>
                  <a:srgbClr val="000000"/>
                </a:solidFill>
                <a:latin typeface="Gill Sans MT" charset="0"/>
              </a:rPr>
              <a:t>Irak/Koweit</a:t>
            </a:r>
            <a:endParaRPr lang="fr-FR" sz="1900" b="1">
              <a:solidFill>
                <a:srgbClr val="C0FEF9"/>
              </a:solidFill>
              <a:latin typeface="Gill Sans MT" charset="0"/>
            </a:endParaRPr>
          </a:p>
        </p:txBody>
      </p:sp>
      <p:sp>
        <p:nvSpPr>
          <p:cNvPr id="45129" name="Line 74"/>
          <p:cNvSpPr>
            <a:spLocks noChangeAspect="1" noChangeShapeType="1"/>
          </p:cNvSpPr>
          <p:nvPr/>
        </p:nvSpPr>
        <p:spPr bwMode="auto">
          <a:xfrm flipH="1">
            <a:off x="5029200" y="3124200"/>
            <a:ext cx="114300"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5130" name="Line 75"/>
          <p:cNvSpPr>
            <a:spLocks noChangeAspect="1" noChangeShapeType="1"/>
          </p:cNvSpPr>
          <p:nvPr/>
        </p:nvSpPr>
        <p:spPr bwMode="auto">
          <a:xfrm>
            <a:off x="3505200" y="1981200"/>
            <a:ext cx="155575" cy="233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5131" name="Line 76"/>
          <p:cNvSpPr>
            <a:spLocks noChangeAspect="1" noChangeShapeType="1"/>
          </p:cNvSpPr>
          <p:nvPr/>
        </p:nvSpPr>
        <p:spPr bwMode="auto">
          <a:xfrm>
            <a:off x="3227388" y="4273550"/>
            <a:ext cx="104775" cy="1889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5132" name="Line 77"/>
          <p:cNvSpPr>
            <a:spLocks noChangeAspect="1" noChangeShapeType="1"/>
          </p:cNvSpPr>
          <p:nvPr/>
        </p:nvSpPr>
        <p:spPr bwMode="auto">
          <a:xfrm flipH="1">
            <a:off x="4572000" y="2362200"/>
            <a:ext cx="133350" cy="1905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5133" name="Line 78"/>
          <p:cNvSpPr>
            <a:spLocks noChangeAspect="1" noChangeShapeType="1"/>
          </p:cNvSpPr>
          <p:nvPr/>
        </p:nvSpPr>
        <p:spPr bwMode="auto">
          <a:xfrm flipH="1">
            <a:off x="5915025" y="2093913"/>
            <a:ext cx="149225" cy="2635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5134" name="Line 79"/>
          <p:cNvSpPr>
            <a:spLocks noChangeAspect="1" noChangeShapeType="1"/>
          </p:cNvSpPr>
          <p:nvPr/>
        </p:nvSpPr>
        <p:spPr bwMode="auto">
          <a:xfrm flipH="1">
            <a:off x="3657600" y="4570413"/>
            <a:ext cx="228600" cy="79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5135" name="Rectangle 80"/>
          <p:cNvSpPr>
            <a:spLocks noChangeAspect="1" noChangeArrowheads="1"/>
          </p:cNvSpPr>
          <p:nvPr/>
        </p:nvSpPr>
        <p:spPr bwMode="auto">
          <a:xfrm>
            <a:off x="1822450" y="3508375"/>
            <a:ext cx="85248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800"/>
          </a:p>
        </p:txBody>
      </p:sp>
      <p:sp>
        <p:nvSpPr>
          <p:cNvPr id="369746" name="Line 82"/>
          <p:cNvSpPr>
            <a:spLocks noChangeShapeType="1"/>
          </p:cNvSpPr>
          <p:nvPr/>
        </p:nvSpPr>
        <p:spPr bwMode="auto">
          <a:xfrm flipV="1">
            <a:off x="8305800" y="266700"/>
            <a:ext cx="381000" cy="285750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45137" name="Rectangle 83"/>
          <p:cNvSpPr>
            <a:spLocks noChangeAspect="1" noChangeArrowheads="1"/>
          </p:cNvSpPr>
          <p:nvPr/>
        </p:nvSpPr>
        <p:spPr bwMode="auto">
          <a:xfrm>
            <a:off x="7315200" y="327025"/>
            <a:ext cx="1066800" cy="1044575"/>
          </a:xfrm>
          <a:prstGeom prst="rect">
            <a:avLst/>
          </a:prstGeom>
          <a:noFill/>
          <a:ln w="28575">
            <a:solidFill>
              <a:srgbClr val="00CC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800"/>
          </a:p>
        </p:txBody>
      </p:sp>
      <p:sp>
        <p:nvSpPr>
          <p:cNvPr id="45138" name="Rectangle 84"/>
          <p:cNvSpPr>
            <a:spLocks noChangeAspect="1" noChangeArrowheads="1"/>
          </p:cNvSpPr>
          <p:nvPr/>
        </p:nvSpPr>
        <p:spPr bwMode="auto">
          <a:xfrm>
            <a:off x="7550150" y="381000"/>
            <a:ext cx="6175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3ème</a:t>
            </a:r>
          </a:p>
          <a:p>
            <a:pPr algn="ctr" defTabSz="762000"/>
            <a:r>
              <a:rPr lang="fr-FR" sz="1900" b="1">
                <a:solidFill>
                  <a:srgbClr val="000000"/>
                </a:solidFill>
                <a:latin typeface="Gill Sans MT" charset="0"/>
              </a:rPr>
              <a:t>choc</a:t>
            </a:r>
          </a:p>
          <a:p>
            <a:pPr algn="ctr" defTabSz="762000"/>
            <a:r>
              <a:rPr lang="fr-FR" sz="1900" b="1">
                <a:solidFill>
                  <a:srgbClr val="000000"/>
                </a:solidFill>
                <a:latin typeface="Gill Sans MT" charset="0"/>
              </a:rPr>
              <a:t>2004</a:t>
            </a:r>
            <a:endParaRPr lang="fr-FR" sz="1900" b="1">
              <a:solidFill>
                <a:srgbClr val="C0FEF9"/>
              </a:solidFill>
              <a:latin typeface="Gill Sans MT" charset="0"/>
            </a:endParaRPr>
          </a:p>
        </p:txBody>
      </p:sp>
      <p:sp>
        <p:nvSpPr>
          <p:cNvPr id="45139" name="Rectangle 85"/>
          <p:cNvSpPr>
            <a:spLocks noChangeAspect="1" noChangeArrowheads="1"/>
          </p:cNvSpPr>
          <p:nvPr/>
        </p:nvSpPr>
        <p:spPr bwMode="auto">
          <a:xfrm>
            <a:off x="1752600" y="4391025"/>
            <a:ext cx="685800" cy="638175"/>
          </a:xfrm>
          <a:prstGeom prst="rect">
            <a:avLst/>
          </a:prstGeom>
          <a:noFill/>
          <a:ln w="28575">
            <a:solidFill>
              <a:srgbClr val="00CC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800"/>
          </a:p>
        </p:txBody>
      </p:sp>
      <p:sp>
        <p:nvSpPr>
          <p:cNvPr id="45140" name="Rectangle 86"/>
          <p:cNvSpPr>
            <a:spLocks noChangeAspect="1" noChangeArrowheads="1"/>
          </p:cNvSpPr>
          <p:nvPr/>
        </p:nvSpPr>
        <p:spPr bwMode="auto">
          <a:xfrm>
            <a:off x="1776413" y="4419600"/>
            <a:ext cx="6032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1er</a:t>
            </a:r>
          </a:p>
          <a:p>
            <a:pPr algn="ctr" defTabSz="762000"/>
            <a:r>
              <a:rPr lang="fr-FR" sz="1900" b="1">
                <a:solidFill>
                  <a:srgbClr val="000000"/>
                </a:solidFill>
                <a:latin typeface="Gill Sans MT" charset="0"/>
              </a:rPr>
              <a:t>Choc</a:t>
            </a:r>
            <a:endParaRPr lang="fr-FR" sz="1900" b="1">
              <a:solidFill>
                <a:srgbClr val="C0FEF9"/>
              </a:solidFill>
              <a:latin typeface="Gill Sans MT" charset="0"/>
            </a:endParaRPr>
          </a:p>
        </p:txBody>
      </p:sp>
      <p:sp>
        <p:nvSpPr>
          <p:cNvPr id="369751" name="Line 87"/>
          <p:cNvSpPr>
            <a:spLocks noChangeShapeType="1"/>
          </p:cNvSpPr>
          <p:nvPr/>
        </p:nvSpPr>
        <p:spPr bwMode="auto">
          <a:xfrm flipV="1">
            <a:off x="8077200" y="3124200"/>
            <a:ext cx="228600" cy="15240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369752" name="Line 88"/>
          <p:cNvSpPr>
            <a:spLocks noChangeShapeType="1"/>
          </p:cNvSpPr>
          <p:nvPr/>
        </p:nvSpPr>
        <p:spPr bwMode="auto">
          <a:xfrm flipH="1" flipV="1">
            <a:off x="8686800" y="266700"/>
            <a:ext cx="76200" cy="7620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369753" name="Line 89"/>
          <p:cNvSpPr>
            <a:spLocks noChangeShapeType="1"/>
          </p:cNvSpPr>
          <p:nvPr/>
        </p:nvSpPr>
        <p:spPr bwMode="auto">
          <a:xfrm flipH="1">
            <a:off x="8610600" y="266700"/>
            <a:ext cx="76200" cy="7620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45144" name="Rectangle 90"/>
          <p:cNvSpPr>
            <a:spLocks noChangeAspect="1" noChangeArrowheads="1"/>
          </p:cNvSpPr>
          <p:nvPr/>
        </p:nvSpPr>
        <p:spPr bwMode="auto">
          <a:xfrm>
            <a:off x="7056438" y="1447800"/>
            <a:ext cx="13017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rgbClr val="000000"/>
                </a:solidFill>
                <a:latin typeface="Gill Sans MT" charset="0"/>
              </a:rPr>
              <a:t>Invasion</a:t>
            </a:r>
          </a:p>
          <a:p>
            <a:pPr algn="ctr" defTabSz="762000"/>
            <a:r>
              <a:rPr lang="fr-FR" sz="1900" b="1">
                <a:solidFill>
                  <a:srgbClr val="000000"/>
                </a:solidFill>
                <a:latin typeface="Gill Sans MT" charset="0"/>
              </a:rPr>
              <a:t>Americaine</a:t>
            </a:r>
          </a:p>
          <a:p>
            <a:pPr algn="ctr" defTabSz="762000"/>
            <a:r>
              <a:rPr lang="fr-FR" sz="1900" b="1">
                <a:solidFill>
                  <a:srgbClr val="000000"/>
                </a:solidFill>
                <a:latin typeface="Gill Sans MT" charset="0"/>
              </a:rPr>
              <a:t>en Irak</a:t>
            </a:r>
          </a:p>
        </p:txBody>
      </p:sp>
      <p:sp>
        <p:nvSpPr>
          <p:cNvPr id="45145" name="Line 91"/>
          <p:cNvSpPr>
            <a:spLocks noChangeAspect="1" noChangeShapeType="1"/>
          </p:cNvSpPr>
          <p:nvPr/>
        </p:nvSpPr>
        <p:spPr bwMode="auto">
          <a:xfrm flipV="1">
            <a:off x="8001000" y="2362200"/>
            <a:ext cx="381000" cy="127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5146" name="Rectangle 92"/>
          <p:cNvSpPr>
            <a:spLocks noChangeAspect="1" noChangeArrowheads="1"/>
          </p:cNvSpPr>
          <p:nvPr/>
        </p:nvSpPr>
        <p:spPr bwMode="auto">
          <a:xfrm>
            <a:off x="8740775" y="0"/>
            <a:ext cx="4032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762000"/>
            <a:r>
              <a:rPr lang="fr-FR" sz="1900" b="1">
                <a:solidFill>
                  <a:schemeClr val="hlink"/>
                </a:solidFill>
                <a:latin typeface="Gill Sans MT" charset="0"/>
              </a:rPr>
              <a:t>140</a:t>
            </a:r>
          </a:p>
        </p:txBody>
      </p:sp>
      <p:sp>
        <p:nvSpPr>
          <p:cNvPr id="45147" name="Rectangle 93"/>
          <p:cNvSpPr>
            <a:spLocks noChangeAspect="1" noChangeArrowheads="1"/>
          </p:cNvSpPr>
          <p:nvPr/>
        </p:nvSpPr>
        <p:spPr bwMode="auto">
          <a:xfrm>
            <a:off x="8794750" y="381000"/>
            <a:ext cx="3492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a:r>
              <a:rPr lang="fr-FR" sz="1900" b="1">
                <a:solidFill>
                  <a:schemeClr val="hlink"/>
                </a:solidFill>
                <a:latin typeface="Gill Sans MT" charset="0"/>
              </a:rPr>
              <a:t>$/b</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ChangeArrowheads="1"/>
          </p:cNvSpPr>
          <p:nvPr/>
        </p:nvSpPr>
        <p:spPr bwMode="auto">
          <a:xfrm>
            <a:off x="1066800" y="304800"/>
            <a:ext cx="8077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3200" b="1">
                <a:solidFill>
                  <a:schemeClr val="accent2"/>
                </a:solidFill>
                <a:cs typeface="+mn-cs"/>
              </a:rPr>
              <a:t>LE PIC DE PRODUCTION DE PETROLE EST IMMINENT - LA PRODUCTION VA BIENTOT DECROITRE</a:t>
            </a:r>
            <a:endParaRPr lang="fr-FR" sz="3600" b="1">
              <a:solidFill>
                <a:schemeClr val="accent2"/>
              </a:solidFill>
              <a:cs typeface="+mn-cs"/>
            </a:endParaRPr>
          </a:p>
        </p:txBody>
      </p:sp>
      <p:sp>
        <p:nvSpPr>
          <p:cNvPr id="561155" name="Text Box 3"/>
          <p:cNvSpPr txBox="1">
            <a:spLocks noChangeArrowheads="1"/>
          </p:cNvSpPr>
          <p:nvPr/>
        </p:nvSpPr>
        <p:spPr bwMode="auto">
          <a:xfrm>
            <a:off x="2057400" y="5486400"/>
            <a:ext cx="3238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800" smtClean="0">
                <a:latin typeface="Times" charset="0"/>
                <a:cs typeface="+mn-cs"/>
              </a:rPr>
              <a:t>DR</a:t>
            </a:r>
            <a:endParaRPr lang="fr-FR" smtClean="0">
              <a:latin typeface="Times" charset="0"/>
              <a:cs typeface="+mn-cs"/>
            </a:endParaRPr>
          </a:p>
        </p:txBody>
      </p:sp>
      <p:sp>
        <p:nvSpPr>
          <p:cNvPr id="561156" name="Rectangle 4"/>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2CAC0C4F-9561-1847-9B2C-12BD39EFECD7}" type="slidenum">
              <a:rPr lang="fr-FR" sz="1400">
                <a:cs typeface="+mn-cs"/>
              </a:rPr>
              <a:pPr algn="r" eaLnBrk="0" hangingPunct="0">
                <a:defRPr/>
              </a:pPr>
              <a:t>22</a:t>
            </a:fld>
            <a:endParaRPr lang="fr-FR" sz="1400">
              <a:cs typeface="+mn-cs"/>
            </a:endParaRPr>
          </a:p>
        </p:txBody>
      </p:sp>
      <p:pic>
        <p:nvPicPr>
          <p:cNvPr id="4710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46263"/>
            <a:ext cx="8001000"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58" name="Text Box 6"/>
          <p:cNvSpPr txBox="1">
            <a:spLocks noChangeArrowheads="1"/>
          </p:cNvSpPr>
          <p:nvPr/>
        </p:nvSpPr>
        <p:spPr bwMode="auto">
          <a:xfrm>
            <a:off x="0" y="6276975"/>
            <a:ext cx="23796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1600" b="1" smtClean="0">
                <a:solidFill>
                  <a:srgbClr val="FF9900"/>
                </a:solidFill>
                <a:latin typeface="Times" charset="0"/>
                <a:cs typeface="+mn-cs"/>
              </a:rPr>
              <a:t>Source :</a:t>
            </a:r>
          </a:p>
          <a:p>
            <a:pPr eaLnBrk="0" hangingPunct="0">
              <a:defRPr/>
            </a:pPr>
            <a:r>
              <a:rPr lang="fr-FR" sz="1600" b="1" smtClean="0">
                <a:solidFill>
                  <a:srgbClr val="FF9900"/>
                </a:solidFill>
                <a:latin typeface="Times" charset="0"/>
                <a:cs typeface="+mn-cs"/>
              </a:rPr>
              <a:t>PFC Energy Report 2004</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228600" y="0"/>
            <a:ext cx="8915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algn="ctr" defTabSz="762000" eaLnBrk="0" hangingPunct="0">
              <a:spcBef>
                <a:spcPct val="20000"/>
              </a:spcBef>
              <a:buSzPct val="100000"/>
              <a:defRPr/>
            </a:pPr>
            <a:r>
              <a:rPr lang="fr-FR" sz="4400" b="1">
                <a:solidFill>
                  <a:schemeClr val="bg1"/>
                </a:solidFill>
                <a:cs typeface="+mn-cs"/>
              </a:rPr>
              <a:t>The Greenhouse Effect</a:t>
            </a:r>
            <a:endParaRPr lang="fr-FR" sz="3600" b="1">
              <a:solidFill>
                <a:schemeClr val="accent2"/>
              </a:solidFill>
              <a:cs typeface="+mn-cs"/>
            </a:endParaRPr>
          </a:p>
        </p:txBody>
      </p:sp>
      <p:sp>
        <p:nvSpPr>
          <p:cNvPr id="373763" name="Rectangle 3"/>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C2914C33-FA0B-A640-867A-86CCF23376D7}" type="slidenum">
              <a:rPr lang="fr-FR" sz="1400">
                <a:cs typeface="+mn-cs"/>
              </a:rPr>
              <a:pPr algn="r" eaLnBrk="0" hangingPunct="0">
                <a:defRPr/>
              </a:pPr>
              <a:t>23</a:t>
            </a:fld>
            <a:endParaRPr lang="fr-FR" sz="1400">
              <a:cs typeface="+mn-cs"/>
            </a:endParaRPr>
          </a:p>
        </p:txBody>
      </p:sp>
      <p:sp>
        <p:nvSpPr>
          <p:cNvPr id="373764" name="Rectangle 4"/>
          <p:cNvSpPr>
            <a:spLocks noChangeArrowheads="1"/>
          </p:cNvSpPr>
          <p:nvPr/>
        </p:nvSpPr>
        <p:spPr bwMode="auto">
          <a:xfrm>
            <a:off x="381000" y="5486400"/>
            <a:ext cx="8382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algn="ctr" defTabSz="762000" eaLnBrk="0" hangingPunct="0">
              <a:spcBef>
                <a:spcPct val="20000"/>
              </a:spcBef>
              <a:buSzPct val="100000"/>
              <a:defRPr/>
            </a:pPr>
            <a:r>
              <a:rPr lang="fr-FR" sz="3600" b="1">
                <a:solidFill>
                  <a:schemeClr val="bg1"/>
                </a:solidFill>
                <a:cs typeface="+mn-cs"/>
              </a:rPr>
              <a:t>A GLOBAL EFFECT with a long time constant : URGENT action is required.</a:t>
            </a:r>
            <a:endParaRPr lang="fr-FR" sz="3600" b="1">
              <a:solidFill>
                <a:schemeClr val="accent2"/>
              </a:solidFill>
              <a:cs typeface="+mn-cs"/>
            </a:endParaRPr>
          </a:p>
        </p:txBody>
      </p:sp>
      <p:pic>
        <p:nvPicPr>
          <p:cNvPr id="491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10328275"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6" name="Text Box 6"/>
          <p:cNvSpPr txBox="1">
            <a:spLocks noChangeArrowheads="1"/>
          </p:cNvSpPr>
          <p:nvPr/>
        </p:nvSpPr>
        <p:spPr bwMode="auto">
          <a:xfrm>
            <a:off x="7315200" y="6643688"/>
            <a:ext cx="15557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800" smtClean="0">
                <a:latin typeface="Times" charset="0"/>
                <a:cs typeface="+mn-cs"/>
              </a:rPr>
              <a:t>© Cie Corporate, Marc Morceau</a:t>
            </a:r>
            <a:endParaRPr lang="fr-FR" smtClean="0">
              <a:latin typeface="Times" charset="0"/>
              <a:cs typeface="+mn-cs"/>
            </a:endParaRPr>
          </a:p>
        </p:txBody>
      </p:sp>
      <p:sp>
        <p:nvSpPr>
          <p:cNvPr id="373767" name="Rectangle 7"/>
          <p:cNvSpPr>
            <a:spLocks noChangeArrowheads="1"/>
          </p:cNvSpPr>
          <p:nvPr/>
        </p:nvSpPr>
        <p:spPr bwMode="auto">
          <a:xfrm>
            <a:off x="-228600" y="152400"/>
            <a:ext cx="10134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algn="ctr" defTabSz="762000" eaLnBrk="0" hangingPunct="0">
              <a:spcBef>
                <a:spcPct val="20000"/>
              </a:spcBef>
              <a:buSzPct val="100000"/>
              <a:defRPr/>
            </a:pPr>
            <a:r>
              <a:rPr lang="fr-FR" sz="5200" b="1">
                <a:solidFill>
                  <a:schemeClr val="bg1"/>
                </a:solidFill>
                <a:cs typeface="+mn-cs"/>
              </a:rPr>
              <a:t>Le CO2 est un gaz à effet de serre</a:t>
            </a:r>
            <a:endParaRPr lang="fr-FR" sz="5200" b="1">
              <a:solidFill>
                <a:schemeClr val="accent2"/>
              </a:solidFill>
              <a:cs typeface="+mn-cs"/>
            </a:endParaRPr>
          </a:p>
        </p:txBody>
      </p:sp>
      <p:sp>
        <p:nvSpPr>
          <p:cNvPr id="373768" name="Text Box 8"/>
          <p:cNvSpPr txBox="1">
            <a:spLocks noChangeArrowheads="1"/>
          </p:cNvSpPr>
          <p:nvPr/>
        </p:nvSpPr>
        <p:spPr bwMode="auto">
          <a:xfrm>
            <a:off x="1143000" y="1219200"/>
            <a:ext cx="7772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3200" b="1" u="sng" smtClean="0">
                <a:solidFill>
                  <a:srgbClr val="FAFD00"/>
                </a:solidFill>
                <a:latin typeface="Times" charset="0"/>
                <a:cs typeface="+mn-cs"/>
              </a:rPr>
              <a:t>20</a:t>
            </a:r>
            <a:r>
              <a:rPr lang="fr-FR" sz="3200" b="1" u="sng" baseline="30000" smtClean="0">
                <a:solidFill>
                  <a:srgbClr val="FAFD00"/>
                </a:solidFill>
                <a:latin typeface="Times" charset="0"/>
                <a:cs typeface="+mn-cs"/>
              </a:rPr>
              <a:t>ème</a:t>
            </a:r>
            <a:r>
              <a:rPr lang="fr-FR" sz="3200" b="1" u="sng" smtClean="0">
                <a:solidFill>
                  <a:srgbClr val="FAFD00"/>
                </a:solidFill>
                <a:latin typeface="Times" charset="0"/>
                <a:cs typeface="+mn-cs"/>
              </a:rPr>
              <a:t> siècle :</a:t>
            </a:r>
            <a:r>
              <a:rPr lang="fr-FR" sz="3200" b="1" smtClean="0">
                <a:solidFill>
                  <a:srgbClr val="FAFD00"/>
                </a:solidFill>
                <a:latin typeface="Times" charset="0"/>
                <a:cs typeface="+mn-cs"/>
              </a:rPr>
              <a:t> +0.5 à 1°C</a:t>
            </a:r>
          </a:p>
        </p:txBody>
      </p:sp>
      <p:sp>
        <p:nvSpPr>
          <p:cNvPr id="373769" name="Text Box 9"/>
          <p:cNvSpPr txBox="1">
            <a:spLocks noChangeArrowheads="1"/>
          </p:cNvSpPr>
          <p:nvPr/>
        </p:nvSpPr>
        <p:spPr bwMode="auto">
          <a:xfrm>
            <a:off x="1143000" y="1981200"/>
            <a:ext cx="7162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3200" b="1" u="sng" smtClean="0">
                <a:solidFill>
                  <a:srgbClr val="FAFD00"/>
                </a:solidFill>
                <a:latin typeface="Times" charset="0"/>
                <a:cs typeface="+mn-cs"/>
              </a:rPr>
              <a:t>21</a:t>
            </a:r>
            <a:r>
              <a:rPr lang="fr-FR" sz="3200" b="1" u="sng" baseline="30000" smtClean="0">
                <a:solidFill>
                  <a:srgbClr val="FAFD00"/>
                </a:solidFill>
                <a:latin typeface="Times" charset="0"/>
                <a:cs typeface="+mn-cs"/>
              </a:rPr>
              <a:t>ème</a:t>
            </a:r>
            <a:r>
              <a:rPr lang="fr-FR" sz="3200" b="1" u="sng" smtClean="0">
                <a:solidFill>
                  <a:srgbClr val="FAFD00"/>
                </a:solidFill>
                <a:latin typeface="Times" charset="0"/>
                <a:cs typeface="+mn-cs"/>
              </a:rPr>
              <a:t> siècle :</a:t>
            </a:r>
            <a:r>
              <a:rPr lang="fr-FR" sz="3200" b="1" smtClean="0">
                <a:solidFill>
                  <a:srgbClr val="FAFD00"/>
                </a:solidFill>
                <a:latin typeface="Times" charset="0"/>
                <a:cs typeface="+mn-cs"/>
              </a:rPr>
              <a:t> +3 à 6° C</a:t>
            </a:r>
          </a:p>
        </p:txBody>
      </p:sp>
      <p:sp>
        <p:nvSpPr>
          <p:cNvPr id="373770" name="Text Box 10"/>
          <p:cNvSpPr txBox="1">
            <a:spLocks noChangeArrowheads="1"/>
          </p:cNvSpPr>
          <p:nvPr/>
        </p:nvSpPr>
        <p:spPr bwMode="auto">
          <a:xfrm>
            <a:off x="1143000" y="3048000"/>
            <a:ext cx="77724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3200" b="1" u="sng" smtClean="0">
                <a:solidFill>
                  <a:srgbClr val="FAFD00"/>
                </a:solidFill>
                <a:latin typeface="Times" charset="0"/>
                <a:cs typeface="+mn-cs"/>
              </a:rPr>
              <a:t>Imaginons... :</a:t>
            </a:r>
            <a:r>
              <a:rPr lang="fr-FR" sz="3200" b="1" smtClean="0">
                <a:solidFill>
                  <a:srgbClr val="FAFD00"/>
                </a:solidFill>
                <a:latin typeface="Times" charset="0"/>
                <a:cs typeface="+mn-cs"/>
              </a:rPr>
              <a:t> que nous arrêtions</a:t>
            </a:r>
          </a:p>
          <a:p>
            <a:pPr eaLnBrk="0" hangingPunct="0">
              <a:defRPr/>
            </a:pPr>
            <a:r>
              <a:rPr lang="fr-FR" sz="3200" b="1" smtClean="0">
                <a:solidFill>
                  <a:srgbClr val="FAFD00"/>
                </a:solidFill>
                <a:latin typeface="Times" charset="0"/>
                <a:cs typeface="+mn-cs"/>
              </a:rPr>
              <a:t>soudain d</a:t>
            </a:r>
            <a:r>
              <a:rPr lang="ja-JP" altLang="fr-FR" sz="3200" b="1" smtClean="0">
                <a:solidFill>
                  <a:srgbClr val="FAFD00"/>
                </a:solidFill>
                <a:latin typeface="Arial"/>
                <a:cs typeface="+mn-cs"/>
              </a:rPr>
              <a:t>’</a:t>
            </a:r>
            <a:r>
              <a:rPr lang="fr-FR" sz="3200" b="1" smtClean="0">
                <a:solidFill>
                  <a:srgbClr val="FAFD00"/>
                </a:solidFill>
                <a:latin typeface="Times" charset="0"/>
                <a:cs typeface="+mn-cs"/>
              </a:rPr>
              <a:t>émettre des gaz à effet de serre,</a:t>
            </a:r>
          </a:p>
          <a:p>
            <a:pPr eaLnBrk="0" hangingPunct="0">
              <a:defRPr/>
            </a:pPr>
            <a:r>
              <a:rPr lang="fr-FR" sz="3200" b="1" smtClean="0">
                <a:solidFill>
                  <a:srgbClr val="FAFD00"/>
                </a:solidFill>
                <a:latin typeface="Times" charset="0"/>
                <a:cs typeface="+mn-cs"/>
              </a:rPr>
              <a:t>le réchauffement climatique va-t-il cesser ?</a:t>
            </a:r>
          </a:p>
        </p:txBody>
      </p:sp>
      <p:sp>
        <p:nvSpPr>
          <p:cNvPr id="373771" name="Rectangle 11"/>
          <p:cNvSpPr>
            <a:spLocks noChangeArrowheads="1"/>
          </p:cNvSpPr>
          <p:nvPr/>
        </p:nvSpPr>
        <p:spPr bwMode="auto">
          <a:xfrm>
            <a:off x="1143000" y="4953000"/>
            <a:ext cx="8458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762000" eaLnBrk="0" hangingPunct="0">
              <a:spcBef>
                <a:spcPct val="20000"/>
              </a:spcBef>
              <a:buSzPct val="100000"/>
              <a:defRPr/>
            </a:pPr>
            <a:r>
              <a:rPr lang="fr-FR" sz="3600" b="1">
                <a:solidFill>
                  <a:schemeClr val="bg1"/>
                </a:solidFill>
                <a:cs typeface="+mn-cs"/>
              </a:rPr>
              <a:t>UN EFFET DEJA GLOBAL</a:t>
            </a:r>
          </a:p>
          <a:p>
            <a:pPr marL="342900" indent="-342900" defTabSz="762000" eaLnBrk="0" hangingPunct="0">
              <a:spcBef>
                <a:spcPct val="20000"/>
              </a:spcBef>
              <a:buSzPct val="100000"/>
              <a:defRPr/>
            </a:pPr>
            <a:r>
              <a:rPr lang="fr-FR" sz="3600" b="1">
                <a:solidFill>
                  <a:schemeClr val="bg1"/>
                </a:solidFill>
                <a:cs typeface="+mn-cs"/>
              </a:rPr>
              <a:t>avec une longue constante de temps :</a:t>
            </a:r>
          </a:p>
          <a:p>
            <a:pPr marL="342900" indent="-342900" defTabSz="762000" eaLnBrk="0" hangingPunct="0">
              <a:spcBef>
                <a:spcPct val="20000"/>
              </a:spcBef>
              <a:buSzPct val="100000"/>
              <a:defRPr/>
            </a:pPr>
            <a:r>
              <a:rPr lang="fr-FR" sz="3600" b="1">
                <a:solidFill>
                  <a:schemeClr val="bg1"/>
                </a:solidFill>
                <a:cs typeface="+mn-cs"/>
              </a:rPr>
              <a:t>IL EST URGENT D </a:t>
            </a:r>
            <a:r>
              <a:rPr lang="ja-JP" altLang="fr-FR" sz="3600" b="1">
                <a:solidFill>
                  <a:schemeClr val="bg1"/>
                </a:solidFill>
                <a:latin typeface="Arial"/>
                <a:cs typeface="+mn-cs"/>
              </a:rPr>
              <a:t>’</a:t>
            </a:r>
            <a:r>
              <a:rPr lang="fr-FR" sz="3600" b="1">
                <a:solidFill>
                  <a:schemeClr val="bg1"/>
                </a:solidFill>
                <a:cs typeface="+mn-cs"/>
              </a:rPr>
              <a:t>AGIR</a:t>
            </a:r>
            <a:endParaRPr lang="fr-FR" sz="3600" b="1">
              <a:solidFill>
                <a:schemeClr val="accent2"/>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5" descr="Planet-Arctic_ice-1979-2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8" y="1600200"/>
            <a:ext cx="398303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6" descr="planet-climate-love_Yel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33400"/>
            <a:ext cx="493077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4658"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454659"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454660" name="Rectangle 4"/>
          <p:cNvSpPr>
            <a:spLocks noGrp="1" noChangeArrowheads="1"/>
          </p:cNvSpPr>
          <p:nvPr>
            <p:ph type="title"/>
          </p:nvPr>
        </p:nvSpPr>
        <p:spPr bwMode="auto">
          <a:xfrm>
            <a:off x="1524000" y="457200"/>
            <a:ext cx="69342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488" tIns="44450" rIns="90488" bIns="44450" numCol="1" anchor="ctr" anchorCtr="0" compatLnSpc="1">
            <a:prstTxWarp prst="textNoShape">
              <a:avLst/>
            </a:prstTxWarp>
          </a:bodyPr>
          <a:lstStyle/>
          <a:p>
            <a:pPr>
              <a:defRPr/>
            </a:pPr>
            <a:r>
              <a:rPr lang="fr-FR" sz="3600" b="1" smtClean="0">
                <a:solidFill>
                  <a:srgbClr val="0000CC"/>
                </a:solidFill>
                <a:cs typeface="+mj-cs"/>
              </a:rPr>
              <a:t>CONTRIBUTION AU PRG*</a:t>
            </a:r>
            <a:endParaRPr lang="fr-FR" sz="3600" b="1" u="sng" smtClean="0">
              <a:cs typeface="+mj-cs"/>
            </a:endParaRPr>
          </a:p>
        </p:txBody>
      </p:sp>
      <p:graphicFrame>
        <p:nvGraphicFramePr>
          <p:cNvPr id="53252" name="Object 5">
            <a:hlinkClick r:id="" action="ppaction://ole?verb=0"/>
          </p:cNvPr>
          <p:cNvGraphicFramePr>
            <a:graphicFrameLocks/>
          </p:cNvGraphicFramePr>
          <p:nvPr/>
        </p:nvGraphicFramePr>
        <p:xfrm>
          <a:off x="685800" y="1981200"/>
          <a:ext cx="7850188" cy="4192588"/>
        </p:xfrm>
        <a:graphic>
          <a:graphicData uri="http://schemas.openxmlformats.org/presentationml/2006/ole">
            <mc:AlternateContent xmlns:mc="http://schemas.openxmlformats.org/markup-compatibility/2006">
              <mc:Choice xmlns:v="urn:schemas-microsoft-com:vml" Requires="v">
                <p:oleObj spid="_x0000_s53257" name="Chart" r:id="rId4" imgW="5245100" imgH="2806700" progId="MSGraph.Chart.8">
                  <p:embed followColorScheme="full"/>
                </p:oleObj>
              </mc:Choice>
              <mc:Fallback>
                <p:oleObj name="Chart" r:id="rId4" imgW="5245100" imgH="2806700" progId="MSGraph.Chart.8">
                  <p:embed followColorScheme="full"/>
                  <p:pic>
                    <p:nvPicPr>
                      <p:cNvPr id="0"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981200"/>
                        <a:ext cx="7850188" cy="419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54662" name="Rectangle 6"/>
          <p:cNvSpPr>
            <a:spLocks noChangeArrowheads="1"/>
          </p:cNvSpPr>
          <p:nvPr/>
        </p:nvSpPr>
        <p:spPr bwMode="auto">
          <a:xfrm>
            <a:off x="5715000" y="5791200"/>
            <a:ext cx="34290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762000" eaLnBrk="0" hangingPunct="0">
              <a:defRPr/>
            </a:pPr>
            <a:r>
              <a:rPr lang="fr-FR" sz="1600" b="1">
                <a:solidFill>
                  <a:srgbClr val="CC6600"/>
                </a:solidFill>
                <a:cs typeface="+mn-cs"/>
              </a:rPr>
              <a:t>Ref: GIEC 1995-X Environnement</a:t>
            </a:r>
          </a:p>
          <a:p>
            <a:pPr defTabSz="762000" eaLnBrk="0" hangingPunct="0">
              <a:defRPr/>
            </a:pPr>
            <a:r>
              <a:rPr lang="fr-FR" sz="1600" b="1">
                <a:solidFill>
                  <a:srgbClr val="CC6600"/>
                </a:solidFill>
                <a:cs typeface="+mn-cs"/>
              </a:rPr>
              <a:t>Chiffres pour la France</a:t>
            </a:r>
            <a:endParaRPr lang="fr-FR" sz="1800" b="1">
              <a:cs typeface="+mn-cs"/>
            </a:endParaRPr>
          </a:p>
        </p:txBody>
      </p:sp>
      <p:sp>
        <p:nvSpPr>
          <p:cNvPr id="454663" name="Rectangle 7"/>
          <p:cNvSpPr>
            <a:spLocks noChangeArrowheads="1"/>
          </p:cNvSpPr>
          <p:nvPr/>
        </p:nvSpPr>
        <p:spPr bwMode="auto">
          <a:xfrm>
            <a:off x="152400" y="5791200"/>
            <a:ext cx="5178425"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fr-FR" sz="2000" b="1">
                <a:solidFill>
                  <a:srgbClr val="00CCFF"/>
                </a:solidFill>
                <a:cs typeface="+mn-cs"/>
              </a:rPr>
              <a:t>  </a:t>
            </a:r>
            <a:r>
              <a:rPr lang="fr-FR" sz="2000" b="1">
                <a:cs typeface="+mn-cs"/>
              </a:rPr>
              <a:t>* Pouvoir de Réchauffement Global</a:t>
            </a:r>
          </a:p>
          <a:p>
            <a:pPr defTabSz="762000" eaLnBrk="0" hangingPunct="0">
              <a:defRPr/>
            </a:pPr>
            <a:r>
              <a:rPr lang="fr-FR" sz="2000" b="1">
                <a:cs typeface="+mn-cs"/>
              </a:rPr>
              <a:t>= part dans l</a:t>
            </a:r>
            <a:r>
              <a:rPr lang="ja-JP" altLang="fr-FR" sz="2000" b="1">
                <a:latin typeface="Arial"/>
                <a:cs typeface="+mn-cs"/>
              </a:rPr>
              <a:t>’</a:t>
            </a:r>
            <a:r>
              <a:rPr lang="fr-FR" sz="2000" b="1">
                <a:cs typeface="+mn-cs"/>
              </a:rPr>
              <a:t>accroissement de l</a:t>
            </a:r>
            <a:r>
              <a:rPr lang="ja-JP" altLang="fr-FR" sz="2000" b="1">
                <a:latin typeface="Arial"/>
                <a:cs typeface="+mn-cs"/>
              </a:rPr>
              <a:t>’</a:t>
            </a:r>
            <a:r>
              <a:rPr lang="fr-FR" sz="2000" b="1">
                <a:cs typeface="+mn-cs"/>
              </a:rPr>
              <a:t>effet de serre</a:t>
            </a:r>
            <a:r>
              <a:rPr lang="fr-FR" sz="2000" b="1">
                <a:solidFill>
                  <a:srgbClr val="00CCFF"/>
                </a:solidFill>
                <a:cs typeface="+mn-cs"/>
              </a:rPr>
              <a:t> </a:t>
            </a:r>
          </a:p>
        </p:txBody>
      </p:sp>
    </p:spTree>
  </p:cSld>
  <p:clrMapOvr>
    <a:masterClrMapping/>
  </p:clrMapOvr>
  <p:transition xmlns:p14="http://schemas.microsoft.com/office/powerpoint/2010/main">
    <p:spli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ChangeArrowheads="1"/>
          </p:cNvSpPr>
          <p:nvPr/>
        </p:nvSpPr>
        <p:spPr bwMode="auto">
          <a:xfrm>
            <a:off x="1219200" y="228600"/>
            <a:ext cx="7543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4000" b="1">
                <a:solidFill>
                  <a:srgbClr val="0000FF"/>
                </a:solidFill>
                <a:cs typeface="+mn-cs"/>
              </a:rPr>
              <a:t>Taux de CO2 dans l</a:t>
            </a:r>
            <a:r>
              <a:rPr lang="ja-JP" altLang="fr-FR" sz="4000" b="1">
                <a:solidFill>
                  <a:srgbClr val="0000FF"/>
                </a:solidFill>
                <a:latin typeface="Arial"/>
                <a:cs typeface="+mn-cs"/>
              </a:rPr>
              <a:t>’</a:t>
            </a:r>
            <a:r>
              <a:rPr lang="fr-FR" sz="4000" b="1">
                <a:solidFill>
                  <a:srgbClr val="0000FF"/>
                </a:solidFill>
                <a:cs typeface="+mn-cs"/>
              </a:rPr>
              <a:t>atmosphère</a:t>
            </a:r>
            <a:endParaRPr lang="fr-FR" b="1">
              <a:solidFill>
                <a:schemeClr val="tx2"/>
              </a:solidFill>
              <a:cs typeface="+mn-cs"/>
            </a:endParaRPr>
          </a:p>
        </p:txBody>
      </p:sp>
      <p:graphicFrame>
        <p:nvGraphicFramePr>
          <p:cNvPr id="55298" name="Object 3"/>
          <p:cNvGraphicFramePr>
            <a:graphicFrameLocks/>
          </p:cNvGraphicFramePr>
          <p:nvPr/>
        </p:nvGraphicFramePr>
        <p:xfrm>
          <a:off x="533400" y="1981200"/>
          <a:ext cx="8108950" cy="4427538"/>
        </p:xfrm>
        <a:graphic>
          <a:graphicData uri="http://schemas.openxmlformats.org/presentationml/2006/ole">
            <mc:AlternateContent xmlns:mc="http://schemas.openxmlformats.org/markup-compatibility/2006">
              <mc:Choice xmlns:v="urn:schemas-microsoft-com:vml" Requires="v">
                <p:oleObj spid="_x0000_s55310" name="Graphique" r:id="rId4" imgW="8115300" imgH="4432300" progId="MSGraph.Chart.8">
                  <p:embed followColorScheme="full"/>
                </p:oleObj>
              </mc:Choice>
              <mc:Fallback>
                <p:oleObj name="Graphique" r:id="rId4" imgW="8115300" imgH="4432300" progId="MSGraph.Chart.8">
                  <p:embed followColorScheme="full"/>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981200"/>
                        <a:ext cx="8108950" cy="442753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75812" name="Rectangle 4"/>
          <p:cNvSpPr>
            <a:spLocks noChangeArrowheads="1"/>
          </p:cNvSpPr>
          <p:nvPr/>
        </p:nvSpPr>
        <p:spPr bwMode="auto">
          <a:xfrm>
            <a:off x="3113088" y="1858963"/>
            <a:ext cx="29178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pic>
        <p:nvPicPr>
          <p:cNvPr id="5530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905000"/>
            <a:ext cx="4114800" cy="2011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5814" name="Text Box 6"/>
          <p:cNvSpPr txBox="1">
            <a:spLocks noChangeArrowheads="1"/>
          </p:cNvSpPr>
          <p:nvPr/>
        </p:nvSpPr>
        <p:spPr bwMode="auto">
          <a:xfrm rot="16112435">
            <a:off x="6257925" y="2643188"/>
            <a:ext cx="15303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600" smtClean="0">
                <a:solidFill>
                  <a:schemeClr val="accent1"/>
                </a:solidFill>
                <a:latin typeface="Times" charset="0"/>
                <a:cs typeface="+mn-cs"/>
              </a:rPr>
              <a:t>© Compagnie Corporate - Marc Morceau</a:t>
            </a:r>
            <a:endParaRPr lang="fr-FR" sz="1600" b="1" smtClean="0">
              <a:latin typeface="Times" charset="0"/>
              <a:cs typeface="+mn-cs"/>
            </a:endParaRPr>
          </a:p>
        </p:txBody>
      </p:sp>
      <p:sp>
        <p:nvSpPr>
          <p:cNvPr id="375815" name="Rectangle 7"/>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9A623D79-6302-5446-AFEB-961B2DDD2AB9}" type="slidenum">
              <a:rPr lang="fr-FR" sz="1400">
                <a:cs typeface="+mn-cs"/>
              </a:rPr>
              <a:pPr algn="r" eaLnBrk="0" hangingPunct="0">
                <a:defRPr/>
              </a:pPr>
              <a:t>26</a:t>
            </a:fld>
            <a:endParaRPr lang="fr-FR" sz="1400">
              <a:cs typeface="+mn-cs"/>
            </a:endParaRPr>
          </a:p>
        </p:txBody>
      </p:sp>
      <p:sp>
        <p:nvSpPr>
          <p:cNvPr id="375816" name="Text Box 8"/>
          <p:cNvSpPr txBox="1">
            <a:spLocks noChangeArrowheads="1"/>
          </p:cNvSpPr>
          <p:nvPr/>
        </p:nvSpPr>
        <p:spPr bwMode="auto">
          <a:xfrm>
            <a:off x="762000" y="5791200"/>
            <a:ext cx="80597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b="1" smtClean="0">
                <a:solidFill>
                  <a:schemeClr val="hlink"/>
                </a:solidFill>
                <a:latin typeface="Times" charset="0"/>
                <a:cs typeface="+mn-cs"/>
              </a:rPr>
              <a:t>Le taux de CO2 dans notre atmosphère n</a:t>
            </a:r>
            <a:r>
              <a:rPr lang="ja-JP" altLang="fr-FR" b="1" smtClean="0">
                <a:solidFill>
                  <a:schemeClr val="hlink"/>
                </a:solidFill>
                <a:latin typeface="Arial"/>
                <a:cs typeface="+mn-cs"/>
              </a:rPr>
              <a:t>’</a:t>
            </a:r>
            <a:r>
              <a:rPr lang="fr-FR" b="1" smtClean="0">
                <a:solidFill>
                  <a:schemeClr val="hlink"/>
                </a:solidFill>
                <a:latin typeface="Times" charset="0"/>
                <a:cs typeface="+mn-cs"/>
              </a:rPr>
              <a:t>a jamais été aussi</a:t>
            </a:r>
          </a:p>
          <a:p>
            <a:pPr algn="ctr" eaLnBrk="0" hangingPunct="0">
              <a:defRPr/>
            </a:pPr>
            <a:r>
              <a:rPr lang="fr-FR" b="1" smtClean="0">
                <a:solidFill>
                  <a:schemeClr val="hlink"/>
                </a:solidFill>
                <a:latin typeface="Times" charset="0"/>
                <a:cs typeface="+mn-cs"/>
              </a:rPr>
              <a:t> élevé depuis plus de 400 000 ans, et il continue à croître.</a:t>
            </a:r>
          </a:p>
        </p:txBody>
      </p:sp>
      <p:sp>
        <p:nvSpPr>
          <p:cNvPr id="375817" name="Line 9"/>
          <p:cNvSpPr>
            <a:spLocks noChangeShapeType="1"/>
          </p:cNvSpPr>
          <p:nvPr/>
        </p:nvSpPr>
        <p:spPr bwMode="auto">
          <a:xfrm flipV="1">
            <a:off x="6324600" y="4419600"/>
            <a:ext cx="304800" cy="7620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375818" name="Line 10"/>
          <p:cNvSpPr>
            <a:spLocks noChangeShapeType="1"/>
          </p:cNvSpPr>
          <p:nvPr/>
        </p:nvSpPr>
        <p:spPr bwMode="auto">
          <a:xfrm flipV="1">
            <a:off x="6781800" y="4267200"/>
            <a:ext cx="381000" cy="15240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375819" name="Line 11"/>
          <p:cNvSpPr>
            <a:spLocks noChangeShapeType="1"/>
          </p:cNvSpPr>
          <p:nvPr/>
        </p:nvSpPr>
        <p:spPr bwMode="auto">
          <a:xfrm flipV="1">
            <a:off x="7391400" y="3657600"/>
            <a:ext cx="228600" cy="38100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375820" name="Line 12"/>
          <p:cNvSpPr>
            <a:spLocks noChangeShapeType="1"/>
          </p:cNvSpPr>
          <p:nvPr/>
        </p:nvSpPr>
        <p:spPr bwMode="auto">
          <a:xfrm flipV="1">
            <a:off x="7848600" y="2667000"/>
            <a:ext cx="304800" cy="60960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5816"/>
                                        </p:tgtEl>
                                        <p:attrNameLst>
                                          <p:attrName>style.visibility</p:attrName>
                                        </p:attrNameLst>
                                      </p:cBhvr>
                                      <p:to>
                                        <p:strVal val="visible"/>
                                      </p:to>
                                    </p:set>
                                    <p:anim calcmode="lin" valueType="num">
                                      <p:cBhvr additive="base">
                                        <p:cTn id="7" dur="500" fill="hold"/>
                                        <p:tgtEl>
                                          <p:spTgt spid="375816"/>
                                        </p:tgtEl>
                                        <p:attrNameLst>
                                          <p:attrName>ppt_x</p:attrName>
                                        </p:attrNameLst>
                                      </p:cBhvr>
                                      <p:tavLst>
                                        <p:tav tm="0">
                                          <p:val>
                                            <p:strVal val="0-#ppt_w/2"/>
                                          </p:val>
                                        </p:tav>
                                        <p:tav tm="100000">
                                          <p:val>
                                            <p:strVal val="#ppt_x"/>
                                          </p:val>
                                        </p:tav>
                                      </p:tavLst>
                                    </p:anim>
                                    <p:anim calcmode="lin" valueType="num">
                                      <p:cBhvr additive="base">
                                        <p:cTn id="8" dur="500" fill="hold"/>
                                        <p:tgtEl>
                                          <p:spTgt spid="37581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200"/>
                                  </p:stCondLst>
                                  <p:childTnLst>
                                    <p:set>
                                      <p:cBhvr>
                                        <p:cTn id="11" dur="1" fill="hold">
                                          <p:stCondLst>
                                            <p:cond delay="0"/>
                                          </p:stCondLst>
                                        </p:cTn>
                                        <p:tgtEl>
                                          <p:spTgt spid="375817"/>
                                        </p:tgtEl>
                                        <p:attrNameLst>
                                          <p:attrName>style.visibility</p:attrName>
                                        </p:attrNameLst>
                                      </p:cBhvr>
                                      <p:to>
                                        <p:strVal val="visible"/>
                                      </p:to>
                                    </p:set>
                                    <p:anim calcmode="lin" valueType="num">
                                      <p:cBhvr additive="base">
                                        <p:cTn id="12" dur="500" fill="hold"/>
                                        <p:tgtEl>
                                          <p:spTgt spid="375817"/>
                                        </p:tgtEl>
                                        <p:attrNameLst>
                                          <p:attrName>ppt_x</p:attrName>
                                        </p:attrNameLst>
                                      </p:cBhvr>
                                      <p:tavLst>
                                        <p:tav tm="0">
                                          <p:val>
                                            <p:strVal val="0-#ppt_w/2"/>
                                          </p:val>
                                        </p:tav>
                                        <p:tav tm="100000">
                                          <p:val>
                                            <p:strVal val="#ppt_x"/>
                                          </p:val>
                                        </p:tav>
                                      </p:tavLst>
                                    </p:anim>
                                    <p:anim calcmode="lin" valueType="num">
                                      <p:cBhvr additive="base">
                                        <p:cTn id="13" dur="500" fill="hold"/>
                                        <p:tgtEl>
                                          <p:spTgt spid="375817"/>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200"/>
                            </p:stCondLst>
                            <p:childTnLst>
                              <p:par>
                                <p:cTn id="15" presetID="2" presetClass="entr" presetSubtype="8" fill="hold" nodeType="afterEffect">
                                  <p:stCondLst>
                                    <p:cond delay="200"/>
                                  </p:stCondLst>
                                  <p:childTnLst>
                                    <p:set>
                                      <p:cBhvr>
                                        <p:cTn id="16" dur="1" fill="hold">
                                          <p:stCondLst>
                                            <p:cond delay="0"/>
                                          </p:stCondLst>
                                        </p:cTn>
                                        <p:tgtEl>
                                          <p:spTgt spid="375818"/>
                                        </p:tgtEl>
                                        <p:attrNameLst>
                                          <p:attrName>style.visibility</p:attrName>
                                        </p:attrNameLst>
                                      </p:cBhvr>
                                      <p:to>
                                        <p:strVal val="visible"/>
                                      </p:to>
                                    </p:set>
                                    <p:anim calcmode="lin" valueType="num">
                                      <p:cBhvr additive="base">
                                        <p:cTn id="17" dur="500" fill="hold"/>
                                        <p:tgtEl>
                                          <p:spTgt spid="375818"/>
                                        </p:tgtEl>
                                        <p:attrNameLst>
                                          <p:attrName>ppt_x</p:attrName>
                                        </p:attrNameLst>
                                      </p:cBhvr>
                                      <p:tavLst>
                                        <p:tav tm="0">
                                          <p:val>
                                            <p:strVal val="0-#ppt_w/2"/>
                                          </p:val>
                                        </p:tav>
                                        <p:tav tm="100000">
                                          <p:val>
                                            <p:strVal val="#ppt_x"/>
                                          </p:val>
                                        </p:tav>
                                      </p:tavLst>
                                    </p:anim>
                                    <p:anim calcmode="lin" valueType="num">
                                      <p:cBhvr additive="base">
                                        <p:cTn id="18" dur="500" fill="hold"/>
                                        <p:tgtEl>
                                          <p:spTgt spid="375818"/>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900"/>
                            </p:stCondLst>
                            <p:childTnLst>
                              <p:par>
                                <p:cTn id="20" presetID="2" presetClass="entr" presetSubtype="8" fill="hold" nodeType="afterEffect">
                                  <p:stCondLst>
                                    <p:cond delay="200"/>
                                  </p:stCondLst>
                                  <p:childTnLst>
                                    <p:set>
                                      <p:cBhvr>
                                        <p:cTn id="21" dur="1" fill="hold">
                                          <p:stCondLst>
                                            <p:cond delay="0"/>
                                          </p:stCondLst>
                                        </p:cTn>
                                        <p:tgtEl>
                                          <p:spTgt spid="375819"/>
                                        </p:tgtEl>
                                        <p:attrNameLst>
                                          <p:attrName>style.visibility</p:attrName>
                                        </p:attrNameLst>
                                      </p:cBhvr>
                                      <p:to>
                                        <p:strVal val="visible"/>
                                      </p:to>
                                    </p:set>
                                    <p:anim calcmode="lin" valueType="num">
                                      <p:cBhvr additive="base">
                                        <p:cTn id="22" dur="500" fill="hold"/>
                                        <p:tgtEl>
                                          <p:spTgt spid="375819"/>
                                        </p:tgtEl>
                                        <p:attrNameLst>
                                          <p:attrName>ppt_x</p:attrName>
                                        </p:attrNameLst>
                                      </p:cBhvr>
                                      <p:tavLst>
                                        <p:tav tm="0">
                                          <p:val>
                                            <p:strVal val="0-#ppt_w/2"/>
                                          </p:val>
                                        </p:tav>
                                        <p:tav tm="100000">
                                          <p:val>
                                            <p:strVal val="#ppt_x"/>
                                          </p:val>
                                        </p:tav>
                                      </p:tavLst>
                                    </p:anim>
                                    <p:anim calcmode="lin" valueType="num">
                                      <p:cBhvr additive="base">
                                        <p:cTn id="23" dur="500" fill="hold"/>
                                        <p:tgtEl>
                                          <p:spTgt spid="375819"/>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600"/>
                            </p:stCondLst>
                            <p:childTnLst>
                              <p:par>
                                <p:cTn id="25" presetID="2" presetClass="entr" presetSubtype="8" fill="hold" nodeType="afterEffect">
                                  <p:stCondLst>
                                    <p:cond delay="200"/>
                                  </p:stCondLst>
                                  <p:childTnLst>
                                    <p:set>
                                      <p:cBhvr>
                                        <p:cTn id="26" dur="1" fill="hold">
                                          <p:stCondLst>
                                            <p:cond delay="0"/>
                                          </p:stCondLst>
                                        </p:cTn>
                                        <p:tgtEl>
                                          <p:spTgt spid="375820"/>
                                        </p:tgtEl>
                                        <p:attrNameLst>
                                          <p:attrName>style.visibility</p:attrName>
                                        </p:attrNameLst>
                                      </p:cBhvr>
                                      <p:to>
                                        <p:strVal val="visible"/>
                                      </p:to>
                                    </p:set>
                                    <p:anim calcmode="lin" valueType="num">
                                      <p:cBhvr additive="base">
                                        <p:cTn id="27" dur="500" fill="hold"/>
                                        <p:tgtEl>
                                          <p:spTgt spid="375820"/>
                                        </p:tgtEl>
                                        <p:attrNameLst>
                                          <p:attrName>ppt_x</p:attrName>
                                        </p:attrNameLst>
                                      </p:cBhvr>
                                      <p:tavLst>
                                        <p:tav tm="0">
                                          <p:val>
                                            <p:strVal val="0-#ppt_w/2"/>
                                          </p:val>
                                        </p:tav>
                                        <p:tav tm="100000">
                                          <p:val>
                                            <p:strVal val="#ppt_x"/>
                                          </p:val>
                                        </p:tav>
                                      </p:tavLst>
                                    </p:anim>
                                    <p:anim calcmode="lin" valueType="num">
                                      <p:cBhvr additive="base">
                                        <p:cTn id="28" dur="500" fill="hold"/>
                                        <p:tgtEl>
                                          <p:spTgt spid="3758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2362200" y="533400"/>
            <a:ext cx="655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3600" b="1">
                <a:solidFill>
                  <a:srgbClr val="0000FF"/>
                </a:solidFill>
                <a:cs typeface="+mn-cs"/>
              </a:rPr>
              <a:t>PRODUCTION DE</a:t>
            </a:r>
            <a:br>
              <a:rPr lang="fr-FR" sz="3600" b="1">
                <a:solidFill>
                  <a:srgbClr val="0000FF"/>
                </a:solidFill>
                <a:cs typeface="+mn-cs"/>
              </a:rPr>
            </a:br>
            <a:r>
              <a:rPr lang="fr-FR" sz="3600" b="1">
                <a:solidFill>
                  <a:srgbClr val="0000FF"/>
                </a:solidFill>
                <a:cs typeface="+mn-cs"/>
              </a:rPr>
              <a:t>GAZ A EFFET DE SERRE SELON LE TYPE D</a:t>
            </a:r>
            <a:r>
              <a:rPr lang="ja-JP" altLang="fr-FR" sz="3600" b="1">
                <a:solidFill>
                  <a:srgbClr val="0000FF"/>
                </a:solidFill>
                <a:latin typeface="Arial"/>
                <a:cs typeface="+mn-cs"/>
              </a:rPr>
              <a:t>’</a:t>
            </a:r>
            <a:r>
              <a:rPr lang="fr-FR" sz="3600" b="1">
                <a:solidFill>
                  <a:srgbClr val="0000FF"/>
                </a:solidFill>
                <a:cs typeface="+mn-cs"/>
              </a:rPr>
              <a:t>ENERGIE</a:t>
            </a:r>
            <a:endParaRPr lang="fr-FR" sz="3600" b="1" u="sng">
              <a:solidFill>
                <a:schemeClr val="tx2"/>
              </a:solidFill>
              <a:cs typeface="+mn-cs"/>
            </a:endParaRPr>
          </a:p>
        </p:txBody>
      </p:sp>
      <p:graphicFrame>
        <p:nvGraphicFramePr>
          <p:cNvPr id="57346" name="Object 3"/>
          <p:cNvGraphicFramePr>
            <a:graphicFrameLocks/>
          </p:cNvGraphicFramePr>
          <p:nvPr/>
        </p:nvGraphicFramePr>
        <p:xfrm>
          <a:off x="228600" y="2095500"/>
          <a:ext cx="8534400" cy="4113213"/>
        </p:xfrm>
        <a:graphic>
          <a:graphicData uri="http://schemas.openxmlformats.org/presentationml/2006/ole">
            <mc:AlternateContent xmlns:mc="http://schemas.openxmlformats.org/markup-compatibility/2006">
              <mc:Choice xmlns:v="urn:schemas-microsoft-com:vml" Requires="v">
                <p:oleObj spid="_x0000_s57363" name="Graphique" r:id="rId4" imgW="7772400" imgH="4114800" progId="MSGraph.Chart.8">
                  <p:embed followColorScheme="full"/>
                </p:oleObj>
              </mc:Choice>
              <mc:Fallback>
                <p:oleObj name="Graphique" r:id="rId4" imgW="7772400" imgH="4114800" progId="MSGraph.Chart.8">
                  <p:embed followColorScheme="full"/>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095500"/>
                        <a:ext cx="8534400" cy="411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56708" name="Rectangle 4"/>
          <p:cNvSpPr>
            <a:spLocks noChangeArrowheads="1"/>
          </p:cNvSpPr>
          <p:nvPr/>
        </p:nvSpPr>
        <p:spPr bwMode="auto">
          <a:xfrm>
            <a:off x="342900" y="1630363"/>
            <a:ext cx="1601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defTabSz="762000" eaLnBrk="0" hangingPunct="0">
              <a:defRPr/>
            </a:pPr>
            <a:r>
              <a:rPr lang="fr-FR" sz="2000" b="1">
                <a:cs typeface="+mn-cs"/>
              </a:rPr>
              <a:t>gr CO2/kWh</a:t>
            </a:r>
          </a:p>
        </p:txBody>
      </p:sp>
      <p:sp>
        <p:nvSpPr>
          <p:cNvPr id="456709" name="Rectangle 5"/>
          <p:cNvSpPr>
            <a:spLocks noChangeArrowheads="1"/>
          </p:cNvSpPr>
          <p:nvPr/>
        </p:nvSpPr>
        <p:spPr bwMode="auto">
          <a:xfrm>
            <a:off x="6781800" y="6324600"/>
            <a:ext cx="178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eaLnBrk="0" hangingPunct="0">
              <a:defRPr/>
            </a:pPr>
            <a:r>
              <a:rPr lang="fr-FR" sz="1800" b="1">
                <a:solidFill>
                  <a:srgbClr val="0000FF"/>
                </a:solidFill>
                <a:cs typeface="+mn-cs"/>
              </a:rPr>
              <a:t>Ref: NEW 01/96</a:t>
            </a:r>
            <a:endParaRPr lang="fr-FR" sz="1800" b="1">
              <a:cs typeface="+mn-cs"/>
            </a:endParaRPr>
          </a:p>
        </p:txBody>
      </p:sp>
      <p:sp>
        <p:nvSpPr>
          <p:cNvPr id="456710" name="Rectangle 6"/>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B3D27067-D395-7344-8B04-2E954ED8F862}" type="slidenum">
              <a:rPr lang="fr-FR" sz="1400">
                <a:cs typeface="+mn-cs"/>
              </a:rPr>
              <a:pPr algn="r" eaLnBrk="0" hangingPunct="0">
                <a:defRPr/>
              </a:pPr>
              <a:t>27</a:t>
            </a:fld>
            <a:endParaRPr lang="fr-FR" sz="1400">
              <a:cs typeface="+mn-cs"/>
            </a:endParaRPr>
          </a:p>
        </p:txBody>
      </p:sp>
      <p:sp>
        <p:nvSpPr>
          <p:cNvPr id="456711" name="Text Box 7"/>
          <p:cNvSpPr txBox="1">
            <a:spLocks noChangeArrowheads="1"/>
          </p:cNvSpPr>
          <p:nvPr/>
        </p:nvSpPr>
        <p:spPr bwMode="auto">
          <a:xfrm>
            <a:off x="2133600" y="5943600"/>
            <a:ext cx="1539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PETROLE</a:t>
            </a:r>
            <a:endParaRPr lang="fr-FR" smtClean="0">
              <a:latin typeface="Times" charset="0"/>
              <a:cs typeface="+mn-cs"/>
            </a:endParaRPr>
          </a:p>
        </p:txBody>
      </p:sp>
      <p:sp>
        <p:nvSpPr>
          <p:cNvPr id="456712" name="Text Box 8"/>
          <p:cNvSpPr txBox="1">
            <a:spLocks noChangeArrowheads="1"/>
          </p:cNvSpPr>
          <p:nvPr/>
        </p:nvSpPr>
        <p:spPr bwMode="auto">
          <a:xfrm>
            <a:off x="4038600" y="5943600"/>
            <a:ext cx="1539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SOLAIRE</a:t>
            </a:r>
            <a:endParaRPr lang="fr-FR" smtClean="0">
              <a:latin typeface="Times" charset="0"/>
              <a:cs typeface="+mn-cs"/>
            </a:endParaRPr>
          </a:p>
        </p:txBody>
      </p:sp>
      <p:sp>
        <p:nvSpPr>
          <p:cNvPr id="456713" name="Text Box 9"/>
          <p:cNvSpPr txBox="1">
            <a:spLocks noChangeArrowheads="1"/>
          </p:cNvSpPr>
          <p:nvPr/>
        </p:nvSpPr>
        <p:spPr bwMode="auto">
          <a:xfrm>
            <a:off x="5791200" y="5943600"/>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HYDRAULIQUE</a:t>
            </a:r>
            <a:endParaRPr lang="fr-FR" smtClean="0">
              <a:latin typeface="Times" charset="0"/>
              <a:cs typeface="+mn-cs"/>
            </a:endParaRPr>
          </a:p>
        </p:txBody>
      </p:sp>
      <p:sp>
        <p:nvSpPr>
          <p:cNvPr id="456714" name="Line 10"/>
          <p:cNvSpPr>
            <a:spLocks noChangeShapeType="1"/>
          </p:cNvSpPr>
          <p:nvPr/>
        </p:nvSpPr>
        <p:spPr bwMode="auto">
          <a:xfrm flipH="1" flipV="1">
            <a:off x="2743200" y="5715000"/>
            <a:ext cx="76200" cy="304800"/>
          </a:xfrm>
          <a:prstGeom prst="line">
            <a:avLst/>
          </a:prstGeom>
          <a:noFill/>
          <a:ln w="381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456715" name="Line 11"/>
          <p:cNvSpPr>
            <a:spLocks noChangeShapeType="1"/>
          </p:cNvSpPr>
          <p:nvPr/>
        </p:nvSpPr>
        <p:spPr bwMode="auto">
          <a:xfrm flipH="1" flipV="1">
            <a:off x="4648200" y="5715000"/>
            <a:ext cx="76200" cy="304800"/>
          </a:xfrm>
          <a:prstGeom prst="line">
            <a:avLst/>
          </a:prstGeom>
          <a:noFill/>
          <a:ln w="381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456716" name="Line 12"/>
          <p:cNvSpPr>
            <a:spLocks noChangeShapeType="1"/>
          </p:cNvSpPr>
          <p:nvPr/>
        </p:nvSpPr>
        <p:spPr bwMode="auto">
          <a:xfrm flipH="1" flipV="1">
            <a:off x="6629400" y="5715000"/>
            <a:ext cx="76200" cy="304800"/>
          </a:xfrm>
          <a:prstGeom prst="line">
            <a:avLst/>
          </a:prstGeom>
          <a:noFill/>
          <a:ln w="381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456717" name="Line 13"/>
          <p:cNvSpPr>
            <a:spLocks noChangeShapeType="1"/>
          </p:cNvSpPr>
          <p:nvPr/>
        </p:nvSpPr>
        <p:spPr bwMode="auto">
          <a:xfrm>
            <a:off x="1371600" y="6324600"/>
            <a:ext cx="2667000" cy="0"/>
          </a:xfrm>
          <a:prstGeom prst="line">
            <a:avLst/>
          </a:prstGeom>
          <a:noFill/>
          <a:ln w="381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456718" name="Text Box 14"/>
          <p:cNvSpPr txBox="1">
            <a:spLocks noChangeArrowheads="1"/>
          </p:cNvSpPr>
          <p:nvPr/>
        </p:nvSpPr>
        <p:spPr bwMode="auto">
          <a:xfrm>
            <a:off x="1219200" y="6324600"/>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solidFill>
                  <a:srgbClr val="E30127"/>
                </a:solidFill>
                <a:cs typeface="+mn-cs"/>
              </a:rPr>
              <a:t>ENERGIES FOSSILES</a:t>
            </a:r>
            <a:endParaRPr lang="fr-FR" smtClean="0">
              <a:latin typeface="Times" charset="0"/>
              <a:cs typeface="+mn-cs"/>
            </a:endParaRPr>
          </a:p>
        </p:txBody>
      </p:sp>
      <p:sp>
        <p:nvSpPr>
          <p:cNvPr id="456719" name="Text Box 15"/>
          <p:cNvSpPr txBox="1">
            <a:spLocks noChangeArrowheads="1"/>
          </p:cNvSpPr>
          <p:nvPr/>
        </p:nvSpPr>
        <p:spPr bwMode="auto">
          <a:xfrm>
            <a:off x="1905000" y="2286000"/>
            <a:ext cx="2971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solidFill>
                  <a:srgbClr val="E30127"/>
                </a:solidFill>
                <a:cs typeface="+mn-cs"/>
              </a:rPr>
              <a:t>CONTRIBUTION IMPORTANTE A L </a:t>
            </a:r>
            <a:r>
              <a:rPr lang="ja-JP" altLang="fr-FR" sz="2000" b="1" smtClean="0">
                <a:solidFill>
                  <a:srgbClr val="E30127"/>
                </a:solidFill>
                <a:latin typeface="Arial"/>
                <a:cs typeface="+mn-cs"/>
              </a:rPr>
              <a:t>’</a:t>
            </a:r>
            <a:r>
              <a:rPr lang="fr-FR" sz="2000" b="1" smtClean="0">
                <a:solidFill>
                  <a:srgbClr val="E30127"/>
                </a:solidFill>
                <a:cs typeface="+mn-cs"/>
              </a:rPr>
              <a:t>EFFET DE SERRE</a:t>
            </a:r>
            <a:endParaRPr lang="fr-FR" smtClean="0">
              <a:latin typeface="Times" charset="0"/>
              <a:cs typeface="+mn-cs"/>
            </a:endParaRPr>
          </a:p>
        </p:txBody>
      </p:sp>
      <p:sp>
        <p:nvSpPr>
          <p:cNvPr id="456720" name="Text Box 16"/>
          <p:cNvSpPr txBox="1">
            <a:spLocks noChangeArrowheads="1"/>
          </p:cNvSpPr>
          <p:nvPr/>
        </p:nvSpPr>
        <p:spPr bwMode="auto">
          <a:xfrm>
            <a:off x="4876800" y="2286000"/>
            <a:ext cx="35052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solidFill>
                  <a:schemeClr val="accent2"/>
                </a:solidFill>
                <a:cs typeface="+mn-cs"/>
              </a:rPr>
              <a:t>ENERGIES RENOUVELABLES</a:t>
            </a:r>
          </a:p>
          <a:p>
            <a:pPr eaLnBrk="0" hangingPunct="0">
              <a:defRPr/>
            </a:pPr>
            <a:r>
              <a:rPr lang="fr-FR" sz="2000" b="1" smtClean="0">
                <a:solidFill>
                  <a:schemeClr val="accent2"/>
                </a:solidFill>
                <a:cs typeface="+mn-cs"/>
              </a:rPr>
              <a:t>ET NUCLEAIRE :</a:t>
            </a:r>
          </a:p>
          <a:p>
            <a:pPr eaLnBrk="0" hangingPunct="0">
              <a:defRPr/>
            </a:pPr>
            <a:r>
              <a:rPr lang="fr-FR" sz="2000" b="1" smtClean="0">
                <a:solidFill>
                  <a:schemeClr val="accent2"/>
                </a:solidFill>
                <a:cs typeface="+mn-cs"/>
              </a:rPr>
              <a:t>NE CONTRIBUENT PRESQUE PAS A</a:t>
            </a:r>
          </a:p>
          <a:p>
            <a:pPr eaLnBrk="0" hangingPunct="0">
              <a:defRPr/>
            </a:pPr>
            <a:r>
              <a:rPr lang="fr-FR" sz="2000" b="1" smtClean="0">
                <a:solidFill>
                  <a:schemeClr val="accent2"/>
                </a:solidFill>
                <a:cs typeface="+mn-cs"/>
              </a:rPr>
              <a:t>L </a:t>
            </a:r>
            <a:r>
              <a:rPr lang="ja-JP" altLang="fr-FR" sz="2000" b="1" smtClean="0">
                <a:solidFill>
                  <a:schemeClr val="accent2"/>
                </a:solidFill>
                <a:latin typeface="Arial"/>
                <a:cs typeface="+mn-cs"/>
              </a:rPr>
              <a:t>’</a:t>
            </a:r>
            <a:r>
              <a:rPr lang="fr-FR" sz="2000" b="1" smtClean="0">
                <a:solidFill>
                  <a:schemeClr val="accent2"/>
                </a:solidFill>
                <a:cs typeface="+mn-cs"/>
              </a:rPr>
              <a:t>EFFET DE SERRE</a:t>
            </a:r>
          </a:p>
          <a:p>
            <a:pPr eaLnBrk="0" hangingPunct="0">
              <a:defRPr/>
            </a:pPr>
            <a:r>
              <a:rPr lang="fr-FR" sz="2000" b="1" smtClean="0">
                <a:solidFill>
                  <a:schemeClr val="accent2"/>
                </a:solidFill>
                <a:cs typeface="+mn-cs"/>
              </a:rPr>
              <a:t>(10 à 40 fois moins par kWh que les énergies fossiles)</a:t>
            </a:r>
            <a:endParaRPr lang="fr-FR" smtClean="0">
              <a:latin typeface="Times" charset="0"/>
              <a:cs typeface="+mn-cs"/>
            </a:endParaRPr>
          </a:p>
        </p:txBody>
      </p:sp>
      <p:sp>
        <p:nvSpPr>
          <p:cNvPr id="456721" name="Line 17"/>
          <p:cNvSpPr>
            <a:spLocks noChangeShapeType="1"/>
          </p:cNvSpPr>
          <p:nvPr/>
        </p:nvSpPr>
        <p:spPr bwMode="auto">
          <a:xfrm>
            <a:off x="4495800" y="4876800"/>
            <a:ext cx="3810000" cy="0"/>
          </a:xfrm>
          <a:prstGeom prst="line">
            <a:avLst/>
          </a:prstGeom>
          <a:noFill/>
          <a:ln w="381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ChangeArrowheads="1"/>
          </p:cNvSpPr>
          <p:nvPr/>
        </p:nvSpPr>
        <p:spPr bwMode="auto">
          <a:xfrm>
            <a:off x="1219200" y="0"/>
            <a:ext cx="7772400"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gn="ctr" defTabSz="762000" eaLnBrk="0" hangingPunct="0">
              <a:defRPr/>
            </a:pPr>
            <a:r>
              <a:rPr lang="fr-FR" sz="4800" b="1">
                <a:solidFill>
                  <a:schemeClr val="hlink"/>
                </a:solidFill>
                <a:cs typeface="+mn-cs"/>
              </a:rPr>
              <a:t>   </a:t>
            </a:r>
            <a:r>
              <a:rPr lang="fr-FR" sz="6000" b="1">
                <a:solidFill>
                  <a:schemeClr val="accent2"/>
                </a:solidFill>
                <a:cs typeface="+mn-cs"/>
              </a:rPr>
              <a:t>QUE FAIRE ?</a:t>
            </a:r>
            <a:endParaRPr lang="fr-FR" b="1">
              <a:solidFill>
                <a:schemeClr val="tx2"/>
              </a:solidFill>
              <a:cs typeface="+mn-cs"/>
            </a:endParaRPr>
          </a:p>
        </p:txBody>
      </p:sp>
      <p:pic>
        <p:nvPicPr>
          <p:cNvPr id="593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667000"/>
            <a:ext cx="17811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9956" name="Rectangle 4"/>
          <p:cNvSpPr>
            <a:spLocks noChangeArrowheads="1"/>
          </p:cNvSpPr>
          <p:nvPr/>
        </p:nvSpPr>
        <p:spPr bwMode="auto">
          <a:xfrm>
            <a:off x="609600" y="1371600"/>
            <a:ext cx="7391400"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defTabSz="762000" eaLnBrk="0" hangingPunct="0">
              <a:defRPr/>
            </a:pPr>
            <a:r>
              <a:rPr lang="fr-FR" sz="4000" b="1">
                <a:solidFill>
                  <a:srgbClr val="CC6600"/>
                </a:solidFill>
                <a:cs typeface="+mn-cs"/>
              </a:rPr>
              <a:t>1 - ECONOMIES D'</a:t>
            </a:r>
            <a:r>
              <a:rPr lang="fr-FR" sz="4000" b="1">
                <a:solidFill>
                  <a:srgbClr val="CC6600"/>
                </a:solidFill>
                <a:cs typeface="Times New Roman" charset="0"/>
              </a:rPr>
              <a:t>É</a:t>
            </a:r>
            <a:r>
              <a:rPr lang="fr-FR" sz="4000" b="1">
                <a:solidFill>
                  <a:srgbClr val="CC6600"/>
                </a:solidFill>
                <a:cs typeface="+mn-cs"/>
              </a:rPr>
              <a:t>NERGIES</a:t>
            </a:r>
            <a:r>
              <a:rPr lang="fr-FR" sz="1000" b="1">
                <a:solidFill>
                  <a:srgbClr val="CC6600"/>
                </a:solidFill>
                <a:cs typeface="+mn-cs"/>
              </a:rPr>
              <a:t/>
            </a:r>
            <a:br>
              <a:rPr lang="fr-FR" sz="1000" b="1">
                <a:solidFill>
                  <a:srgbClr val="CC6600"/>
                </a:solidFill>
                <a:cs typeface="+mn-cs"/>
              </a:rPr>
            </a:br>
            <a:r>
              <a:rPr lang="fr-FR" sz="1000" b="1">
                <a:solidFill>
                  <a:srgbClr val="CC6600"/>
                </a:solidFill>
                <a:cs typeface="+mn-cs"/>
              </a:rPr>
              <a:t/>
            </a:r>
            <a:br>
              <a:rPr lang="fr-FR" sz="1000" b="1">
                <a:solidFill>
                  <a:srgbClr val="CC6600"/>
                </a:solidFill>
                <a:cs typeface="+mn-cs"/>
              </a:rPr>
            </a:br>
            <a:r>
              <a:rPr lang="fr-FR" sz="4000" b="1">
                <a:solidFill>
                  <a:srgbClr val="CC6600"/>
                </a:solidFill>
                <a:cs typeface="+mn-cs"/>
              </a:rPr>
              <a:t>2 - EFFICACITE ENERGETIQUE</a:t>
            </a:r>
            <a:r>
              <a:rPr lang="fr-FR" sz="1000" b="1">
                <a:solidFill>
                  <a:srgbClr val="CC6600"/>
                </a:solidFill>
                <a:cs typeface="+mn-cs"/>
              </a:rPr>
              <a:t/>
            </a:r>
            <a:br>
              <a:rPr lang="fr-FR" sz="1000" b="1">
                <a:solidFill>
                  <a:srgbClr val="CC6600"/>
                </a:solidFill>
                <a:cs typeface="+mn-cs"/>
              </a:rPr>
            </a:br>
            <a:r>
              <a:rPr lang="fr-FR" sz="1000" b="1">
                <a:solidFill>
                  <a:srgbClr val="CC6600"/>
                </a:solidFill>
                <a:cs typeface="+mn-cs"/>
              </a:rPr>
              <a:t/>
            </a:r>
            <a:br>
              <a:rPr lang="fr-FR" sz="1000" b="1">
                <a:solidFill>
                  <a:srgbClr val="CC6600"/>
                </a:solidFill>
                <a:cs typeface="+mn-cs"/>
              </a:rPr>
            </a:br>
            <a:r>
              <a:rPr lang="fr-FR" sz="4000" b="1">
                <a:solidFill>
                  <a:srgbClr val="CC6600"/>
                </a:solidFill>
                <a:cs typeface="+mn-cs"/>
              </a:rPr>
              <a:t>3 - ENERGIES PROPRES</a:t>
            </a:r>
            <a:r>
              <a:rPr lang="fr-FR" sz="4000" b="1">
                <a:solidFill>
                  <a:srgbClr val="0000CC"/>
                </a:solidFill>
                <a:cs typeface="+mn-cs"/>
              </a:rPr>
              <a:t> </a:t>
            </a:r>
            <a:br>
              <a:rPr lang="fr-FR" sz="4000" b="1">
                <a:solidFill>
                  <a:srgbClr val="0000CC"/>
                </a:solidFill>
                <a:cs typeface="+mn-cs"/>
              </a:rPr>
            </a:br>
            <a:r>
              <a:rPr lang="fr-FR" sz="1000" b="1">
                <a:solidFill>
                  <a:schemeClr val="accent2"/>
                </a:solidFill>
                <a:cs typeface="+mn-cs"/>
              </a:rPr>
              <a:t/>
            </a:r>
            <a:br>
              <a:rPr lang="fr-FR" sz="1000" b="1">
                <a:solidFill>
                  <a:schemeClr val="accent2"/>
                </a:solidFill>
                <a:cs typeface="+mn-cs"/>
              </a:rPr>
            </a:br>
            <a:r>
              <a:rPr lang="fr-FR" sz="1000" b="1">
                <a:solidFill>
                  <a:schemeClr val="accent2"/>
                </a:solidFill>
                <a:cs typeface="+mn-cs"/>
              </a:rPr>
              <a:t/>
            </a:r>
            <a:br>
              <a:rPr lang="fr-FR" sz="1000" b="1">
                <a:solidFill>
                  <a:schemeClr val="accent2"/>
                </a:solidFill>
                <a:cs typeface="+mn-cs"/>
              </a:rPr>
            </a:br>
            <a:r>
              <a:rPr lang="fr-FR" b="1" u="sng">
                <a:solidFill>
                  <a:srgbClr val="0000CC"/>
                </a:solidFill>
                <a:cs typeface="+mn-cs"/>
              </a:rPr>
              <a:t>Objectif (nécessaire et réaliste), diviser :</a:t>
            </a:r>
            <a:br>
              <a:rPr lang="fr-FR" b="1" u="sng">
                <a:solidFill>
                  <a:srgbClr val="0000CC"/>
                </a:solidFill>
                <a:cs typeface="+mn-cs"/>
              </a:rPr>
            </a:br>
            <a:r>
              <a:rPr lang="fr-FR" b="1">
                <a:solidFill>
                  <a:srgbClr val="0000CC"/>
                </a:solidFill>
                <a:cs typeface="+mn-cs"/>
              </a:rPr>
              <a:t>- la consommation d</a:t>
            </a:r>
            <a:r>
              <a:rPr lang="ja-JP" altLang="fr-FR" b="1">
                <a:solidFill>
                  <a:srgbClr val="0000CC"/>
                </a:solidFill>
                <a:latin typeface="Arial"/>
                <a:cs typeface="+mn-cs"/>
              </a:rPr>
              <a:t>’</a:t>
            </a:r>
            <a:r>
              <a:rPr lang="fr-FR" b="1">
                <a:solidFill>
                  <a:srgbClr val="0000CC"/>
                </a:solidFill>
                <a:cs typeface="+mn-cs"/>
              </a:rPr>
              <a:t>énergie </a:t>
            </a:r>
            <a:r>
              <a:rPr lang="fr-FR" altLang="ja-JP" b="1">
                <a:solidFill>
                  <a:srgbClr val="0000CC"/>
                </a:solidFill>
                <a:ea typeface="ヒラギノ角ゴ Pro W3" charset="0"/>
                <a:cs typeface="ヒラギノ角ゴ Pro W3" charset="0"/>
              </a:rPr>
              <a:t>par 2</a:t>
            </a:r>
            <a:br>
              <a:rPr lang="fr-FR" altLang="ja-JP" b="1">
                <a:solidFill>
                  <a:srgbClr val="0000CC"/>
                </a:solidFill>
                <a:ea typeface="ヒラギノ角ゴ Pro W3" charset="0"/>
                <a:cs typeface="ヒラギノ角ゴ Pro W3" charset="0"/>
              </a:rPr>
            </a:br>
            <a:r>
              <a:rPr lang="fr-FR" altLang="ja-JP" b="1">
                <a:solidFill>
                  <a:srgbClr val="0000CC"/>
                </a:solidFill>
                <a:ea typeface="ヒラギノ角ゴ Pro W3" charset="0"/>
                <a:cs typeface="ヒラギノ角ゴ Pro W3" charset="0"/>
              </a:rPr>
              <a:t>- les gaz à effet de serre par 4</a:t>
            </a:r>
            <a:br>
              <a:rPr lang="fr-FR" altLang="ja-JP" b="1">
                <a:solidFill>
                  <a:srgbClr val="0000CC"/>
                </a:solidFill>
                <a:ea typeface="ヒラギノ角ゴ Pro W3" charset="0"/>
                <a:cs typeface="ヒラギノ角ゴ Pro W3" charset="0"/>
              </a:rPr>
            </a:br>
            <a:r>
              <a:rPr lang="fr-FR" altLang="ja-JP" b="1">
                <a:solidFill>
                  <a:srgbClr val="0000CC"/>
                </a:solidFill>
                <a:ea typeface="ヒラギノ角ゴ Pro W3" charset="0"/>
                <a:cs typeface="ヒラギノ角ゴ Pro W3" charset="0"/>
              </a:rPr>
              <a:t/>
            </a:r>
            <a:br>
              <a:rPr lang="fr-FR" altLang="ja-JP" b="1">
                <a:solidFill>
                  <a:srgbClr val="0000CC"/>
                </a:solidFill>
                <a:ea typeface="ヒラギノ角ゴ Pro W3" charset="0"/>
                <a:cs typeface="ヒラギノ角ゴ Pro W3" charset="0"/>
              </a:rPr>
            </a:br>
            <a:r>
              <a:rPr lang="fr-FR" altLang="ja-JP" sz="1800" b="1">
                <a:solidFill>
                  <a:srgbClr val="CC6600"/>
                </a:solidFill>
                <a:ea typeface="ヒラギノ角ゴ Pro W3" charset="0"/>
                <a:cs typeface="ヒラギノ角ゴ Pro W3" charset="0"/>
              </a:rPr>
              <a:t>Habitat - industrie - transport agroalimentaire - électricité</a:t>
            </a:r>
            <a:endParaRPr lang="fr-FR" b="1">
              <a:solidFill>
                <a:srgbClr val="0000CC"/>
              </a:solidFill>
              <a:ea typeface="ヒラギノ角ゴ Pro W3" charset="0"/>
              <a:cs typeface="ヒラギノ角ゴ Pro W3"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6" name="Rectangle 4"/>
          <p:cNvSpPr>
            <a:spLocks noGrp="1" noChangeArrowheads="1"/>
          </p:cNvSpPr>
          <p:nvPr>
            <p:ph type="title"/>
          </p:nvPr>
        </p:nvSpPr>
        <p:spPr bwMode="auto">
          <a:xfrm>
            <a:off x="1295400" y="152400"/>
            <a:ext cx="7696200" cy="1447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defRPr/>
            </a:pPr>
            <a:r>
              <a:rPr lang="fr-FR" sz="5500" smtClean="0">
                <a:solidFill>
                  <a:srgbClr val="0000CC"/>
                </a:solidFill>
                <a:cs typeface="+mj-cs"/>
              </a:rPr>
              <a:t>Un exemple concret :</a:t>
            </a:r>
            <a:br>
              <a:rPr lang="fr-FR" sz="5500" smtClean="0">
                <a:solidFill>
                  <a:srgbClr val="0000CC"/>
                </a:solidFill>
                <a:cs typeface="+mj-cs"/>
              </a:rPr>
            </a:br>
            <a:r>
              <a:rPr lang="fr-FR" sz="5500" smtClean="0">
                <a:solidFill>
                  <a:srgbClr val="0000CC"/>
                </a:solidFill>
                <a:cs typeface="+mj-cs"/>
              </a:rPr>
              <a:t>la construction écologique</a:t>
            </a:r>
            <a:endParaRPr lang="fr-FR" sz="7000" smtClean="0">
              <a:cs typeface="+mj-cs"/>
            </a:endParaRPr>
          </a:p>
        </p:txBody>
      </p:sp>
      <p:sp>
        <p:nvSpPr>
          <p:cNvPr id="550917" name="Text Box 5"/>
          <p:cNvSpPr txBox="1">
            <a:spLocks noChangeArrowheads="1"/>
          </p:cNvSpPr>
          <p:nvPr/>
        </p:nvSpPr>
        <p:spPr bwMode="auto">
          <a:xfrm>
            <a:off x="323850" y="1989138"/>
            <a:ext cx="4191000" cy="554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defRPr/>
            </a:pPr>
            <a:r>
              <a:rPr lang="fr-FR" sz="4000" dirty="0">
                <a:solidFill>
                  <a:srgbClr val="CC6600"/>
                </a:solidFill>
                <a:cs typeface="+mn-cs"/>
              </a:rPr>
              <a:t> 20 fois moins d</a:t>
            </a:r>
            <a:r>
              <a:rPr lang="ja-JP" altLang="fr-FR" sz="4000" dirty="0">
                <a:solidFill>
                  <a:srgbClr val="CC6600"/>
                </a:solidFill>
                <a:latin typeface="Arial"/>
                <a:cs typeface="+mn-cs"/>
              </a:rPr>
              <a:t>’</a:t>
            </a:r>
            <a:r>
              <a:rPr lang="fr-FR" sz="4000" dirty="0">
                <a:solidFill>
                  <a:srgbClr val="CC6600"/>
                </a:solidFill>
                <a:cs typeface="+mn-cs"/>
              </a:rPr>
              <a:t>énergie</a:t>
            </a:r>
            <a:endParaRPr lang="fr-FR" dirty="0">
              <a:solidFill>
                <a:srgbClr val="CC6600"/>
              </a:solidFill>
              <a:cs typeface="+mn-cs"/>
            </a:endParaRPr>
          </a:p>
          <a:p>
            <a:pPr>
              <a:buFontTx/>
              <a:buChar char="-"/>
              <a:defRPr/>
            </a:pPr>
            <a:endParaRPr lang="fr-FR" dirty="0">
              <a:solidFill>
                <a:srgbClr val="CC6600"/>
              </a:solidFill>
              <a:cs typeface="+mn-cs"/>
            </a:endParaRPr>
          </a:p>
          <a:p>
            <a:pPr>
              <a:buFontTx/>
              <a:buChar char="-"/>
              <a:defRPr/>
            </a:pPr>
            <a:r>
              <a:rPr lang="fr-FR" sz="4000" dirty="0">
                <a:solidFill>
                  <a:srgbClr val="CC6600"/>
                </a:solidFill>
                <a:cs typeface="+mn-cs"/>
              </a:rPr>
              <a:t> 400 fois moins</a:t>
            </a:r>
          </a:p>
          <a:p>
            <a:pPr>
              <a:defRPr/>
            </a:pPr>
            <a:r>
              <a:rPr lang="fr-FR" sz="4000" dirty="0">
                <a:solidFill>
                  <a:srgbClr val="CC6600"/>
                </a:solidFill>
                <a:cs typeface="+mn-cs"/>
              </a:rPr>
              <a:t>de CO2</a:t>
            </a:r>
            <a:endParaRPr lang="fr-FR" sz="1000" dirty="0">
              <a:solidFill>
                <a:srgbClr val="CC6600"/>
              </a:solidFill>
              <a:cs typeface="+mn-cs"/>
            </a:endParaRPr>
          </a:p>
          <a:p>
            <a:pPr>
              <a:defRPr/>
            </a:pPr>
            <a:endParaRPr lang="fr-FR" sz="1000" dirty="0">
              <a:solidFill>
                <a:srgbClr val="CC6600"/>
              </a:solidFill>
              <a:cs typeface="+mn-cs"/>
            </a:endParaRPr>
          </a:p>
          <a:p>
            <a:pPr>
              <a:defRPr/>
            </a:pPr>
            <a:r>
              <a:rPr lang="fr-FR" sz="3000" b="1" dirty="0">
                <a:solidFill>
                  <a:srgbClr val="0000CC"/>
                </a:solidFill>
                <a:cs typeface="+mn-cs"/>
              </a:rPr>
              <a:t>Par rapport à une maison ordinaire chauffée au gaz</a:t>
            </a:r>
          </a:p>
          <a:p>
            <a:pPr>
              <a:defRPr/>
            </a:pPr>
            <a:endParaRPr lang="fr-FR" sz="7000" dirty="0">
              <a:solidFill>
                <a:schemeClr val="tx2"/>
              </a:solidFill>
              <a:cs typeface="+mn-cs"/>
            </a:endParaRP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181225"/>
            <a:ext cx="5610225" cy="46640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1828800" y="228600"/>
            <a:ext cx="6324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4000" b="1" smtClean="0">
                <a:solidFill>
                  <a:srgbClr val="0000FF"/>
                </a:solidFill>
                <a:latin typeface="Times" charset="0"/>
                <a:cs typeface="+mn-cs"/>
              </a:rPr>
              <a:t>Informations sur l</a:t>
            </a:r>
            <a:r>
              <a:rPr lang="ja-JP" altLang="fr-FR" sz="4000" b="1" smtClean="0">
                <a:solidFill>
                  <a:srgbClr val="0000FF"/>
                </a:solidFill>
                <a:latin typeface="Arial"/>
                <a:cs typeface="+mn-cs"/>
              </a:rPr>
              <a:t>’</a:t>
            </a:r>
            <a:r>
              <a:rPr lang="fr-FR" sz="4000" b="1" smtClean="0">
                <a:solidFill>
                  <a:srgbClr val="0000FF"/>
                </a:solidFill>
                <a:latin typeface="Times" charset="0"/>
                <a:cs typeface="+mn-cs"/>
              </a:rPr>
              <a:t>énergie et la planète</a:t>
            </a:r>
            <a:endParaRPr lang="fr-FR" sz="4000" b="1" smtClean="0">
              <a:latin typeface="Times" charset="0"/>
              <a:cs typeface="+mn-cs"/>
            </a:endParaRPr>
          </a:p>
        </p:txBody>
      </p:sp>
      <p:sp>
        <p:nvSpPr>
          <p:cNvPr id="342019" name="Rectangle 3"/>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2741DF2E-D6FE-C545-951C-31E660DE01DF}" type="slidenum">
              <a:rPr lang="fr-FR" sz="1400">
                <a:cs typeface="+mn-cs"/>
              </a:rPr>
              <a:pPr algn="r" eaLnBrk="0" hangingPunct="0">
                <a:defRPr/>
              </a:pPr>
              <a:t>3</a:t>
            </a:fld>
            <a:endParaRPr lang="fr-FR" sz="1400">
              <a:cs typeface="+mn-cs"/>
            </a:endParaRPr>
          </a:p>
        </p:txBody>
      </p:sp>
      <p:pic>
        <p:nvPicPr>
          <p:cNvPr id="81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47800"/>
            <a:ext cx="35115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133600"/>
            <a:ext cx="35941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descr="b-tracage-genera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349885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5" descr="pelletage-tranchee-p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21288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descr="Copie de t-tuyau-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5763" y="3124200"/>
            <a:ext cx="2082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8" descr="Copie de p-pelletage-MLU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228600"/>
            <a:ext cx="35814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9" name="Rectangle 9"/>
          <p:cNvSpPr>
            <a:spLocks noChangeArrowheads="1"/>
          </p:cNvSpPr>
          <p:nvPr/>
        </p:nvSpPr>
        <p:spPr bwMode="auto">
          <a:xfrm>
            <a:off x="1524000" y="381000"/>
            <a:ext cx="4572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defTabSz="762000" eaLnBrk="0" hangingPunct="0">
              <a:defRPr/>
            </a:pPr>
            <a:r>
              <a:rPr lang="fr-FR" sz="4000" b="1" dirty="0">
                <a:solidFill>
                  <a:srgbClr val="CC6600"/>
                </a:solidFill>
                <a:cs typeface="+mn-cs"/>
              </a:rPr>
              <a:t>Puits canadien</a:t>
            </a:r>
          </a:p>
          <a:p>
            <a:pPr defTabSz="762000" eaLnBrk="0" hangingPunct="0">
              <a:defRPr/>
            </a:pPr>
            <a:r>
              <a:rPr lang="fr-FR" sz="4000" b="1" dirty="0">
                <a:solidFill>
                  <a:srgbClr val="CC6600"/>
                </a:solidFill>
                <a:cs typeface="+mn-cs"/>
              </a:rPr>
              <a:t>Géothermie</a:t>
            </a:r>
            <a:r>
              <a:rPr lang="fr-FR" sz="4000" b="1" dirty="0">
                <a:solidFill>
                  <a:srgbClr val="0000CC"/>
                </a:solidFill>
                <a:cs typeface="+mn-cs"/>
              </a:rPr>
              <a:t> </a:t>
            </a:r>
            <a:br>
              <a:rPr lang="fr-FR" sz="4000" b="1" dirty="0">
                <a:solidFill>
                  <a:srgbClr val="0000CC"/>
                </a:solidFill>
                <a:cs typeface="+mn-cs"/>
              </a:rPr>
            </a:br>
            <a:endParaRPr lang="fr-FR" b="1" dirty="0">
              <a:solidFill>
                <a:srgbClr val="0000CC"/>
              </a:solidFill>
              <a:ea typeface="ヒラギノ角ゴ Pro W3" charset="0"/>
              <a:cs typeface="ヒラギノ角ゴ Pro W3" charset="0"/>
            </a:endParaRPr>
          </a:p>
        </p:txBody>
      </p:sp>
      <p:sp>
        <p:nvSpPr>
          <p:cNvPr id="63494" name="ZoneTexte 1"/>
          <p:cNvSpPr txBox="1">
            <a:spLocks noChangeArrowheads="1"/>
          </p:cNvSpPr>
          <p:nvPr/>
        </p:nvSpPr>
        <p:spPr bwMode="auto">
          <a:xfrm>
            <a:off x="2484438" y="5805488"/>
            <a:ext cx="124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4000">
                <a:solidFill>
                  <a:schemeClr val="bg1"/>
                </a:solidFill>
              </a:rPr>
              <a:t>15°C</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40" name="Text Box 4"/>
          <p:cNvSpPr txBox="1">
            <a:spLocks noChangeArrowheads="1"/>
          </p:cNvSpPr>
          <p:nvPr/>
        </p:nvSpPr>
        <p:spPr bwMode="auto">
          <a:xfrm>
            <a:off x="250825" y="1628775"/>
            <a:ext cx="87630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defRPr/>
            </a:pPr>
            <a:r>
              <a:rPr lang="fr-FR" sz="2000" dirty="0">
                <a:solidFill>
                  <a:schemeClr val="tx2"/>
                </a:solidFill>
                <a:cs typeface="+mn-cs"/>
              </a:rPr>
              <a:t>Matériaux isolation renforcée</a:t>
            </a:r>
          </a:p>
          <a:p>
            <a:pPr>
              <a:buFontTx/>
              <a:buChar char="-"/>
              <a:defRPr/>
            </a:pPr>
            <a:r>
              <a:rPr lang="fr-FR" sz="2000" dirty="0">
                <a:solidFill>
                  <a:schemeClr val="tx2"/>
                </a:solidFill>
                <a:cs typeface="+mn-cs"/>
              </a:rPr>
              <a:t> Isolation « passive »</a:t>
            </a:r>
          </a:p>
          <a:p>
            <a:pPr>
              <a:buFontTx/>
              <a:buChar char="-"/>
              <a:defRPr/>
            </a:pPr>
            <a:r>
              <a:rPr lang="fr-FR" sz="2000" dirty="0">
                <a:solidFill>
                  <a:schemeClr val="tx2"/>
                </a:solidFill>
                <a:cs typeface="+mn-cs"/>
              </a:rPr>
              <a:t> Conception bioclimatique</a:t>
            </a:r>
          </a:p>
          <a:p>
            <a:pPr>
              <a:buFontTx/>
              <a:buChar char="-"/>
              <a:defRPr/>
            </a:pPr>
            <a:r>
              <a:rPr lang="fr-FR" sz="2000" dirty="0">
                <a:solidFill>
                  <a:schemeClr val="tx2"/>
                </a:solidFill>
                <a:cs typeface="+mn-cs"/>
              </a:rPr>
              <a:t> Ventilation double-flux + puits canadien</a:t>
            </a:r>
          </a:p>
          <a:p>
            <a:pPr>
              <a:buFontTx/>
              <a:buChar char="-"/>
              <a:defRPr/>
            </a:pPr>
            <a:r>
              <a:rPr lang="fr-FR" sz="2000" dirty="0">
                <a:solidFill>
                  <a:schemeClr val="tx2"/>
                </a:solidFill>
                <a:cs typeface="+mn-cs"/>
              </a:rPr>
              <a:t> Pompe à chaleur</a:t>
            </a:r>
          </a:p>
          <a:p>
            <a:pPr>
              <a:buFontTx/>
              <a:buChar char="-"/>
              <a:defRPr/>
            </a:pPr>
            <a:r>
              <a:rPr lang="fr-FR" sz="2000" b="1" dirty="0">
                <a:solidFill>
                  <a:schemeClr val="tx2"/>
                </a:solidFill>
                <a:cs typeface="+mn-cs"/>
              </a:rPr>
              <a:t> Récupération 80% chaleur eau chaude / douches</a:t>
            </a:r>
            <a:endParaRPr lang="fr-FR" sz="2000" b="1" dirty="0">
              <a:solidFill>
                <a:srgbClr val="CC6600"/>
              </a:solidFill>
              <a:cs typeface="+mn-cs"/>
            </a:endParaRPr>
          </a:p>
          <a:p>
            <a:pPr>
              <a:defRPr/>
            </a:pPr>
            <a:r>
              <a:rPr lang="fr-FR" sz="2000" dirty="0">
                <a:solidFill>
                  <a:srgbClr val="1E3AD6"/>
                </a:solidFill>
                <a:cs typeface="+mn-cs"/>
              </a:rPr>
              <a:t>      </a:t>
            </a:r>
            <a:r>
              <a:rPr lang="fr-FR" sz="3000" dirty="0">
                <a:solidFill>
                  <a:srgbClr val="1E3AD6"/>
                </a:solidFill>
                <a:cs typeface="+mn-cs"/>
              </a:rPr>
              <a:t>http://</a:t>
            </a:r>
            <a:r>
              <a:rPr lang="fr-FR" sz="3000" dirty="0" err="1">
                <a:solidFill>
                  <a:srgbClr val="1E3AD6"/>
                </a:solidFill>
                <a:cs typeface="+mn-cs"/>
              </a:rPr>
              <a:t>maison.ecolo.org</a:t>
            </a:r>
            <a:r>
              <a:rPr lang="fr-FR" sz="3000" b="1" dirty="0">
                <a:solidFill>
                  <a:srgbClr val="1E3AD6"/>
                </a:solidFill>
                <a:cs typeface="+mn-cs"/>
              </a:rPr>
              <a:t> </a:t>
            </a:r>
          </a:p>
        </p:txBody>
      </p:sp>
      <p:sp>
        <p:nvSpPr>
          <p:cNvPr id="551942" name="Rectangle 6"/>
          <p:cNvSpPr>
            <a:spLocks noChangeArrowheads="1"/>
          </p:cNvSpPr>
          <p:nvPr/>
        </p:nvSpPr>
        <p:spPr bwMode="auto">
          <a:xfrm>
            <a:off x="1547813" y="188913"/>
            <a:ext cx="3886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sz="4000" b="1" dirty="0">
                <a:solidFill>
                  <a:srgbClr val="CC6600"/>
                </a:solidFill>
                <a:cs typeface="+mn-cs"/>
              </a:rPr>
              <a:t>Techniques de construction :</a:t>
            </a: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22225"/>
            <a:ext cx="3257550" cy="426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625975"/>
            <a:ext cx="1657350" cy="2209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625975"/>
            <a:ext cx="1752600" cy="22526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3313" y="4625975"/>
            <a:ext cx="1690687" cy="2209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625975"/>
            <a:ext cx="1800225" cy="24018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bwMode="auto">
          <a:xfrm>
            <a:off x="1371600" y="381000"/>
            <a:ext cx="7467600" cy="1447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defRPr/>
            </a:pPr>
            <a:r>
              <a:rPr lang="fr-FR" sz="7000" smtClean="0">
                <a:solidFill>
                  <a:srgbClr val="0000CC"/>
                </a:solidFill>
                <a:cs typeface="+mj-cs"/>
              </a:rPr>
              <a:t>Consommation</a:t>
            </a:r>
            <a:endParaRPr lang="fr-FR" sz="7000" smtClean="0">
              <a:cs typeface="+mj-cs"/>
            </a:endParaRPr>
          </a:p>
        </p:txBody>
      </p:sp>
      <p:sp>
        <p:nvSpPr>
          <p:cNvPr id="512003" name="Text Box 3"/>
          <p:cNvSpPr txBox="1">
            <a:spLocks noChangeArrowheads="1"/>
          </p:cNvSpPr>
          <p:nvPr/>
        </p:nvSpPr>
        <p:spPr bwMode="auto">
          <a:xfrm>
            <a:off x="609600" y="1905000"/>
            <a:ext cx="4267200"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defRPr/>
            </a:pPr>
            <a:r>
              <a:rPr lang="fr-FR" sz="3000">
                <a:solidFill>
                  <a:schemeClr val="tx2"/>
                </a:solidFill>
                <a:cs typeface="+mn-cs"/>
              </a:rPr>
              <a:t> Produire et consommer autrement, moins, mieux et localement</a:t>
            </a:r>
          </a:p>
          <a:p>
            <a:pPr>
              <a:defRPr/>
            </a:pPr>
            <a:r>
              <a:rPr lang="fr-FR" sz="3000">
                <a:solidFill>
                  <a:schemeClr val="tx2"/>
                </a:solidFill>
                <a:cs typeface="+mn-cs"/>
              </a:rPr>
              <a:t> </a:t>
            </a:r>
            <a:br>
              <a:rPr lang="fr-FR" sz="3000">
                <a:solidFill>
                  <a:schemeClr val="tx2"/>
                </a:solidFill>
                <a:cs typeface="+mn-cs"/>
              </a:rPr>
            </a:br>
            <a:r>
              <a:rPr lang="fr-FR" sz="3000">
                <a:solidFill>
                  <a:schemeClr val="tx2"/>
                </a:solidFill>
                <a:cs typeface="+mn-cs"/>
              </a:rPr>
              <a:t>- moins de transports</a:t>
            </a:r>
          </a:p>
          <a:p>
            <a:pPr>
              <a:defRPr/>
            </a:pPr>
            <a:r>
              <a:rPr lang="fr-FR" sz="3000">
                <a:solidFill>
                  <a:schemeClr val="tx2"/>
                </a:solidFill>
                <a:cs typeface="+mn-cs"/>
              </a:rPr>
              <a:t/>
            </a:r>
            <a:br>
              <a:rPr lang="fr-FR" sz="3000">
                <a:solidFill>
                  <a:schemeClr val="tx2"/>
                </a:solidFill>
                <a:cs typeface="+mn-cs"/>
              </a:rPr>
            </a:br>
            <a:r>
              <a:rPr lang="fr-FR" sz="3000">
                <a:solidFill>
                  <a:schemeClr val="tx2"/>
                </a:solidFill>
                <a:cs typeface="+mn-cs"/>
              </a:rPr>
              <a:t>- moins d</a:t>
            </a:r>
            <a:r>
              <a:rPr lang="ja-JP" altLang="fr-FR" sz="3000">
                <a:solidFill>
                  <a:schemeClr val="tx2"/>
                </a:solidFill>
                <a:latin typeface="Arial"/>
                <a:cs typeface="+mn-cs"/>
              </a:rPr>
              <a:t>’</a:t>
            </a:r>
            <a:r>
              <a:rPr lang="fr-FR" sz="3000">
                <a:solidFill>
                  <a:schemeClr val="tx2"/>
                </a:solidFill>
                <a:cs typeface="+mn-cs"/>
              </a:rPr>
              <a:t>emballages</a:t>
            </a:r>
          </a:p>
          <a:p>
            <a:pPr>
              <a:defRPr/>
            </a:pPr>
            <a:endParaRPr lang="fr-FR" sz="3000">
              <a:solidFill>
                <a:schemeClr val="tx2"/>
              </a:solidFill>
              <a:cs typeface="+mn-cs"/>
            </a:endParaRPr>
          </a:p>
          <a:p>
            <a:pPr>
              <a:defRPr/>
            </a:pPr>
            <a:r>
              <a:rPr lang="fr-FR" sz="3000">
                <a:solidFill>
                  <a:schemeClr val="tx2"/>
                </a:solidFill>
                <a:cs typeface="+mn-cs"/>
              </a:rPr>
              <a:t>- des produits durables</a:t>
            </a:r>
            <a:endParaRPr lang="fr-FR" sz="7000">
              <a:solidFill>
                <a:schemeClr val="tx2"/>
              </a:solidFill>
              <a:cs typeface="+mn-cs"/>
            </a:endParaRPr>
          </a:p>
        </p:txBody>
      </p:sp>
      <p:pic>
        <p:nvPicPr>
          <p:cNvPr id="67587" name="Picture 4" descr="pomme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057400"/>
            <a:ext cx="28067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5" name="Rectangle 5"/>
          <p:cNvSpPr>
            <a:spLocks noChangeArrowheads="1"/>
          </p:cNvSpPr>
          <p:nvPr/>
        </p:nvSpPr>
        <p:spPr bwMode="auto">
          <a:xfrm>
            <a:off x="5257800" y="5029200"/>
            <a:ext cx="31242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762000" eaLnBrk="0" hangingPunct="0">
              <a:defRPr/>
            </a:pPr>
            <a:r>
              <a:rPr lang="fr-FR" altLang="ja-JP" sz="4500">
                <a:solidFill>
                  <a:srgbClr val="0000CC"/>
                </a:solidFill>
                <a:latin typeface="Zapf Dingbats" charset="0"/>
                <a:ea typeface="ヒラギノ角ゴ Pro W3" charset="0"/>
                <a:cs typeface="ヒラギノ角ゴ Pro W3" charset="0"/>
              </a:rPr>
              <a:t></a:t>
            </a:r>
            <a:r>
              <a:rPr lang="fr-FR" sz="4500">
                <a:solidFill>
                  <a:srgbClr val="0000CC"/>
                </a:solidFill>
                <a:latin typeface="Zapf Dingbats" charset="0"/>
                <a:cs typeface="+mn-cs"/>
              </a:rPr>
              <a:t></a:t>
            </a:r>
            <a:r>
              <a:rPr lang="fr-FR" sz="4500">
                <a:solidFill>
                  <a:srgbClr val="0000CC"/>
                </a:solidFill>
                <a:cs typeface="+mn-cs"/>
              </a:rPr>
              <a:t>Faire les</a:t>
            </a:r>
            <a:br>
              <a:rPr lang="fr-FR" sz="4500">
                <a:solidFill>
                  <a:srgbClr val="0000CC"/>
                </a:solidFill>
                <a:cs typeface="+mn-cs"/>
              </a:rPr>
            </a:br>
            <a:r>
              <a:rPr lang="fr-FR" sz="4500">
                <a:solidFill>
                  <a:srgbClr val="0000CC"/>
                </a:solidFill>
                <a:cs typeface="+mn-cs"/>
              </a:rPr>
              <a:t>bons choix !</a:t>
            </a:r>
            <a:endParaRPr lang="fr-FR" sz="5000">
              <a:solidFill>
                <a:schemeClr val="tx2"/>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bwMode="auto">
          <a:xfrm>
            <a:off x="228600" y="1600200"/>
            <a:ext cx="8534400"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lgn="l">
              <a:defRPr/>
            </a:pPr>
            <a:r>
              <a:rPr lang="fr-FR" sz="8400" smtClean="0">
                <a:solidFill>
                  <a:srgbClr val="0000CC"/>
                </a:solidFill>
                <a:cs typeface="+mj-cs"/>
              </a:rPr>
              <a:t>Industrie :</a:t>
            </a:r>
            <a:br>
              <a:rPr lang="fr-FR" sz="8400" smtClean="0">
                <a:solidFill>
                  <a:srgbClr val="0000CC"/>
                </a:solidFill>
                <a:cs typeface="+mj-cs"/>
              </a:rPr>
            </a:br>
            <a:r>
              <a:rPr lang="fr-FR" sz="7000" smtClean="0">
                <a:cs typeface="+mj-cs"/>
              </a:rPr>
              <a:t>- bannir le carbone</a:t>
            </a:r>
            <a:br>
              <a:rPr lang="fr-FR" sz="7000" smtClean="0">
                <a:cs typeface="+mj-cs"/>
              </a:rPr>
            </a:br>
            <a:r>
              <a:rPr lang="fr-FR" sz="7000" smtClean="0">
                <a:cs typeface="+mj-cs"/>
              </a:rPr>
              <a:t>- améliorer méthodes</a:t>
            </a:r>
            <a:br>
              <a:rPr lang="fr-FR" sz="7000" smtClean="0">
                <a:cs typeface="+mj-cs"/>
              </a:rPr>
            </a:br>
            <a:r>
              <a:rPr lang="fr-FR" sz="7000" smtClean="0">
                <a:cs typeface="+mj-cs"/>
              </a:rPr>
              <a:t>- électricité (propre)</a:t>
            </a:r>
          </a:p>
        </p:txBody>
      </p:sp>
      <p:pic>
        <p:nvPicPr>
          <p:cNvPr id="69634" name="Picture 3" descr="DrillingOilCa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609600"/>
            <a:ext cx="32004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9" name="Rectangle 3"/>
          <p:cNvSpPr>
            <a:spLocks noGrp="1" noChangeArrowheads="1"/>
          </p:cNvSpPr>
          <p:nvPr>
            <p:ph type="ctrTitle"/>
          </p:nvPr>
        </p:nvSpPr>
        <p:spPr bwMode="auto">
          <a:xfrm>
            <a:off x="1905000" y="5105400"/>
            <a:ext cx="6096000" cy="1447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defRPr/>
            </a:pPr>
            <a:r>
              <a:rPr lang="fr-FR" sz="4000" smtClean="0">
                <a:cs typeface="+mj-cs"/>
              </a:rPr>
              <a:t>Amélioration des performances des batteries</a:t>
            </a:r>
            <a:endParaRPr lang="fr-FR" sz="6000" smtClean="0">
              <a:cs typeface="+mj-cs"/>
            </a:endParaRPr>
          </a:p>
        </p:txBody>
      </p:sp>
      <p:sp>
        <p:nvSpPr>
          <p:cNvPr id="623620" name="Text Box 4"/>
          <p:cNvSpPr txBox="1">
            <a:spLocks noChangeArrowheads="1"/>
          </p:cNvSpPr>
          <p:nvPr/>
        </p:nvSpPr>
        <p:spPr bwMode="auto">
          <a:xfrm>
            <a:off x="1752600" y="0"/>
            <a:ext cx="69342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fr-FR" sz="5600" b="1">
                <a:solidFill>
                  <a:srgbClr val="0000CC"/>
                </a:solidFill>
                <a:cs typeface="+mn-cs"/>
              </a:rPr>
              <a:t>Transports propres</a:t>
            </a:r>
            <a:r>
              <a:rPr lang="fr-FR" sz="5000">
                <a:solidFill>
                  <a:srgbClr val="0000CC"/>
                </a:solidFill>
                <a:cs typeface="+mn-cs"/>
              </a:rPr>
              <a:t/>
            </a:r>
            <a:br>
              <a:rPr lang="fr-FR" sz="5000">
                <a:solidFill>
                  <a:srgbClr val="0000CC"/>
                </a:solidFill>
                <a:cs typeface="+mn-cs"/>
              </a:rPr>
            </a:br>
            <a:endParaRPr lang="fr-FR" sz="2000" u="sng">
              <a:solidFill>
                <a:schemeClr val="tx2"/>
              </a:solidFill>
              <a:cs typeface="+mn-cs"/>
            </a:endParaRPr>
          </a:p>
        </p:txBody>
      </p:sp>
      <p:sp>
        <p:nvSpPr>
          <p:cNvPr id="623626" name="Text Box 10"/>
          <p:cNvSpPr txBox="1">
            <a:spLocks noChangeArrowheads="1"/>
          </p:cNvSpPr>
          <p:nvPr/>
        </p:nvSpPr>
        <p:spPr bwMode="auto">
          <a:xfrm>
            <a:off x="152400" y="2057400"/>
            <a:ext cx="327660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sz="2200">
                <a:cs typeface="+mn-cs"/>
              </a:rPr>
              <a:t>Pb :  35 Wh/kg 50 km</a:t>
            </a:r>
          </a:p>
          <a:p>
            <a:pPr>
              <a:defRPr/>
            </a:pPr>
            <a:r>
              <a:rPr lang="fr-FR" sz="2200">
                <a:cs typeface="+mn-cs"/>
              </a:rPr>
              <a:t>Ni-Cd : 50 Wh/kg 80 km</a:t>
            </a:r>
          </a:p>
          <a:p>
            <a:pPr>
              <a:defRPr/>
            </a:pPr>
            <a:r>
              <a:rPr lang="fr-FR" sz="2200">
                <a:cs typeface="+mn-cs"/>
              </a:rPr>
              <a:t>NiMH : 60 Wh/kg 100 km</a:t>
            </a:r>
          </a:p>
          <a:p>
            <a:pPr>
              <a:defRPr/>
            </a:pPr>
            <a:r>
              <a:rPr lang="fr-FR" sz="2200">
                <a:cs typeface="+mn-cs"/>
              </a:rPr>
              <a:t>NaNiCl : 100 Wh/kg 150k</a:t>
            </a:r>
          </a:p>
          <a:p>
            <a:pPr>
              <a:defRPr/>
            </a:pPr>
            <a:r>
              <a:rPr lang="fr-FR" sz="2200">
                <a:cs typeface="+mn-cs"/>
              </a:rPr>
              <a:t>Lith : 120 Wh/kg 200 km</a:t>
            </a:r>
          </a:p>
          <a:p>
            <a:pPr>
              <a:defRPr/>
            </a:pPr>
            <a:r>
              <a:rPr lang="fr-FR" sz="2200">
                <a:cs typeface="+mn-cs"/>
              </a:rPr>
              <a:t>Nano : 200 Wh/kg 320 km</a:t>
            </a:r>
          </a:p>
        </p:txBody>
      </p:sp>
      <p:pic>
        <p:nvPicPr>
          <p:cNvPr id="71684" name="Picture 11" descr="r05-1252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2192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6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53000" cy="24399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3730" name="Picture 19" descr="reva-bruno-prou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76475"/>
            <a:ext cx="2700338"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20" descr="tesla-road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0"/>
            <a:ext cx="426720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3732" name="Object 22"/>
          <p:cNvGraphicFramePr>
            <a:graphicFrameLocks noChangeAspect="1"/>
          </p:cNvGraphicFramePr>
          <p:nvPr/>
        </p:nvGraphicFramePr>
        <p:xfrm>
          <a:off x="5459413" y="3733800"/>
          <a:ext cx="1676400" cy="914400"/>
        </p:xfrm>
        <a:graphic>
          <a:graphicData uri="http://schemas.openxmlformats.org/presentationml/2006/ole">
            <mc:AlternateContent xmlns:mc="http://schemas.openxmlformats.org/markup-compatibility/2006">
              <mc:Choice xmlns:v="urn:schemas-microsoft-com:vml" Requires="v">
                <p:oleObj spid="_x0000_s73744" name="Document" r:id="rId7" imgW="2324100" imgH="1270000" progId="Word.Document.8">
                  <p:embed/>
                </p:oleObj>
              </mc:Choice>
              <mc:Fallback>
                <p:oleObj name="Document" r:id="rId7" imgW="2324100" imgH="1270000" progId="Word.Document.8">
                  <p:embed/>
                  <p:pic>
                    <p:nvPicPr>
                      <p:cNvPr id="0" name="Object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9413" y="3733800"/>
                        <a:ext cx="16764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3733" name="Object 23"/>
          <p:cNvGraphicFramePr>
            <a:graphicFrameLocks noChangeAspect="1"/>
          </p:cNvGraphicFramePr>
          <p:nvPr/>
        </p:nvGraphicFramePr>
        <p:xfrm>
          <a:off x="7135813" y="3505200"/>
          <a:ext cx="1371600" cy="1371600"/>
        </p:xfrm>
        <a:graphic>
          <a:graphicData uri="http://schemas.openxmlformats.org/presentationml/2006/ole">
            <mc:AlternateContent xmlns:mc="http://schemas.openxmlformats.org/markup-compatibility/2006">
              <mc:Choice xmlns:v="urn:schemas-microsoft-com:vml" Requires="v">
                <p:oleObj spid="_x0000_s73745" name="Document" r:id="rId9" imgW="1930400" imgH="1930400" progId="Word.Document.8">
                  <p:embed/>
                </p:oleObj>
              </mc:Choice>
              <mc:Fallback>
                <p:oleObj name="Document" r:id="rId9" imgW="1930400" imgH="1930400" progId="Word.Document.8">
                  <p:embed/>
                  <p:pic>
                    <p:nvPicPr>
                      <p:cNvPr id="0" name="Object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5813" y="3505200"/>
                        <a:ext cx="1371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73734" name="Picture 24" descr="teslamodel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800" y="1676400"/>
            <a:ext cx="50292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3735" name="Object 26"/>
          <p:cNvGraphicFramePr>
            <a:graphicFrameLocks noChangeAspect="1"/>
          </p:cNvGraphicFramePr>
          <p:nvPr/>
        </p:nvGraphicFramePr>
        <p:xfrm>
          <a:off x="8534400" y="4005263"/>
          <a:ext cx="609600" cy="460375"/>
        </p:xfrm>
        <a:graphic>
          <a:graphicData uri="http://schemas.openxmlformats.org/presentationml/2006/ole">
            <mc:AlternateContent xmlns:mc="http://schemas.openxmlformats.org/markup-compatibility/2006">
              <mc:Choice xmlns:v="urn:schemas-microsoft-com:vml" Requires="v">
                <p:oleObj spid="_x0000_s73746" name="Document" r:id="rId13" imgW="914400" imgH="685800" progId="Word.Document.8">
                  <p:embed/>
                </p:oleObj>
              </mc:Choice>
              <mc:Fallback>
                <p:oleObj name="Document" r:id="rId13" imgW="914400" imgH="685800" progId="Word.Document.8">
                  <p:embed/>
                  <p:pic>
                    <p:nvPicPr>
                      <p:cNvPr id="0" name="Object 2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34400" y="4005263"/>
                        <a:ext cx="6096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73736" name="Picture 12" descr="renault-nissa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8" y="4930775"/>
            <a:ext cx="30861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13" descr="Renault-Kango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35288" y="4754563"/>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14" descr="nissan-leaf-1-45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97588" y="4941888"/>
            <a:ext cx="30480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84438" y="3429000"/>
            <a:ext cx="2951162" cy="17303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ferroutage-france-rese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379663"/>
            <a:ext cx="3765550"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5" descr="ferroutage-truck-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81000"/>
            <a:ext cx="32004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6" descr="ferroutage-truck-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2738"/>
            <a:ext cx="5334000"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1815" name="Text Box 7"/>
          <p:cNvSpPr txBox="1">
            <a:spLocks noChangeArrowheads="1"/>
          </p:cNvSpPr>
          <p:nvPr/>
        </p:nvSpPr>
        <p:spPr bwMode="auto">
          <a:xfrm>
            <a:off x="4800600" y="152400"/>
            <a:ext cx="40163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fr-FR" sz="5600" b="1">
                <a:solidFill>
                  <a:srgbClr val="0000CC"/>
                </a:solidFill>
                <a:cs typeface="+mn-cs"/>
              </a:rPr>
              <a:t>Autoroutes</a:t>
            </a:r>
          </a:p>
          <a:p>
            <a:pPr algn="ctr">
              <a:defRPr/>
            </a:pPr>
            <a:r>
              <a:rPr lang="fr-FR" sz="5600" b="1">
                <a:solidFill>
                  <a:srgbClr val="0000CC"/>
                </a:solidFill>
                <a:cs typeface="+mn-cs"/>
              </a:rPr>
              <a:t>ferroviaires</a:t>
            </a:r>
            <a:r>
              <a:rPr lang="fr-FR" sz="5000">
                <a:solidFill>
                  <a:srgbClr val="0000CC"/>
                </a:solidFill>
                <a:cs typeface="+mn-cs"/>
              </a:rPr>
              <a:t/>
            </a:r>
            <a:br>
              <a:rPr lang="fr-FR" sz="5000">
                <a:solidFill>
                  <a:srgbClr val="0000CC"/>
                </a:solidFill>
                <a:cs typeface="+mn-cs"/>
              </a:rPr>
            </a:br>
            <a:endParaRPr lang="fr-FR" sz="2000" u="sng">
              <a:solidFill>
                <a:schemeClr val="tx2"/>
              </a:solidFill>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bwMode="auto">
          <a:xfrm>
            <a:off x="381000" y="152400"/>
            <a:ext cx="8610600" cy="6400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lgn="l">
              <a:defRPr/>
            </a:pPr>
            <a:r>
              <a:rPr lang="fr-FR" sz="6000" dirty="0" smtClean="0">
                <a:solidFill>
                  <a:srgbClr val="0000CC"/>
                </a:solidFill>
                <a:cs typeface="+mj-cs"/>
              </a:rPr>
              <a:t>        Réseaux de chaleur</a:t>
            </a:r>
            <a:br>
              <a:rPr lang="fr-FR" sz="6000" dirty="0" smtClean="0">
                <a:solidFill>
                  <a:srgbClr val="0000CC"/>
                </a:solidFill>
                <a:cs typeface="+mj-cs"/>
              </a:rPr>
            </a:br>
            <a:r>
              <a:rPr lang="fr-FR" sz="6000" dirty="0" smtClean="0">
                <a:solidFill>
                  <a:srgbClr val="0000CC"/>
                </a:solidFill>
                <a:cs typeface="+mj-cs"/>
              </a:rPr>
              <a:t>    et cogénération nucléaire</a:t>
            </a:r>
            <a:r>
              <a:rPr lang="fr-FR" sz="4000" dirty="0" smtClean="0">
                <a:solidFill>
                  <a:srgbClr val="0000CC"/>
                </a:solidFill>
                <a:cs typeface="+mj-cs"/>
              </a:rPr>
              <a:t/>
            </a:r>
            <a:br>
              <a:rPr lang="fr-FR" sz="4000" dirty="0" smtClean="0">
                <a:solidFill>
                  <a:srgbClr val="0000CC"/>
                </a:solidFill>
                <a:cs typeface="+mj-cs"/>
              </a:rPr>
            </a:br>
            <a:r>
              <a:rPr lang="fr-FR" sz="4000" dirty="0" smtClean="0">
                <a:solidFill>
                  <a:srgbClr val="0000CC"/>
                </a:solidFill>
                <a:cs typeface="+mj-cs"/>
              </a:rPr>
              <a:t/>
            </a:r>
            <a:br>
              <a:rPr lang="fr-FR" sz="4000" dirty="0" smtClean="0">
                <a:solidFill>
                  <a:srgbClr val="0000CC"/>
                </a:solidFill>
                <a:cs typeface="+mj-cs"/>
              </a:rPr>
            </a:br>
            <a:endParaRPr lang="fr-FR" sz="8400" u="sng" dirty="0" smtClean="0">
              <a:cs typeface="+mj-cs"/>
            </a:endParaRPr>
          </a:p>
        </p:txBody>
      </p:sp>
      <p:pic>
        <p:nvPicPr>
          <p:cNvPr id="77826" name="Picture 5" descr="cogeneration-thermos-c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398713"/>
            <a:ext cx="5173663"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bwMode="auto">
          <a:xfrm>
            <a:off x="762000" y="2438400"/>
            <a:ext cx="8001000" cy="4114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lgn="l">
              <a:buFontTx/>
              <a:buChar char="-"/>
              <a:defRPr/>
            </a:pPr>
            <a:r>
              <a:rPr lang="fr-FR" sz="5000" smtClean="0">
                <a:cs typeface="+mj-cs"/>
              </a:rPr>
              <a:t> moins d</a:t>
            </a:r>
            <a:r>
              <a:rPr lang="ja-JP" altLang="fr-FR" sz="5000" smtClean="0">
                <a:latin typeface="Arial"/>
                <a:cs typeface="+mj-cs"/>
              </a:rPr>
              <a:t>’</a:t>
            </a:r>
            <a:r>
              <a:rPr lang="fr-FR" sz="5000" smtClean="0">
                <a:cs typeface="+mj-cs"/>
              </a:rPr>
              <a:t>engrais</a:t>
            </a:r>
            <a:br>
              <a:rPr lang="fr-FR" sz="5000" smtClean="0">
                <a:cs typeface="+mj-cs"/>
              </a:rPr>
            </a:br>
            <a:r>
              <a:rPr lang="fr-FR" sz="5000" smtClean="0">
                <a:cs typeface="+mj-cs"/>
              </a:rPr>
              <a:t>- moins de pétrole et produits phyto-sanitaires</a:t>
            </a:r>
            <a:br>
              <a:rPr lang="fr-FR" sz="5000" smtClean="0">
                <a:cs typeface="+mj-cs"/>
              </a:rPr>
            </a:br>
            <a:r>
              <a:rPr lang="fr-FR" sz="5000" smtClean="0">
                <a:cs typeface="+mj-cs"/>
              </a:rPr>
              <a:t>- améliorer les méthodes</a:t>
            </a:r>
            <a:br>
              <a:rPr lang="fr-FR" sz="5000" smtClean="0">
                <a:cs typeface="+mj-cs"/>
              </a:rPr>
            </a:br>
            <a:r>
              <a:rPr lang="fr-FR" sz="5000" smtClean="0">
                <a:cs typeface="+mj-cs"/>
              </a:rPr>
              <a:t>- davantage d</a:t>
            </a:r>
            <a:r>
              <a:rPr lang="ja-JP" altLang="fr-FR" sz="5000" smtClean="0">
                <a:latin typeface="Arial"/>
                <a:cs typeface="+mj-cs"/>
              </a:rPr>
              <a:t>’</a:t>
            </a:r>
            <a:r>
              <a:rPr lang="fr-FR" sz="5000" smtClean="0">
                <a:cs typeface="+mj-cs"/>
              </a:rPr>
              <a:t>électricité.</a:t>
            </a:r>
            <a:endParaRPr lang="fr-FR" sz="7000" smtClean="0">
              <a:cs typeface="+mj-cs"/>
            </a:endParaRPr>
          </a:p>
        </p:txBody>
      </p:sp>
      <p:pic>
        <p:nvPicPr>
          <p:cNvPr id="79874" name="Picture 3" descr="069-canne-sucre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609600"/>
            <a:ext cx="1371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196" name="Text Box 4"/>
          <p:cNvSpPr txBox="1">
            <a:spLocks noChangeArrowheads="1"/>
          </p:cNvSpPr>
          <p:nvPr/>
        </p:nvSpPr>
        <p:spPr bwMode="auto">
          <a:xfrm>
            <a:off x="2133600" y="152400"/>
            <a:ext cx="4281488"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sz="7000">
                <a:solidFill>
                  <a:srgbClr val="0000CC"/>
                </a:solidFill>
                <a:cs typeface="+mn-cs"/>
              </a:rPr>
              <a:t>Agriculture</a:t>
            </a:r>
            <a:br>
              <a:rPr lang="fr-FR" sz="7000">
                <a:solidFill>
                  <a:srgbClr val="0000CC"/>
                </a:solidFill>
                <a:cs typeface="+mn-cs"/>
              </a:rPr>
            </a:br>
            <a:r>
              <a:rPr lang="fr-FR" sz="7000">
                <a:solidFill>
                  <a:srgbClr val="0000CC"/>
                </a:solidFill>
                <a:cs typeface="+mn-cs"/>
              </a:rPr>
              <a:t>propre :</a:t>
            </a:r>
            <a:endParaRPr lang="fr-FR" sz="8400" u="sng">
              <a:solidFill>
                <a:schemeClr val="tx2"/>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bwMode="auto">
          <a:xfrm>
            <a:off x="228600" y="533400"/>
            <a:ext cx="8686800" cy="5257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lgn="l">
              <a:defRPr/>
            </a:pPr>
            <a:r>
              <a:rPr lang="fr-FR" sz="7500" smtClean="0">
                <a:cs typeface="+mj-cs"/>
              </a:rPr>
              <a:t>     </a:t>
            </a:r>
            <a:r>
              <a:rPr lang="fr-FR" sz="7500" smtClean="0">
                <a:solidFill>
                  <a:srgbClr val="0000CC"/>
                </a:solidFill>
                <a:cs typeface="+mj-cs"/>
              </a:rPr>
              <a:t>Electricité propre :</a:t>
            </a:r>
            <a:r>
              <a:rPr lang="fr-FR" sz="2000" smtClean="0">
                <a:solidFill>
                  <a:srgbClr val="0000CC"/>
                </a:solidFill>
                <a:cs typeface="+mj-cs"/>
              </a:rPr>
              <a:t/>
            </a:r>
            <a:br>
              <a:rPr lang="fr-FR" sz="2000" smtClean="0">
                <a:solidFill>
                  <a:srgbClr val="0000CC"/>
                </a:solidFill>
                <a:cs typeface="+mj-cs"/>
              </a:rPr>
            </a:br>
            <a:r>
              <a:rPr lang="fr-FR" sz="2000" smtClean="0">
                <a:cs typeface="+mj-cs"/>
              </a:rPr>
              <a:t/>
            </a:r>
            <a:br>
              <a:rPr lang="fr-FR" sz="2000" smtClean="0">
                <a:cs typeface="+mj-cs"/>
              </a:rPr>
            </a:br>
            <a:r>
              <a:rPr lang="fr-FR" sz="5000" smtClean="0">
                <a:cs typeface="+mj-cs"/>
              </a:rPr>
              <a:t>- bannir le carbone</a:t>
            </a:r>
            <a:br>
              <a:rPr lang="fr-FR" sz="5000" smtClean="0">
                <a:cs typeface="+mj-cs"/>
              </a:rPr>
            </a:br>
            <a:r>
              <a:rPr lang="fr-FR" sz="5000" smtClean="0">
                <a:cs typeface="+mj-cs"/>
              </a:rPr>
              <a:t/>
            </a:r>
            <a:br>
              <a:rPr lang="fr-FR" sz="5000" smtClean="0">
                <a:cs typeface="+mj-cs"/>
              </a:rPr>
            </a:br>
            <a:r>
              <a:rPr lang="fr-FR" sz="5000" smtClean="0">
                <a:cs typeface="+mj-cs"/>
              </a:rPr>
              <a:t>       </a:t>
            </a:r>
            <a:r>
              <a:rPr lang="fr-FR" sz="5000" u="sng" smtClean="0">
                <a:cs typeface="+mj-cs"/>
              </a:rPr>
              <a:t>il reste :</a:t>
            </a:r>
            <a:br>
              <a:rPr lang="fr-FR" sz="5000" u="sng" smtClean="0">
                <a:cs typeface="+mj-cs"/>
              </a:rPr>
            </a:br>
            <a:r>
              <a:rPr lang="fr-FR" sz="5000" smtClean="0">
                <a:cs typeface="+mj-cs"/>
              </a:rPr>
              <a:t>- les renouvelables</a:t>
            </a:r>
            <a:br>
              <a:rPr lang="fr-FR" sz="5000" smtClean="0">
                <a:cs typeface="+mj-cs"/>
              </a:rPr>
            </a:br>
            <a:r>
              <a:rPr lang="fr-FR" sz="5000" smtClean="0">
                <a:cs typeface="+mj-cs"/>
              </a:rPr>
              <a:t>- le nucléaire</a:t>
            </a:r>
            <a:endParaRPr lang="fr-FR" sz="6500" smtClean="0">
              <a:cs typeface="+mj-cs"/>
            </a:endParaRPr>
          </a:p>
        </p:txBody>
      </p:sp>
      <p:pic>
        <p:nvPicPr>
          <p:cNvPr id="81922" name="Picture 3" descr="blaya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209800"/>
            <a:ext cx="17700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5" descr="TGV-record-57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800600"/>
            <a:ext cx="17526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914400"/>
            <a:ext cx="27860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898525"/>
            <a:ext cx="27447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340" name="Text Box 4"/>
          <p:cNvSpPr txBox="1">
            <a:spLocks noChangeArrowheads="1"/>
          </p:cNvSpPr>
          <p:nvPr/>
        </p:nvSpPr>
        <p:spPr bwMode="auto">
          <a:xfrm>
            <a:off x="1447800" y="228600"/>
            <a:ext cx="73914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3200" b="1" dirty="0" smtClean="0">
                <a:solidFill>
                  <a:srgbClr val="0000FF"/>
                </a:solidFill>
                <a:latin typeface="Times" charset="0"/>
                <a:cs typeface="+mn-cs"/>
              </a:rPr>
              <a:t>L</a:t>
            </a:r>
            <a:r>
              <a:rPr lang="ja-JP" altLang="fr-FR" sz="3200" b="1" dirty="0" smtClean="0">
                <a:solidFill>
                  <a:srgbClr val="0000FF"/>
                </a:solidFill>
                <a:latin typeface="Arial"/>
                <a:cs typeface="+mn-cs"/>
              </a:rPr>
              <a:t>’</a:t>
            </a:r>
            <a:r>
              <a:rPr lang="fr-FR" sz="3200" b="1" dirty="0" smtClean="0">
                <a:solidFill>
                  <a:srgbClr val="0000FF"/>
                </a:solidFill>
                <a:latin typeface="Times" charset="0"/>
                <a:cs typeface="+mn-cs"/>
              </a:rPr>
              <a:t>enfance d</a:t>
            </a:r>
            <a:r>
              <a:rPr lang="fr-FR" sz="3200" b="1" dirty="0" smtClean="0">
                <a:solidFill>
                  <a:srgbClr val="0000FF"/>
                </a:solidFill>
                <a:latin typeface="Arial"/>
                <a:cs typeface="+mn-cs"/>
              </a:rPr>
              <a:t>’</a:t>
            </a:r>
            <a:r>
              <a:rPr lang="fr-FR" sz="3200" b="1" dirty="0" smtClean="0">
                <a:solidFill>
                  <a:srgbClr val="0000FF"/>
                </a:solidFill>
                <a:latin typeface="Times" charset="0"/>
                <a:cs typeface="+mn-cs"/>
              </a:rPr>
              <a:t>un écologiste - dans la jungle</a:t>
            </a:r>
            <a:endParaRPr lang="fr-FR" b="1" dirty="0" smtClean="0">
              <a:latin typeface="Times" charset="0"/>
              <a:cs typeface="+mn-cs"/>
            </a:endParaRPr>
          </a:p>
        </p:txBody>
      </p:sp>
      <p:pic>
        <p:nvPicPr>
          <p:cNvPr id="1024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5486400"/>
            <a:ext cx="11969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5486400"/>
            <a:ext cx="121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5486400"/>
            <a:ext cx="12065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344" name="Text Box 8"/>
          <p:cNvSpPr txBox="1">
            <a:spLocks noChangeArrowheads="1"/>
          </p:cNvSpPr>
          <p:nvPr/>
        </p:nvSpPr>
        <p:spPr bwMode="auto">
          <a:xfrm>
            <a:off x="2667000" y="5181600"/>
            <a:ext cx="5208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1600" b="1" smtClean="0">
                <a:solidFill>
                  <a:srgbClr val="0000FF"/>
                </a:solidFill>
                <a:latin typeface="Times" charset="0"/>
                <a:cs typeface="+mn-cs"/>
              </a:rPr>
              <a:t>     France              Gabon           Etats-Unis         Canada …</a:t>
            </a:r>
          </a:p>
        </p:txBody>
      </p:sp>
      <p:pic>
        <p:nvPicPr>
          <p:cNvPr id="10248"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5486400"/>
            <a:ext cx="1104900" cy="790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49"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5181600"/>
            <a:ext cx="8175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347" name="Rectangle 11"/>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A5227193-FAC2-6043-8629-6DE84B8F5820}" type="slidenum">
              <a:rPr lang="fr-FR" sz="1400">
                <a:cs typeface="+mn-cs"/>
              </a:rPr>
              <a:pPr algn="r" eaLnBrk="0" hangingPunct="0">
                <a:defRPr/>
              </a:pPr>
              <a:t>4</a:t>
            </a:fld>
            <a:endParaRPr lang="fr-FR" sz="1400">
              <a:cs typeface="+mn-cs"/>
            </a:endParaRPr>
          </a:p>
        </p:txBody>
      </p:sp>
      <p:pic>
        <p:nvPicPr>
          <p:cNvPr id="10251"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1388" y="1524000"/>
            <a:ext cx="191928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349" name="Line 13"/>
          <p:cNvSpPr>
            <a:spLocks noChangeShapeType="1"/>
          </p:cNvSpPr>
          <p:nvPr/>
        </p:nvSpPr>
        <p:spPr bwMode="auto">
          <a:xfrm flipV="1">
            <a:off x="914400" y="3581400"/>
            <a:ext cx="838200" cy="762000"/>
          </a:xfrm>
          <a:prstGeom prst="line">
            <a:avLst/>
          </a:prstGeom>
          <a:noFill/>
          <a:ln w="127000">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Grp="1" noChangeArrowheads="1"/>
          </p:cNvSpPr>
          <p:nvPr>
            <p:ph type="ctrTitle"/>
          </p:nvPr>
        </p:nvSpPr>
        <p:spPr bwMode="auto">
          <a:xfrm>
            <a:off x="685800" y="22860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pPr>
              <a:defRPr/>
            </a:pPr>
            <a:endParaRPr lang="en-US" smtClean="0">
              <a:cs typeface="+mj-cs"/>
            </a:endParaRPr>
          </a:p>
        </p:txBody>
      </p:sp>
      <p:sp>
        <p:nvSpPr>
          <p:cNvPr id="628739" name="Rectangle 3"/>
          <p:cNvSpPr>
            <a:spLocks noGrp="1" noChangeArrowheads="1"/>
          </p:cNvSpPr>
          <p:nvPr>
            <p:ph type="subTitle" idx="1"/>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pPr>
              <a:defRPr/>
            </a:pPr>
            <a:endParaRPr lang="en-US" smtClean="0">
              <a:cs typeface="+mn-cs"/>
            </a:endParaRPr>
          </a:p>
        </p:txBody>
      </p:sp>
      <p:pic>
        <p:nvPicPr>
          <p:cNvPr id="83971" name="Picture 4" descr="cathedral-Notre-dame-Pa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ChangeArrowheads="1"/>
          </p:cNvSpPr>
          <p:nvPr/>
        </p:nvSpPr>
        <p:spPr bwMode="auto">
          <a:xfrm>
            <a:off x="1143000" y="228600"/>
            <a:ext cx="8001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3200" b="1">
                <a:solidFill>
                  <a:srgbClr val="0000FF"/>
                </a:solidFill>
                <a:cs typeface="+mn-cs"/>
              </a:rPr>
              <a:t>L </a:t>
            </a:r>
            <a:r>
              <a:rPr lang="ja-JP" altLang="fr-FR" sz="3200" b="1">
                <a:solidFill>
                  <a:srgbClr val="0000FF"/>
                </a:solidFill>
                <a:latin typeface="Arial"/>
                <a:cs typeface="+mn-cs"/>
              </a:rPr>
              <a:t>’</a:t>
            </a:r>
            <a:r>
              <a:rPr lang="fr-FR" sz="3200" b="1">
                <a:solidFill>
                  <a:srgbClr val="0000FF"/>
                </a:solidFill>
                <a:cs typeface="+mn-cs"/>
              </a:rPr>
              <a:t>ENERGIE EOLIENNE PEUT AIDER, MAIS NE SAUVERA PAS LA PLANETE</a:t>
            </a:r>
            <a:endParaRPr lang="fr-FR" sz="3600" b="1">
              <a:solidFill>
                <a:srgbClr val="0000FF"/>
              </a:solidFill>
              <a:cs typeface="+mn-cs"/>
            </a:endParaRPr>
          </a:p>
        </p:txBody>
      </p:sp>
      <p:pic>
        <p:nvPicPr>
          <p:cNvPr id="860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628775"/>
            <a:ext cx="4581525"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09" name="Text Box 5"/>
          <p:cNvSpPr txBox="1">
            <a:spLocks noChangeArrowheads="1"/>
          </p:cNvSpPr>
          <p:nvPr/>
        </p:nvSpPr>
        <p:spPr bwMode="auto">
          <a:xfrm>
            <a:off x="7380288" y="4292600"/>
            <a:ext cx="714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1600" b="1" dirty="0" smtClean="0">
                <a:latin typeface="Times" charset="0"/>
                <a:cs typeface="+mn-cs"/>
              </a:rPr>
              <a:t>Gênes</a:t>
            </a:r>
            <a:endParaRPr lang="fr-FR" sz="2800" b="1" dirty="0" smtClean="0">
              <a:latin typeface="Times" charset="0"/>
              <a:cs typeface="+mn-cs"/>
            </a:endParaRPr>
          </a:p>
        </p:txBody>
      </p:sp>
      <p:sp>
        <p:nvSpPr>
          <p:cNvPr id="379910" name="Text Box 6"/>
          <p:cNvSpPr txBox="1">
            <a:spLocks noChangeArrowheads="1"/>
          </p:cNvSpPr>
          <p:nvPr/>
        </p:nvSpPr>
        <p:spPr bwMode="auto">
          <a:xfrm>
            <a:off x="3924300" y="6521450"/>
            <a:ext cx="1052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1600" b="1" smtClean="0">
                <a:latin typeface="Times" charset="0"/>
                <a:cs typeface="+mn-cs"/>
              </a:rPr>
              <a:t>Barcelone</a:t>
            </a:r>
            <a:endParaRPr lang="fr-FR" sz="2800" b="1" smtClean="0">
              <a:latin typeface="Times" charset="0"/>
              <a:cs typeface="+mn-cs"/>
            </a:endParaRPr>
          </a:p>
        </p:txBody>
      </p:sp>
      <p:sp>
        <p:nvSpPr>
          <p:cNvPr id="379911" name="Line 7"/>
          <p:cNvSpPr>
            <a:spLocks noChangeShapeType="1"/>
          </p:cNvSpPr>
          <p:nvPr/>
        </p:nvSpPr>
        <p:spPr bwMode="auto">
          <a:xfrm flipH="1">
            <a:off x="6659563" y="4508500"/>
            <a:ext cx="609600" cy="762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379912" name="Line 8"/>
          <p:cNvSpPr>
            <a:spLocks noChangeShapeType="1"/>
          </p:cNvSpPr>
          <p:nvPr/>
        </p:nvSpPr>
        <p:spPr bwMode="auto">
          <a:xfrm flipH="1">
            <a:off x="4500563" y="6021388"/>
            <a:ext cx="142875" cy="576262"/>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bwMode="auto">
          <a:xfrm>
            <a:off x="1524000" y="381000"/>
            <a:ext cx="69342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2075" tIns="46038" rIns="92075" bIns="46038" numCol="1" anchor="ctr" anchorCtr="0" compatLnSpc="1">
            <a:prstTxWarp prst="textNoShape">
              <a:avLst/>
            </a:prstTxWarp>
          </a:bodyPr>
          <a:lstStyle/>
          <a:p>
            <a:pPr>
              <a:defRPr/>
            </a:pPr>
            <a:r>
              <a:rPr lang="fr-FR" sz="2400" b="1" smtClean="0">
                <a:cs typeface="+mj-cs"/>
              </a:rPr>
              <a:t>   </a:t>
            </a:r>
            <a:r>
              <a:rPr lang="fr-FR" sz="3600" b="1" u="sng" smtClean="0">
                <a:solidFill>
                  <a:srgbClr val="0000CC"/>
                </a:solidFill>
                <a:cs typeface="+mj-cs"/>
              </a:rPr>
              <a:t>REJETS DE CO2 PAR PAYS</a:t>
            </a:r>
            <a:br>
              <a:rPr lang="fr-FR" sz="3600" b="1" u="sng" smtClean="0">
                <a:solidFill>
                  <a:srgbClr val="0000CC"/>
                </a:solidFill>
                <a:cs typeface="+mj-cs"/>
              </a:rPr>
            </a:br>
            <a:r>
              <a:rPr lang="fr-FR" sz="2400" b="1" smtClean="0">
                <a:solidFill>
                  <a:srgbClr val="0000CC"/>
                </a:solidFill>
                <a:cs typeface="+mj-cs"/>
              </a:rPr>
              <a:t>TONNES/GWh</a:t>
            </a:r>
            <a:br>
              <a:rPr lang="fr-FR" sz="2400" b="1" smtClean="0">
                <a:solidFill>
                  <a:srgbClr val="0000CC"/>
                </a:solidFill>
                <a:cs typeface="+mj-cs"/>
              </a:rPr>
            </a:br>
            <a:r>
              <a:rPr lang="fr-FR" sz="2400" b="1" smtClean="0">
                <a:solidFill>
                  <a:srgbClr val="0000CC"/>
                </a:solidFill>
                <a:cs typeface="+mj-cs"/>
              </a:rPr>
              <a:t> </a:t>
            </a:r>
            <a:r>
              <a:rPr lang="fr-FR" sz="2400" b="1" smtClean="0">
                <a:solidFill>
                  <a:srgbClr val="D2EFEC"/>
                </a:solidFill>
                <a:cs typeface="+mj-cs"/>
              </a:rPr>
              <a:t>1995</a:t>
            </a:r>
            <a:endParaRPr lang="fr-FR" sz="2400" b="1" smtClean="0">
              <a:solidFill>
                <a:srgbClr val="0000CC"/>
              </a:solidFill>
              <a:cs typeface="+mj-cs"/>
            </a:endParaRPr>
          </a:p>
        </p:txBody>
      </p:sp>
      <p:graphicFrame>
        <p:nvGraphicFramePr>
          <p:cNvPr id="88066" name="Object 3"/>
          <p:cNvGraphicFramePr>
            <a:graphicFrameLocks noGrp="1"/>
          </p:cNvGraphicFramePr>
          <p:nvPr>
            <p:ph type="chart" idx="1"/>
          </p:nvPr>
        </p:nvGraphicFramePr>
        <p:xfrm>
          <a:off x="0" y="2057400"/>
          <a:ext cx="7772400" cy="4113213"/>
        </p:xfrm>
        <a:graphic>
          <a:graphicData uri="http://schemas.openxmlformats.org/presentationml/2006/ole">
            <mc:AlternateContent xmlns:mc="http://schemas.openxmlformats.org/markup-compatibility/2006">
              <mc:Choice xmlns:v="urn:schemas-microsoft-com:vml" Requires="v">
                <p:oleObj spid="_x0000_s88074" name="Chart" r:id="rId4" imgW="7772400" imgH="4114800" progId="MSGraph.Chart.8">
                  <p:embed followColorScheme="full"/>
                </p:oleObj>
              </mc:Choice>
              <mc:Fallback>
                <p:oleObj name="Chart" r:id="rId4" imgW="7772400" imgH="4114800" progId="MSGraph.Chart.8">
                  <p:embed followColorScheme="full"/>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57400"/>
                        <a:ext cx="7772400"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24292" name="Text Box 4"/>
          <p:cNvSpPr txBox="1">
            <a:spLocks noChangeArrowheads="1"/>
          </p:cNvSpPr>
          <p:nvPr/>
        </p:nvSpPr>
        <p:spPr bwMode="auto">
          <a:xfrm>
            <a:off x="685800" y="5867400"/>
            <a:ext cx="1812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sz="1800" b="1">
                <a:solidFill>
                  <a:srgbClr val="CC6600"/>
                </a:solidFill>
                <a:cs typeface="+mn-cs"/>
              </a:rPr>
              <a:t>______________</a:t>
            </a:r>
          </a:p>
          <a:p>
            <a:pPr>
              <a:defRPr/>
            </a:pPr>
            <a:r>
              <a:rPr lang="fr-FR" sz="1800" b="1">
                <a:solidFill>
                  <a:srgbClr val="CC6600"/>
                </a:solidFill>
                <a:cs typeface="+mn-cs"/>
              </a:rPr>
              <a:t>NUCL+HYDRO</a:t>
            </a:r>
            <a:endParaRPr lang="fr-FR" sz="1800">
              <a:cs typeface="+mn-cs"/>
            </a:endParaRPr>
          </a:p>
        </p:txBody>
      </p:sp>
      <p:sp>
        <p:nvSpPr>
          <p:cNvPr id="524293" name="Text Box 5"/>
          <p:cNvSpPr txBox="1">
            <a:spLocks noChangeArrowheads="1"/>
          </p:cNvSpPr>
          <p:nvPr/>
        </p:nvSpPr>
        <p:spPr bwMode="auto">
          <a:xfrm>
            <a:off x="6400800" y="5867400"/>
            <a:ext cx="247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sz="1800" b="1">
                <a:solidFill>
                  <a:srgbClr val="CC6600"/>
                </a:solidFill>
                <a:cs typeface="+mn-cs"/>
              </a:rPr>
              <a:t>____________________</a:t>
            </a:r>
          </a:p>
          <a:p>
            <a:pPr>
              <a:defRPr/>
            </a:pPr>
            <a:r>
              <a:rPr lang="fr-FR" sz="1800" b="1">
                <a:solidFill>
                  <a:srgbClr val="CC6600"/>
                </a:solidFill>
                <a:cs typeface="+mn-cs"/>
              </a:rPr>
              <a:t>EOLIEN + CARBONE</a:t>
            </a:r>
            <a:endParaRPr lang="fr-FR" sz="1800">
              <a:cs typeface="+mn-cs"/>
            </a:endParaRPr>
          </a:p>
        </p:txBody>
      </p:sp>
      <p:pic>
        <p:nvPicPr>
          <p:cNvPr id="88069" name="Picture 6" descr="EPR-Finland-pt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505200"/>
            <a:ext cx="12160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7" descr="Eolienne1touteSeuleSma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1676400"/>
            <a:ext cx="11985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6" name="Text Box 8"/>
          <p:cNvSpPr txBox="1">
            <a:spLocks noChangeArrowheads="1"/>
          </p:cNvSpPr>
          <p:nvPr/>
        </p:nvSpPr>
        <p:spPr bwMode="auto">
          <a:xfrm>
            <a:off x="2819400" y="5867400"/>
            <a:ext cx="3505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sz="1800" b="1">
                <a:solidFill>
                  <a:srgbClr val="CC6600"/>
                </a:solidFill>
                <a:cs typeface="+mn-cs"/>
              </a:rPr>
              <a:t>____________________________</a:t>
            </a:r>
          </a:p>
          <a:p>
            <a:pPr>
              <a:defRPr/>
            </a:pPr>
            <a:r>
              <a:rPr lang="fr-FR" sz="1800" b="1">
                <a:solidFill>
                  <a:srgbClr val="CC6600"/>
                </a:solidFill>
                <a:cs typeface="+mn-cs"/>
              </a:rPr>
              <a:t>+ Nuc             MIX               -Nuc</a:t>
            </a:r>
          </a:p>
        </p:txBody>
      </p:sp>
    </p:spTree>
  </p:cSld>
  <p:clrMapOvr>
    <a:masterClrMapping/>
  </p:clrMapOvr>
  <p:transition xmlns:p14="http://schemas.microsoft.com/office/powerpoint/2010/main" spd="slow">
    <p:checker/>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1143000" y="476672"/>
            <a:ext cx="8001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3600" b="1" dirty="0">
                <a:solidFill>
                  <a:srgbClr val="0000FF"/>
                </a:solidFill>
                <a:cs typeface="+mn-cs"/>
              </a:rPr>
              <a:t>L </a:t>
            </a:r>
            <a:r>
              <a:rPr lang="ja-JP" altLang="fr-FR" sz="3600" b="1" dirty="0">
                <a:solidFill>
                  <a:srgbClr val="0000FF"/>
                </a:solidFill>
                <a:latin typeface="Arial"/>
                <a:cs typeface="+mn-cs"/>
              </a:rPr>
              <a:t>’</a:t>
            </a:r>
            <a:r>
              <a:rPr lang="fr-FR" sz="3600" b="1" dirty="0">
                <a:solidFill>
                  <a:srgbClr val="0000FF"/>
                </a:solidFill>
                <a:cs typeface="+mn-cs"/>
              </a:rPr>
              <a:t>ENERGIE SOLAIRE PEUT AIDER MAIS NE SUFFIRA PAS</a:t>
            </a:r>
          </a:p>
        </p:txBody>
      </p:sp>
      <p:pic>
        <p:nvPicPr>
          <p:cNvPr id="2" name="Image 1"/>
          <p:cNvPicPr>
            <a:picLocks noChangeAspect="1"/>
          </p:cNvPicPr>
          <p:nvPr/>
        </p:nvPicPr>
        <p:blipFill>
          <a:blip r:embed="rId3"/>
          <a:stretch>
            <a:fillRect/>
          </a:stretch>
        </p:blipFill>
        <p:spPr>
          <a:xfrm>
            <a:off x="-17760" y="2204864"/>
            <a:ext cx="5923054" cy="4653136"/>
          </a:xfrm>
          <a:prstGeom prst="rect">
            <a:avLst/>
          </a:prstGeom>
        </p:spPr>
      </p:pic>
      <p:pic>
        <p:nvPicPr>
          <p:cNvPr id="901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2217737"/>
            <a:ext cx="6191250"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ChangeArrowheads="1"/>
          </p:cNvSpPr>
          <p:nvPr/>
        </p:nvSpPr>
        <p:spPr bwMode="auto">
          <a:xfrm>
            <a:off x="1371600" y="6096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4400" b="1">
                <a:solidFill>
                  <a:srgbClr val="0000FF"/>
                </a:solidFill>
                <a:latin typeface="Arial" charset="0"/>
                <a:cs typeface="+mn-cs"/>
              </a:rPr>
              <a:t>TOUTES les énergies propres sont nécessaires</a:t>
            </a:r>
            <a:endParaRPr lang="fr-FR" sz="4400">
              <a:solidFill>
                <a:schemeClr val="tx2"/>
              </a:solidFill>
              <a:cs typeface="+mn-cs"/>
            </a:endParaRPr>
          </a:p>
        </p:txBody>
      </p:sp>
      <p:sp>
        <p:nvSpPr>
          <p:cNvPr id="384003" name="Text Box 3"/>
          <p:cNvSpPr txBox="1">
            <a:spLocks noChangeArrowheads="1"/>
          </p:cNvSpPr>
          <p:nvPr/>
        </p:nvSpPr>
        <p:spPr bwMode="auto">
          <a:xfrm>
            <a:off x="304800" y="3810000"/>
            <a:ext cx="8610600" cy="323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sz="2600" b="1" u="sng" smtClean="0">
                <a:latin typeface="Times" charset="0"/>
                <a:cs typeface="+mn-cs"/>
              </a:rPr>
              <a:t>Le monde va manquer d</a:t>
            </a:r>
            <a:r>
              <a:rPr lang="ja-JP" altLang="fr-FR" sz="2600" b="1" u="sng" smtClean="0">
                <a:latin typeface="Arial"/>
                <a:cs typeface="+mn-cs"/>
              </a:rPr>
              <a:t>’</a:t>
            </a:r>
            <a:r>
              <a:rPr lang="fr-FR" sz="2600" b="1" u="sng" smtClean="0">
                <a:latin typeface="Times" charset="0"/>
                <a:cs typeface="+mn-cs"/>
              </a:rPr>
              <a:t>énergie</a:t>
            </a:r>
          </a:p>
          <a:p>
            <a:pPr algn="ctr" eaLnBrk="0" hangingPunct="0">
              <a:defRPr/>
            </a:pPr>
            <a:endParaRPr lang="fr-FR" sz="2600" b="1" u="sng" smtClean="0">
              <a:latin typeface="Times" charset="0"/>
              <a:cs typeface="+mn-cs"/>
            </a:endParaRPr>
          </a:p>
          <a:p>
            <a:pPr algn="ctr" eaLnBrk="0" hangingPunct="0">
              <a:defRPr/>
            </a:pPr>
            <a:r>
              <a:rPr lang="fr-FR" sz="2600" b="1" u="sng" smtClean="0">
                <a:latin typeface="Times" charset="0"/>
                <a:cs typeface="+mn-cs"/>
              </a:rPr>
              <a:t>Il n </a:t>
            </a:r>
            <a:r>
              <a:rPr lang="ja-JP" altLang="fr-FR" sz="2600" b="1" u="sng" smtClean="0">
                <a:latin typeface="Arial"/>
                <a:cs typeface="+mn-cs"/>
              </a:rPr>
              <a:t>’</a:t>
            </a:r>
            <a:r>
              <a:rPr lang="fr-FR" sz="2600" b="1" u="sng" smtClean="0">
                <a:latin typeface="Times" charset="0"/>
                <a:cs typeface="+mn-cs"/>
              </a:rPr>
              <a:t>y a aucune contradiction</a:t>
            </a:r>
          </a:p>
          <a:p>
            <a:pPr algn="ctr" eaLnBrk="0" hangingPunct="0">
              <a:defRPr/>
            </a:pPr>
            <a:r>
              <a:rPr lang="fr-FR" sz="2600" b="1" u="sng" smtClean="0">
                <a:latin typeface="Times" charset="0"/>
                <a:cs typeface="+mn-cs"/>
              </a:rPr>
              <a:t>entre les économies d</a:t>
            </a:r>
            <a:r>
              <a:rPr lang="ja-JP" altLang="fr-FR" sz="2600" b="1" u="sng" smtClean="0">
                <a:latin typeface="Arial"/>
                <a:cs typeface="+mn-cs"/>
              </a:rPr>
              <a:t>’</a:t>
            </a:r>
            <a:r>
              <a:rPr lang="fr-FR" sz="2600" b="1" u="sng" smtClean="0">
                <a:latin typeface="Times" charset="0"/>
                <a:cs typeface="+mn-cs"/>
              </a:rPr>
              <a:t>énergie</a:t>
            </a:r>
          </a:p>
          <a:p>
            <a:pPr algn="ctr" eaLnBrk="0" hangingPunct="0">
              <a:defRPr/>
            </a:pPr>
            <a:r>
              <a:rPr lang="fr-FR" sz="2600" b="1" u="sng" smtClean="0">
                <a:latin typeface="Times" charset="0"/>
                <a:cs typeface="+mn-cs"/>
              </a:rPr>
              <a:t>l</a:t>
            </a:r>
            <a:r>
              <a:rPr lang="ja-JP" altLang="fr-FR" sz="2600" b="1" u="sng" smtClean="0">
                <a:latin typeface="Arial"/>
                <a:cs typeface="+mn-cs"/>
              </a:rPr>
              <a:t>’</a:t>
            </a:r>
            <a:r>
              <a:rPr lang="fr-FR" sz="2600" b="1" u="sng" smtClean="0">
                <a:latin typeface="Times" charset="0"/>
                <a:cs typeface="+mn-cs"/>
              </a:rPr>
              <a:t>énergie nucléaire et les énergies renouvelables.</a:t>
            </a:r>
          </a:p>
          <a:p>
            <a:pPr algn="ctr" eaLnBrk="0" hangingPunct="0">
              <a:defRPr/>
            </a:pPr>
            <a:endParaRPr lang="fr-FR" sz="2600" b="1" u="sng" smtClean="0">
              <a:latin typeface="Times" charset="0"/>
              <a:cs typeface="+mn-cs"/>
            </a:endParaRPr>
          </a:p>
          <a:p>
            <a:pPr algn="ctr" eaLnBrk="0" hangingPunct="0">
              <a:defRPr/>
            </a:pPr>
            <a:r>
              <a:rPr lang="fr-FR" sz="2600" b="1" u="sng" smtClean="0">
                <a:latin typeface="Times" charset="0"/>
                <a:cs typeface="+mn-cs"/>
              </a:rPr>
              <a:t>Toutes les énergies propres doivent être développées.</a:t>
            </a:r>
            <a:endParaRPr lang="fr-FR" smtClean="0">
              <a:latin typeface="Times" charset="0"/>
              <a:cs typeface="+mn-cs"/>
            </a:endParaRPr>
          </a:p>
          <a:p>
            <a:pPr eaLnBrk="0" hangingPunct="0">
              <a:buFontTx/>
              <a:buChar char="•"/>
              <a:defRPr/>
            </a:pPr>
            <a:endParaRPr lang="fr-FR" smtClean="0">
              <a:latin typeface="Times" charset="0"/>
              <a:cs typeface="+mn-cs"/>
            </a:endParaRPr>
          </a:p>
        </p:txBody>
      </p:sp>
      <p:pic>
        <p:nvPicPr>
          <p:cNvPr id="9216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828800"/>
            <a:ext cx="25146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164" name="Object 5"/>
          <p:cNvGraphicFramePr>
            <a:graphicFrameLocks noChangeAspect="1"/>
          </p:cNvGraphicFramePr>
          <p:nvPr/>
        </p:nvGraphicFramePr>
        <p:xfrm>
          <a:off x="3429000" y="1828800"/>
          <a:ext cx="2438400" cy="1882775"/>
        </p:xfrm>
        <a:graphic>
          <a:graphicData uri="http://schemas.openxmlformats.org/presentationml/2006/ole">
            <mc:AlternateContent xmlns:mc="http://schemas.openxmlformats.org/markup-compatibility/2006">
              <mc:Choice xmlns:v="urn:schemas-microsoft-com:vml" Requires="v">
                <p:oleObj spid="_x0000_s92169" name="Document" r:id="rId5" imgW="2184127" imgH="1676190" progId="Word.Document.8">
                  <p:embed/>
                </p:oleObj>
              </mc:Choice>
              <mc:Fallback>
                <p:oleObj name="Document" r:id="rId5" imgW="2184127" imgH="1676190" progId="Word.Documen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828800"/>
                        <a:ext cx="2438400"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9216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8288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7" name="Rectangle 7"/>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70DD0E00-E3A8-CD4E-A073-8DD5BDAD6BB2}" type="slidenum">
              <a:rPr lang="fr-FR" sz="1400">
                <a:cs typeface="+mn-cs"/>
              </a:rPr>
              <a:pPr algn="r" eaLnBrk="0" hangingPunct="0">
                <a:defRPr/>
              </a:pPr>
              <a:t>44</a:t>
            </a:fld>
            <a:endParaRPr lang="fr-FR" sz="140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ChangeArrowheads="1"/>
          </p:cNvSpPr>
          <p:nvPr/>
        </p:nvSpPr>
        <p:spPr bwMode="auto">
          <a:xfrm>
            <a:off x="1295400" y="228600"/>
            <a:ext cx="731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3600" b="1">
                <a:solidFill>
                  <a:schemeClr val="accent2"/>
                </a:solidFill>
                <a:cs typeface="+mn-cs"/>
              </a:rPr>
              <a:t>L </a:t>
            </a:r>
            <a:r>
              <a:rPr lang="ja-JP" altLang="fr-FR" sz="3600" b="1">
                <a:solidFill>
                  <a:schemeClr val="accent2"/>
                </a:solidFill>
                <a:latin typeface="Arial"/>
                <a:cs typeface="+mn-cs"/>
              </a:rPr>
              <a:t>’</a:t>
            </a:r>
            <a:r>
              <a:rPr lang="fr-FR" sz="3600" b="1">
                <a:solidFill>
                  <a:schemeClr val="accent2"/>
                </a:solidFill>
                <a:cs typeface="+mn-cs"/>
              </a:rPr>
              <a:t>ENERGIE NUCLEAIRE</a:t>
            </a:r>
          </a:p>
        </p:txBody>
      </p:sp>
      <p:sp>
        <p:nvSpPr>
          <p:cNvPr id="386051" name="Rectangle 3"/>
          <p:cNvSpPr>
            <a:spLocks noChangeArrowheads="1"/>
          </p:cNvSpPr>
          <p:nvPr/>
        </p:nvSpPr>
        <p:spPr bwMode="auto">
          <a:xfrm>
            <a:off x="4953000" y="1676400"/>
            <a:ext cx="3962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defTabSz="762000" eaLnBrk="0" hangingPunct="0">
              <a:defRPr/>
            </a:pPr>
            <a:r>
              <a:rPr lang="fr-FR" sz="2800" b="1">
                <a:solidFill>
                  <a:srgbClr val="0000FF"/>
                </a:solidFill>
                <a:cs typeface="+mn-cs"/>
              </a:rPr>
              <a:t>- Est très compacte</a:t>
            </a:r>
            <a:r>
              <a:rPr lang="fr-FR" sz="1000" b="1">
                <a:solidFill>
                  <a:srgbClr val="0000FF"/>
                </a:solidFill>
                <a:cs typeface="+mn-cs"/>
              </a:rPr>
              <a:t/>
            </a:r>
            <a:br>
              <a:rPr lang="fr-FR" sz="1000" b="1">
                <a:solidFill>
                  <a:srgbClr val="0000FF"/>
                </a:solidFill>
                <a:cs typeface="+mn-cs"/>
              </a:rPr>
            </a:br>
            <a:r>
              <a:rPr lang="fr-FR" sz="1000" b="1">
                <a:solidFill>
                  <a:srgbClr val="0000FF"/>
                </a:solidFill>
                <a:cs typeface="+mn-cs"/>
              </a:rPr>
              <a:t/>
            </a:r>
            <a:br>
              <a:rPr lang="fr-FR" sz="1000" b="1">
                <a:solidFill>
                  <a:srgbClr val="0000FF"/>
                </a:solidFill>
                <a:cs typeface="+mn-cs"/>
              </a:rPr>
            </a:br>
            <a:r>
              <a:rPr lang="fr-FR" sz="1000" b="1">
                <a:solidFill>
                  <a:srgbClr val="0000FF"/>
                </a:solidFill>
                <a:cs typeface="+mn-cs"/>
              </a:rPr>
              <a:t/>
            </a:r>
            <a:br>
              <a:rPr lang="fr-FR" sz="1000" b="1">
                <a:solidFill>
                  <a:srgbClr val="0000FF"/>
                </a:solidFill>
                <a:cs typeface="+mn-cs"/>
              </a:rPr>
            </a:br>
            <a:r>
              <a:rPr lang="fr-FR" sz="2800" b="1">
                <a:solidFill>
                  <a:srgbClr val="0000FF"/>
                </a:solidFill>
                <a:cs typeface="+mn-cs"/>
              </a:rPr>
              <a:t>- Facteur 1 million</a:t>
            </a:r>
            <a:br>
              <a:rPr lang="fr-FR" sz="2800" b="1">
                <a:solidFill>
                  <a:srgbClr val="0000FF"/>
                </a:solidFill>
                <a:cs typeface="+mn-cs"/>
              </a:rPr>
            </a:br>
            <a:r>
              <a:rPr lang="fr-FR" sz="2800" b="1">
                <a:solidFill>
                  <a:srgbClr val="0000FF"/>
                </a:solidFill>
                <a:cs typeface="+mn-cs"/>
              </a:rPr>
              <a:t>(1g U = 1 tonne pétrole)</a:t>
            </a:r>
            <a:r>
              <a:rPr lang="fr-FR" sz="2000" b="1">
                <a:solidFill>
                  <a:srgbClr val="0000FF"/>
                </a:solidFill>
                <a:cs typeface="+mn-cs"/>
              </a:rPr>
              <a:t/>
            </a:r>
            <a:br>
              <a:rPr lang="fr-FR" sz="2000" b="1">
                <a:solidFill>
                  <a:srgbClr val="0000FF"/>
                </a:solidFill>
                <a:cs typeface="+mn-cs"/>
              </a:rPr>
            </a:br>
            <a:r>
              <a:rPr lang="fr-FR" sz="1000" b="1">
                <a:solidFill>
                  <a:srgbClr val="0000FF"/>
                </a:solidFill>
                <a:cs typeface="+mn-cs"/>
              </a:rPr>
              <a:t/>
            </a:r>
            <a:br>
              <a:rPr lang="fr-FR" sz="1000" b="1">
                <a:solidFill>
                  <a:srgbClr val="0000FF"/>
                </a:solidFill>
                <a:cs typeface="+mn-cs"/>
              </a:rPr>
            </a:br>
            <a:r>
              <a:rPr lang="fr-FR" sz="1000" b="1">
                <a:solidFill>
                  <a:srgbClr val="0000FF"/>
                </a:solidFill>
                <a:cs typeface="+mn-cs"/>
              </a:rPr>
              <a:t/>
            </a:r>
            <a:br>
              <a:rPr lang="fr-FR" sz="1000" b="1">
                <a:solidFill>
                  <a:srgbClr val="0000FF"/>
                </a:solidFill>
                <a:cs typeface="+mn-cs"/>
              </a:rPr>
            </a:br>
            <a:r>
              <a:rPr lang="fr-FR" sz="2800" b="1">
                <a:solidFill>
                  <a:srgbClr val="0000FF"/>
                </a:solidFill>
                <a:cs typeface="+mn-cs"/>
              </a:rPr>
              <a:t>- Consomme très peu</a:t>
            </a:r>
            <a:br>
              <a:rPr lang="fr-FR" sz="2800" b="1">
                <a:solidFill>
                  <a:srgbClr val="0000FF"/>
                </a:solidFill>
                <a:cs typeface="+mn-cs"/>
              </a:rPr>
            </a:br>
            <a:r>
              <a:rPr lang="fr-FR" sz="2800" b="1">
                <a:solidFill>
                  <a:srgbClr val="0000FF"/>
                </a:solidFill>
                <a:cs typeface="+mn-cs"/>
              </a:rPr>
              <a:t>d</a:t>
            </a:r>
            <a:r>
              <a:rPr lang="ja-JP" altLang="fr-FR" sz="2800" b="1">
                <a:solidFill>
                  <a:srgbClr val="0000FF"/>
                </a:solidFill>
                <a:latin typeface="Arial"/>
                <a:cs typeface="+mn-cs"/>
              </a:rPr>
              <a:t>’</a:t>
            </a:r>
            <a:r>
              <a:rPr lang="fr-FR" sz="2800" b="1">
                <a:solidFill>
                  <a:srgbClr val="0000FF"/>
                </a:solidFill>
                <a:cs typeface="+mn-cs"/>
              </a:rPr>
              <a:t>uranium</a:t>
            </a:r>
            <a:br>
              <a:rPr lang="fr-FR" sz="2800" b="1">
                <a:solidFill>
                  <a:srgbClr val="0000FF"/>
                </a:solidFill>
                <a:cs typeface="+mn-cs"/>
              </a:rPr>
            </a:br>
            <a:r>
              <a:rPr lang="fr-FR" sz="2800" b="1">
                <a:solidFill>
                  <a:srgbClr val="0000FF"/>
                </a:solidFill>
                <a:cs typeface="+mn-cs"/>
              </a:rPr>
              <a:t>(20 T=1m</a:t>
            </a:r>
            <a:r>
              <a:rPr lang="fr-FR" sz="2800" b="1" baseline="30000">
                <a:solidFill>
                  <a:srgbClr val="0000FF"/>
                </a:solidFill>
                <a:cs typeface="+mn-cs"/>
              </a:rPr>
              <a:t>3</a:t>
            </a:r>
            <a:r>
              <a:rPr lang="fr-FR" sz="2800" b="1">
                <a:solidFill>
                  <a:srgbClr val="0000FF"/>
                </a:solidFill>
                <a:cs typeface="+mn-cs"/>
              </a:rPr>
              <a:t> par an)</a:t>
            </a:r>
            <a:br>
              <a:rPr lang="fr-FR" sz="2800" b="1">
                <a:solidFill>
                  <a:srgbClr val="0000FF"/>
                </a:solidFill>
                <a:cs typeface="+mn-cs"/>
              </a:rPr>
            </a:br>
            <a:r>
              <a:rPr lang="fr-FR" sz="1000" b="1">
                <a:solidFill>
                  <a:srgbClr val="0000FF"/>
                </a:solidFill>
                <a:cs typeface="+mn-cs"/>
              </a:rPr>
              <a:t/>
            </a:r>
            <a:br>
              <a:rPr lang="fr-FR" sz="1000" b="1">
                <a:solidFill>
                  <a:srgbClr val="0000FF"/>
                </a:solidFill>
                <a:cs typeface="+mn-cs"/>
              </a:rPr>
            </a:br>
            <a:r>
              <a:rPr lang="fr-FR" sz="1000" b="1">
                <a:solidFill>
                  <a:srgbClr val="0000FF"/>
                </a:solidFill>
                <a:cs typeface="+mn-cs"/>
              </a:rPr>
              <a:t/>
            </a:r>
            <a:br>
              <a:rPr lang="fr-FR" sz="1000" b="1">
                <a:solidFill>
                  <a:srgbClr val="0000FF"/>
                </a:solidFill>
                <a:cs typeface="+mn-cs"/>
              </a:rPr>
            </a:br>
            <a:r>
              <a:rPr lang="fr-FR" sz="2800" b="1">
                <a:solidFill>
                  <a:srgbClr val="0000FF"/>
                </a:solidFill>
                <a:cs typeface="+mn-cs"/>
              </a:rPr>
              <a:t>- Produit très peu</a:t>
            </a:r>
            <a:br>
              <a:rPr lang="fr-FR" sz="2800" b="1">
                <a:solidFill>
                  <a:srgbClr val="0000FF"/>
                </a:solidFill>
                <a:cs typeface="+mn-cs"/>
              </a:rPr>
            </a:br>
            <a:r>
              <a:rPr lang="fr-FR" sz="2800" b="1">
                <a:solidFill>
                  <a:srgbClr val="0000FF"/>
                </a:solidFill>
                <a:cs typeface="+mn-cs"/>
              </a:rPr>
              <a:t>de déchets</a:t>
            </a:r>
          </a:p>
        </p:txBody>
      </p:sp>
      <p:sp>
        <p:nvSpPr>
          <p:cNvPr id="386052" name="Text Box 4"/>
          <p:cNvSpPr txBox="1">
            <a:spLocks noChangeArrowheads="1"/>
          </p:cNvSpPr>
          <p:nvPr/>
        </p:nvSpPr>
        <p:spPr bwMode="auto">
          <a:xfrm>
            <a:off x="2057400" y="5486400"/>
            <a:ext cx="3238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800" smtClean="0">
                <a:latin typeface="Times" charset="0"/>
                <a:cs typeface="+mn-cs"/>
              </a:rPr>
              <a:t>DR</a:t>
            </a:r>
            <a:endParaRPr lang="fr-FR" smtClean="0">
              <a:latin typeface="Times" charset="0"/>
              <a:cs typeface="+mn-cs"/>
            </a:endParaRPr>
          </a:p>
        </p:txBody>
      </p:sp>
      <p:sp>
        <p:nvSpPr>
          <p:cNvPr id="386053" name="Rectangle 5"/>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E395C249-C836-F747-B6AE-ED481FD6F62E}" type="slidenum">
              <a:rPr lang="fr-FR" sz="1400">
                <a:cs typeface="+mn-cs"/>
              </a:rPr>
              <a:pPr algn="r" eaLnBrk="0" hangingPunct="0">
                <a:defRPr/>
              </a:pPr>
              <a:t>45</a:t>
            </a:fld>
            <a:endParaRPr lang="fr-FR" sz="1400">
              <a:cs typeface="+mn-cs"/>
            </a:endParaRPr>
          </a:p>
        </p:txBody>
      </p:sp>
      <p:pic>
        <p:nvPicPr>
          <p:cNvPr id="942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3976688"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ChangeArrowheads="1"/>
          </p:cNvSpPr>
          <p:nvPr/>
        </p:nvSpPr>
        <p:spPr bwMode="auto">
          <a:xfrm>
            <a:off x="1295400" y="381000"/>
            <a:ext cx="7315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3600" b="1">
                <a:solidFill>
                  <a:schemeClr val="accent2"/>
                </a:solidFill>
                <a:cs typeface="+mn-cs"/>
              </a:rPr>
              <a:t>Déchets nucléaires</a:t>
            </a:r>
          </a:p>
        </p:txBody>
      </p:sp>
      <p:pic>
        <p:nvPicPr>
          <p:cNvPr id="962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886200"/>
            <a:ext cx="1255713"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100" name="Rectangle 4"/>
          <p:cNvSpPr>
            <a:spLocks noChangeArrowheads="1"/>
          </p:cNvSpPr>
          <p:nvPr/>
        </p:nvSpPr>
        <p:spPr bwMode="auto">
          <a:xfrm>
            <a:off x="2209800" y="1676400"/>
            <a:ext cx="6934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defTabSz="762000" eaLnBrk="0" hangingPunct="0">
              <a:defRPr/>
            </a:pPr>
            <a:r>
              <a:rPr lang="fr-FR" sz="2800" b="1">
                <a:solidFill>
                  <a:srgbClr val="0000FF"/>
                </a:solidFill>
                <a:cs typeface="+mn-cs"/>
              </a:rPr>
              <a:t>- Leur volume est faible</a:t>
            </a:r>
            <a:br>
              <a:rPr lang="fr-FR" sz="2800" b="1">
                <a:solidFill>
                  <a:srgbClr val="0000FF"/>
                </a:solidFill>
                <a:cs typeface="+mn-cs"/>
              </a:rPr>
            </a:br>
            <a:r>
              <a:rPr lang="fr-FR" sz="2000" b="1">
                <a:solidFill>
                  <a:srgbClr val="0000FF"/>
                </a:solidFill>
                <a:cs typeface="+mn-cs"/>
              </a:rPr>
              <a:t/>
            </a:r>
            <a:br>
              <a:rPr lang="fr-FR" sz="2000" b="1">
                <a:solidFill>
                  <a:srgbClr val="0000FF"/>
                </a:solidFill>
                <a:cs typeface="+mn-cs"/>
              </a:rPr>
            </a:br>
            <a:r>
              <a:rPr lang="fr-FR" sz="2800" b="1">
                <a:solidFill>
                  <a:srgbClr val="0000FF"/>
                </a:solidFill>
                <a:cs typeface="+mn-cs"/>
              </a:rPr>
              <a:t>- Ils sont confinés, pas rejetés dans la nature</a:t>
            </a:r>
            <a:r>
              <a:rPr lang="fr-FR" sz="2000" b="1">
                <a:solidFill>
                  <a:srgbClr val="0000FF"/>
                </a:solidFill>
                <a:cs typeface="+mn-cs"/>
              </a:rPr>
              <a:t/>
            </a:r>
            <a:br>
              <a:rPr lang="fr-FR" sz="2000" b="1">
                <a:solidFill>
                  <a:srgbClr val="0000FF"/>
                </a:solidFill>
                <a:cs typeface="+mn-cs"/>
              </a:rPr>
            </a:br>
            <a:r>
              <a:rPr lang="fr-FR" sz="2000" b="1">
                <a:solidFill>
                  <a:srgbClr val="0000FF"/>
                </a:solidFill>
                <a:cs typeface="+mn-cs"/>
              </a:rPr>
              <a:t/>
            </a:r>
            <a:br>
              <a:rPr lang="fr-FR" sz="2000" b="1">
                <a:solidFill>
                  <a:srgbClr val="0000FF"/>
                </a:solidFill>
                <a:cs typeface="+mn-cs"/>
              </a:rPr>
            </a:br>
            <a:r>
              <a:rPr lang="fr-FR" sz="2800" b="1">
                <a:solidFill>
                  <a:srgbClr val="0000FF"/>
                </a:solidFill>
                <a:cs typeface="+mn-cs"/>
              </a:rPr>
              <a:t>- Ils se décomposent spontanément</a:t>
            </a:r>
            <a:r>
              <a:rPr lang="fr-FR" sz="2000" b="1">
                <a:solidFill>
                  <a:srgbClr val="0000FF"/>
                </a:solidFill>
                <a:cs typeface="+mn-cs"/>
              </a:rPr>
              <a:t/>
            </a:r>
            <a:br>
              <a:rPr lang="fr-FR" sz="2000" b="1">
                <a:solidFill>
                  <a:srgbClr val="0000FF"/>
                </a:solidFill>
                <a:cs typeface="+mn-cs"/>
              </a:rPr>
            </a:br>
            <a:r>
              <a:rPr lang="fr-FR" sz="2000" b="1">
                <a:solidFill>
                  <a:srgbClr val="0000FF"/>
                </a:solidFill>
                <a:cs typeface="+mn-cs"/>
              </a:rPr>
              <a:t/>
            </a:r>
            <a:br>
              <a:rPr lang="fr-FR" sz="2000" b="1">
                <a:solidFill>
                  <a:srgbClr val="0000FF"/>
                </a:solidFill>
                <a:cs typeface="+mn-cs"/>
              </a:rPr>
            </a:br>
            <a:r>
              <a:rPr lang="fr-FR" sz="2800" b="1">
                <a:solidFill>
                  <a:srgbClr val="0000FF"/>
                </a:solidFill>
                <a:cs typeface="+mn-cs"/>
              </a:rPr>
              <a:t>- Leur toxicité initiale décroît très vite</a:t>
            </a:r>
            <a:r>
              <a:rPr lang="fr-FR" sz="2000" b="1">
                <a:solidFill>
                  <a:srgbClr val="0000FF"/>
                </a:solidFill>
                <a:cs typeface="+mn-cs"/>
              </a:rPr>
              <a:t/>
            </a:r>
            <a:br>
              <a:rPr lang="fr-FR" sz="2000" b="1">
                <a:solidFill>
                  <a:srgbClr val="0000FF"/>
                </a:solidFill>
                <a:cs typeface="+mn-cs"/>
              </a:rPr>
            </a:br>
            <a:r>
              <a:rPr lang="fr-FR" sz="2000" b="1">
                <a:solidFill>
                  <a:srgbClr val="0000FF"/>
                </a:solidFill>
                <a:cs typeface="+mn-cs"/>
              </a:rPr>
              <a:t/>
            </a:r>
            <a:br>
              <a:rPr lang="fr-FR" sz="2000" b="1">
                <a:solidFill>
                  <a:srgbClr val="0000FF"/>
                </a:solidFill>
                <a:cs typeface="+mn-cs"/>
              </a:rPr>
            </a:br>
            <a:r>
              <a:rPr lang="fr-FR" sz="2800" b="1">
                <a:solidFill>
                  <a:srgbClr val="0000FF"/>
                </a:solidFill>
                <a:cs typeface="+mn-cs"/>
              </a:rPr>
              <a:t>- Quelques mètres de terre suffisent</a:t>
            </a:r>
            <a:br>
              <a:rPr lang="fr-FR" sz="2800" b="1">
                <a:solidFill>
                  <a:srgbClr val="0000FF"/>
                </a:solidFill>
                <a:cs typeface="+mn-cs"/>
              </a:rPr>
            </a:br>
            <a:r>
              <a:rPr lang="fr-FR" sz="2800" b="1">
                <a:solidFill>
                  <a:srgbClr val="0000FF"/>
                </a:solidFill>
                <a:cs typeface="+mn-cs"/>
              </a:rPr>
              <a:t>pour arrêter les rayonnements radioactifs</a:t>
            </a:r>
            <a:r>
              <a:rPr lang="fr-FR" sz="2000" b="1">
                <a:solidFill>
                  <a:srgbClr val="0000FF"/>
                </a:solidFill>
                <a:cs typeface="+mn-cs"/>
              </a:rPr>
              <a:t/>
            </a:r>
            <a:br>
              <a:rPr lang="fr-FR" sz="2000" b="1">
                <a:solidFill>
                  <a:srgbClr val="0000FF"/>
                </a:solidFill>
                <a:cs typeface="+mn-cs"/>
              </a:rPr>
            </a:br>
            <a:r>
              <a:rPr lang="fr-FR" sz="2000" b="1">
                <a:solidFill>
                  <a:srgbClr val="0000FF"/>
                </a:solidFill>
                <a:cs typeface="+mn-cs"/>
              </a:rPr>
              <a:t/>
            </a:r>
            <a:br>
              <a:rPr lang="fr-FR" sz="2000" b="1">
                <a:solidFill>
                  <a:srgbClr val="0000FF"/>
                </a:solidFill>
                <a:cs typeface="+mn-cs"/>
              </a:rPr>
            </a:br>
            <a:r>
              <a:rPr lang="fr-FR" sz="2800" b="1">
                <a:solidFill>
                  <a:srgbClr val="0000FF"/>
                </a:solidFill>
                <a:cs typeface="+mn-cs"/>
              </a:rPr>
              <a:t>- Le combustible usé peut être retraité.</a:t>
            </a:r>
          </a:p>
        </p:txBody>
      </p:sp>
      <p:pic>
        <p:nvPicPr>
          <p:cNvPr id="962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752600"/>
            <a:ext cx="12684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102" name="Rectangle 6"/>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B9FFF32E-E48F-E840-8FA9-F0B0E27515C5}" type="slidenum">
              <a:rPr lang="fr-FR" sz="1400">
                <a:cs typeface="+mn-cs"/>
              </a:rPr>
              <a:pPr algn="r" eaLnBrk="0" hangingPunct="0">
                <a:defRPr/>
              </a:pPr>
              <a:t>46</a:t>
            </a:fld>
            <a:endParaRPr lang="fr-FR" sz="140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ChangeArrowheads="1"/>
          </p:cNvSpPr>
          <p:nvPr/>
        </p:nvSpPr>
        <p:spPr bwMode="auto">
          <a:xfrm>
            <a:off x="2209800" y="0"/>
            <a:ext cx="6934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3600" b="1">
                <a:solidFill>
                  <a:schemeClr val="accent2"/>
                </a:solidFill>
                <a:cs typeface="+mn-cs"/>
              </a:rPr>
              <a:t>LE RETRAITEMENT</a:t>
            </a:r>
            <a:br>
              <a:rPr lang="fr-FR" sz="3600" b="1">
                <a:solidFill>
                  <a:schemeClr val="accent2"/>
                </a:solidFill>
                <a:cs typeface="+mn-cs"/>
              </a:rPr>
            </a:br>
            <a:r>
              <a:rPr lang="fr-FR" sz="3600" b="1">
                <a:solidFill>
                  <a:schemeClr val="accent2"/>
                </a:solidFill>
                <a:cs typeface="+mn-cs"/>
              </a:rPr>
              <a:t>DES DECHETS NUCLEAIRES</a:t>
            </a:r>
            <a:br>
              <a:rPr lang="fr-FR" sz="3600" b="1">
                <a:solidFill>
                  <a:schemeClr val="accent2"/>
                </a:solidFill>
                <a:cs typeface="+mn-cs"/>
              </a:rPr>
            </a:br>
            <a:r>
              <a:rPr lang="fr-FR" sz="3600" b="1">
                <a:solidFill>
                  <a:schemeClr val="accent2"/>
                </a:solidFill>
                <a:cs typeface="+mn-cs"/>
              </a:rPr>
              <a:t>EST ECOLOGIQUE</a:t>
            </a:r>
          </a:p>
        </p:txBody>
      </p:sp>
      <p:sp>
        <p:nvSpPr>
          <p:cNvPr id="563203" name="Rectangle 3"/>
          <p:cNvSpPr>
            <a:spLocks noChangeArrowheads="1"/>
          </p:cNvSpPr>
          <p:nvPr/>
        </p:nvSpPr>
        <p:spPr bwMode="auto">
          <a:xfrm>
            <a:off x="2362200" y="1371600"/>
            <a:ext cx="6781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defTabSz="762000" eaLnBrk="0" hangingPunct="0">
              <a:defRPr/>
            </a:pPr>
            <a:endParaRPr lang="en-US" sz="2800" b="1">
              <a:solidFill>
                <a:srgbClr val="0000FF"/>
              </a:solidFill>
              <a:cs typeface="+mn-cs"/>
            </a:endParaRPr>
          </a:p>
        </p:txBody>
      </p:sp>
      <p:sp>
        <p:nvSpPr>
          <p:cNvPr id="563204" name="Rectangle 4"/>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62D70CDA-C75E-7147-AC0E-508F11DBC8C1}" type="slidenum">
              <a:rPr lang="fr-FR" sz="1400">
                <a:cs typeface="+mn-cs"/>
              </a:rPr>
              <a:pPr algn="r" eaLnBrk="0" hangingPunct="0">
                <a:defRPr/>
              </a:pPr>
              <a:t>47</a:t>
            </a:fld>
            <a:endParaRPr lang="fr-FR" sz="1400">
              <a:cs typeface="+mn-cs"/>
            </a:endParaRPr>
          </a:p>
        </p:txBody>
      </p:sp>
      <p:pic>
        <p:nvPicPr>
          <p:cNvPr id="563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819400"/>
            <a:ext cx="1563688" cy="11826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63206" name="Line 6"/>
          <p:cNvSpPr>
            <a:spLocks noChangeShapeType="1"/>
          </p:cNvSpPr>
          <p:nvPr/>
        </p:nvSpPr>
        <p:spPr bwMode="auto">
          <a:xfrm>
            <a:off x="5486400" y="3352800"/>
            <a:ext cx="1752600" cy="0"/>
          </a:xfrm>
          <a:prstGeom prst="line">
            <a:avLst/>
          </a:prstGeom>
          <a:noFill/>
          <a:ln w="127000">
            <a:solidFill>
              <a:srgbClr val="99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563207" name="Text Box 7"/>
          <p:cNvSpPr txBox="1">
            <a:spLocks noChangeArrowheads="1"/>
          </p:cNvSpPr>
          <p:nvPr/>
        </p:nvSpPr>
        <p:spPr bwMode="auto">
          <a:xfrm>
            <a:off x="5334000" y="4343400"/>
            <a:ext cx="3810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1800" smtClean="0">
                <a:solidFill>
                  <a:srgbClr val="CC6600"/>
                </a:solidFill>
                <a:latin typeface="Times" charset="0"/>
                <a:cs typeface="+mn-cs"/>
              </a:rPr>
              <a:t>Volume de déchets nucléaires vitrifiés produit par une famille française</a:t>
            </a:r>
          </a:p>
          <a:p>
            <a:pPr eaLnBrk="0" hangingPunct="0">
              <a:defRPr/>
            </a:pPr>
            <a:r>
              <a:rPr lang="fr-FR" sz="1800" smtClean="0">
                <a:solidFill>
                  <a:srgbClr val="CC6600"/>
                </a:solidFill>
                <a:latin typeface="Times" charset="0"/>
                <a:cs typeface="+mn-cs"/>
              </a:rPr>
              <a:t>« tout électrique » en 30 ans</a:t>
            </a:r>
            <a:endParaRPr lang="fr-FR" smtClean="0">
              <a:latin typeface="Times" charset="0"/>
              <a:cs typeface="+mn-cs"/>
            </a:endParaRPr>
          </a:p>
        </p:txBody>
      </p:sp>
      <p:pic>
        <p:nvPicPr>
          <p:cNvPr id="983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00200"/>
            <a:ext cx="46085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3000"/>
                                  </p:stCondLst>
                                  <p:childTnLst>
                                    <p:set>
                                      <p:cBhvr>
                                        <p:cTn id="6" dur="1" fill="hold">
                                          <p:stCondLst>
                                            <p:cond delay="0"/>
                                          </p:stCondLst>
                                        </p:cTn>
                                        <p:tgtEl>
                                          <p:spTgt spid="563206"/>
                                        </p:tgtEl>
                                        <p:attrNameLst>
                                          <p:attrName>style.visibility</p:attrName>
                                        </p:attrNameLst>
                                      </p:cBhvr>
                                      <p:to>
                                        <p:strVal val="visible"/>
                                      </p:to>
                                    </p:set>
                                    <p:anim calcmode="lin" valueType="num">
                                      <p:cBhvr additive="base">
                                        <p:cTn id="7" dur="500" fill="hold"/>
                                        <p:tgtEl>
                                          <p:spTgt spid="563206"/>
                                        </p:tgtEl>
                                        <p:attrNameLst>
                                          <p:attrName>ppt_x</p:attrName>
                                        </p:attrNameLst>
                                      </p:cBhvr>
                                      <p:tavLst>
                                        <p:tav tm="0">
                                          <p:val>
                                            <p:strVal val="0-#ppt_w/2"/>
                                          </p:val>
                                        </p:tav>
                                        <p:tav tm="100000">
                                          <p:val>
                                            <p:strVal val="#ppt_x"/>
                                          </p:val>
                                        </p:tav>
                                      </p:tavLst>
                                    </p:anim>
                                    <p:anim calcmode="lin" valueType="num">
                                      <p:cBhvr additive="base">
                                        <p:cTn id="8" dur="500" fill="hold"/>
                                        <p:tgtEl>
                                          <p:spTgt spid="5632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2" presetClass="entr" presetSubtype="8" fill="hold" nodeType="afterEffect">
                                  <p:stCondLst>
                                    <p:cond delay="0"/>
                                  </p:stCondLst>
                                  <p:childTnLst>
                                    <p:set>
                                      <p:cBhvr>
                                        <p:cTn id="11" dur="1" fill="hold">
                                          <p:stCondLst>
                                            <p:cond delay="0"/>
                                          </p:stCondLst>
                                        </p:cTn>
                                        <p:tgtEl>
                                          <p:spTgt spid="563205"/>
                                        </p:tgtEl>
                                        <p:attrNameLst>
                                          <p:attrName>style.visibility</p:attrName>
                                        </p:attrNameLst>
                                      </p:cBhvr>
                                      <p:to>
                                        <p:strVal val="visible"/>
                                      </p:to>
                                    </p:set>
                                    <p:anim calcmode="lin" valueType="num">
                                      <p:cBhvr additive="base">
                                        <p:cTn id="12" dur="500" fill="hold"/>
                                        <p:tgtEl>
                                          <p:spTgt spid="563205"/>
                                        </p:tgtEl>
                                        <p:attrNameLst>
                                          <p:attrName>ppt_x</p:attrName>
                                        </p:attrNameLst>
                                      </p:cBhvr>
                                      <p:tavLst>
                                        <p:tav tm="0">
                                          <p:val>
                                            <p:strVal val="0-#ppt_w/2"/>
                                          </p:val>
                                        </p:tav>
                                        <p:tav tm="100000">
                                          <p:val>
                                            <p:strVal val="#ppt_x"/>
                                          </p:val>
                                        </p:tav>
                                      </p:tavLst>
                                    </p:anim>
                                    <p:anim calcmode="lin" valueType="num">
                                      <p:cBhvr additive="base">
                                        <p:cTn id="13" dur="500" fill="hold"/>
                                        <p:tgtEl>
                                          <p:spTgt spid="56320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563207">
                                            <p:txEl>
                                              <p:pRg st="0" end="0"/>
                                            </p:txEl>
                                          </p:spTgt>
                                        </p:tgtEl>
                                        <p:attrNameLst>
                                          <p:attrName>style.visibility</p:attrName>
                                        </p:attrNameLst>
                                      </p:cBhvr>
                                      <p:to>
                                        <p:strVal val="visible"/>
                                      </p:to>
                                    </p:set>
                                    <p:anim calcmode="lin" valueType="num">
                                      <p:cBhvr additive="base">
                                        <p:cTn id="17" dur="500" fill="hold"/>
                                        <p:tgtEl>
                                          <p:spTgt spid="56320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63207">
                                            <p:txEl>
                                              <p:pRg st="0" end="0"/>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8" fill="hold" grpId="0" nodeType="afterEffect">
                                  <p:stCondLst>
                                    <p:cond delay="0"/>
                                  </p:stCondLst>
                                  <p:childTnLst>
                                    <p:set>
                                      <p:cBhvr>
                                        <p:cTn id="21" dur="1" fill="hold">
                                          <p:stCondLst>
                                            <p:cond delay="0"/>
                                          </p:stCondLst>
                                        </p:cTn>
                                        <p:tgtEl>
                                          <p:spTgt spid="563207">
                                            <p:txEl>
                                              <p:pRg st="1" end="1"/>
                                            </p:txEl>
                                          </p:spTgt>
                                        </p:tgtEl>
                                        <p:attrNameLst>
                                          <p:attrName>style.visibility</p:attrName>
                                        </p:attrNameLst>
                                      </p:cBhvr>
                                      <p:to>
                                        <p:strVal val="visible"/>
                                      </p:to>
                                    </p:set>
                                    <p:anim calcmode="lin" valueType="num">
                                      <p:cBhvr additive="base">
                                        <p:cTn id="22" dur="500" fill="hold"/>
                                        <p:tgtEl>
                                          <p:spTgt spid="563207">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6320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build="p" autoUpdateAnimBg="0" advAuto="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5250" name="Rectangle 2"/>
          <p:cNvSpPr>
            <a:spLocks noChangeArrowheads="1"/>
          </p:cNvSpPr>
          <p:nvPr/>
        </p:nvSpPr>
        <p:spPr bwMode="auto">
          <a:xfrm>
            <a:off x="1295400" y="381000"/>
            <a:ext cx="7315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3600" b="1">
                <a:solidFill>
                  <a:schemeClr val="accent2"/>
                </a:solidFill>
                <a:cs typeface="+mn-cs"/>
              </a:rPr>
              <a:t>LE COMBUSTIBLE MOX</a:t>
            </a:r>
          </a:p>
        </p:txBody>
      </p:sp>
      <p:sp>
        <p:nvSpPr>
          <p:cNvPr id="565251" name="Rectangle 3"/>
          <p:cNvSpPr>
            <a:spLocks noChangeArrowheads="1"/>
          </p:cNvSpPr>
          <p:nvPr/>
        </p:nvSpPr>
        <p:spPr bwMode="auto">
          <a:xfrm>
            <a:off x="2362200" y="1600200"/>
            <a:ext cx="6781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defTabSz="762000" eaLnBrk="0" hangingPunct="0">
              <a:defRPr/>
            </a:pPr>
            <a:endParaRPr lang="en-US" sz="2800" b="1">
              <a:solidFill>
                <a:srgbClr val="0000FF"/>
              </a:solidFill>
              <a:cs typeface="+mn-cs"/>
            </a:endParaRPr>
          </a:p>
        </p:txBody>
      </p:sp>
      <p:sp>
        <p:nvSpPr>
          <p:cNvPr id="565252" name="Rectangle 4"/>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4D772FBB-27AC-D34D-B01F-465E21BD8D2A}" type="slidenum">
              <a:rPr lang="fr-FR" sz="1400">
                <a:cs typeface="+mn-cs"/>
              </a:rPr>
              <a:pPr algn="r" eaLnBrk="0" hangingPunct="0">
                <a:defRPr/>
              </a:pPr>
              <a:t>48</a:t>
            </a:fld>
            <a:endParaRPr lang="fr-FR" sz="1400">
              <a:cs typeface="+mn-cs"/>
            </a:endParaRPr>
          </a:p>
        </p:txBody>
      </p:sp>
      <p:pic>
        <p:nvPicPr>
          <p:cNvPr id="1003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2514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4" name="Rectangle 6"/>
          <p:cNvSpPr>
            <a:spLocks noChangeArrowheads="1"/>
          </p:cNvSpPr>
          <p:nvPr/>
        </p:nvSpPr>
        <p:spPr bwMode="auto">
          <a:xfrm>
            <a:off x="3276600" y="1752600"/>
            <a:ext cx="5867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defTabSz="762000" eaLnBrk="0" hangingPunct="0">
              <a:defRPr/>
            </a:pPr>
            <a:r>
              <a:rPr lang="fr-FR" sz="2800" b="1">
                <a:solidFill>
                  <a:srgbClr val="0000FF"/>
                </a:solidFill>
                <a:cs typeface="+mn-cs"/>
              </a:rPr>
              <a:t>MOX = Mixed OXyde</a:t>
            </a:r>
            <a:br>
              <a:rPr lang="fr-FR" sz="2800" b="1">
                <a:solidFill>
                  <a:srgbClr val="0000FF"/>
                </a:solidFill>
                <a:cs typeface="+mn-cs"/>
              </a:rPr>
            </a:br>
            <a:r>
              <a:rPr lang="fr-FR" sz="2800" b="1">
                <a:solidFill>
                  <a:srgbClr val="0000FF"/>
                </a:solidFill>
                <a:cs typeface="+mn-cs"/>
              </a:rPr>
              <a:t>(Uranium + Plutonium)</a:t>
            </a:r>
            <a:br>
              <a:rPr lang="fr-FR" sz="2800" b="1">
                <a:solidFill>
                  <a:srgbClr val="0000FF"/>
                </a:solidFill>
                <a:cs typeface="+mn-cs"/>
              </a:rPr>
            </a:br>
            <a:r>
              <a:rPr lang="fr-FR" sz="2800" b="1">
                <a:solidFill>
                  <a:srgbClr val="0000FF"/>
                </a:solidFill>
                <a:cs typeface="+mn-cs"/>
              </a:rPr>
              <a:t/>
            </a:r>
            <a:br>
              <a:rPr lang="fr-FR" sz="2800" b="1">
                <a:solidFill>
                  <a:srgbClr val="0000FF"/>
                </a:solidFill>
                <a:cs typeface="+mn-cs"/>
              </a:rPr>
            </a:br>
            <a:r>
              <a:rPr lang="fr-FR" sz="2800" b="1">
                <a:solidFill>
                  <a:srgbClr val="0000FF"/>
                </a:solidFill>
                <a:cs typeface="+mn-cs"/>
              </a:rPr>
              <a:t>- Economise l </a:t>
            </a:r>
            <a:r>
              <a:rPr lang="ja-JP" altLang="fr-FR" sz="2800" b="1">
                <a:solidFill>
                  <a:srgbClr val="0000FF"/>
                </a:solidFill>
                <a:latin typeface="Arial"/>
                <a:cs typeface="+mn-cs"/>
              </a:rPr>
              <a:t>’</a:t>
            </a:r>
            <a:r>
              <a:rPr lang="fr-FR" sz="2800" b="1">
                <a:solidFill>
                  <a:srgbClr val="0000FF"/>
                </a:solidFill>
                <a:cs typeface="+mn-cs"/>
              </a:rPr>
              <a:t>Uranium</a:t>
            </a:r>
            <a:br>
              <a:rPr lang="fr-FR" sz="2800" b="1">
                <a:solidFill>
                  <a:srgbClr val="0000FF"/>
                </a:solidFill>
                <a:cs typeface="+mn-cs"/>
              </a:rPr>
            </a:br>
            <a:r>
              <a:rPr lang="fr-FR" sz="2800" b="1">
                <a:solidFill>
                  <a:srgbClr val="0000FF"/>
                </a:solidFill>
                <a:cs typeface="+mn-cs"/>
              </a:rPr>
              <a:t>- Brule le Plutonium</a:t>
            </a:r>
            <a:br>
              <a:rPr lang="fr-FR" sz="2800" b="1">
                <a:solidFill>
                  <a:srgbClr val="0000FF"/>
                </a:solidFill>
                <a:cs typeface="+mn-cs"/>
              </a:rPr>
            </a:br>
            <a:r>
              <a:rPr lang="fr-FR" sz="2800" b="1">
                <a:solidFill>
                  <a:srgbClr val="0000FF"/>
                </a:solidFill>
                <a:cs typeface="+mn-cs"/>
              </a:rPr>
              <a:t>- « Turns swords into ploughshares »</a:t>
            </a:r>
            <a:br>
              <a:rPr lang="fr-FR" sz="2800" b="1">
                <a:solidFill>
                  <a:srgbClr val="0000FF"/>
                </a:solidFill>
                <a:cs typeface="+mn-cs"/>
              </a:rPr>
            </a:br>
            <a:r>
              <a:rPr lang="fr-FR" sz="2800" b="1">
                <a:solidFill>
                  <a:srgbClr val="0000FF"/>
                </a:solidFill>
                <a:cs typeface="+mn-cs"/>
              </a:rPr>
              <a:t>- Diminue le volume et la toxicité</a:t>
            </a:r>
            <a:br>
              <a:rPr lang="fr-FR" sz="2800" b="1">
                <a:solidFill>
                  <a:srgbClr val="0000FF"/>
                </a:solidFill>
                <a:cs typeface="+mn-cs"/>
              </a:rPr>
            </a:br>
            <a:r>
              <a:rPr lang="fr-FR" sz="2800" b="1">
                <a:solidFill>
                  <a:srgbClr val="0000FF"/>
                </a:solidFill>
                <a:cs typeface="+mn-cs"/>
              </a:rPr>
              <a:t>des déchets nucléaires.</a:t>
            </a:r>
            <a:br>
              <a:rPr lang="fr-FR" sz="2800" b="1">
                <a:solidFill>
                  <a:srgbClr val="0000FF"/>
                </a:solidFill>
                <a:cs typeface="+mn-cs"/>
              </a:rPr>
            </a:br>
            <a:r>
              <a:rPr lang="fr-FR" sz="2800" b="1">
                <a:solidFill>
                  <a:srgbClr val="0000FF"/>
                </a:solidFill>
                <a:cs typeface="+mn-cs"/>
              </a:rPr>
              <a:t/>
            </a:r>
            <a:br>
              <a:rPr lang="fr-FR" sz="2800" b="1">
                <a:solidFill>
                  <a:srgbClr val="0000FF"/>
                </a:solidFill>
                <a:cs typeface="+mn-cs"/>
              </a:rPr>
            </a:br>
            <a:r>
              <a:rPr lang="fr-FR" sz="2800" b="1">
                <a:solidFill>
                  <a:srgbClr val="0000FF"/>
                </a:solidFill>
                <a:cs typeface="+mn-cs"/>
              </a:rPr>
              <a:t>Utilisable dans les réacteurs actuels.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ChangeArrowheads="1"/>
          </p:cNvSpPr>
          <p:nvPr/>
        </p:nvSpPr>
        <p:spPr bwMode="auto">
          <a:xfrm>
            <a:off x="1219200" y="228600"/>
            <a:ext cx="7467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3600" b="1" dirty="0">
                <a:solidFill>
                  <a:schemeClr val="accent2"/>
                </a:solidFill>
                <a:cs typeface="+mn-cs"/>
              </a:rPr>
              <a:t>L </a:t>
            </a:r>
            <a:r>
              <a:rPr lang="ja-JP" altLang="fr-FR" sz="3600" b="1" dirty="0">
                <a:solidFill>
                  <a:schemeClr val="accent2"/>
                </a:solidFill>
                <a:latin typeface="Arial"/>
                <a:cs typeface="+mn-cs"/>
              </a:rPr>
              <a:t>’</a:t>
            </a:r>
            <a:r>
              <a:rPr lang="fr-FR" sz="3600" b="1" dirty="0">
                <a:solidFill>
                  <a:schemeClr val="accent2"/>
                </a:solidFill>
                <a:cs typeface="+mn-cs"/>
              </a:rPr>
              <a:t>ENERGIE NUCLEAIRE CONTINUE DANS LE MONDE</a:t>
            </a:r>
          </a:p>
        </p:txBody>
      </p:sp>
      <p:sp>
        <p:nvSpPr>
          <p:cNvPr id="567299" name="Rectangle 3"/>
          <p:cNvSpPr>
            <a:spLocks noChangeArrowheads="1"/>
          </p:cNvSpPr>
          <p:nvPr/>
        </p:nvSpPr>
        <p:spPr bwMode="auto">
          <a:xfrm>
            <a:off x="4953000" y="2209800"/>
            <a:ext cx="3657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defTabSz="762000" eaLnBrk="0" hangingPunct="0">
              <a:defRPr/>
            </a:pPr>
            <a:r>
              <a:rPr lang="fr-FR" sz="2800" b="1" u="sng" dirty="0">
                <a:solidFill>
                  <a:srgbClr val="0000FF"/>
                </a:solidFill>
                <a:cs typeface="+mn-cs"/>
              </a:rPr>
              <a:t>Nouvelles de :</a:t>
            </a:r>
            <a:r>
              <a:rPr lang="fr-FR" sz="1200" b="1" dirty="0">
                <a:solidFill>
                  <a:srgbClr val="0000FF"/>
                </a:solidFill>
                <a:cs typeface="+mn-cs"/>
              </a:rPr>
              <a:t/>
            </a:r>
            <a:br>
              <a:rPr lang="fr-FR" sz="1200" b="1" dirty="0">
                <a:solidFill>
                  <a:srgbClr val="0000FF"/>
                </a:solidFill>
                <a:cs typeface="+mn-cs"/>
              </a:rPr>
            </a:br>
            <a:r>
              <a:rPr lang="fr-FR" sz="1200" b="1" dirty="0">
                <a:solidFill>
                  <a:srgbClr val="0000FF"/>
                </a:solidFill>
                <a:cs typeface="+mn-cs"/>
              </a:rPr>
              <a:t/>
            </a:r>
            <a:br>
              <a:rPr lang="fr-FR" sz="1200" b="1" dirty="0">
                <a:solidFill>
                  <a:srgbClr val="0000FF"/>
                </a:solidFill>
                <a:cs typeface="+mn-cs"/>
              </a:rPr>
            </a:br>
            <a:r>
              <a:rPr lang="fr-FR" sz="2800" b="1" dirty="0">
                <a:solidFill>
                  <a:srgbClr val="0000FF"/>
                </a:solidFill>
                <a:cs typeface="+mn-cs"/>
              </a:rPr>
              <a:t>- France</a:t>
            </a:r>
            <a:r>
              <a:rPr lang="fr-FR" sz="1200" b="1" dirty="0">
                <a:solidFill>
                  <a:srgbClr val="0000FF"/>
                </a:solidFill>
                <a:cs typeface="+mn-cs"/>
              </a:rPr>
              <a:t/>
            </a:r>
            <a:br>
              <a:rPr lang="fr-FR" sz="1200" b="1" dirty="0">
                <a:solidFill>
                  <a:srgbClr val="0000FF"/>
                </a:solidFill>
                <a:cs typeface="+mn-cs"/>
              </a:rPr>
            </a:br>
            <a:r>
              <a:rPr lang="fr-FR" sz="2800" b="1" dirty="0">
                <a:solidFill>
                  <a:srgbClr val="0000FF"/>
                </a:solidFill>
                <a:cs typeface="+mn-cs"/>
              </a:rPr>
              <a:t>- Royaume-Uni</a:t>
            </a:r>
            <a:r>
              <a:rPr lang="fr-FR" sz="1200" b="1" dirty="0">
                <a:solidFill>
                  <a:srgbClr val="0000FF"/>
                </a:solidFill>
                <a:cs typeface="+mn-cs"/>
              </a:rPr>
              <a:t/>
            </a:r>
            <a:br>
              <a:rPr lang="fr-FR" sz="1200" b="1" dirty="0">
                <a:solidFill>
                  <a:srgbClr val="0000FF"/>
                </a:solidFill>
                <a:cs typeface="+mn-cs"/>
              </a:rPr>
            </a:br>
            <a:r>
              <a:rPr lang="fr-FR" sz="2800" b="1" dirty="0">
                <a:solidFill>
                  <a:srgbClr val="0000FF"/>
                </a:solidFill>
                <a:cs typeface="+mn-cs"/>
              </a:rPr>
              <a:t>- Etats-Unis</a:t>
            </a:r>
          </a:p>
          <a:p>
            <a:pPr defTabSz="762000" eaLnBrk="0" hangingPunct="0">
              <a:defRPr/>
            </a:pPr>
            <a:r>
              <a:rPr lang="fr-FR" sz="2800" b="1" dirty="0">
                <a:solidFill>
                  <a:srgbClr val="0000FF"/>
                </a:solidFill>
                <a:cs typeface="+mn-cs"/>
              </a:rPr>
              <a:t>- Chine Inde</a:t>
            </a:r>
          </a:p>
          <a:p>
            <a:pPr defTabSz="762000" eaLnBrk="0" hangingPunct="0">
              <a:defRPr/>
            </a:pPr>
            <a:r>
              <a:rPr lang="fr-FR" sz="2800" b="1" dirty="0">
                <a:solidFill>
                  <a:srgbClr val="0000FF"/>
                </a:solidFill>
                <a:cs typeface="+mn-cs"/>
              </a:rPr>
              <a:t>- Canada</a:t>
            </a:r>
          </a:p>
          <a:p>
            <a:pPr defTabSz="762000" eaLnBrk="0" hangingPunct="0">
              <a:defRPr/>
            </a:pPr>
            <a:r>
              <a:rPr lang="fr-FR" sz="2800" b="1" dirty="0">
                <a:solidFill>
                  <a:srgbClr val="0000FF"/>
                </a:solidFill>
                <a:cs typeface="+mn-cs"/>
              </a:rPr>
              <a:t>- Pologne</a:t>
            </a:r>
          </a:p>
          <a:p>
            <a:pPr defTabSz="762000" eaLnBrk="0" hangingPunct="0">
              <a:defRPr/>
            </a:pPr>
            <a:r>
              <a:rPr lang="fr-FR" sz="2800" b="1" dirty="0">
                <a:solidFill>
                  <a:srgbClr val="0000FF"/>
                </a:solidFill>
                <a:cs typeface="+mn-cs"/>
              </a:rPr>
              <a:t>- Turquie, Bulgarie</a:t>
            </a:r>
            <a:r>
              <a:rPr lang="fr-FR" sz="1200" b="1" dirty="0">
                <a:solidFill>
                  <a:srgbClr val="0000FF"/>
                </a:solidFill>
                <a:cs typeface="+mn-cs"/>
              </a:rPr>
              <a:t/>
            </a:r>
            <a:br>
              <a:rPr lang="fr-FR" sz="1200" b="1" dirty="0">
                <a:solidFill>
                  <a:srgbClr val="0000FF"/>
                </a:solidFill>
                <a:cs typeface="+mn-cs"/>
              </a:rPr>
            </a:br>
            <a:r>
              <a:rPr lang="fr-FR" sz="2800" b="1" dirty="0">
                <a:solidFill>
                  <a:srgbClr val="0000FF"/>
                </a:solidFill>
                <a:cs typeface="+mn-cs"/>
              </a:rPr>
              <a:t>- Finlande...</a:t>
            </a:r>
          </a:p>
        </p:txBody>
      </p:sp>
      <p:sp>
        <p:nvSpPr>
          <p:cNvPr id="567300" name="Rectangle 4"/>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B00DD4CC-5EDD-AD4B-AF9A-04E996CDA55B}" type="slidenum">
              <a:rPr lang="fr-FR" sz="1400">
                <a:cs typeface="+mn-cs"/>
              </a:rPr>
              <a:pPr algn="r" eaLnBrk="0" hangingPunct="0">
                <a:defRPr/>
              </a:pPr>
              <a:t>49</a:t>
            </a:fld>
            <a:endParaRPr lang="fr-FR" sz="1400">
              <a:cs typeface="+mn-cs"/>
            </a:endParaRPr>
          </a:p>
        </p:txBody>
      </p:sp>
      <p:pic>
        <p:nvPicPr>
          <p:cNvPr id="10240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0"/>
            <a:ext cx="39243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ext Box 2"/>
          <p:cNvSpPr txBox="1">
            <a:spLocks noChangeArrowheads="1"/>
          </p:cNvSpPr>
          <p:nvPr/>
        </p:nvSpPr>
        <p:spPr bwMode="auto">
          <a:xfrm>
            <a:off x="1349375" y="381000"/>
            <a:ext cx="403225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3000" b="1" dirty="0" smtClean="0">
                <a:solidFill>
                  <a:srgbClr val="0000FF"/>
                </a:solidFill>
                <a:latin typeface="Times" charset="0"/>
                <a:cs typeface="+mn-cs"/>
              </a:rPr>
              <a:t>Des études scientifiques</a:t>
            </a:r>
            <a:endParaRPr lang="fr-FR" b="1" dirty="0" smtClean="0">
              <a:solidFill>
                <a:srgbClr val="0000FF"/>
              </a:solidFill>
              <a:latin typeface="Times" charset="0"/>
              <a:cs typeface="+mn-cs"/>
            </a:endParaRPr>
          </a:p>
        </p:txBody>
      </p:sp>
      <p:pic>
        <p:nvPicPr>
          <p:cNvPr id="122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21844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88" name="Text Box 4"/>
          <p:cNvSpPr txBox="1">
            <a:spLocks noChangeArrowheads="1"/>
          </p:cNvSpPr>
          <p:nvPr/>
        </p:nvSpPr>
        <p:spPr bwMode="auto">
          <a:xfrm>
            <a:off x="1219200" y="3581400"/>
            <a:ext cx="45720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dirty="0" smtClean="0">
                <a:latin typeface="Times" charset="0"/>
                <a:cs typeface="+mn-cs"/>
              </a:rPr>
              <a:t>Diplômé de l</a:t>
            </a:r>
            <a:r>
              <a:rPr lang="fr-FR" dirty="0" smtClean="0">
                <a:latin typeface="Arial"/>
                <a:cs typeface="+mn-cs"/>
              </a:rPr>
              <a:t>’</a:t>
            </a:r>
            <a:r>
              <a:rPr lang="fr-FR" dirty="0" smtClean="0">
                <a:latin typeface="Times" charset="0"/>
                <a:cs typeface="+mn-cs"/>
              </a:rPr>
              <a:t>Ecole Polytechnique et ingénieur en génie nucléaire de l</a:t>
            </a:r>
            <a:r>
              <a:rPr lang="ja-JP" altLang="fr-FR" dirty="0" smtClean="0">
                <a:latin typeface="Arial"/>
                <a:cs typeface="+mn-cs"/>
              </a:rPr>
              <a:t>’</a:t>
            </a:r>
            <a:r>
              <a:rPr lang="fr-FR" dirty="0" smtClean="0">
                <a:latin typeface="Times" charset="0"/>
                <a:cs typeface="+mn-cs"/>
              </a:rPr>
              <a:t>Ecole Nationale Supérieure de Techniques Avancées</a:t>
            </a:r>
          </a:p>
        </p:txBody>
      </p:sp>
      <p:sp>
        <p:nvSpPr>
          <p:cNvPr id="528389" name="Rectangle 5"/>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904B475E-DFD4-FA48-9277-783A7FD34B85}" type="slidenum">
              <a:rPr lang="fr-FR" sz="1400">
                <a:cs typeface="+mn-cs"/>
              </a:rPr>
              <a:pPr algn="r" eaLnBrk="0" hangingPunct="0">
                <a:defRPr/>
              </a:pPr>
              <a:t>5</a:t>
            </a:fld>
            <a:endParaRPr lang="fr-FR" sz="140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bwMode="auto">
          <a:xfrm>
            <a:off x="971550" y="304800"/>
            <a:ext cx="8172450" cy="9906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sz="4600" b="1">
                <a:solidFill>
                  <a:schemeClr val="accent2"/>
                </a:solidFill>
                <a:latin typeface="Times New Roman" charset="0"/>
                <a:ea typeface="ＭＳ Ｐゴシック" charset="0"/>
              </a:rPr>
              <a:t>La radioactivité, c</a:t>
            </a:r>
            <a:r>
              <a:rPr lang="fr-FR" sz="4600" b="1">
                <a:solidFill>
                  <a:schemeClr val="accent2"/>
                </a:solidFill>
                <a:latin typeface="Arial" charset="0"/>
                <a:ea typeface="ＭＳ Ｐゴシック" charset="0"/>
              </a:rPr>
              <a:t>’</a:t>
            </a:r>
            <a:r>
              <a:rPr lang="fr-FR" altLang="ja-JP" sz="4600" b="1">
                <a:solidFill>
                  <a:schemeClr val="accent2"/>
                </a:solidFill>
                <a:latin typeface="Times New Roman" charset="0"/>
                <a:ea typeface="ＭＳ Ｐゴシック" charset="0"/>
              </a:rPr>
              <a:t>est naturel !</a:t>
            </a:r>
            <a:endParaRPr lang="fr-FR">
              <a:latin typeface="Times New Roman" charset="0"/>
              <a:ea typeface="ＭＳ Ｐゴシック" charset="0"/>
            </a:endParaRPr>
          </a:p>
        </p:txBody>
      </p:sp>
      <p:pic>
        <p:nvPicPr>
          <p:cNvPr id="1044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21336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76600"/>
            <a:ext cx="21336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105400"/>
            <a:ext cx="21336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9352" name="Text Box 8"/>
          <p:cNvSpPr txBox="1">
            <a:spLocks noChangeArrowheads="1"/>
          </p:cNvSpPr>
          <p:nvPr/>
        </p:nvSpPr>
        <p:spPr bwMode="auto">
          <a:xfrm>
            <a:off x="4787900" y="1524000"/>
            <a:ext cx="4356100" cy="612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defRPr/>
            </a:pPr>
            <a:r>
              <a:rPr lang="fr-FR" sz="2800" u="sng" dirty="0" smtClean="0">
                <a:cs typeface="+mn-cs"/>
              </a:rPr>
              <a:t>Partout :</a:t>
            </a:r>
            <a:r>
              <a:rPr lang="fr-FR" sz="2800" dirty="0" smtClean="0">
                <a:cs typeface="+mn-cs"/>
              </a:rPr>
              <a:t> 0,1 µSv/heure</a:t>
            </a:r>
            <a:r>
              <a:rPr lang="fr-FR" sz="2800" u="sng" dirty="0" smtClean="0">
                <a:cs typeface="+mn-cs"/>
              </a:rPr>
              <a:t> </a:t>
            </a:r>
          </a:p>
          <a:p>
            <a:pPr>
              <a:defRPr/>
            </a:pPr>
            <a:r>
              <a:rPr lang="fr-FR" sz="2800" u="sng" dirty="0" smtClean="0">
                <a:cs typeface="+mn-cs"/>
              </a:rPr>
              <a:t>En avion :</a:t>
            </a:r>
            <a:r>
              <a:rPr lang="fr-FR" sz="2800" dirty="0" smtClean="0">
                <a:cs typeface="+mn-cs"/>
              </a:rPr>
              <a:t> 5 µSv/heure</a:t>
            </a:r>
            <a:endParaRPr lang="fr-FR" sz="800" dirty="0" smtClean="0">
              <a:cs typeface="+mn-cs"/>
            </a:endParaRPr>
          </a:p>
          <a:p>
            <a:pPr>
              <a:defRPr/>
            </a:pPr>
            <a:r>
              <a:rPr lang="fr-FR" sz="2800" u="sng" dirty="0" smtClean="0">
                <a:cs typeface="+mn-cs"/>
              </a:rPr>
              <a:t>A </a:t>
            </a:r>
            <a:r>
              <a:rPr lang="fr-FR" sz="2800" u="sng" dirty="0" err="1" smtClean="0">
                <a:cs typeface="+mn-cs"/>
              </a:rPr>
              <a:t>Guarapari</a:t>
            </a:r>
            <a:r>
              <a:rPr lang="fr-FR" sz="2800" u="sng" dirty="0" smtClean="0">
                <a:cs typeface="+mn-cs"/>
              </a:rPr>
              <a:t> (Brésil) :</a:t>
            </a:r>
            <a:endParaRPr lang="fr-FR" sz="2800" dirty="0" smtClean="0">
              <a:cs typeface="+mn-cs"/>
            </a:endParaRPr>
          </a:p>
          <a:p>
            <a:pPr>
              <a:defRPr/>
            </a:pPr>
            <a:r>
              <a:rPr lang="fr-FR" sz="2800" dirty="0" err="1" smtClean="0">
                <a:cs typeface="+mn-cs"/>
              </a:rPr>
              <a:t>jusqu</a:t>
            </a:r>
            <a:r>
              <a:rPr lang="ja-JP" altLang="fr-FR" sz="2800" dirty="0" smtClean="0">
                <a:latin typeface="Arial"/>
                <a:cs typeface="+mn-cs"/>
              </a:rPr>
              <a:t>’</a:t>
            </a:r>
            <a:r>
              <a:rPr lang="fr-FR" sz="2800" dirty="0" smtClean="0">
                <a:cs typeface="+mn-cs"/>
              </a:rPr>
              <a:t>à 50 µSv/</a:t>
            </a:r>
            <a:r>
              <a:rPr lang="fr-FR" sz="2800" dirty="0" err="1" smtClean="0">
                <a:cs typeface="+mn-cs"/>
              </a:rPr>
              <a:t>hr</a:t>
            </a:r>
            <a:r>
              <a:rPr lang="fr-FR" sz="2800" dirty="0" smtClean="0">
                <a:cs typeface="+mn-cs"/>
              </a:rPr>
              <a:t> (plage)</a:t>
            </a:r>
          </a:p>
          <a:p>
            <a:pPr>
              <a:defRPr/>
            </a:pPr>
            <a:r>
              <a:rPr lang="fr-FR" sz="2800" u="sng" dirty="0" smtClean="0">
                <a:cs typeface="+mn-cs"/>
              </a:rPr>
              <a:t>A </a:t>
            </a:r>
            <a:r>
              <a:rPr lang="fr-FR" sz="2800" u="sng" dirty="0" err="1" smtClean="0">
                <a:cs typeface="+mn-cs"/>
              </a:rPr>
              <a:t>Ramsar</a:t>
            </a:r>
            <a:r>
              <a:rPr lang="fr-FR" sz="2800" u="sng" dirty="0" smtClean="0">
                <a:cs typeface="+mn-cs"/>
              </a:rPr>
              <a:t> (mer Caspienne):</a:t>
            </a:r>
            <a:endParaRPr lang="fr-FR" sz="2800" dirty="0" smtClean="0">
              <a:cs typeface="+mn-cs"/>
            </a:endParaRPr>
          </a:p>
          <a:p>
            <a:pPr>
              <a:defRPr/>
            </a:pPr>
            <a:r>
              <a:rPr lang="fr-FR" sz="2800" dirty="0" smtClean="0">
                <a:cs typeface="+mn-cs"/>
              </a:rPr>
              <a:t>150 µSv/</a:t>
            </a:r>
            <a:r>
              <a:rPr lang="fr-FR" sz="2800" dirty="0" err="1" smtClean="0">
                <a:cs typeface="+mn-cs"/>
              </a:rPr>
              <a:t>hr</a:t>
            </a:r>
            <a:r>
              <a:rPr lang="fr-FR" sz="2800" dirty="0" smtClean="0">
                <a:cs typeface="+mn-cs"/>
              </a:rPr>
              <a:t> (maisons)</a:t>
            </a:r>
          </a:p>
          <a:p>
            <a:pPr>
              <a:defRPr/>
            </a:pPr>
            <a:r>
              <a:rPr lang="fr-FR" sz="2800" u="sng" dirty="0" smtClean="0">
                <a:cs typeface="+mn-cs"/>
              </a:rPr>
              <a:t>La Hague ou autour d</a:t>
            </a:r>
            <a:r>
              <a:rPr lang="ja-JP" altLang="fr-FR" sz="2800" u="sng" dirty="0" smtClean="0">
                <a:latin typeface="Arial"/>
                <a:cs typeface="+mn-cs"/>
              </a:rPr>
              <a:t>’</a:t>
            </a:r>
            <a:r>
              <a:rPr lang="fr-FR" sz="2800" u="sng" dirty="0" smtClean="0">
                <a:cs typeface="+mn-cs"/>
              </a:rPr>
              <a:t>une INB (exposition maximum ajoutée):</a:t>
            </a:r>
            <a:r>
              <a:rPr lang="fr-FR" sz="2800" dirty="0" smtClean="0">
                <a:cs typeface="+mn-cs"/>
              </a:rPr>
              <a:t> 0.001 µ</a:t>
            </a:r>
            <a:r>
              <a:rPr lang="fr-FR" sz="2800" dirty="0" err="1" smtClean="0">
                <a:cs typeface="+mn-cs"/>
              </a:rPr>
              <a:t>Sv</a:t>
            </a:r>
            <a:r>
              <a:rPr lang="fr-FR" sz="2800" baseline="-25000" dirty="0" err="1" smtClean="0">
                <a:cs typeface="+mn-cs"/>
              </a:rPr>
              <a:t>eq</a:t>
            </a:r>
            <a:r>
              <a:rPr lang="fr-FR" sz="2800" dirty="0" smtClean="0">
                <a:cs typeface="+mn-cs"/>
              </a:rPr>
              <a:t>/heure</a:t>
            </a:r>
          </a:p>
          <a:p>
            <a:pPr>
              <a:defRPr/>
            </a:pPr>
            <a:r>
              <a:rPr lang="fr-FR" sz="2800" u="sng" dirty="0" smtClean="0">
                <a:cs typeface="+mn-cs"/>
              </a:rPr>
              <a:t>La </a:t>
            </a:r>
            <a:r>
              <a:rPr lang="fr-FR" sz="2800" u="sng" dirty="0" err="1" smtClean="0">
                <a:cs typeface="+mn-cs"/>
              </a:rPr>
              <a:t>Bourboule</a:t>
            </a:r>
            <a:r>
              <a:rPr lang="fr-FR" sz="2800" u="sng" dirty="0" smtClean="0">
                <a:cs typeface="+mn-cs"/>
              </a:rPr>
              <a:t> </a:t>
            </a:r>
            <a:r>
              <a:rPr lang="fr-FR" sz="2800" dirty="0" smtClean="0">
                <a:cs typeface="+mn-cs"/>
              </a:rPr>
              <a:t>: 0,2 à 3µSv/h</a:t>
            </a:r>
          </a:p>
          <a:p>
            <a:pPr>
              <a:defRPr/>
            </a:pPr>
            <a:r>
              <a:rPr lang="fr-FR" sz="2800" dirty="0" smtClean="0">
                <a:cs typeface="+mn-cs"/>
              </a:rPr>
              <a:t>U jardin = 10 kg/mètre</a:t>
            </a:r>
          </a:p>
          <a:p>
            <a:pPr>
              <a:defRPr/>
            </a:pPr>
            <a:r>
              <a:rPr lang="fr-FR" sz="2800" dirty="0" smtClean="0">
                <a:cs typeface="+mn-cs"/>
              </a:rPr>
              <a:t>(3 ppm)</a:t>
            </a:r>
          </a:p>
          <a:p>
            <a:pPr>
              <a:defRPr/>
            </a:pPr>
            <a:endParaRPr lang="fr-FR" sz="2800" dirty="0" smtClean="0">
              <a:cs typeface="+mn-cs"/>
            </a:endParaRPr>
          </a:p>
          <a:p>
            <a:pPr>
              <a:defRPr/>
            </a:pPr>
            <a:endParaRPr lang="fr-FR" sz="2800" dirty="0" smtClean="0">
              <a:cs typeface="+mn-cs"/>
            </a:endParaRPr>
          </a:p>
        </p:txBody>
      </p:sp>
      <p:sp>
        <p:nvSpPr>
          <p:cNvPr id="569354" name="Rectangle 10"/>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DF6D5383-093B-7C42-A7D1-758F0F2F3B9D}" type="slidenum">
              <a:rPr lang="fr-FR" sz="1400">
                <a:cs typeface="+mn-cs"/>
              </a:rPr>
              <a:pPr algn="r" eaLnBrk="0" hangingPunct="0">
                <a:defRPr/>
              </a:pPr>
              <a:t>50</a:t>
            </a:fld>
            <a:endParaRPr lang="fr-FR" sz="1400">
              <a:cs typeface="+mn-cs"/>
            </a:endParaRPr>
          </a:p>
        </p:txBody>
      </p:sp>
      <p:pic>
        <p:nvPicPr>
          <p:cNvPr id="10445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138" y="1557338"/>
            <a:ext cx="1601787" cy="21336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Image 1" descr="492px-Affiche_La_Bourboul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4149725"/>
            <a:ext cx="1963737"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Text Box 2"/>
          <p:cNvSpPr txBox="1">
            <a:spLocks noChangeArrowheads="1"/>
          </p:cNvSpPr>
          <p:nvPr/>
        </p:nvSpPr>
        <p:spPr bwMode="auto">
          <a:xfrm>
            <a:off x="3886200" y="3581400"/>
            <a:ext cx="3635375" cy="8540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fr-FR" sz="5000">
                <a:solidFill>
                  <a:srgbClr val="FFF92F"/>
                </a:solidFill>
                <a:cs typeface="+mn-cs"/>
              </a:rPr>
              <a:t>150 µSv/hr</a:t>
            </a:r>
          </a:p>
        </p:txBody>
      </p:sp>
      <p:sp>
        <p:nvSpPr>
          <p:cNvPr id="630787" name="Text Box 3"/>
          <p:cNvSpPr txBox="1">
            <a:spLocks noChangeArrowheads="1"/>
          </p:cNvSpPr>
          <p:nvPr/>
        </p:nvSpPr>
        <p:spPr bwMode="auto">
          <a:xfrm>
            <a:off x="3810000" y="1066800"/>
            <a:ext cx="3733800" cy="19970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fr-FR" sz="5000">
                <a:solidFill>
                  <a:srgbClr val="FFF92F"/>
                </a:solidFill>
                <a:cs typeface="+mn-cs"/>
              </a:rPr>
              <a:t>Ramsar</a:t>
            </a:r>
          </a:p>
          <a:p>
            <a:pPr eaLnBrk="0" hangingPunct="0">
              <a:spcBef>
                <a:spcPct val="50000"/>
              </a:spcBef>
              <a:defRPr/>
            </a:pPr>
            <a:r>
              <a:rPr lang="fr-FR" sz="5000">
                <a:solidFill>
                  <a:srgbClr val="FFF92F"/>
                </a:solidFill>
                <a:cs typeface="+mn-cs"/>
              </a:rPr>
              <a:t>(Caspian Sea)</a:t>
            </a:r>
          </a:p>
        </p:txBody>
      </p:sp>
      <p:pic>
        <p:nvPicPr>
          <p:cNvPr id="106499" name="Picture 4" descr="sample-taking-BC-p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838200"/>
            <a:ext cx="5399087"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5" descr="Riverlet-a-radioactiv#2B9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36020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6" descr="Young-portrait-in-tree-pt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3800"/>
            <a:ext cx="36036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7" descr="T-BC-TB-pt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913" y="3352800"/>
            <a:ext cx="5399087"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1394" name="Text Box 2"/>
          <p:cNvSpPr txBox="1">
            <a:spLocks noChangeArrowheads="1"/>
          </p:cNvSpPr>
          <p:nvPr/>
        </p:nvSpPr>
        <p:spPr bwMode="auto">
          <a:xfrm>
            <a:off x="457200" y="6172200"/>
            <a:ext cx="434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1800" b="1" smtClean="0">
                <a:cs typeface="+mn-cs"/>
              </a:rPr>
              <a:t>Source: J. Frot/Ph. Pradel/Cogema</a:t>
            </a:r>
          </a:p>
        </p:txBody>
      </p:sp>
      <p:sp>
        <p:nvSpPr>
          <p:cNvPr id="571395" name="Rectangle 3"/>
          <p:cNvSpPr>
            <a:spLocks noChangeArrowheads="1"/>
          </p:cNvSpPr>
          <p:nvPr/>
        </p:nvSpPr>
        <p:spPr bwMode="auto">
          <a:xfrm>
            <a:off x="1143000" y="3810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en-US" sz="3400" b="1">
                <a:solidFill>
                  <a:schemeClr val="accent2"/>
                </a:solidFill>
                <a:cs typeface="+mn-cs"/>
              </a:rPr>
              <a:t>CERTAINES REGIONS SONT PLUS RADIOACTIVES QUE D’AUTRES</a:t>
            </a:r>
            <a:endParaRPr lang="en-US" sz="3600" b="1">
              <a:solidFill>
                <a:schemeClr val="accent2"/>
              </a:solidFill>
              <a:cs typeface="+mn-cs"/>
            </a:endParaRPr>
          </a:p>
        </p:txBody>
      </p:sp>
      <p:sp>
        <p:nvSpPr>
          <p:cNvPr id="571396" name="Rectangle 4"/>
          <p:cNvSpPr>
            <a:spLocks noChangeArrowheads="1"/>
          </p:cNvSpPr>
          <p:nvPr/>
        </p:nvSpPr>
        <p:spPr bwMode="auto">
          <a:xfrm>
            <a:off x="381000" y="6172200"/>
            <a:ext cx="85344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defTabSz="762000" eaLnBrk="0" hangingPunct="0"/>
            <a:r>
              <a:rPr lang="en-US" sz="1800" b="1">
                <a:solidFill>
                  <a:srgbClr val="0000FF"/>
                </a:solidFill>
              </a:rPr>
              <a:t>Centre de la France, Corse, Bretagne : plus qu’à La Hague et ses plages</a:t>
            </a:r>
            <a:br>
              <a:rPr lang="en-US" sz="1800" b="1">
                <a:solidFill>
                  <a:srgbClr val="0000FF"/>
                </a:solidFill>
              </a:rPr>
            </a:br>
            <a:r>
              <a:rPr lang="en-US" sz="1800" b="1">
                <a:solidFill>
                  <a:srgbClr val="0000FF"/>
                </a:solidFill>
              </a:rPr>
              <a:t>Faut-il évacuer ces régions? Inde, Iran, ville de Guarapari au Brésil (jusqu’à 400 x</a:t>
            </a:r>
            <a:br>
              <a:rPr lang="en-US" sz="1800" b="1">
                <a:solidFill>
                  <a:srgbClr val="0000FF"/>
                </a:solidFill>
              </a:rPr>
            </a:br>
            <a:r>
              <a:rPr lang="en-US" sz="1800" b="1">
                <a:solidFill>
                  <a:srgbClr val="0000FF"/>
                </a:solidFill>
              </a:rPr>
              <a:t>plus de radioactivité qu’à La Hague). Faut-il évacuer la planète ? </a:t>
            </a:r>
            <a:br>
              <a:rPr lang="en-US" sz="1800" b="1">
                <a:solidFill>
                  <a:srgbClr val="0000FF"/>
                </a:solidFill>
              </a:rPr>
            </a:br>
            <a:endParaRPr lang="en-US" sz="2800" b="1">
              <a:solidFill>
                <a:srgbClr val="0000FF"/>
              </a:solidFill>
            </a:endParaRPr>
          </a:p>
        </p:txBody>
      </p:sp>
      <p:pic>
        <p:nvPicPr>
          <p:cNvPr id="1085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47800"/>
            <a:ext cx="3675063"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425" y="1447800"/>
            <a:ext cx="31480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42" name="Text Box 2"/>
          <p:cNvSpPr txBox="1">
            <a:spLocks noChangeArrowheads="1"/>
          </p:cNvSpPr>
          <p:nvPr/>
        </p:nvSpPr>
        <p:spPr bwMode="auto">
          <a:xfrm>
            <a:off x="685800" y="5715000"/>
            <a:ext cx="8458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1800" b="1" smtClean="0">
                <a:cs typeface="+mn-cs"/>
              </a:rPr>
              <a:t>Source:</a:t>
            </a:r>
          </a:p>
          <a:p>
            <a:pPr eaLnBrk="0" hangingPunct="0">
              <a:defRPr/>
            </a:pPr>
            <a:r>
              <a:rPr lang="fr-FR" sz="1800" b="1" smtClean="0">
                <a:cs typeface="+mn-cs"/>
              </a:rPr>
              <a:t>Académie des Sciences, études en milieu hospitalier, étude des survivants Hiroshima</a:t>
            </a:r>
          </a:p>
        </p:txBody>
      </p:sp>
      <p:sp>
        <p:nvSpPr>
          <p:cNvPr id="573443" name="Rectangle 3"/>
          <p:cNvSpPr>
            <a:spLocks noChangeArrowheads="1"/>
          </p:cNvSpPr>
          <p:nvPr/>
        </p:nvSpPr>
        <p:spPr bwMode="auto">
          <a:xfrm>
            <a:off x="1219200" y="762000"/>
            <a:ext cx="7467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en-US" sz="3600" b="1">
                <a:solidFill>
                  <a:schemeClr val="accent2"/>
                </a:solidFill>
                <a:cs typeface="+mn-cs"/>
              </a:rPr>
              <a:t>EFFET DES RADIATIONS SUR LA SANTE</a:t>
            </a:r>
          </a:p>
        </p:txBody>
      </p:sp>
      <p:sp>
        <p:nvSpPr>
          <p:cNvPr id="573444" name="Rectangle 4"/>
          <p:cNvSpPr>
            <a:spLocks noChangeArrowheads="1"/>
          </p:cNvSpPr>
          <p:nvPr/>
        </p:nvSpPr>
        <p:spPr bwMode="auto">
          <a:xfrm>
            <a:off x="990600" y="3048000"/>
            <a:ext cx="6934200" cy="1219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defTabSz="762000" eaLnBrk="0" hangingPunct="0">
              <a:defRPr/>
            </a:pPr>
            <a:r>
              <a:rPr lang="en-US" sz="2800" b="1">
                <a:solidFill>
                  <a:srgbClr val="0000FF"/>
                </a:solidFill>
                <a:cs typeface="+mn-cs"/>
              </a:rPr>
              <a:t>Aucun effet nocif des radiations n’a jamais été observé en dessous de 100 mSv reçus en un temps court.</a:t>
            </a:r>
            <a:br>
              <a:rPr lang="en-US" sz="2800" b="1">
                <a:solidFill>
                  <a:srgbClr val="0000FF"/>
                </a:solidFill>
                <a:cs typeface="+mn-cs"/>
              </a:rPr>
            </a:br>
            <a:r>
              <a:rPr lang="en-US" sz="2800" b="1">
                <a:solidFill>
                  <a:srgbClr val="0000FF"/>
                </a:solidFill>
                <a:cs typeface="+mn-cs"/>
              </a:rPr>
              <a:t/>
            </a:r>
            <a:br>
              <a:rPr lang="en-US" sz="2800" b="1">
                <a:solidFill>
                  <a:srgbClr val="0000FF"/>
                </a:solidFill>
                <a:cs typeface="+mn-cs"/>
              </a:rPr>
            </a:br>
            <a:r>
              <a:rPr lang="en-US" sz="2800" b="1">
                <a:solidFill>
                  <a:srgbClr val="0000FF"/>
                </a:solidFill>
                <a:cs typeface="+mn-cs"/>
              </a:rPr>
              <a:t>Seules les fortes doses sont nocives (au dessus de 100 mSv).</a:t>
            </a:r>
            <a:br>
              <a:rPr lang="en-US" sz="2800" b="1">
                <a:solidFill>
                  <a:srgbClr val="0000FF"/>
                </a:solidFill>
                <a:cs typeface="+mn-cs"/>
              </a:rPr>
            </a:br>
            <a:endParaRPr lang="en-US" sz="2800" b="1">
              <a:solidFill>
                <a:srgbClr val="0000FF"/>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2641" name="Object 2"/>
          <p:cNvGraphicFramePr>
            <a:graphicFrameLocks noGrp="1" noChangeAspect="1"/>
          </p:cNvGraphicFramePr>
          <p:nvPr>
            <p:ph type="chart" idx="1"/>
          </p:nvPr>
        </p:nvGraphicFramePr>
        <p:xfrm>
          <a:off x="685800" y="1600200"/>
          <a:ext cx="7772400" cy="4495800"/>
        </p:xfrm>
        <a:graphic>
          <a:graphicData uri="http://schemas.openxmlformats.org/presentationml/2006/ole">
            <mc:AlternateContent xmlns:mc="http://schemas.openxmlformats.org/markup-compatibility/2006">
              <mc:Choice xmlns:v="urn:schemas-microsoft-com:vml" Requires="v">
                <p:oleObj spid="_x0000_s112649" name="Chart" r:id="rId4" imgW="7772400" imgH="4114800" progId="MSGraph.Chart.8">
                  <p:embed followColorScheme="full"/>
                </p:oleObj>
              </mc:Choice>
              <mc:Fallback>
                <p:oleObj name="Chart" r:id="rId4" imgW="7772400" imgH="4114800"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5491" name="Text Box 3"/>
          <p:cNvSpPr txBox="1">
            <a:spLocks noChangeArrowheads="1"/>
          </p:cNvSpPr>
          <p:nvPr/>
        </p:nvSpPr>
        <p:spPr bwMode="auto">
          <a:xfrm>
            <a:off x="457200" y="6172200"/>
            <a:ext cx="434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1800" b="1" smtClean="0">
                <a:cs typeface="+mn-cs"/>
              </a:rPr>
              <a:t>Source: J. Frot/Ph. Pradel/Cogema</a:t>
            </a:r>
          </a:p>
        </p:txBody>
      </p:sp>
      <p:sp>
        <p:nvSpPr>
          <p:cNvPr id="575492" name="Rectangle 4"/>
          <p:cNvSpPr>
            <a:spLocks noChangeArrowheads="1"/>
          </p:cNvSpPr>
          <p:nvPr/>
        </p:nvSpPr>
        <p:spPr bwMode="auto">
          <a:xfrm>
            <a:off x="1143000" y="3810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en-US" sz="3600" b="1">
                <a:solidFill>
                  <a:schemeClr val="accent2"/>
                </a:solidFill>
                <a:cs typeface="+mn-cs"/>
              </a:rPr>
              <a:t>EXPOSITION AUX RADIATIONS EN FRANCE SELON LES REGIONS</a:t>
            </a:r>
          </a:p>
        </p:txBody>
      </p:sp>
      <p:sp>
        <p:nvSpPr>
          <p:cNvPr id="575493" name="Line 5"/>
          <p:cNvSpPr>
            <a:spLocks noChangeShapeType="1"/>
          </p:cNvSpPr>
          <p:nvPr/>
        </p:nvSpPr>
        <p:spPr bwMode="auto">
          <a:xfrm>
            <a:off x="2590800" y="2895600"/>
            <a:ext cx="457200" cy="152400"/>
          </a:xfrm>
          <a:prstGeom prst="line">
            <a:avLst/>
          </a:prstGeom>
          <a:noFill/>
          <a:ln w="28575">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575494" name="Text Box 6"/>
          <p:cNvSpPr txBox="1">
            <a:spLocks noChangeArrowheads="1"/>
          </p:cNvSpPr>
          <p:nvPr/>
        </p:nvSpPr>
        <p:spPr bwMode="auto">
          <a:xfrm>
            <a:off x="2362200" y="1371600"/>
            <a:ext cx="3048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sz="1800" b="1" smtClean="0">
                <a:solidFill>
                  <a:schemeClr val="hlink"/>
                </a:solidFill>
                <a:latin typeface="Times" charset="0"/>
                <a:cs typeface="+mn-cs"/>
              </a:rPr>
              <a:t>Radiations de La Hague tellement faibles (&lt;0,06 mSv) qu </a:t>
            </a:r>
            <a:r>
              <a:rPr lang="ja-JP" altLang="fr-FR" sz="1800" b="1" smtClean="0">
                <a:solidFill>
                  <a:schemeClr val="hlink"/>
                </a:solidFill>
                <a:latin typeface="Arial"/>
                <a:cs typeface="+mn-cs"/>
              </a:rPr>
              <a:t>’</a:t>
            </a:r>
            <a:r>
              <a:rPr lang="fr-FR" sz="1800" b="1" smtClean="0">
                <a:solidFill>
                  <a:schemeClr val="hlink"/>
                </a:solidFill>
                <a:latin typeface="Times" charset="0"/>
                <a:cs typeface="+mn-cs"/>
              </a:rPr>
              <a:t>elles n</a:t>
            </a:r>
            <a:r>
              <a:rPr lang="ja-JP" altLang="fr-FR" sz="1800" b="1" smtClean="0">
                <a:solidFill>
                  <a:schemeClr val="hlink"/>
                </a:solidFill>
                <a:latin typeface="Arial"/>
                <a:cs typeface="+mn-cs"/>
              </a:rPr>
              <a:t>’</a:t>
            </a:r>
            <a:r>
              <a:rPr lang="fr-FR" sz="1800" b="1" smtClean="0">
                <a:solidFill>
                  <a:schemeClr val="hlink"/>
                </a:solidFill>
                <a:latin typeface="Times" charset="0"/>
                <a:cs typeface="+mn-cs"/>
              </a:rPr>
              <a:t>apparaissent pas sur ce diagramme, même pour les groupes les plus exposés </a:t>
            </a:r>
          </a:p>
        </p:txBody>
      </p:sp>
      <p:sp>
        <p:nvSpPr>
          <p:cNvPr id="575495" name="Line 7"/>
          <p:cNvSpPr>
            <a:spLocks noChangeShapeType="1"/>
          </p:cNvSpPr>
          <p:nvPr/>
        </p:nvSpPr>
        <p:spPr bwMode="auto">
          <a:xfrm>
            <a:off x="5334000" y="1905000"/>
            <a:ext cx="533400" cy="0"/>
          </a:xfrm>
          <a:prstGeom prst="line">
            <a:avLst/>
          </a:prstGeom>
          <a:noFill/>
          <a:ln w="28575">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5494"/>
                                        </p:tgtEl>
                                        <p:attrNameLst>
                                          <p:attrName>style.visibility</p:attrName>
                                        </p:attrNameLst>
                                      </p:cBhvr>
                                      <p:to>
                                        <p:strVal val="visible"/>
                                      </p:to>
                                    </p:set>
                                    <p:anim calcmode="lin" valueType="num">
                                      <p:cBhvr additive="base">
                                        <p:cTn id="7" dur="500" fill="hold"/>
                                        <p:tgtEl>
                                          <p:spTgt spid="575494"/>
                                        </p:tgtEl>
                                        <p:attrNameLst>
                                          <p:attrName>ppt_x</p:attrName>
                                        </p:attrNameLst>
                                      </p:cBhvr>
                                      <p:tavLst>
                                        <p:tav tm="0">
                                          <p:val>
                                            <p:strVal val="0-#ppt_w/2"/>
                                          </p:val>
                                        </p:tav>
                                        <p:tav tm="100000">
                                          <p:val>
                                            <p:strVal val="#ppt_x"/>
                                          </p:val>
                                        </p:tav>
                                      </p:tavLst>
                                    </p:anim>
                                    <p:anim calcmode="lin" valueType="num">
                                      <p:cBhvr additive="base">
                                        <p:cTn id="8" dur="500" fill="hold"/>
                                        <p:tgtEl>
                                          <p:spTgt spid="5754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75495"/>
                                        </p:tgtEl>
                                        <p:attrNameLst>
                                          <p:attrName>style.visibility</p:attrName>
                                        </p:attrNameLst>
                                      </p:cBhvr>
                                      <p:to>
                                        <p:strVal val="visible"/>
                                      </p:to>
                                    </p:set>
                                    <p:anim calcmode="lin" valueType="num">
                                      <p:cBhvr additive="base">
                                        <p:cTn id="12" dur="500" fill="hold"/>
                                        <p:tgtEl>
                                          <p:spTgt spid="575495"/>
                                        </p:tgtEl>
                                        <p:attrNameLst>
                                          <p:attrName>ppt_x</p:attrName>
                                        </p:attrNameLst>
                                      </p:cBhvr>
                                      <p:tavLst>
                                        <p:tav tm="0">
                                          <p:val>
                                            <p:strVal val="0-#ppt_w/2"/>
                                          </p:val>
                                        </p:tav>
                                        <p:tav tm="100000">
                                          <p:val>
                                            <p:strVal val="#ppt_x"/>
                                          </p:val>
                                        </p:tav>
                                      </p:tavLst>
                                    </p:anim>
                                    <p:anim calcmode="lin" valueType="num">
                                      <p:cBhvr additive="base">
                                        <p:cTn id="13" dur="500" fill="hold"/>
                                        <p:tgtEl>
                                          <p:spTgt spid="57549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575493"/>
                                        </p:tgtEl>
                                        <p:attrNameLst>
                                          <p:attrName>style.visibility</p:attrName>
                                        </p:attrNameLst>
                                      </p:cBhvr>
                                      <p:to>
                                        <p:strVal val="visible"/>
                                      </p:to>
                                    </p:set>
                                    <p:anim calcmode="lin" valueType="num">
                                      <p:cBhvr additive="base">
                                        <p:cTn id="17" dur="500" fill="hold"/>
                                        <p:tgtEl>
                                          <p:spTgt spid="575493"/>
                                        </p:tgtEl>
                                        <p:attrNameLst>
                                          <p:attrName>ppt_x</p:attrName>
                                        </p:attrNameLst>
                                      </p:cBhvr>
                                      <p:tavLst>
                                        <p:tav tm="0">
                                          <p:val>
                                            <p:strVal val="0-#ppt_w/2"/>
                                          </p:val>
                                        </p:tav>
                                        <p:tav tm="100000">
                                          <p:val>
                                            <p:strVal val="#ppt_x"/>
                                          </p:val>
                                        </p:tav>
                                      </p:tavLst>
                                    </p:anim>
                                    <p:anim calcmode="lin" valueType="num">
                                      <p:cBhvr additive="base">
                                        <p:cTn id="18" dur="500" fill="hold"/>
                                        <p:tgtEl>
                                          <p:spTgt spid="5754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4"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bwMode="auto">
          <a:xfrm>
            <a:off x="1066800" y="304800"/>
            <a:ext cx="8077200" cy="990600"/>
          </a:xfrm>
          <a:solidFill>
            <a:srgbClr val="FFFFFF">
              <a:alpha val="50195"/>
            </a:srgbClr>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sz="4800" b="1">
                <a:solidFill>
                  <a:srgbClr val="0000FF"/>
                </a:solidFill>
                <a:latin typeface="Times New Roman" charset="0"/>
                <a:ea typeface="ＭＳ Ｐゴシック" charset="0"/>
              </a:rPr>
              <a:t>Dépendance énergétique (%)</a:t>
            </a:r>
            <a:endParaRPr lang="fr-FR">
              <a:latin typeface="Times New Roman" charset="0"/>
              <a:ea typeface="ＭＳ Ｐゴシック" charset="0"/>
            </a:endParaRPr>
          </a:p>
        </p:txBody>
      </p:sp>
      <p:sp>
        <p:nvSpPr>
          <p:cNvPr id="577539" name="Rectangle 3"/>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AECB65CC-41B1-0D44-BC49-70D8EBF1717B}" type="slidenum">
              <a:rPr lang="fr-FR" sz="1400">
                <a:cs typeface="+mn-cs"/>
              </a:rPr>
              <a:pPr algn="r" eaLnBrk="0" hangingPunct="0">
                <a:defRPr/>
              </a:pPr>
              <a:t>55</a:t>
            </a:fld>
            <a:endParaRPr lang="fr-FR" sz="1400">
              <a:cs typeface="+mn-cs"/>
            </a:endParaRPr>
          </a:p>
        </p:txBody>
      </p:sp>
      <p:sp>
        <p:nvSpPr>
          <p:cNvPr id="577540" name="Line 4"/>
          <p:cNvSpPr>
            <a:spLocks noChangeShapeType="1"/>
          </p:cNvSpPr>
          <p:nvPr/>
        </p:nvSpPr>
        <p:spPr bwMode="auto">
          <a:xfrm>
            <a:off x="2743200" y="1905000"/>
            <a:ext cx="533400" cy="838200"/>
          </a:xfrm>
          <a:prstGeom prst="line">
            <a:avLst/>
          </a:prstGeom>
          <a:noFill/>
          <a:ln w="63500">
            <a:solidFill>
              <a:srgbClr val="E30127"/>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577541" name="Text Box 5"/>
          <p:cNvSpPr txBox="1">
            <a:spLocks noChangeArrowheads="1"/>
          </p:cNvSpPr>
          <p:nvPr/>
        </p:nvSpPr>
        <p:spPr bwMode="auto">
          <a:xfrm>
            <a:off x="914400" y="1524000"/>
            <a:ext cx="5284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solidFill>
                  <a:srgbClr val="E30127"/>
                </a:solidFill>
                <a:latin typeface="Times" charset="0"/>
                <a:cs typeface="+mn-cs"/>
              </a:rPr>
              <a:t>Début du programme nucléaire français (1973)</a:t>
            </a:r>
            <a:endParaRPr lang="fr-FR" smtClean="0">
              <a:latin typeface="Times" charset="0"/>
              <a:cs typeface="+mn-cs"/>
            </a:endParaRPr>
          </a:p>
        </p:txBody>
      </p:sp>
      <p:grpSp>
        <p:nvGrpSpPr>
          <p:cNvPr id="114693" name="Group 6"/>
          <p:cNvGrpSpPr>
            <a:grpSpLocks/>
          </p:cNvGrpSpPr>
          <p:nvPr/>
        </p:nvGrpSpPr>
        <p:grpSpPr bwMode="auto">
          <a:xfrm>
            <a:off x="1603375" y="2025650"/>
            <a:ext cx="6672263" cy="1041400"/>
            <a:chOff x="1010" y="1276"/>
            <a:chExt cx="4203" cy="656"/>
          </a:xfrm>
        </p:grpSpPr>
        <p:sp>
          <p:nvSpPr>
            <p:cNvPr id="114935" name="Line 7"/>
            <p:cNvSpPr>
              <a:spLocks noChangeShapeType="1"/>
            </p:cNvSpPr>
            <p:nvPr/>
          </p:nvSpPr>
          <p:spPr bwMode="auto">
            <a:xfrm>
              <a:off x="1532"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36" name="Line 8"/>
            <p:cNvSpPr>
              <a:spLocks noChangeShapeType="1"/>
            </p:cNvSpPr>
            <p:nvPr/>
          </p:nvSpPr>
          <p:spPr bwMode="auto">
            <a:xfrm>
              <a:off x="1598"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37" name="Line 9"/>
            <p:cNvSpPr>
              <a:spLocks noChangeShapeType="1"/>
            </p:cNvSpPr>
            <p:nvPr/>
          </p:nvSpPr>
          <p:spPr bwMode="auto">
            <a:xfrm>
              <a:off x="1663"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38" name="Line 10"/>
            <p:cNvSpPr>
              <a:spLocks noChangeShapeType="1"/>
            </p:cNvSpPr>
            <p:nvPr/>
          </p:nvSpPr>
          <p:spPr bwMode="auto">
            <a:xfrm>
              <a:off x="1728"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39" name="Line 11"/>
            <p:cNvSpPr>
              <a:spLocks noChangeShapeType="1"/>
            </p:cNvSpPr>
            <p:nvPr/>
          </p:nvSpPr>
          <p:spPr bwMode="auto">
            <a:xfrm>
              <a:off x="1794"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40" name="Line 12"/>
            <p:cNvSpPr>
              <a:spLocks noChangeShapeType="1"/>
            </p:cNvSpPr>
            <p:nvPr/>
          </p:nvSpPr>
          <p:spPr bwMode="auto">
            <a:xfrm>
              <a:off x="1859"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41" name="Line 13"/>
            <p:cNvSpPr>
              <a:spLocks noChangeShapeType="1"/>
            </p:cNvSpPr>
            <p:nvPr/>
          </p:nvSpPr>
          <p:spPr bwMode="auto">
            <a:xfrm>
              <a:off x="1924"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42" name="Line 14"/>
            <p:cNvSpPr>
              <a:spLocks noChangeShapeType="1"/>
            </p:cNvSpPr>
            <p:nvPr/>
          </p:nvSpPr>
          <p:spPr bwMode="auto">
            <a:xfrm>
              <a:off x="1990"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43" name="Line 15"/>
            <p:cNvSpPr>
              <a:spLocks noChangeShapeType="1"/>
            </p:cNvSpPr>
            <p:nvPr/>
          </p:nvSpPr>
          <p:spPr bwMode="auto">
            <a:xfrm>
              <a:off x="2055"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44" name="Line 16"/>
            <p:cNvSpPr>
              <a:spLocks noChangeShapeType="1"/>
            </p:cNvSpPr>
            <p:nvPr/>
          </p:nvSpPr>
          <p:spPr bwMode="auto">
            <a:xfrm>
              <a:off x="2120"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45" name="Line 17"/>
            <p:cNvSpPr>
              <a:spLocks noChangeShapeType="1"/>
            </p:cNvSpPr>
            <p:nvPr/>
          </p:nvSpPr>
          <p:spPr bwMode="auto">
            <a:xfrm>
              <a:off x="2186"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46" name="Line 18"/>
            <p:cNvSpPr>
              <a:spLocks noChangeShapeType="1"/>
            </p:cNvSpPr>
            <p:nvPr/>
          </p:nvSpPr>
          <p:spPr bwMode="auto">
            <a:xfrm>
              <a:off x="2251"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47" name="Line 19"/>
            <p:cNvSpPr>
              <a:spLocks noChangeShapeType="1"/>
            </p:cNvSpPr>
            <p:nvPr/>
          </p:nvSpPr>
          <p:spPr bwMode="auto">
            <a:xfrm>
              <a:off x="2316"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48" name="Line 20"/>
            <p:cNvSpPr>
              <a:spLocks noChangeShapeType="1"/>
            </p:cNvSpPr>
            <p:nvPr/>
          </p:nvSpPr>
          <p:spPr bwMode="auto">
            <a:xfrm>
              <a:off x="2382"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49" name="Line 21"/>
            <p:cNvSpPr>
              <a:spLocks noChangeShapeType="1"/>
            </p:cNvSpPr>
            <p:nvPr/>
          </p:nvSpPr>
          <p:spPr bwMode="auto">
            <a:xfrm>
              <a:off x="2447"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50" name="Line 22"/>
            <p:cNvSpPr>
              <a:spLocks noChangeShapeType="1"/>
            </p:cNvSpPr>
            <p:nvPr/>
          </p:nvSpPr>
          <p:spPr bwMode="auto">
            <a:xfrm>
              <a:off x="2512"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51" name="Line 23"/>
            <p:cNvSpPr>
              <a:spLocks noChangeShapeType="1"/>
            </p:cNvSpPr>
            <p:nvPr/>
          </p:nvSpPr>
          <p:spPr bwMode="auto">
            <a:xfrm>
              <a:off x="2578"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52" name="Line 24"/>
            <p:cNvSpPr>
              <a:spLocks noChangeShapeType="1"/>
            </p:cNvSpPr>
            <p:nvPr/>
          </p:nvSpPr>
          <p:spPr bwMode="auto">
            <a:xfrm>
              <a:off x="2643"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53" name="Line 25"/>
            <p:cNvSpPr>
              <a:spLocks noChangeShapeType="1"/>
            </p:cNvSpPr>
            <p:nvPr/>
          </p:nvSpPr>
          <p:spPr bwMode="auto">
            <a:xfrm>
              <a:off x="2708"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54" name="Line 26"/>
            <p:cNvSpPr>
              <a:spLocks noChangeShapeType="1"/>
            </p:cNvSpPr>
            <p:nvPr/>
          </p:nvSpPr>
          <p:spPr bwMode="auto">
            <a:xfrm>
              <a:off x="2774"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55" name="Line 27"/>
            <p:cNvSpPr>
              <a:spLocks noChangeShapeType="1"/>
            </p:cNvSpPr>
            <p:nvPr/>
          </p:nvSpPr>
          <p:spPr bwMode="auto">
            <a:xfrm>
              <a:off x="2839"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56" name="Line 28"/>
            <p:cNvSpPr>
              <a:spLocks noChangeShapeType="1"/>
            </p:cNvSpPr>
            <p:nvPr/>
          </p:nvSpPr>
          <p:spPr bwMode="auto">
            <a:xfrm>
              <a:off x="2904"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57" name="Line 29"/>
            <p:cNvSpPr>
              <a:spLocks noChangeShapeType="1"/>
            </p:cNvSpPr>
            <p:nvPr/>
          </p:nvSpPr>
          <p:spPr bwMode="auto">
            <a:xfrm>
              <a:off x="2970"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58" name="Line 30"/>
            <p:cNvSpPr>
              <a:spLocks noChangeShapeType="1"/>
            </p:cNvSpPr>
            <p:nvPr/>
          </p:nvSpPr>
          <p:spPr bwMode="auto">
            <a:xfrm>
              <a:off x="3035"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59" name="Line 31"/>
            <p:cNvSpPr>
              <a:spLocks noChangeShapeType="1"/>
            </p:cNvSpPr>
            <p:nvPr/>
          </p:nvSpPr>
          <p:spPr bwMode="auto">
            <a:xfrm>
              <a:off x="3100"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60" name="Line 32"/>
            <p:cNvSpPr>
              <a:spLocks noChangeShapeType="1"/>
            </p:cNvSpPr>
            <p:nvPr/>
          </p:nvSpPr>
          <p:spPr bwMode="auto">
            <a:xfrm>
              <a:off x="3166"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61" name="Line 33"/>
            <p:cNvSpPr>
              <a:spLocks noChangeShapeType="1"/>
            </p:cNvSpPr>
            <p:nvPr/>
          </p:nvSpPr>
          <p:spPr bwMode="auto">
            <a:xfrm>
              <a:off x="3231"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62" name="Line 34"/>
            <p:cNvSpPr>
              <a:spLocks noChangeShapeType="1"/>
            </p:cNvSpPr>
            <p:nvPr/>
          </p:nvSpPr>
          <p:spPr bwMode="auto">
            <a:xfrm>
              <a:off x="3296"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63" name="Line 35"/>
            <p:cNvSpPr>
              <a:spLocks noChangeShapeType="1"/>
            </p:cNvSpPr>
            <p:nvPr/>
          </p:nvSpPr>
          <p:spPr bwMode="auto">
            <a:xfrm>
              <a:off x="3362"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64" name="Line 36"/>
            <p:cNvSpPr>
              <a:spLocks noChangeShapeType="1"/>
            </p:cNvSpPr>
            <p:nvPr/>
          </p:nvSpPr>
          <p:spPr bwMode="auto">
            <a:xfrm>
              <a:off x="3427"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65" name="Line 37"/>
            <p:cNvSpPr>
              <a:spLocks noChangeShapeType="1"/>
            </p:cNvSpPr>
            <p:nvPr/>
          </p:nvSpPr>
          <p:spPr bwMode="auto">
            <a:xfrm>
              <a:off x="3492"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66" name="Line 38"/>
            <p:cNvSpPr>
              <a:spLocks noChangeShapeType="1"/>
            </p:cNvSpPr>
            <p:nvPr/>
          </p:nvSpPr>
          <p:spPr bwMode="auto">
            <a:xfrm>
              <a:off x="3558"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67" name="Line 39"/>
            <p:cNvSpPr>
              <a:spLocks noChangeShapeType="1"/>
            </p:cNvSpPr>
            <p:nvPr/>
          </p:nvSpPr>
          <p:spPr bwMode="auto">
            <a:xfrm>
              <a:off x="3623"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68" name="Line 40"/>
            <p:cNvSpPr>
              <a:spLocks noChangeShapeType="1"/>
            </p:cNvSpPr>
            <p:nvPr/>
          </p:nvSpPr>
          <p:spPr bwMode="auto">
            <a:xfrm>
              <a:off x="3688"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69" name="Line 41"/>
            <p:cNvSpPr>
              <a:spLocks noChangeShapeType="1"/>
            </p:cNvSpPr>
            <p:nvPr/>
          </p:nvSpPr>
          <p:spPr bwMode="auto">
            <a:xfrm>
              <a:off x="3754"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70" name="Line 42"/>
            <p:cNvSpPr>
              <a:spLocks noChangeShapeType="1"/>
            </p:cNvSpPr>
            <p:nvPr/>
          </p:nvSpPr>
          <p:spPr bwMode="auto">
            <a:xfrm>
              <a:off x="3819"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71" name="Line 43"/>
            <p:cNvSpPr>
              <a:spLocks noChangeShapeType="1"/>
            </p:cNvSpPr>
            <p:nvPr/>
          </p:nvSpPr>
          <p:spPr bwMode="auto">
            <a:xfrm>
              <a:off x="3884"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72" name="Line 44"/>
            <p:cNvSpPr>
              <a:spLocks noChangeShapeType="1"/>
            </p:cNvSpPr>
            <p:nvPr/>
          </p:nvSpPr>
          <p:spPr bwMode="auto">
            <a:xfrm>
              <a:off x="3950"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73" name="Line 45"/>
            <p:cNvSpPr>
              <a:spLocks noChangeShapeType="1"/>
            </p:cNvSpPr>
            <p:nvPr/>
          </p:nvSpPr>
          <p:spPr bwMode="auto">
            <a:xfrm>
              <a:off x="4015"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74" name="Line 46"/>
            <p:cNvSpPr>
              <a:spLocks noChangeShapeType="1"/>
            </p:cNvSpPr>
            <p:nvPr/>
          </p:nvSpPr>
          <p:spPr bwMode="auto">
            <a:xfrm>
              <a:off x="4080"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75" name="Line 47"/>
            <p:cNvSpPr>
              <a:spLocks noChangeShapeType="1"/>
            </p:cNvSpPr>
            <p:nvPr/>
          </p:nvSpPr>
          <p:spPr bwMode="auto">
            <a:xfrm>
              <a:off x="4146"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76" name="Line 48"/>
            <p:cNvSpPr>
              <a:spLocks noChangeShapeType="1"/>
            </p:cNvSpPr>
            <p:nvPr/>
          </p:nvSpPr>
          <p:spPr bwMode="auto">
            <a:xfrm>
              <a:off x="4211"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77" name="Line 49"/>
            <p:cNvSpPr>
              <a:spLocks noChangeShapeType="1"/>
            </p:cNvSpPr>
            <p:nvPr/>
          </p:nvSpPr>
          <p:spPr bwMode="auto">
            <a:xfrm>
              <a:off x="4276"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78" name="Line 50"/>
            <p:cNvSpPr>
              <a:spLocks noChangeShapeType="1"/>
            </p:cNvSpPr>
            <p:nvPr/>
          </p:nvSpPr>
          <p:spPr bwMode="auto">
            <a:xfrm>
              <a:off x="4342"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79" name="Line 51"/>
            <p:cNvSpPr>
              <a:spLocks noChangeShapeType="1"/>
            </p:cNvSpPr>
            <p:nvPr/>
          </p:nvSpPr>
          <p:spPr bwMode="auto">
            <a:xfrm>
              <a:off x="4407"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80" name="Line 52"/>
            <p:cNvSpPr>
              <a:spLocks noChangeShapeType="1"/>
            </p:cNvSpPr>
            <p:nvPr/>
          </p:nvSpPr>
          <p:spPr bwMode="auto">
            <a:xfrm>
              <a:off x="4472"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81" name="Line 53"/>
            <p:cNvSpPr>
              <a:spLocks noChangeShapeType="1"/>
            </p:cNvSpPr>
            <p:nvPr/>
          </p:nvSpPr>
          <p:spPr bwMode="auto">
            <a:xfrm>
              <a:off x="4538"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82" name="Line 54"/>
            <p:cNvSpPr>
              <a:spLocks noChangeShapeType="1"/>
            </p:cNvSpPr>
            <p:nvPr/>
          </p:nvSpPr>
          <p:spPr bwMode="auto">
            <a:xfrm>
              <a:off x="4603"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83" name="Line 55"/>
            <p:cNvSpPr>
              <a:spLocks noChangeShapeType="1"/>
            </p:cNvSpPr>
            <p:nvPr/>
          </p:nvSpPr>
          <p:spPr bwMode="auto">
            <a:xfrm>
              <a:off x="4668"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84" name="Line 56"/>
            <p:cNvSpPr>
              <a:spLocks noChangeShapeType="1"/>
            </p:cNvSpPr>
            <p:nvPr/>
          </p:nvSpPr>
          <p:spPr bwMode="auto">
            <a:xfrm>
              <a:off x="4734"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85" name="Line 57"/>
            <p:cNvSpPr>
              <a:spLocks noChangeShapeType="1"/>
            </p:cNvSpPr>
            <p:nvPr/>
          </p:nvSpPr>
          <p:spPr bwMode="auto">
            <a:xfrm>
              <a:off x="4799"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86" name="Line 58"/>
            <p:cNvSpPr>
              <a:spLocks noChangeShapeType="1"/>
            </p:cNvSpPr>
            <p:nvPr/>
          </p:nvSpPr>
          <p:spPr bwMode="auto">
            <a:xfrm>
              <a:off x="4864"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87" name="Line 59"/>
            <p:cNvSpPr>
              <a:spLocks noChangeShapeType="1"/>
            </p:cNvSpPr>
            <p:nvPr/>
          </p:nvSpPr>
          <p:spPr bwMode="auto">
            <a:xfrm>
              <a:off x="4930"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88" name="Line 60"/>
            <p:cNvSpPr>
              <a:spLocks noChangeShapeType="1"/>
            </p:cNvSpPr>
            <p:nvPr/>
          </p:nvSpPr>
          <p:spPr bwMode="auto">
            <a:xfrm>
              <a:off x="4995"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89" name="Line 61"/>
            <p:cNvSpPr>
              <a:spLocks noChangeShapeType="1"/>
            </p:cNvSpPr>
            <p:nvPr/>
          </p:nvSpPr>
          <p:spPr bwMode="auto">
            <a:xfrm>
              <a:off x="5060"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90" name="Line 62"/>
            <p:cNvSpPr>
              <a:spLocks noChangeShapeType="1"/>
            </p:cNvSpPr>
            <p:nvPr/>
          </p:nvSpPr>
          <p:spPr bwMode="auto">
            <a:xfrm>
              <a:off x="5126" y="1931"/>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91" name="Line 63"/>
            <p:cNvSpPr>
              <a:spLocks noChangeShapeType="1"/>
            </p:cNvSpPr>
            <p:nvPr/>
          </p:nvSpPr>
          <p:spPr bwMode="auto">
            <a:xfrm>
              <a:off x="5191" y="1931"/>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92" name="Line 64"/>
            <p:cNvSpPr>
              <a:spLocks noChangeShapeType="1"/>
            </p:cNvSpPr>
            <p:nvPr/>
          </p:nvSpPr>
          <p:spPr bwMode="auto">
            <a:xfrm>
              <a:off x="1010"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93" name="Line 65"/>
            <p:cNvSpPr>
              <a:spLocks noChangeShapeType="1"/>
            </p:cNvSpPr>
            <p:nvPr/>
          </p:nvSpPr>
          <p:spPr bwMode="auto">
            <a:xfrm>
              <a:off x="1075"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94" name="Line 66"/>
            <p:cNvSpPr>
              <a:spLocks noChangeShapeType="1"/>
            </p:cNvSpPr>
            <p:nvPr/>
          </p:nvSpPr>
          <p:spPr bwMode="auto">
            <a:xfrm>
              <a:off x="1140"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95" name="Line 67"/>
            <p:cNvSpPr>
              <a:spLocks noChangeShapeType="1"/>
            </p:cNvSpPr>
            <p:nvPr/>
          </p:nvSpPr>
          <p:spPr bwMode="auto">
            <a:xfrm>
              <a:off x="1206"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96" name="Line 68"/>
            <p:cNvSpPr>
              <a:spLocks noChangeShapeType="1"/>
            </p:cNvSpPr>
            <p:nvPr/>
          </p:nvSpPr>
          <p:spPr bwMode="auto">
            <a:xfrm>
              <a:off x="1271"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97" name="Line 69"/>
            <p:cNvSpPr>
              <a:spLocks noChangeShapeType="1"/>
            </p:cNvSpPr>
            <p:nvPr/>
          </p:nvSpPr>
          <p:spPr bwMode="auto">
            <a:xfrm>
              <a:off x="1336"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98" name="Line 70"/>
            <p:cNvSpPr>
              <a:spLocks noChangeShapeType="1"/>
            </p:cNvSpPr>
            <p:nvPr/>
          </p:nvSpPr>
          <p:spPr bwMode="auto">
            <a:xfrm>
              <a:off x="1402"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99" name="Line 71"/>
            <p:cNvSpPr>
              <a:spLocks noChangeShapeType="1"/>
            </p:cNvSpPr>
            <p:nvPr/>
          </p:nvSpPr>
          <p:spPr bwMode="auto">
            <a:xfrm>
              <a:off x="1467"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00" name="Line 72"/>
            <p:cNvSpPr>
              <a:spLocks noChangeShapeType="1"/>
            </p:cNvSpPr>
            <p:nvPr/>
          </p:nvSpPr>
          <p:spPr bwMode="auto">
            <a:xfrm>
              <a:off x="1532"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01" name="Line 73"/>
            <p:cNvSpPr>
              <a:spLocks noChangeShapeType="1"/>
            </p:cNvSpPr>
            <p:nvPr/>
          </p:nvSpPr>
          <p:spPr bwMode="auto">
            <a:xfrm>
              <a:off x="1598"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02" name="Line 74"/>
            <p:cNvSpPr>
              <a:spLocks noChangeShapeType="1"/>
            </p:cNvSpPr>
            <p:nvPr/>
          </p:nvSpPr>
          <p:spPr bwMode="auto">
            <a:xfrm>
              <a:off x="1663"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03" name="Line 75"/>
            <p:cNvSpPr>
              <a:spLocks noChangeShapeType="1"/>
            </p:cNvSpPr>
            <p:nvPr/>
          </p:nvSpPr>
          <p:spPr bwMode="auto">
            <a:xfrm>
              <a:off x="1728"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04" name="Line 76"/>
            <p:cNvSpPr>
              <a:spLocks noChangeShapeType="1"/>
            </p:cNvSpPr>
            <p:nvPr/>
          </p:nvSpPr>
          <p:spPr bwMode="auto">
            <a:xfrm>
              <a:off x="1794"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05" name="Line 77"/>
            <p:cNvSpPr>
              <a:spLocks noChangeShapeType="1"/>
            </p:cNvSpPr>
            <p:nvPr/>
          </p:nvSpPr>
          <p:spPr bwMode="auto">
            <a:xfrm>
              <a:off x="1859"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06" name="Line 78"/>
            <p:cNvSpPr>
              <a:spLocks noChangeShapeType="1"/>
            </p:cNvSpPr>
            <p:nvPr/>
          </p:nvSpPr>
          <p:spPr bwMode="auto">
            <a:xfrm>
              <a:off x="1924"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07" name="Line 79"/>
            <p:cNvSpPr>
              <a:spLocks noChangeShapeType="1"/>
            </p:cNvSpPr>
            <p:nvPr/>
          </p:nvSpPr>
          <p:spPr bwMode="auto">
            <a:xfrm>
              <a:off x="1990"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08" name="Line 80"/>
            <p:cNvSpPr>
              <a:spLocks noChangeShapeType="1"/>
            </p:cNvSpPr>
            <p:nvPr/>
          </p:nvSpPr>
          <p:spPr bwMode="auto">
            <a:xfrm>
              <a:off x="2055"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09" name="Line 81"/>
            <p:cNvSpPr>
              <a:spLocks noChangeShapeType="1"/>
            </p:cNvSpPr>
            <p:nvPr/>
          </p:nvSpPr>
          <p:spPr bwMode="auto">
            <a:xfrm>
              <a:off x="2120"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10" name="Line 82"/>
            <p:cNvSpPr>
              <a:spLocks noChangeShapeType="1"/>
            </p:cNvSpPr>
            <p:nvPr/>
          </p:nvSpPr>
          <p:spPr bwMode="auto">
            <a:xfrm>
              <a:off x="2186"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11" name="Line 83"/>
            <p:cNvSpPr>
              <a:spLocks noChangeShapeType="1"/>
            </p:cNvSpPr>
            <p:nvPr/>
          </p:nvSpPr>
          <p:spPr bwMode="auto">
            <a:xfrm>
              <a:off x="2251"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12" name="Line 84"/>
            <p:cNvSpPr>
              <a:spLocks noChangeShapeType="1"/>
            </p:cNvSpPr>
            <p:nvPr/>
          </p:nvSpPr>
          <p:spPr bwMode="auto">
            <a:xfrm>
              <a:off x="2316"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13" name="Line 85"/>
            <p:cNvSpPr>
              <a:spLocks noChangeShapeType="1"/>
            </p:cNvSpPr>
            <p:nvPr/>
          </p:nvSpPr>
          <p:spPr bwMode="auto">
            <a:xfrm>
              <a:off x="2382"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14" name="Line 86"/>
            <p:cNvSpPr>
              <a:spLocks noChangeShapeType="1"/>
            </p:cNvSpPr>
            <p:nvPr/>
          </p:nvSpPr>
          <p:spPr bwMode="auto">
            <a:xfrm>
              <a:off x="2447"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15" name="Line 87"/>
            <p:cNvSpPr>
              <a:spLocks noChangeShapeType="1"/>
            </p:cNvSpPr>
            <p:nvPr/>
          </p:nvSpPr>
          <p:spPr bwMode="auto">
            <a:xfrm>
              <a:off x="2512"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16" name="Line 88"/>
            <p:cNvSpPr>
              <a:spLocks noChangeShapeType="1"/>
            </p:cNvSpPr>
            <p:nvPr/>
          </p:nvSpPr>
          <p:spPr bwMode="auto">
            <a:xfrm>
              <a:off x="2578"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17" name="Line 89"/>
            <p:cNvSpPr>
              <a:spLocks noChangeShapeType="1"/>
            </p:cNvSpPr>
            <p:nvPr/>
          </p:nvSpPr>
          <p:spPr bwMode="auto">
            <a:xfrm>
              <a:off x="2643"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18" name="Line 90"/>
            <p:cNvSpPr>
              <a:spLocks noChangeShapeType="1"/>
            </p:cNvSpPr>
            <p:nvPr/>
          </p:nvSpPr>
          <p:spPr bwMode="auto">
            <a:xfrm>
              <a:off x="2708"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19" name="Line 91"/>
            <p:cNvSpPr>
              <a:spLocks noChangeShapeType="1"/>
            </p:cNvSpPr>
            <p:nvPr/>
          </p:nvSpPr>
          <p:spPr bwMode="auto">
            <a:xfrm>
              <a:off x="2774"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20" name="Line 92"/>
            <p:cNvSpPr>
              <a:spLocks noChangeShapeType="1"/>
            </p:cNvSpPr>
            <p:nvPr/>
          </p:nvSpPr>
          <p:spPr bwMode="auto">
            <a:xfrm>
              <a:off x="2839"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21" name="Line 93"/>
            <p:cNvSpPr>
              <a:spLocks noChangeShapeType="1"/>
            </p:cNvSpPr>
            <p:nvPr/>
          </p:nvSpPr>
          <p:spPr bwMode="auto">
            <a:xfrm>
              <a:off x="2904"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22" name="Line 94"/>
            <p:cNvSpPr>
              <a:spLocks noChangeShapeType="1"/>
            </p:cNvSpPr>
            <p:nvPr/>
          </p:nvSpPr>
          <p:spPr bwMode="auto">
            <a:xfrm>
              <a:off x="2970"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23" name="Line 95"/>
            <p:cNvSpPr>
              <a:spLocks noChangeShapeType="1"/>
            </p:cNvSpPr>
            <p:nvPr/>
          </p:nvSpPr>
          <p:spPr bwMode="auto">
            <a:xfrm>
              <a:off x="3035"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24" name="Line 96"/>
            <p:cNvSpPr>
              <a:spLocks noChangeShapeType="1"/>
            </p:cNvSpPr>
            <p:nvPr/>
          </p:nvSpPr>
          <p:spPr bwMode="auto">
            <a:xfrm>
              <a:off x="3100"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25" name="Line 97"/>
            <p:cNvSpPr>
              <a:spLocks noChangeShapeType="1"/>
            </p:cNvSpPr>
            <p:nvPr/>
          </p:nvSpPr>
          <p:spPr bwMode="auto">
            <a:xfrm>
              <a:off x="3166"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26" name="Line 98"/>
            <p:cNvSpPr>
              <a:spLocks noChangeShapeType="1"/>
            </p:cNvSpPr>
            <p:nvPr/>
          </p:nvSpPr>
          <p:spPr bwMode="auto">
            <a:xfrm>
              <a:off x="3231"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27" name="Line 99"/>
            <p:cNvSpPr>
              <a:spLocks noChangeShapeType="1"/>
            </p:cNvSpPr>
            <p:nvPr/>
          </p:nvSpPr>
          <p:spPr bwMode="auto">
            <a:xfrm>
              <a:off x="3296"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28" name="Line 100"/>
            <p:cNvSpPr>
              <a:spLocks noChangeShapeType="1"/>
            </p:cNvSpPr>
            <p:nvPr/>
          </p:nvSpPr>
          <p:spPr bwMode="auto">
            <a:xfrm>
              <a:off x="3362"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29" name="Line 101"/>
            <p:cNvSpPr>
              <a:spLocks noChangeShapeType="1"/>
            </p:cNvSpPr>
            <p:nvPr/>
          </p:nvSpPr>
          <p:spPr bwMode="auto">
            <a:xfrm>
              <a:off x="3427"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30" name="Line 102"/>
            <p:cNvSpPr>
              <a:spLocks noChangeShapeType="1"/>
            </p:cNvSpPr>
            <p:nvPr/>
          </p:nvSpPr>
          <p:spPr bwMode="auto">
            <a:xfrm>
              <a:off x="3492"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31" name="Line 103"/>
            <p:cNvSpPr>
              <a:spLocks noChangeShapeType="1"/>
            </p:cNvSpPr>
            <p:nvPr/>
          </p:nvSpPr>
          <p:spPr bwMode="auto">
            <a:xfrm>
              <a:off x="3558"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32" name="Line 104"/>
            <p:cNvSpPr>
              <a:spLocks noChangeShapeType="1"/>
            </p:cNvSpPr>
            <p:nvPr/>
          </p:nvSpPr>
          <p:spPr bwMode="auto">
            <a:xfrm>
              <a:off x="3623"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33" name="Line 105"/>
            <p:cNvSpPr>
              <a:spLocks noChangeShapeType="1"/>
            </p:cNvSpPr>
            <p:nvPr/>
          </p:nvSpPr>
          <p:spPr bwMode="auto">
            <a:xfrm>
              <a:off x="3688"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34" name="Line 106"/>
            <p:cNvSpPr>
              <a:spLocks noChangeShapeType="1"/>
            </p:cNvSpPr>
            <p:nvPr/>
          </p:nvSpPr>
          <p:spPr bwMode="auto">
            <a:xfrm>
              <a:off x="3754"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35" name="Line 107"/>
            <p:cNvSpPr>
              <a:spLocks noChangeShapeType="1"/>
            </p:cNvSpPr>
            <p:nvPr/>
          </p:nvSpPr>
          <p:spPr bwMode="auto">
            <a:xfrm>
              <a:off x="3819"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36" name="Line 108"/>
            <p:cNvSpPr>
              <a:spLocks noChangeShapeType="1"/>
            </p:cNvSpPr>
            <p:nvPr/>
          </p:nvSpPr>
          <p:spPr bwMode="auto">
            <a:xfrm>
              <a:off x="3884"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37" name="Line 109"/>
            <p:cNvSpPr>
              <a:spLocks noChangeShapeType="1"/>
            </p:cNvSpPr>
            <p:nvPr/>
          </p:nvSpPr>
          <p:spPr bwMode="auto">
            <a:xfrm>
              <a:off x="3950"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38" name="Line 110"/>
            <p:cNvSpPr>
              <a:spLocks noChangeShapeType="1"/>
            </p:cNvSpPr>
            <p:nvPr/>
          </p:nvSpPr>
          <p:spPr bwMode="auto">
            <a:xfrm>
              <a:off x="4015"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39" name="Line 111"/>
            <p:cNvSpPr>
              <a:spLocks noChangeShapeType="1"/>
            </p:cNvSpPr>
            <p:nvPr/>
          </p:nvSpPr>
          <p:spPr bwMode="auto">
            <a:xfrm>
              <a:off x="4080"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40" name="Line 112"/>
            <p:cNvSpPr>
              <a:spLocks noChangeShapeType="1"/>
            </p:cNvSpPr>
            <p:nvPr/>
          </p:nvSpPr>
          <p:spPr bwMode="auto">
            <a:xfrm>
              <a:off x="4146"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41" name="Line 113"/>
            <p:cNvSpPr>
              <a:spLocks noChangeShapeType="1"/>
            </p:cNvSpPr>
            <p:nvPr/>
          </p:nvSpPr>
          <p:spPr bwMode="auto">
            <a:xfrm>
              <a:off x="4211"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42" name="Line 114"/>
            <p:cNvSpPr>
              <a:spLocks noChangeShapeType="1"/>
            </p:cNvSpPr>
            <p:nvPr/>
          </p:nvSpPr>
          <p:spPr bwMode="auto">
            <a:xfrm>
              <a:off x="4276"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43" name="Line 115"/>
            <p:cNvSpPr>
              <a:spLocks noChangeShapeType="1"/>
            </p:cNvSpPr>
            <p:nvPr/>
          </p:nvSpPr>
          <p:spPr bwMode="auto">
            <a:xfrm>
              <a:off x="4342"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44" name="Line 116"/>
            <p:cNvSpPr>
              <a:spLocks noChangeShapeType="1"/>
            </p:cNvSpPr>
            <p:nvPr/>
          </p:nvSpPr>
          <p:spPr bwMode="auto">
            <a:xfrm>
              <a:off x="4407"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45" name="Line 117"/>
            <p:cNvSpPr>
              <a:spLocks noChangeShapeType="1"/>
            </p:cNvSpPr>
            <p:nvPr/>
          </p:nvSpPr>
          <p:spPr bwMode="auto">
            <a:xfrm>
              <a:off x="4472"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46" name="Line 118"/>
            <p:cNvSpPr>
              <a:spLocks noChangeShapeType="1"/>
            </p:cNvSpPr>
            <p:nvPr/>
          </p:nvSpPr>
          <p:spPr bwMode="auto">
            <a:xfrm>
              <a:off x="4538"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47" name="Line 119"/>
            <p:cNvSpPr>
              <a:spLocks noChangeShapeType="1"/>
            </p:cNvSpPr>
            <p:nvPr/>
          </p:nvSpPr>
          <p:spPr bwMode="auto">
            <a:xfrm>
              <a:off x="4603"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48" name="Line 120"/>
            <p:cNvSpPr>
              <a:spLocks noChangeShapeType="1"/>
            </p:cNvSpPr>
            <p:nvPr/>
          </p:nvSpPr>
          <p:spPr bwMode="auto">
            <a:xfrm>
              <a:off x="4668"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49" name="Line 121"/>
            <p:cNvSpPr>
              <a:spLocks noChangeShapeType="1"/>
            </p:cNvSpPr>
            <p:nvPr/>
          </p:nvSpPr>
          <p:spPr bwMode="auto">
            <a:xfrm>
              <a:off x="4734"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50" name="Line 122"/>
            <p:cNvSpPr>
              <a:spLocks noChangeShapeType="1"/>
            </p:cNvSpPr>
            <p:nvPr/>
          </p:nvSpPr>
          <p:spPr bwMode="auto">
            <a:xfrm>
              <a:off x="4799"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51" name="Line 123"/>
            <p:cNvSpPr>
              <a:spLocks noChangeShapeType="1"/>
            </p:cNvSpPr>
            <p:nvPr/>
          </p:nvSpPr>
          <p:spPr bwMode="auto">
            <a:xfrm>
              <a:off x="4864"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52" name="Line 124"/>
            <p:cNvSpPr>
              <a:spLocks noChangeShapeType="1"/>
            </p:cNvSpPr>
            <p:nvPr/>
          </p:nvSpPr>
          <p:spPr bwMode="auto">
            <a:xfrm>
              <a:off x="4930"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53" name="Line 125"/>
            <p:cNvSpPr>
              <a:spLocks noChangeShapeType="1"/>
            </p:cNvSpPr>
            <p:nvPr/>
          </p:nvSpPr>
          <p:spPr bwMode="auto">
            <a:xfrm>
              <a:off x="4995"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54" name="Line 126"/>
            <p:cNvSpPr>
              <a:spLocks noChangeShapeType="1"/>
            </p:cNvSpPr>
            <p:nvPr/>
          </p:nvSpPr>
          <p:spPr bwMode="auto">
            <a:xfrm>
              <a:off x="5060"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55" name="Line 127"/>
            <p:cNvSpPr>
              <a:spLocks noChangeShapeType="1"/>
            </p:cNvSpPr>
            <p:nvPr/>
          </p:nvSpPr>
          <p:spPr bwMode="auto">
            <a:xfrm>
              <a:off x="5126" y="1713"/>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56" name="Line 128"/>
            <p:cNvSpPr>
              <a:spLocks noChangeShapeType="1"/>
            </p:cNvSpPr>
            <p:nvPr/>
          </p:nvSpPr>
          <p:spPr bwMode="auto">
            <a:xfrm>
              <a:off x="5191" y="1713"/>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57" name="Line 129"/>
            <p:cNvSpPr>
              <a:spLocks noChangeShapeType="1"/>
            </p:cNvSpPr>
            <p:nvPr/>
          </p:nvSpPr>
          <p:spPr bwMode="auto">
            <a:xfrm>
              <a:off x="1010"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58" name="Line 130"/>
            <p:cNvSpPr>
              <a:spLocks noChangeShapeType="1"/>
            </p:cNvSpPr>
            <p:nvPr/>
          </p:nvSpPr>
          <p:spPr bwMode="auto">
            <a:xfrm>
              <a:off x="1075"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59" name="Line 131"/>
            <p:cNvSpPr>
              <a:spLocks noChangeShapeType="1"/>
            </p:cNvSpPr>
            <p:nvPr/>
          </p:nvSpPr>
          <p:spPr bwMode="auto">
            <a:xfrm>
              <a:off x="1140"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60" name="Line 132"/>
            <p:cNvSpPr>
              <a:spLocks noChangeShapeType="1"/>
            </p:cNvSpPr>
            <p:nvPr/>
          </p:nvSpPr>
          <p:spPr bwMode="auto">
            <a:xfrm>
              <a:off x="1206"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61" name="Line 133"/>
            <p:cNvSpPr>
              <a:spLocks noChangeShapeType="1"/>
            </p:cNvSpPr>
            <p:nvPr/>
          </p:nvSpPr>
          <p:spPr bwMode="auto">
            <a:xfrm>
              <a:off x="1271"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62" name="Line 134"/>
            <p:cNvSpPr>
              <a:spLocks noChangeShapeType="1"/>
            </p:cNvSpPr>
            <p:nvPr/>
          </p:nvSpPr>
          <p:spPr bwMode="auto">
            <a:xfrm>
              <a:off x="1336"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63" name="Line 135"/>
            <p:cNvSpPr>
              <a:spLocks noChangeShapeType="1"/>
            </p:cNvSpPr>
            <p:nvPr/>
          </p:nvSpPr>
          <p:spPr bwMode="auto">
            <a:xfrm>
              <a:off x="1402"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64" name="Line 136"/>
            <p:cNvSpPr>
              <a:spLocks noChangeShapeType="1"/>
            </p:cNvSpPr>
            <p:nvPr/>
          </p:nvSpPr>
          <p:spPr bwMode="auto">
            <a:xfrm>
              <a:off x="1467"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65" name="Line 137"/>
            <p:cNvSpPr>
              <a:spLocks noChangeShapeType="1"/>
            </p:cNvSpPr>
            <p:nvPr/>
          </p:nvSpPr>
          <p:spPr bwMode="auto">
            <a:xfrm>
              <a:off x="1532"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66" name="Line 138"/>
            <p:cNvSpPr>
              <a:spLocks noChangeShapeType="1"/>
            </p:cNvSpPr>
            <p:nvPr/>
          </p:nvSpPr>
          <p:spPr bwMode="auto">
            <a:xfrm>
              <a:off x="1598"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67" name="Line 139"/>
            <p:cNvSpPr>
              <a:spLocks noChangeShapeType="1"/>
            </p:cNvSpPr>
            <p:nvPr/>
          </p:nvSpPr>
          <p:spPr bwMode="auto">
            <a:xfrm>
              <a:off x="1663"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68" name="Line 140"/>
            <p:cNvSpPr>
              <a:spLocks noChangeShapeType="1"/>
            </p:cNvSpPr>
            <p:nvPr/>
          </p:nvSpPr>
          <p:spPr bwMode="auto">
            <a:xfrm>
              <a:off x="1728"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69" name="Line 141"/>
            <p:cNvSpPr>
              <a:spLocks noChangeShapeType="1"/>
            </p:cNvSpPr>
            <p:nvPr/>
          </p:nvSpPr>
          <p:spPr bwMode="auto">
            <a:xfrm>
              <a:off x="1794"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70" name="Line 142"/>
            <p:cNvSpPr>
              <a:spLocks noChangeShapeType="1"/>
            </p:cNvSpPr>
            <p:nvPr/>
          </p:nvSpPr>
          <p:spPr bwMode="auto">
            <a:xfrm>
              <a:off x="1859"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71" name="Line 143"/>
            <p:cNvSpPr>
              <a:spLocks noChangeShapeType="1"/>
            </p:cNvSpPr>
            <p:nvPr/>
          </p:nvSpPr>
          <p:spPr bwMode="auto">
            <a:xfrm>
              <a:off x="1924"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72" name="Line 144"/>
            <p:cNvSpPr>
              <a:spLocks noChangeShapeType="1"/>
            </p:cNvSpPr>
            <p:nvPr/>
          </p:nvSpPr>
          <p:spPr bwMode="auto">
            <a:xfrm>
              <a:off x="1990"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73" name="Line 145"/>
            <p:cNvSpPr>
              <a:spLocks noChangeShapeType="1"/>
            </p:cNvSpPr>
            <p:nvPr/>
          </p:nvSpPr>
          <p:spPr bwMode="auto">
            <a:xfrm>
              <a:off x="2055"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74" name="Line 146"/>
            <p:cNvSpPr>
              <a:spLocks noChangeShapeType="1"/>
            </p:cNvSpPr>
            <p:nvPr/>
          </p:nvSpPr>
          <p:spPr bwMode="auto">
            <a:xfrm>
              <a:off x="2120"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75" name="Line 147"/>
            <p:cNvSpPr>
              <a:spLocks noChangeShapeType="1"/>
            </p:cNvSpPr>
            <p:nvPr/>
          </p:nvSpPr>
          <p:spPr bwMode="auto">
            <a:xfrm>
              <a:off x="2186"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76" name="Line 148"/>
            <p:cNvSpPr>
              <a:spLocks noChangeShapeType="1"/>
            </p:cNvSpPr>
            <p:nvPr/>
          </p:nvSpPr>
          <p:spPr bwMode="auto">
            <a:xfrm>
              <a:off x="2251"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77" name="Line 149"/>
            <p:cNvSpPr>
              <a:spLocks noChangeShapeType="1"/>
            </p:cNvSpPr>
            <p:nvPr/>
          </p:nvSpPr>
          <p:spPr bwMode="auto">
            <a:xfrm>
              <a:off x="2316"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78" name="Line 150"/>
            <p:cNvSpPr>
              <a:spLocks noChangeShapeType="1"/>
            </p:cNvSpPr>
            <p:nvPr/>
          </p:nvSpPr>
          <p:spPr bwMode="auto">
            <a:xfrm>
              <a:off x="2382"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79" name="Line 151"/>
            <p:cNvSpPr>
              <a:spLocks noChangeShapeType="1"/>
            </p:cNvSpPr>
            <p:nvPr/>
          </p:nvSpPr>
          <p:spPr bwMode="auto">
            <a:xfrm>
              <a:off x="2447"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80" name="Line 152"/>
            <p:cNvSpPr>
              <a:spLocks noChangeShapeType="1"/>
            </p:cNvSpPr>
            <p:nvPr/>
          </p:nvSpPr>
          <p:spPr bwMode="auto">
            <a:xfrm>
              <a:off x="2512"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81" name="Line 153"/>
            <p:cNvSpPr>
              <a:spLocks noChangeShapeType="1"/>
            </p:cNvSpPr>
            <p:nvPr/>
          </p:nvSpPr>
          <p:spPr bwMode="auto">
            <a:xfrm>
              <a:off x="2578"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82" name="Line 154"/>
            <p:cNvSpPr>
              <a:spLocks noChangeShapeType="1"/>
            </p:cNvSpPr>
            <p:nvPr/>
          </p:nvSpPr>
          <p:spPr bwMode="auto">
            <a:xfrm>
              <a:off x="2643"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83" name="Line 155"/>
            <p:cNvSpPr>
              <a:spLocks noChangeShapeType="1"/>
            </p:cNvSpPr>
            <p:nvPr/>
          </p:nvSpPr>
          <p:spPr bwMode="auto">
            <a:xfrm>
              <a:off x="2708"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84" name="Line 156"/>
            <p:cNvSpPr>
              <a:spLocks noChangeShapeType="1"/>
            </p:cNvSpPr>
            <p:nvPr/>
          </p:nvSpPr>
          <p:spPr bwMode="auto">
            <a:xfrm>
              <a:off x="2774"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85" name="Line 157"/>
            <p:cNvSpPr>
              <a:spLocks noChangeShapeType="1"/>
            </p:cNvSpPr>
            <p:nvPr/>
          </p:nvSpPr>
          <p:spPr bwMode="auto">
            <a:xfrm>
              <a:off x="2839"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86" name="Line 158"/>
            <p:cNvSpPr>
              <a:spLocks noChangeShapeType="1"/>
            </p:cNvSpPr>
            <p:nvPr/>
          </p:nvSpPr>
          <p:spPr bwMode="auto">
            <a:xfrm>
              <a:off x="2904"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87" name="Line 159"/>
            <p:cNvSpPr>
              <a:spLocks noChangeShapeType="1"/>
            </p:cNvSpPr>
            <p:nvPr/>
          </p:nvSpPr>
          <p:spPr bwMode="auto">
            <a:xfrm>
              <a:off x="2970"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88" name="Line 160"/>
            <p:cNvSpPr>
              <a:spLocks noChangeShapeType="1"/>
            </p:cNvSpPr>
            <p:nvPr/>
          </p:nvSpPr>
          <p:spPr bwMode="auto">
            <a:xfrm>
              <a:off x="3035"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89" name="Line 161"/>
            <p:cNvSpPr>
              <a:spLocks noChangeShapeType="1"/>
            </p:cNvSpPr>
            <p:nvPr/>
          </p:nvSpPr>
          <p:spPr bwMode="auto">
            <a:xfrm>
              <a:off x="3100"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90" name="Line 162"/>
            <p:cNvSpPr>
              <a:spLocks noChangeShapeType="1"/>
            </p:cNvSpPr>
            <p:nvPr/>
          </p:nvSpPr>
          <p:spPr bwMode="auto">
            <a:xfrm>
              <a:off x="3166"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91" name="Line 163"/>
            <p:cNvSpPr>
              <a:spLocks noChangeShapeType="1"/>
            </p:cNvSpPr>
            <p:nvPr/>
          </p:nvSpPr>
          <p:spPr bwMode="auto">
            <a:xfrm>
              <a:off x="3231"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92" name="Line 164"/>
            <p:cNvSpPr>
              <a:spLocks noChangeShapeType="1"/>
            </p:cNvSpPr>
            <p:nvPr/>
          </p:nvSpPr>
          <p:spPr bwMode="auto">
            <a:xfrm>
              <a:off x="3296"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93" name="Line 165"/>
            <p:cNvSpPr>
              <a:spLocks noChangeShapeType="1"/>
            </p:cNvSpPr>
            <p:nvPr/>
          </p:nvSpPr>
          <p:spPr bwMode="auto">
            <a:xfrm>
              <a:off x="3362"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94" name="Line 166"/>
            <p:cNvSpPr>
              <a:spLocks noChangeShapeType="1"/>
            </p:cNvSpPr>
            <p:nvPr/>
          </p:nvSpPr>
          <p:spPr bwMode="auto">
            <a:xfrm>
              <a:off x="3427"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95" name="Line 167"/>
            <p:cNvSpPr>
              <a:spLocks noChangeShapeType="1"/>
            </p:cNvSpPr>
            <p:nvPr/>
          </p:nvSpPr>
          <p:spPr bwMode="auto">
            <a:xfrm>
              <a:off x="3492"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96" name="Line 168"/>
            <p:cNvSpPr>
              <a:spLocks noChangeShapeType="1"/>
            </p:cNvSpPr>
            <p:nvPr/>
          </p:nvSpPr>
          <p:spPr bwMode="auto">
            <a:xfrm>
              <a:off x="3558"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97" name="Line 169"/>
            <p:cNvSpPr>
              <a:spLocks noChangeShapeType="1"/>
            </p:cNvSpPr>
            <p:nvPr/>
          </p:nvSpPr>
          <p:spPr bwMode="auto">
            <a:xfrm>
              <a:off x="3623"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98" name="Line 170"/>
            <p:cNvSpPr>
              <a:spLocks noChangeShapeType="1"/>
            </p:cNvSpPr>
            <p:nvPr/>
          </p:nvSpPr>
          <p:spPr bwMode="auto">
            <a:xfrm>
              <a:off x="3688"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099" name="Line 171"/>
            <p:cNvSpPr>
              <a:spLocks noChangeShapeType="1"/>
            </p:cNvSpPr>
            <p:nvPr/>
          </p:nvSpPr>
          <p:spPr bwMode="auto">
            <a:xfrm>
              <a:off x="3754"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00" name="Line 172"/>
            <p:cNvSpPr>
              <a:spLocks noChangeShapeType="1"/>
            </p:cNvSpPr>
            <p:nvPr/>
          </p:nvSpPr>
          <p:spPr bwMode="auto">
            <a:xfrm>
              <a:off x="3819"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01" name="Line 173"/>
            <p:cNvSpPr>
              <a:spLocks noChangeShapeType="1"/>
            </p:cNvSpPr>
            <p:nvPr/>
          </p:nvSpPr>
          <p:spPr bwMode="auto">
            <a:xfrm>
              <a:off x="3884"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02" name="Line 174"/>
            <p:cNvSpPr>
              <a:spLocks noChangeShapeType="1"/>
            </p:cNvSpPr>
            <p:nvPr/>
          </p:nvSpPr>
          <p:spPr bwMode="auto">
            <a:xfrm>
              <a:off x="3950"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03" name="Line 175"/>
            <p:cNvSpPr>
              <a:spLocks noChangeShapeType="1"/>
            </p:cNvSpPr>
            <p:nvPr/>
          </p:nvSpPr>
          <p:spPr bwMode="auto">
            <a:xfrm>
              <a:off x="4015"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04" name="Line 176"/>
            <p:cNvSpPr>
              <a:spLocks noChangeShapeType="1"/>
            </p:cNvSpPr>
            <p:nvPr/>
          </p:nvSpPr>
          <p:spPr bwMode="auto">
            <a:xfrm>
              <a:off x="4080"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05" name="Line 177"/>
            <p:cNvSpPr>
              <a:spLocks noChangeShapeType="1"/>
            </p:cNvSpPr>
            <p:nvPr/>
          </p:nvSpPr>
          <p:spPr bwMode="auto">
            <a:xfrm>
              <a:off x="4146"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06" name="Line 178"/>
            <p:cNvSpPr>
              <a:spLocks noChangeShapeType="1"/>
            </p:cNvSpPr>
            <p:nvPr/>
          </p:nvSpPr>
          <p:spPr bwMode="auto">
            <a:xfrm>
              <a:off x="4211"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07" name="Line 179"/>
            <p:cNvSpPr>
              <a:spLocks noChangeShapeType="1"/>
            </p:cNvSpPr>
            <p:nvPr/>
          </p:nvSpPr>
          <p:spPr bwMode="auto">
            <a:xfrm>
              <a:off x="4276"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08" name="Line 180"/>
            <p:cNvSpPr>
              <a:spLocks noChangeShapeType="1"/>
            </p:cNvSpPr>
            <p:nvPr/>
          </p:nvSpPr>
          <p:spPr bwMode="auto">
            <a:xfrm>
              <a:off x="4342"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09" name="Line 181"/>
            <p:cNvSpPr>
              <a:spLocks noChangeShapeType="1"/>
            </p:cNvSpPr>
            <p:nvPr/>
          </p:nvSpPr>
          <p:spPr bwMode="auto">
            <a:xfrm>
              <a:off x="4407"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10" name="Line 182"/>
            <p:cNvSpPr>
              <a:spLocks noChangeShapeType="1"/>
            </p:cNvSpPr>
            <p:nvPr/>
          </p:nvSpPr>
          <p:spPr bwMode="auto">
            <a:xfrm>
              <a:off x="4472"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11" name="Line 183"/>
            <p:cNvSpPr>
              <a:spLocks noChangeShapeType="1"/>
            </p:cNvSpPr>
            <p:nvPr/>
          </p:nvSpPr>
          <p:spPr bwMode="auto">
            <a:xfrm>
              <a:off x="4538"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12" name="Line 184"/>
            <p:cNvSpPr>
              <a:spLocks noChangeShapeType="1"/>
            </p:cNvSpPr>
            <p:nvPr/>
          </p:nvSpPr>
          <p:spPr bwMode="auto">
            <a:xfrm>
              <a:off x="4603"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13" name="Line 185"/>
            <p:cNvSpPr>
              <a:spLocks noChangeShapeType="1"/>
            </p:cNvSpPr>
            <p:nvPr/>
          </p:nvSpPr>
          <p:spPr bwMode="auto">
            <a:xfrm>
              <a:off x="4668"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14" name="Line 186"/>
            <p:cNvSpPr>
              <a:spLocks noChangeShapeType="1"/>
            </p:cNvSpPr>
            <p:nvPr/>
          </p:nvSpPr>
          <p:spPr bwMode="auto">
            <a:xfrm>
              <a:off x="4734"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15" name="Line 187"/>
            <p:cNvSpPr>
              <a:spLocks noChangeShapeType="1"/>
            </p:cNvSpPr>
            <p:nvPr/>
          </p:nvSpPr>
          <p:spPr bwMode="auto">
            <a:xfrm>
              <a:off x="4799"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16" name="Line 188"/>
            <p:cNvSpPr>
              <a:spLocks noChangeShapeType="1"/>
            </p:cNvSpPr>
            <p:nvPr/>
          </p:nvSpPr>
          <p:spPr bwMode="auto">
            <a:xfrm>
              <a:off x="4864"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17" name="Line 189"/>
            <p:cNvSpPr>
              <a:spLocks noChangeShapeType="1"/>
            </p:cNvSpPr>
            <p:nvPr/>
          </p:nvSpPr>
          <p:spPr bwMode="auto">
            <a:xfrm>
              <a:off x="4930"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18" name="Line 190"/>
            <p:cNvSpPr>
              <a:spLocks noChangeShapeType="1"/>
            </p:cNvSpPr>
            <p:nvPr/>
          </p:nvSpPr>
          <p:spPr bwMode="auto">
            <a:xfrm>
              <a:off x="4995"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19" name="Line 191"/>
            <p:cNvSpPr>
              <a:spLocks noChangeShapeType="1"/>
            </p:cNvSpPr>
            <p:nvPr/>
          </p:nvSpPr>
          <p:spPr bwMode="auto">
            <a:xfrm>
              <a:off x="5060"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20" name="Line 192"/>
            <p:cNvSpPr>
              <a:spLocks noChangeShapeType="1"/>
            </p:cNvSpPr>
            <p:nvPr/>
          </p:nvSpPr>
          <p:spPr bwMode="auto">
            <a:xfrm>
              <a:off x="5126" y="1494"/>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21" name="Line 193"/>
            <p:cNvSpPr>
              <a:spLocks noChangeShapeType="1"/>
            </p:cNvSpPr>
            <p:nvPr/>
          </p:nvSpPr>
          <p:spPr bwMode="auto">
            <a:xfrm>
              <a:off x="5191" y="1494"/>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22" name="Line 194"/>
            <p:cNvSpPr>
              <a:spLocks noChangeShapeType="1"/>
            </p:cNvSpPr>
            <p:nvPr/>
          </p:nvSpPr>
          <p:spPr bwMode="auto">
            <a:xfrm>
              <a:off x="1010" y="1276"/>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23" name="Line 195"/>
            <p:cNvSpPr>
              <a:spLocks noChangeShapeType="1"/>
            </p:cNvSpPr>
            <p:nvPr/>
          </p:nvSpPr>
          <p:spPr bwMode="auto">
            <a:xfrm>
              <a:off x="1075" y="1276"/>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24" name="Line 196"/>
            <p:cNvSpPr>
              <a:spLocks noChangeShapeType="1"/>
            </p:cNvSpPr>
            <p:nvPr/>
          </p:nvSpPr>
          <p:spPr bwMode="auto">
            <a:xfrm>
              <a:off x="1140" y="1276"/>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25" name="Line 197"/>
            <p:cNvSpPr>
              <a:spLocks noChangeShapeType="1"/>
            </p:cNvSpPr>
            <p:nvPr/>
          </p:nvSpPr>
          <p:spPr bwMode="auto">
            <a:xfrm>
              <a:off x="1206" y="1276"/>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26" name="Line 198"/>
            <p:cNvSpPr>
              <a:spLocks noChangeShapeType="1"/>
            </p:cNvSpPr>
            <p:nvPr/>
          </p:nvSpPr>
          <p:spPr bwMode="auto">
            <a:xfrm>
              <a:off x="1271" y="1276"/>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27" name="Line 199"/>
            <p:cNvSpPr>
              <a:spLocks noChangeShapeType="1"/>
            </p:cNvSpPr>
            <p:nvPr/>
          </p:nvSpPr>
          <p:spPr bwMode="auto">
            <a:xfrm>
              <a:off x="1336" y="1276"/>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28" name="Line 200"/>
            <p:cNvSpPr>
              <a:spLocks noChangeShapeType="1"/>
            </p:cNvSpPr>
            <p:nvPr/>
          </p:nvSpPr>
          <p:spPr bwMode="auto">
            <a:xfrm>
              <a:off x="1402" y="1276"/>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29" name="Line 201"/>
            <p:cNvSpPr>
              <a:spLocks noChangeShapeType="1"/>
            </p:cNvSpPr>
            <p:nvPr/>
          </p:nvSpPr>
          <p:spPr bwMode="auto">
            <a:xfrm>
              <a:off x="1467" y="1276"/>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30" name="Line 202"/>
            <p:cNvSpPr>
              <a:spLocks noChangeShapeType="1"/>
            </p:cNvSpPr>
            <p:nvPr/>
          </p:nvSpPr>
          <p:spPr bwMode="auto">
            <a:xfrm>
              <a:off x="1532" y="1276"/>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31" name="Line 203"/>
            <p:cNvSpPr>
              <a:spLocks noChangeShapeType="1"/>
            </p:cNvSpPr>
            <p:nvPr/>
          </p:nvSpPr>
          <p:spPr bwMode="auto">
            <a:xfrm>
              <a:off x="1598" y="1276"/>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32" name="Line 204"/>
            <p:cNvSpPr>
              <a:spLocks noChangeShapeType="1"/>
            </p:cNvSpPr>
            <p:nvPr/>
          </p:nvSpPr>
          <p:spPr bwMode="auto">
            <a:xfrm>
              <a:off x="1663" y="1276"/>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33" name="Line 205"/>
            <p:cNvSpPr>
              <a:spLocks noChangeShapeType="1"/>
            </p:cNvSpPr>
            <p:nvPr/>
          </p:nvSpPr>
          <p:spPr bwMode="auto">
            <a:xfrm>
              <a:off x="1728" y="1276"/>
              <a:ext cx="22"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5134" name="Line 206"/>
            <p:cNvSpPr>
              <a:spLocks noChangeShapeType="1"/>
            </p:cNvSpPr>
            <p:nvPr/>
          </p:nvSpPr>
          <p:spPr bwMode="auto">
            <a:xfrm>
              <a:off x="1794" y="1276"/>
              <a:ext cx="21" cy="1"/>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14694" name="Group 207"/>
          <p:cNvGrpSpPr>
            <a:grpSpLocks/>
          </p:cNvGrpSpPr>
          <p:nvPr/>
        </p:nvGrpSpPr>
        <p:grpSpPr bwMode="auto">
          <a:xfrm>
            <a:off x="1568450" y="2025650"/>
            <a:ext cx="6759575" cy="3497263"/>
            <a:chOff x="988" y="1276"/>
            <a:chExt cx="4258" cy="2203"/>
          </a:xfrm>
        </p:grpSpPr>
        <p:sp>
          <p:nvSpPr>
            <p:cNvPr id="114735" name="Line 208"/>
            <p:cNvSpPr>
              <a:spLocks noChangeShapeType="1"/>
            </p:cNvSpPr>
            <p:nvPr/>
          </p:nvSpPr>
          <p:spPr bwMode="auto">
            <a:xfrm>
              <a:off x="4581" y="2150"/>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36" name="Line 209"/>
            <p:cNvSpPr>
              <a:spLocks noChangeShapeType="1"/>
            </p:cNvSpPr>
            <p:nvPr/>
          </p:nvSpPr>
          <p:spPr bwMode="auto">
            <a:xfrm>
              <a:off x="4581" y="2259"/>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37" name="Line 210"/>
            <p:cNvSpPr>
              <a:spLocks noChangeShapeType="1"/>
            </p:cNvSpPr>
            <p:nvPr/>
          </p:nvSpPr>
          <p:spPr bwMode="auto">
            <a:xfrm>
              <a:off x="4581" y="2368"/>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38" name="Line 211"/>
            <p:cNvSpPr>
              <a:spLocks noChangeShapeType="1"/>
            </p:cNvSpPr>
            <p:nvPr/>
          </p:nvSpPr>
          <p:spPr bwMode="auto">
            <a:xfrm>
              <a:off x="4581" y="2478"/>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39" name="Line 212"/>
            <p:cNvSpPr>
              <a:spLocks noChangeShapeType="1"/>
            </p:cNvSpPr>
            <p:nvPr/>
          </p:nvSpPr>
          <p:spPr bwMode="auto">
            <a:xfrm>
              <a:off x="4581" y="2587"/>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40" name="Line 213"/>
            <p:cNvSpPr>
              <a:spLocks noChangeShapeType="1"/>
            </p:cNvSpPr>
            <p:nvPr/>
          </p:nvSpPr>
          <p:spPr bwMode="auto">
            <a:xfrm>
              <a:off x="4581" y="2696"/>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41" name="Line 214"/>
            <p:cNvSpPr>
              <a:spLocks noChangeShapeType="1"/>
            </p:cNvSpPr>
            <p:nvPr/>
          </p:nvSpPr>
          <p:spPr bwMode="auto">
            <a:xfrm>
              <a:off x="4581" y="2805"/>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42" name="Line 215"/>
            <p:cNvSpPr>
              <a:spLocks noChangeShapeType="1"/>
            </p:cNvSpPr>
            <p:nvPr/>
          </p:nvSpPr>
          <p:spPr bwMode="auto">
            <a:xfrm>
              <a:off x="4581" y="2915"/>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43" name="Line 216"/>
            <p:cNvSpPr>
              <a:spLocks noChangeShapeType="1"/>
            </p:cNvSpPr>
            <p:nvPr/>
          </p:nvSpPr>
          <p:spPr bwMode="auto">
            <a:xfrm>
              <a:off x="4581" y="3024"/>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44" name="Line 217"/>
            <p:cNvSpPr>
              <a:spLocks noChangeShapeType="1"/>
            </p:cNvSpPr>
            <p:nvPr/>
          </p:nvSpPr>
          <p:spPr bwMode="auto">
            <a:xfrm>
              <a:off x="4581" y="3133"/>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45" name="Line 218"/>
            <p:cNvSpPr>
              <a:spLocks noChangeShapeType="1"/>
            </p:cNvSpPr>
            <p:nvPr/>
          </p:nvSpPr>
          <p:spPr bwMode="auto">
            <a:xfrm>
              <a:off x="4581" y="3242"/>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46" name="Line 219"/>
            <p:cNvSpPr>
              <a:spLocks noChangeShapeType="1"/>
            </p:cNvSpPr>
            <p:nvPr/>
          </p:nvSpPr>
          <p:spPr bwMode="auto">
            <a:xfrm>
              <a:off x="4581" y="3352"/>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47" name="Line 220"/>
            <p:cNvSpPr>
              <a:spLocks noChangeShapeType="1"/>
            </p:cNvSpPr>
            <p:nvPr/>
          </p:nvSpPr>
          <p:spPr bwMode="auto">
            <a:xfrm>
              <a:off x="4679" y="1276"/>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48" name="Line 221"/>
            <p:cNvSpPr>
              <a:spLocks noChangeShapeType="1"/>
            </p:cNvSpPr>
            <p:nvPr/>
          </p:nvSpPr>
          <p:spPr bwMode="auto">
            <a:xfrm>
              <a:off x="4679" y="1385"/>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49" name="Line 222"/>
            <p:cNvSpPr>
              <a:spLocks noChangeShapeType="1"/>
            </p:cNvSpPr>
            <p:nvPr/>
          </p:nvSpPr>
          <p:spPr bwMode="auto">
            <a:xfrm>
              <a:off x="4679" y="1494"/>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50" name="Line 223"/>
            <p:cNvSpPr>
              <a:spLocks noChangeShapeType="1"/>
            </p:cNvSpPr>
            <p:nvPr/>
          </p:nvSpPr>
          <p:spPr bwMode="auto">
            <a:xfrm>
              <a:off x="4679" y="1604"/>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51" name="Line 224"/>
            <p:cNvSpPr>
              <a:spLocks noChangeShapeType="1"/>
            </p:cNvSpPr>
            <p:nvPr/>
          </p:nvSpPr>
          <p:spPr bwMode="auto">
            <a:xfrm>
              <a:off x="4679" y="1713"/>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52" name="Line 225"/>
            <p:cNvSpPr>
              <a:spLocks noChangeShapeType="1"/>
            </p:cNvSpPr>
            <p:nvPr/>
          </p:nvSpPr>
          <p:spPr bwMode="auto">
            <a:xfrm>
              <a:off x="4679" y="1822"/>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53" name="Line 226"/>
            <p:cNvSpPr>
              <a:spLocks noChangeShapeType="1"/>
            </p:cNvSpPr>
            <p:nvPr/>
          </p:nvSpPr>
          <p:spPr bwMode="auto">
            <a:xfrm>
              <a:off x="4679" y="1931"/>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54" name="Line 227"/>
            <p:cNvSpPr>
              <a:spLocks noChangeShapeType="1"/>
            </p:cNvSpPr>
            <p:nvPr/>
          </p:nvSpPr>
          <p:spPr bwMode="auto">
            <a:xfrm>
              <a:off x="4679" y="2041"/>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55" name="Line 228"/>
            <p:cNvSpPr>
              <a:spLocks noChangeShapeType="1"/>
            </p:cNvSpPr>
            <p:nvPr/>
          </p:nvSpPr>
          <p:spPr bwMode="auto">
            <a:xfrm>
              <a:off x="4679" y="2150"/>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56" name="Line 229"/>
            <p:cNvSpPr>
              <a:spLocks noChangeShapeType="1"/>
            </p:cNvSpPr>
            <p:nvPr/>
          </p:nvSpPr>
          <p:spPr bwMode="auto">
            <a:xfrm>
              <a:off x="4679" y="2259"/>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57" name="Line 230"/>
            <p:cNvSpPr>
              <a:spLocks noChangeShapeType="1"/>
            </p:cNvSpPr>
            <p:nvPr/>
          </p:nvSpPr>
          <p:spPr bwMode="auto">
            <a:xfrm>
              <a:off x="4679" y="2368"/>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58" name="Line 231"/>
            <p:cNvSpPr>
              <a:spLocks noChangeShapeType="1"/>
            </p:cNvSpPr>
            <p:nvPr/>
          </p:nvSpPr>
          <p:spPr bwMode="auto">
            <a:xfrm>
              <a:off x="4679" y="2478"/>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59" name="Line 232"/>
            <p:cNvSpPr>
              <a:spLocks noChangeShapeType="1"/>
            </p:cNvSpPr>
            <p:nvPr/>
          </p:nvSpPr>
          <p:spPr bwMode="auto">
            <a:xfrm>
              <a:off x="4679" y="2587"/>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60" name="Line 233"/>
            <p:cNvSpPr>
              <a:spLocks noChangeShapeType="1"/>
            </p:cNvSpPr>
            <p:nvPr/>
          </p:nvSpPr>
          <p:spPr bwMode="auto">
            <a:xfrm>
              <a:off x="4679" y="2696"/>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61" name="Line 234"/>
            <p:cNvSpPr>
              <a:spLocks noChangeShapeType="1"/>
            </p:cNvSpPr>
            <p:nvPr/>
          </p:nvSpPr>
          <p:spPr bwMode="auto">
            <a:xfrm>
              <a:off x="4679" y="2805"/>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62" name="Line 235"/>
            <p:cNvSpPr>
              <a:spLocks noChangeShapeType="1"/>
            </p:cNvSpPr>
            <p:nvPr/>
          </p:nvSpPr>
          <p:spPr bwMode="auto">
            <a:xfrm>
              <a:off x="4679" y="2915"/>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63" name="Line 236"/>
            <p:cNvSpPr>
              <a:spLocks noChangeShapeType="1"/>
            </p:cNvSpPr>
            <p:nvPr/>
          </p:nvSpPr>
          <p:spPr bwMode="auto">
            <a:xfrm>
              <a:off x="4679" y="3024"/>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64" name="Line 237"/>
            <p:cNvSpPr>
              <a:spLocks noChangeShapeType="1"/>
            </p:cNvSpPr>
            <p:nvPr/>
          </p:nvSpPr>
          <p:spPr bwMode="auto">
            <a:xfrm>
              <a:off x="4679" y="3133"/>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65" name="Line 238"/>
            <p:cNvSpPr>
              <a:spLocks noChangeShapeType="1"/>
            </p:cNvSpPr>
            <p:nvPr/>
          </p:nvSpPr>
          <p:spPr bwMode="auto">
            <a:xfrm>
              <a:off x="4679" y="3242"/>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66" name="Line 239"/>
            <p:cNvSpPr>
              <a:spLocks noChangeShapeType="1"/>
            </p:cNvSpPr>
            <p:nvPr/>
          </p:nvSpPr>
          <p:spPr bwMode="auto">
            <a:xfrm>
              <a:off x="4679" y="3352"/>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67" name="Line 240"/>
            <p:cNvSpPr>
              <a:spLocks noChangeShapeType="1"/>
            </p:cNvSpPr>
            <p:nvPr/>
          </p:nvSpPr>
          <p:spPr bwMode="auto">
            <a:xfrm>
              <a:off x="4777" y="1276"/>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68" name="Line 241"/>
            <p:cNvSpPr>
              <a:spLocks noChangeShapeType="1"/>
            </p:cNvSpPr>
            <p:nvPr/>
          </p:nvSpPr>
          <p:spPr bwMode="auto">
            <a:xfrm>
              <a:off x="4777" y="1385"/>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69" name="Line 242"/>
            <p:cNvSpPr>
              <a:spLocks noChangeShapeType="1"/>
            </p:cNvSpPr>
            <p:nvPr/>
          </p:nvSpPr>
          <p:spPr bwMode="auto">
            <a:xfrm>
              <a:off x="4777" y="1494"/>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70" name="Line 243"/>
            <p:cNvSpPr>
              <a:spLocks noChangeShapeType="1"/>
            </p:cNvSpPr>
            <p:nvPr/>
          </p:nvSpPr>
          <p:spPr bwMode="auto">
            <a:xfrm>
              <a:off x="4777" y="1604"/>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71" name="Line 244"/>
            <p:cNvSpPr>
              <a:spLocks noChangeShapeType="1"/>
            </p:cNvSpPr>
            <p:nvPr/>
          </p:nvSpPr>
          <p:spPr bwMode="auto">
            <a:xfrm>
              <a:off x="4777" y="1713"/>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72" name="Line 245"/>
            <p:cNvSpPr>
              <a:spLocks noChangeShapeType="1"/>
            </p:cNvSpPr>
            <p:nvPr/>
          </p:nvSpPr>
          <p:spPr bwMode="auto">
            <a:xfrm>
              <a:off x="4777" y="1822"/>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73" name="Line 246"/>
            <p:cNvSpPr>
              <a:spLocks noChangeShapeType="1"/>
            </p:cNvSpPr>
            <p:nvPr/>
          </p:nvSpPr>
          <p:spPr bwMode="auto">
            <a:xfrm>
              <a:off x="4777" y="1931"/>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74" name="Line 247"/>
            <p:cNvSpPr>
              <a:spLocks noChangeShapeType="1"/>
            </p:cNvSpPr>
            <p:nvPr/>
          </p:nvSpPr>
          <p:spPr bwMode="auto">
            <a:xfrm>
              <a:off x="4777" y="2041"/>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75" name="Line 248"/>
            <p:cNvSpPr>
              <a:spLocks noChangeShapeType="1"/>
            </p:cNvSpPr>
            <p:nvPr/>
          </p:nvSpPr>
          <p:spPr bwMode="auto">
            <a:xfrm>
              <a:off x="4777" y="2150"/>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76" name="Line 249"/>
            <p:cNvSpPr>
              <a:spLocks noChangeShapeType="1"/>
            </p:cNvSpPr>
            <p:nvPr/>
          </p:nvSpPr>
          <p:spPr bwMode="auto">
            <a:xfrm>
              <a:off x="4777" y="2259"/>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77" name="Line 250"/>
            <p:cNvSpPr>
              <a:spLocks noChangeShapeType="1"/>
            </p:cNvSpPr>
            <p:nvPr/>
          </p:nvSpPr>
          <p:spPr bwMode="auto">
            <a:xfrm>
              <a:off x="4777" y="2368"/>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78" name="Line 251"/>
            <p:cNvSpPr>
              <a:spLocks noChangeShapeType="1"/>
            </p:cNvSpPr>
            <p:nvPr/>
          </p:nvSpPr>
          <p:spPr bwMode="auto">
            <a:xfrm>
              <a:off x="4777" y="2478"/>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79" name="Line 252"/>
            <p:cNvSpPr>
              <a:spLocks noChangeShapeType="1"/>
            </p:cNvSpPr>
            <p:nvPr/>
          </p:nvSpPr>
          <p:spPr bwMode="auto">
            <a:xfrm>
              <a:off x="4777" y="2587"/>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80" name="Line 253"/>
            <p:cNvSpPr>
              <a:spLocks noChangeShapeType="1"/>
            </p:cNvSpPr>
            <p:nvPr/>
          </p:nvSpPr>
          <p:spPr bwMode="auto">
            <a:xfrm>
              <a:off x="4777" y="2696"/>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81" name="Line 254"/>
            <p:cNvSpPr>
              <a:spLocks noChangeShapeType="1"/>
            </p:cNvSpPr>
            <p:nvPr/>
          </p:nvSpPr>
          <p:spPr bwMode="auto">
            <a:xfrm>
              <a:off x="4777" y="2805"/>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82" name="Line 255"/>
            <p:cNvSpPr>
              <a:spLocks noChangeShapeType="1"/>
            </p:cNvSpPr>
            <p:nvPr/>
          </p:nvSpPr>
          <p:spPr bwMode="auto">
            <a:xfrm>
              <a:off x="4777" y="2915"/>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83" name="Line 256"/>
            <p:cNvSpPr>
              <a:spLocks noChangeShapeType="1"/>
            </p:cNvSpPr>
            <p:nvPr/>
          </p:nvSpPr>
          <p:spPr bwMode="auto">
            <a:xfrm>
              <a:off x="4777" y="3024"/>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84" name="Line 257"/>
            <p:cNvSpPr>
              <a:spLocks noChangeShapeType="1"/>
            </p:cNvSpPr>
            <p:nvPr/>
          </p:nvSpPr>
          <p:spPr bwMode="auto">
            <a:xfrm>
              <a:off x="4777" y="3133"/>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85" name="Line 258"/>
            <p:cNvSpPr>
              <a:spLocks noChangeShapeType="1"/>
            </p:cNvSpPr>
            <p:nvPr/>
          </p:nvSpPr>
          <p:spPr bwMode="auto">
            <a:xfrm>
              <a:off x="4777" y="3242"/>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86" name="Line 259"/>
            <p:cNvSpPr>
              <a:spLocks noChangeShapeType="1"/>
            </p:cNvSpPr>
            <p:nvPr/>
          </p:nvSpPr>
          <p:spPr bwMode="auto">
            <a:xfrm>
              <a:off x="4777" y="3352"/>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87" name="Line 260"/>
            <p:cNvSpPr>
              <a:spLocks noChangeShapeType="1"/>
            </p:cNvSpPr>
            <p:nvPr/>
          </p:nvSpPr>
          <p:spPr bwMode="auto">
            <a:xfrm>
              <a:off x="4864" y="1276"/>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88" name="Line 261"/>
            <p:cNvSpPr>
              <a:spLocks noChangeShapeType="1"/>
            </p:cNvSpPr>
            <p:nvPr/>
          </p:nvSpPr>
          <p:spPr bwMode="auto">
            <a:xfrm>
              <a:off x="4864" y="1385"/>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89" name="Line 262"/>
            <p:cNvSpPr>
              <a:spLocks noChangeShapeType="1"/>
            </p:cNvSpPr>
            <p:nvPr/>
          </p:nvSpPr>
          <p:spPr bwMode="auto">
            <a:xfrm>
              <a:off x="4864" y="1494"/>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90" name="Line 263"/>
            <p:cNvSpPr>
              <a:spLocks noChangeShapeType="1"/>
            </p:cNvSpPr>
            <p:nvPr/>
          </p:nvSpPr>
          <p:spPr bwMode="auto">
            <a:xfrm>
              <a:off x="4864" y="1604"/>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91" name="Line 264"/>
            <p:cNvSpPr>
              <a:spLocks noChangeShapeType="1"/>
            </p:cNvSpPr>
            <p:nvPr/>
          </p:nvSpPr>
          <p:spPr bwMode="auto">
            <a:xfrm>
              <a:off x="4864" y="1713"/>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92" name="Line 265"/>
            <p:cNvSpPr>
              <a:spLocks noChangeShapeType="1"/>
            </p:cNvSpPr>
            <p:nvPr/>
          </p:nvSpPr>
          <p:spPr bwMode="auto">
            <a:xfrm>
              <a:off x="4864" y="1822"/>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93" name="Line 266"/>
            <p:cNvSpPr>
              <a:spLocks noChangeShapeType="1"/>
            </p:cNvSpPr>
            <p:nvPr/>
          </p:nvSpPr>
          <p:spPr bwMode="auto">
            <a:xfrm>
              <a:off x="4864" y="1931"/>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94" name="Line 267"/>
            <p:cNvSpPr>
              <a:spLocks noChangeShapeType="1"/>
            </p:cNvSpPr>
            <p:nvPr/>
          </p:nvSpPr>
          <p:spPr bwMode="auto">
            <a:xfrm>
              <a:off x="4864" y="2041"/>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95" name="Line 268"/>
            <p:cNvSpPr>
              <a:spLocks noChangeShapeType="1"/>
            </p:cNvSpPr>
            <p:nvPr/>
          </p:nvSpPr>
          <p:spPr bwMode="auto">
            <a:xfrm>
              <a:off x="4864" y="2150"/>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96" name="Line 269"/>
            <p:cNvSpPr>
              <a:spLocks noChangeShapeType="1"/>
            </p:cNvSpPr>
            <p:nvPr/>
          </p:nvSpPr>
          <p:spPr bwMode="auto">
            <a:xfrm>
              <a:off x="4864" y="2259"/>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97" name="Line 270"/>
            <p:cNvSpPr>
              <a:spLocks noChangeShapeType="1"/>
            </p:cNvSpPr>
            <p:nvPr/>
          </p:nvSpPr>
          <p:spPr bwMode="auto">
            <a:xfrm>
              <a:off x="4864" y="2368"/>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98" name="Line 271"/>
            <p:cNvSpPr>
              <a:spLocks noChangeShapeType="1"/>
            </p:cNvSpPr>
            <p:nvPr/>
          </p:nvSpPr>
          <p:spPr bwMode="auto">
            <a:xfrm>
              <a:off x="4864" y="2478"/>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99" name="Line 272"/>
            <p:cNvSpPr>
              <a:spLocks noChangeShapeType="1"/>
            </p:cNvSpPr>
            <p:nvPr/>
          </p:nvSpPr>
          <p:spPr bwMode="auto">
            <a:xfrm>
              <a:off x="4864" y="2587"/>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00" name="Line 273"/>
            <p:cNvSpPr>
              <a:spLocks noChangeShapeType="1"/>
            </p:cNvSpPr>
            <p:nvPr/>
          </p:nvSpPr>
          <p:spPr bwMode="auto">
            <a:xfrm>
              <a:off x="4864" y="2696"/>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01" name="Line 274"/>
            <p:cNvSpPr>
              <a:spLocks noChangeShapeType="1"/>
            </p:cNvSpPr>
            <p:nvPr/>
          </p:nvSpPr>
          <p:spPr bwMode="auto">
            <a:xfrm>
              <a:off x="4864" y="2805"/>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02" name="Line 275"/>
            <p:cNvSpPr>
              <a:spLocks noChangeShapeType="1"/>
            </p:cNvSpPr>
            <p:nvPr/>
          </p:nvSpPr>
          <p:spPr bwMode="auto">
            <a:xfrm>
              <a:off x="4864" y="2915"/>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03" name="Line 276"/>
            <p:cNvSpPr>
              <a:spLocks noChangeShapeType="1"/>
            </p:cNvSpPr>
            <p:nvPr/>
          </p:nvSpPr>
          <p:spPr bwMode="auto">
            <a:xfrm>
              <a:off x="4864" y="3024"/>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04" name="Line 277"/>
            <p:cNvSpPr>
              <a:spLocks noChangeShapeType="1"/>
            </p:cNvSpPr>
            <p:nvPr/>
          </p:nvSpPr>
          <p:spPr bwMode="auto">
            <a:xfrm>
              <a:off x="4864" y="3133"/>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05" name="Line 278"/>
            <p:cNvSpPr>
              <a:spLocks noChangeShapeType="1"/>
            </p:cNvSpPr>
            <p:nvPr/>
          </p:nvSpPr>
          <p:spPr bwMode="auto">
            <a:xfrm>
              <a:off x="4864" y="3242"/>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06" name="Line 279"/>
            <p:cNvSpPr>
              <a:spLocks noChangeShapeType="1"/>
            </p:cNvSpPr>
            <p:nvPr/>
          </p:nvSpPr>
          <p:spPr bwMode="auto">
            <a:xfrm>
              <a:off x="4864" y="3352"/>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07" name="Line 280"/>
            <p:cNvSpPr>
              <a:spLocks noChangeShapeType="1"/>
            </p:cNvSpPr>
            <p:nvPr/>
          </p:nvSpPr>
          <p:spPr bwMode="auto">
            <a:xfrm>
              <a:off x="4962" y="1276"/>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08" name="Line 281"/>
            <p:cNvSpPr>
              <a:spLocks noChangeShapeType="1"/>
            </p:cNvSpPr>
            <p:nvPr/>
          </p:nvSpPr>
          <p:spPr bwMode="auto">
            <a:xfrm>
              <a:off x="4962" y="1385"/>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09" name="Line 282"/>
            <p:cNvSpPr>
              <a:spLocks noChangeShapeType="1"/>
            </p:cNvSpPr>
            <p:nvPr/>
          </p:nvSpPr>
          <p:spPr bwMode="auto">
            <a:xfrm>
              <a:off x="4962" y="1494"/>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10" name="Line 283"/>
            <p:cNvSpPr>
              <a:spLocks noChangeShapeType="1"/>
            </p:cNvSpPr>
            <p:nvPr/>
          </p:nvSpPr>
          <p:spPr bwMode="auto">
            <a:xfrm>
              <a:off x="4962" y="1604"/>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11" name="Line 284"/>
            <p:cNvSpPr>
              <a:spLocks noChangeShapeType="1"/>
            </p:cNvSpPr>
            <p:nvPr/>
          </p:nvSpPr>
          <p:spPr bwMode="auto">
            <a:xfrm>
              <a:off x="4962" y="1713"/>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12" name="Line 285"/>
            <p:cNvSpPr>
              <a:spLocks noChangeShapeType="1"/>
            </p:cNvSpPr>
            <p:nvPr/>
          </p:nvSpPr>
          <p:spPr bwMode="auto">
            <a:xfrm>
              <a:off x="4962" y="1822"/>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13" name="Line 286"/>
            <p:cNvSpPr>
              <a:spLocks noChangeShapeType="1"/>
            </p:cNvSpPr>
            <p:nvPr/>
          </p:nvSpPr>
          <p:spPr bwMode="auto">
            <a:xfrm>
              <a:off x="4962" y="1931"/>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14" name="Line 287"/>
            <p:cNvSpPr>
              <a:spLocks noChangeShapeType="1"/>
            </p:cNvSpPr>
            <p:nvPr/>
          </p:nvSpPr>
          <p:spPr bwMode="auto">
            <a:xfrm>
              <a:off x="4962" y="2041"/>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15" name="Line 288"/>
            <p:cNvSpPr>
              <a:spLocks noChangeShapeType="1"/>
            </p:cNvSpPr>
            <p:nvPr/>
          </p:nvSpPr>
          <p:spPr bwMode="auto">
            <a:xfrm>
              <a:off x="4962" y="2150"/>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16" name="Line 289"/>
            <p:cNvSpPr>
              <a:spLocks noChangeShapeType="1"/>
            </p:cNvSpPr>
            <p:nvPr/>
          </p:nvSpPr>
          <p:spPr bwMode="auto">
            <a:xfrm>
              <a:off x="4962" y="2259"/>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17" name="Line 290"/>
            <p:cNvSpPr>
              <a:spLocks noChangeShapeType="1"/>
            </p:cNvSpPr>
            <p:nvPr/>
          </p:nvSpPr>
          <p:spPr bwMode="auto">
            <a:xfrm>
              <a:off x="4962" y="2368"/>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18" name="Line 291"/>
            <p:cNvSpPr>
              <a:spLocks noChangeShapeType="1"/>
            </p:cNvSpPr>
            <p:nvPr/>
          </p:nvSpPr>
          <p:spPr bwMode="auto">
            <a:xfrm>
              <a:off x="4962" y="2478"/>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19" name="Line 292"/>
            <p:cNvSpPr>
              <a:spLocks noChangeShapeType="1"/>
            </p:cNvSpPr>
            <p:nvPr/>
          </p:nvSpPr>
          <p:spPr bwMode="auto">
            <a:xfrm>
              <a:off x="4962" y="2587"/>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20" name="Line 293"/>
            <p:cNvSpPr>
              <a:spLocks noChangeShapeType="1"/>
            </p:cNvSpPr>
            <p:nvPr/>
          </p:nvSpPr>
          <p:spPr bwMode="auto">
            <a:xfrm>
              <a:off x="4962" y="2696"/>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21" name="Line 294"/>
            <p:cNvSpPr>
              <a:spLocks noChangeShapeType="1"/>
            </p:cNvSpPr>
            <p:nvPr/>
          </p:nvSpPr>
          <p:spPr bwMode="auto">
            <a:xfrm>
              <a:off x="4962" y="2805"/>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22" name="Line 295"/>
            <p:cNvSpPr>
              <a:spLocks noChangeShapeType="1"/>
            </p:cNvSpPr>
            <p:nvPr/>
          </p:nvSpPr>
          <p:spPr bwMode="auto">
            <a:xfrm>
              <a:off x="4962" y="2915"/>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23" name="Line 296"/>
            <p:cNvSpPr>
              <a:spLocks noChangeShapeType="1"/>
            </p:cNvSpPr>
            <p:nvPr/>
          </p:nvSpPr>
          <p:spPr bwMode="auto">
            <a:xfrm>
              <a:off x="4962" y="3024"/>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24" name="Line 297"/>
            <p:cNvSpPr>
              <a:spLocks noChangeShapeType="1"/>
            </p:cNvSpPr>
            <p:nvPr/>
          </p:nvSpPr>
          <p:spPr bwMode="auto">
            <a:xfrm>
              <a:off x="4962" y="3133"/>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25" name="Line 298"/>
            <p:cNvSpPr>
              <a:spLocks noChangeShapeType="1"/>
            </p:cNvSpPr>
            <p:nvPr/>
          </p:nvSpPr>
          <p:spPr bwMode="auto">
            <a:xfrm>
              <a:off x="4962" y="3242"/>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26" name="Line 299"/>
            <p:cNvSpPr>
              <a:spLocks noChangeShapeType="1"/>
            </p:cNvSpPr>
            <p:nvPr/>
          </p:nvSpPr>
          <p:spPr bwMode="auto">
            <a:xfrm>
              <a:off x="4962" y="3352"/>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27" name="Line 300"/>
            <p:cNvSpPr>
              <a:spLocks noChangeShapeType="1"/>
            </p:cNvSpPr>
            <p:nvPr/>
          </p:nvSpPr>
          <p:spPr bwMode="auto">
            <a:xfrm>
              <a:off x="5060" y="1276"/>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28" name="Line 301"/>
            <p:cNvSpPr>
              <a:spLocks noChangeShapeType="1"/>
            </p:cNvSpPr>
            <p:nvPr/>
          </p:nvSpPr>
          <p:spPr bwMode="auto">
            <a:xfrm>
              <a:off x="5060" y="1385"/>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29" name="Line 302"/>
            <p:cNvSpPr>
              <a:spLocks noChangeShapeType="1"/>
            </p:cNvSpPr>
            <p:nvPr/>
          </p:nvSpPr>
          <p:spPr bwMode="auto">
            <a:xfrm>
              <a:off x="5060" y="1494"/>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30" name="Line 303"/>
            <p:cNvSpPr>
              <a:spLocks noChangeShapeType="1"/>
            </p:cNvSpPr>
            <p:nvPr/>
          </p:nvSpPr>
          <p:spPr bwMode="auto">
            <a:xfrm>
              <a:off x="5060" y="1604"/>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31" name="Line 304"/>
            <p:cNvSpPr>
              <a:spLocks noChangeShapeType="1"/>
            </p:cNvSpPr>
            <p:nvPr/>
          </p:nvSpPr>
          <p:spPr bwMode="auto">
            <a:xfrm>
              <a:off x="5060" y="1713"/>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32" name="Line 305"/>
            <p:cNvSpPr>
              <a:spLocks noChangeShapeType="1"/>
            </p:cNvSpPr>
            <p:nvPr/>
          </p:nvSpPr>
          <p:spPr bwMode="auto">
            <a:xfrm>
              <a:off x="5060" y="1822"/>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33" name="Line 306"/>
            <p:cNvSpPr>
              <a:spLocks noChangeShapeType="1"/>
            </p:cNvSpPr>
            <p:nvPr/>
          </p:nvSpPr>
          <p:spPr bwMode="auto">
            <a:xfrm>
              <a:off x="5060" y="1931"/>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34" name="Line 307"/>
            <p:cNvSpPr>
              <a:spLocks noChangeShapeType="1"/>
            </p:cNvSpPr>
            <p:nvPr/>
          </p:nvSpPr>
          <p:spPr bwMode="auto">
            <a:xfrm>
              <a:off x="5060" y="2041"/>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35" name="Line 308"/>
            <p:cNvSpPr>
              <a:spLocks noChangeShapeType="1"/>
            </p:cNvSpPr>
            <p:nvPr/>
          </p:nvSpPr>
          <p:spPr bwMode="auto">
            <a:xfrm>
              <a:off x="5060" y="2150"/>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36" name="Line 309"/>
            <p:cNvSpPr>
              <a:spLocks noChangeShapeType="1"/>
            </p:cNvSpPr>
            <p:nvPr/>
          </p:nvSpPr>
          <p:spPr bwMode="auto">
            <a:xfrm>
              <a:off x="5060" y="2259"/>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37" name="Line 310"/>
            <p:cNvSpPr>
              <a:spLocks noChangeShapeType="1"/>
            </p:cNvSpPr>
            <p:nvPr/>
          </p:nvSpPr>
          <p:spPr bwMode="auto">
            <a:xfrm>
              <a:off x="5060" y="2368"/>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38" name="Line 311"/>
            <p:cNvSpPr>
              <a:spLocks noChangeShapeType="1"/>
            </p:cNvSpPr>
            <p:nvPr/>
          </p:nvSpPr>
          <p:spPr bwMode="auto">
            <a:xfrm>
              <a:off x="5060" y="2478"/>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39" name="Line 312"/>
            <p:cNvSpPr>
              <a:spLocks noChangeShapeType="1"/>
            </p:cNvSpPr>
            <p:nvPr/>
          </p:nvSpPr>
          <p:spPr bwMode="auto">
            <a:xfrm>
              <a:off x="5060" y="2587"/>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40" name="Line 313"/>
            <p:cNvSpPr>
              <a:spLocks noChangeShapeType="1"/>
            </p:cNvSpPr>
            <p:nvPr/>
          </p:nvSpPr>
          <p:spPr bwMode="auto">
            <a:xfrm>
              <a:off x="5060" y="2696"/>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41" name="Line 314"/>
            <p:cNvSpPr>
              <a:spLocks noChangeShapeType="1"/>
            </p:cNvSpPr>
            <p:nvPr/>
          </p:nvSpPr>
          <p:spPr bwMode="auto">
            <a:xfrm>
              <a:off x="5060" y="2805"/>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42" name="Line 315"/>
            <p:cNvSpPr>
              <a:spLocks noChangeShapeType="1"/>
            </p:cNvSpPr>
            <p:nvPr/>
          </p:nvSpPr>
          <p:spPr bwMode="auto">
            <a:xfrm>
              <a:off x="5060" y="2915"/>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43" name="Line 316"/>
            <p:cNvSpPr>
              <a:spLocks noChangeShapeType="1"/>
            </p:cNvSpPr>
            <p:nvPr/>
          </p:nvSpPr>
          <p:spPr bwMode="auto">
            <a:xfrm>
              <a:off x="5060" y="3024"/>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44" name="Line 317"/>
            <p:cNvSpPr>
              <a:spLocks noChangeShapeType="1"/>
            </p:cNvSpPr>
            <p:nvPr/>
          </p:nvSpPr>
          <p:spPr bwMode="auto">
            <a:xfrm>
              <a:off x="5060" y="3133"/>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45" name="Line 318"/>
            <p:cNvSpPr>
              <a:spLocks noChangeShapeType="1"/>
            </p:cNvSpPr>
            <p:nvPr/>
          </p:nvSpPr>
          <p:spPr bwMode="auto">
            <a:xfrm>
              <a:off x="5060" y="3242"/>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46" name="Line 319"/>
            <p:cNvSpPr>
              <a:spLocks noChangeShapeType="1"/>
            </p:cNvSpPr>
            <p:nvPr/>
          </p:nvSpPr>
          <p:spPr bwMode="auto">
            <a:xfrm>
              <a:off x="5060" y="3352"/>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47" name="Line 320"/>
            <p:cNvSpPr>
              <a:spLocks noChangeShapeType="1"/>
            </p:cNvSpPr>
            <p:nvPr/>
          </p:nvSpPr>
          <p:spPr bwMode="auto">
            <a:xfrm>
              <a:off x="5147" y="1276"/>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48" name="Line 321"/>
            <p:cNvSpPr>
              <a:spLocks noChangeShapeType="1"/>
            </p:cNvSpPr>
            <p:nvPr/>
          </p:nvSpPr>
          <p:spPr bwMode="auto">
            <a:xfrm>
              <a:off x="5147" y="1385"/>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49" name="Line 322"/>
            <p:cNvSpPr>
              <a:spLocks noChangeShapeType="1"/>
            </p:cNvSpPr>
            <p:nvPr/>
          </p:nvSpPr>
          <p:spPr bwMode="auto">
            <a:xfrm>
              <a:off x="5147" y="1494"/>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50" name="Line 323"/>
            <p:cNvSpPr>
              <a:spLocks noChangeShapeType="1"/>
            </p:cNvSpPr>
            <p:nvPr/>
          </p:nvSpPr>
          <p:spPr bwMode="auto">
            <a:xfrm>
              <a:off x="5147" y="1604"/>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51" name="Line 324"/>
            <p:cNvSpPr>
              <a:spLocks noChangeShapeType="1"/>
            </p:cNvSpPr>
            <p:nvPr/>
          </p:nvSpPr>
          <p:spPr bwMode="auto">
            <a:xfrm>
              <a:off x="5147" y="1713"/>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52" name="Line 325"/>
            <p:cNvSpPr>
              <a:spLocks noChangeShapeType="1"/>
            </p:cNvSpPr>
            <p:nvPr/>
          </p:nvSpPr>
          <p:spPr bwMode="auto">
            <a:xfrm>
              <a:off x="5147" y="1822"/>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53" name="Line 326"/>
            <p:cNvSpPr>
              <a:spLocks noChangeShapeType="1"/>
            </p:cNvSpPr>
            <p:nvPr/>
          </p:nvSpPr>
          <p:spPr bwMode="auto">
            <a:xfrm>
              <a:off x="5147" y="1931"/>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54" name="Line 327"/>
            <p:cNvSpPr>
              <a:spLocks noChangeShapeType="1"/>
            </p:cNvSpPr>
            <p:nvPr/>
          </p:nvSpPr>
          <p:spPr bwMode="auto">
            <a:xfrm>
              <a:off x="5147" y="2041"/>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55" name="Line 328"/>
            <p:cNvSpPr>
              <a:spLocks noChangeShapeType="1"/>
            </p:cNvSpPr>
            <p:nvPr/>
          </p:nvSpPr>
          <p:spPr bwMode="auto">
            <a:xfrm>
              <a:off x="5147" y="2150"/>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56" name="Line 329"/>
            <p:cNvSpPr>
              <a:spLocks noChangeShapeType="1"/>
            </p:cNvSpPr>
            <p:nvPr/>
          </p:nvSpPr>
          <p:spPr bwMode="auto">
            <a:xfrm>
              <a:off x="5147" y="2259"/>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57" name="Line 330"/>
            <p:cNvSpPr>
              <a:spLocks noChangeShapeType="1"/>
            </p:cNvSpPr>
            <p:nvPr/>
          </p:nvSpPr>
          <p:spPr bwMode="auto">
            <a:xfrm>
              <a:off x="5147" y="2368"/>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58" name="Line 331"/>
            <p:cNvSpPr>
              <a:spLocks noChangeShapeType="1"/>
            </p:cNvSpPr>
            <p:nvPr/>
          </p:nvSpPr>
          <p:spPr bwMode="auto">
            <a:xfrm>
              <a:off x="5147" y="2478"/>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59" name="Line 332"/>
            <p:cNvSpPr>
              <a:spLocks noChangeShapeType="1"/>
            </p:cNvSpPr>
            <p:nvPr/>
          </p:nvSpPr>
          <p:spPr bwMode="auto">
            <a:xfrm>
              <a:off x="5147" y="2587"/>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60" name="Line 333"/>
            <p:cNvSpPr>
              <a:spLocks noChangeShapeType="1"/>
            </p:cNvSpPr>
            <p:nvPr/>
          </p:nvSpPr>
          <p:spPr bwMode="auto">
            <a:xfrm>
              <a:off x="5147" y="2696"/>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61" name="Line 334"/>
            <p:cNvSpPr>
              <a:spLocks noChangeShapeType="1"/>
            </p:cNvSpPr>
            <p:nvPr/>
          </p:nvSpPr>
          <p:spPr bwMode="auto">
            <a:xfrm>
              <a:off x="5147" y="2805"/>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62" name="Line 335"/>
            <p:cNvSpPr>
              <a:spLocks noChangeShapeType="1"/>
            </p:cNvSpPr>
            <p:nvPr/>
          </p:nvSpPr>
          <p:spPr bwMode="auto">
            <a:xfrm>
              <a:off x="5147" y="2915"/>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63" name="Line 336"/>
            <p:cNvSpPr>
              <a:spLocks noChangeShapeType="1"/>
            </p:cNvSpPr>
            <p:nvPr/>
          </p:nvSpPr>
          <p:spPr bwMode="auto">
            <a:xfrm>
              <a:off x="5147" y="3024"/>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64" name="Line 337"/>
            <p:cNvSpPr>
              <a:spLocks noChangeShapeType="1"/>
            </p:cNvSpPr>
            <p:nvPr/>
          </p:nvSpPr>
          <p:spPr bwMode="auto">
            <a:xfrm>
              <a:off x="5147" y="3133"/>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65" name="Line 338"/>
            <p:cNvSpPr>
              <a:spLocks noChangeShapeType="1"/>
            </p:cNvSpPr>
            <p:nvPr/>
          </p:nvSpPr>
          <p:spPr bwMode="auto">
            <a:xfrm>
              <a:off x="5147" y="3242"/>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66" name="Line 339"/>
            <p:cNvSpPr>
              <a:spLocks noChangeShapeType="1"/>
            </p:cNvSpPr>
            <p:nvPr/>
          </p:nvSpPr>
          <p:spPr bwMode="auto">
            <a:xfrm>
              <a:off x="5147" y="3352"/>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67" name="Line 340"/>
            <p:cNvSpPr>
              <a:spLocks noChangeShapeType="1"/>
            </p:cNvSpPr>
            <p:nvPr/>
          </p:nvSpPr>
          <p:spPr bwMode="auto">
            <a:xfrm>
              <a:off x="5245" y="1276"/>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68" name="Line 341"/>
            <p:cNvSpPr>
              <a:spLocks noChangeShapeType="1"/>
            </p:cNvSpPr>
            <p:nvPr/>
          </p:nvSpPr>
          <p:spPr bwMode="auto">
            <a:xfrm>
              <a:off x="5245" y="1385"/>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69" name="Line 342"/>
            <p:cNvSpPr>
              <a:spLocks noChangeShapeType="1"/>
            </p:cNvSpPr>
            <p:nvPr/>
          </p:nvSpPr>
          <p:spPr bwMode="auto">
            <a:xfrm>
              <a:off x="5245" y="1494"/>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70" name="Line 343"/>
            <p:cNvSpPr>
              <a:spLocks noChangeShapeType="1"/>
            </p:cNvSpPr>
            <p:nvPr/>
          </p:nvSpPr>
          <p:spPr bwMode="auto">
            <a:xfrm>
              <a:off x="5245" y="1604"/>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71" name="Line 344"/>
            <p:cNvSpPr>
              <a:spLocks noChangeShapeType="1"/>
            </p:cNvSpPr>
            <p:nvPr/>
          </p:nvSpPr>
          <p:spPr bwMode="auto">
            <a:xfrm>
              <a:off x="5245" y="1713"/>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72" name="Line 345"/>
            <p:cNvSpPr>
              <a:spLocks noChangeShapeType="1"/>
            </p:cNvSpPr>
            <p:nvPr/>
          </p:nvSpPr>
          <p:spPr bwMode="auto">
            <a:xfrm>
              <a:off x="5245" y="1822"/>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73" name="Line 346"/>
            <p:cNvSpPr>
              <a:spLocks noChangeShapeType="1"/>
            </p:cNvSpPr>
            <p:nvPr/>
          </p:nvSpPr>
          <p:spPr bwMode="auto">
            <a:xfrm>
              <a:off x="5245" y="1931"/>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74" name="Line 347"/>
            <p:cNvSpPr>
              <a:spLocks noChangeShapeType="1"/>
            </p:cNvSpPr>
            <p:nvPr/>
          </p:nvSpPr>
          <p:spPr bwMode="auto">
            <a:xfrm>
              <a:off x="5245" y="2041"/>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75" name="Line 348"/>
            <p:cNvSpPr>
              <a:spLocks noChangeShapeType="1"/>
            </p:cNvSpPr>
            <p:nvPr/>
          </p:nvSpPr>
          <p:spPr bwMode="auto">
            <a:xfrm>
              <a:off x="5245" y="2150"/>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76" name="Line 349"/>
            <p:cNvSpPr>
              <a:spLocks noChangeShapeType="1"/>
            </p:cNvSpPr>
            <p:nvPr/>
          </p:nvSpPr>
          <p:spPr bwMode="auto">
            <a:xfrm>
              <a:off x="5245" y="2259"/>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77" name="Line 350"/>
            <p:cNvSpPr>
              <a:spLocks noChangeShapeType="1"/>
            </p:cNvSpPr>
            <p:nvPr/>
          </p:nvSpPr>
          <p:spPr bwMode="auto">
            <a:xfrm>
              <a:off x="5245" y="2368"/>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78" name="Line 351"/>
            <p:cNvSpPr>
              <a:spLocks noChangeShapeType="1"/>
            </p:cNvSpPr>
            <p:nvPr/>
          </p:nvSpPr>
          <p:spPr bwMode="auto">
            <a:xfrm>
              <a:off x="5245" y="2478"/>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79" name="Line 352"/>
            <p:cNvSpPr>
              <a:spLocks noChangeShapeType="1"/>
            </p:cNvSpPr>
            <p:nvPr/>
          </p:nvSpPr>
          <p:spPr bwMode="auto">
            <a:xfrm>
              <a:off x="5245" y="2587"/>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80" name="Line 353"/>
            <p:cNvSpPr>
              <a:spLocks noChangeShapeType="1"/>
            </p:cNvSpPr>
            <p:nvPr/>
          </p:nvSpPr>
          <p:spPr bwMode="auto">
            <a:xfrm>
              <a:off x="5245" y="2696"/>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81" name="Line 354"/>
            <p:cNvSpPr>
              <a:spLocks noChangeShapeType="1"/>
            </p:cNvSpPr>
            <p:nvPr/>
          </p:nvSpPr>
          <p:spPr bwMode="auto">
            <a:xfrm>
              <a:off x="5245" y="2805"/>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82" name="Line 355"/>
            <p:cNvSpPr>
              <a:spLocks noChangeShapeType="1"/>
            </p:cNvSpPr>
            <p:nvPr/>
          </p:nvSpPr>
          <p:spPr bwMode="auto">
            <a:xfrm>
              <a:off x="5245" y="2915"/>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83" name="Line 356"/>
            <p:cNvSpPr>
              <a:spLocks noChangeShapeType="1"/>
            </p:cNvSpPr>
            <p:nvPr/>
          </p:nvSpPr>
          <p:spPr bwMode="auto">
            <a:xfrm>
              <a:off x="5245" y="3024"/>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84" name="Line 357"/>
            <p:cNvSpPr>
              <a:spLocks noChangeShapeType="1"/>
            </p:cNvSpPr>
            <p:nvPr/>
          </p:nvSpPr>
          <p:spPr bwMode="auto">
            <a:xfrm>
              <a:off x="5245" y="3133"/>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85" name="Line 358"/>
            <p:cNvSpPr>
              <a:spLocks noChangeShapeType="1"/>
            </p:cNvSpPr>
            <p:nvPr/>
          </p:nvSpPr>
          <p:spPr bwMode="auto">
            <a:xfrm>
              <a:off x="5245" y="3242"/>
              <a:ext cx="1" cy="37"/>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86" name="Line 359"/>
            <p:cNvSpPr>
              <a:spLocks noChangeShapeType="1"/>
            </p:cNvSpPr>
            <p:nvPr/>
          </p:nvSpPr>
          <p:spPr bwMode="auto">
            <a:xfrm>
              <a:off x="5245" y="3352"/>
              <a:ext cx="1" cy="36"/>
            </a:xfrm>
            <a:prstGeom prst="line">
              <a:avLst/>
            </a:prstGeom>
            <a:noFill/>
            <a:ln w="17463">
              <a:solidFill>
                <a:srgbClr val="96969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87" name="Rectangle 360"/>
            <p:cNvSpPr>
              <a:spLocks noChangeArrowheads="1"/>
            </p:cNvSpPr>
            <p:nvPr/>
          </p:nvSpPr>
          <p:spPr bwMode="auto">
            <a:xfrm>
              <a:off x="1010" y="1276"/>
              <a:ext cx="4235" cy="2167"/>
            </a:xfrm>
            <a:prstGeom prst="rect">
              <a:avLst/>
            </a:prstGeom>
            <a:noFill/>
            <a:ln w="17463">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800"/>
            </a:p>
          </p:txBody>
        </p:sp>
        <p:sp>
          <p:nvSpPr>
            <p:cNvPr id="114888" name="Line 361"/>
            <p:cNvSpPr>
              <a:spLocks noChangeShapeType="1"/>
            </p:cNvSpPr>
            <p:nvPr/>
          </p:nvSpPr>
          <p:spPr bwMode="auto">
            <a:xfrm>
              <a:off x="1010" y="1276"/>
              <a:ext cx="1" cy="2167"/>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89" name="Line 362"/>
            <p:cNvSpPr>
              <a:spLocks noChangeShapeType="1"/>
            </p:cNvSpPr>
            <p:nvPr/>
          </p:nvSpPr>
          <p:spPr bwMode="auto">
            <a:xfrm>
              <a:off x="988" y="3443"/>
              <a:ext cx="4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90" name="Line 363"/>
            <p:cNvSpPr>
              <a:spLocks noChangeShapeType="1"/>
            </p:cNvSpPr>
            <p:nvPr/>
          </p:nvSpPr>
          <p:spPr bwMode="auto">
            <a:xfrm>
              <a:off x="988" y="3224"/>
              <a:ext cx="4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91" name="Line 364"/>
            <p:cNvSpPr>
              <a:spLocks noChangeShapeType="1"/>
            </p:cNvSpPr>
            <p:nvPr/>
          </p:nvSpPr>
          <p:spPr bwMode="auto">
            <a:xfrm>
              <a:off x="988" y="3006"/>
              <a:ext cx="4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92" name="Line 365"/>
            <p:cNvSpPr>
              <a:spLocks noChangeShapeType="1"/>
            </p:cNvSpPr>
            <p:nvPr/>
          </p:nvSpPr>
          <p:spPr bwMode="auto">
            <a:xfrm>
              <a:off x="988" y="2787"/>
              <a:ext cx="4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93" name="Line 366"/>
            <p:cNvSpPr>
              <a:spLocks noChangeShapeType="1"/>
            </p:cNvSpPr>
            <p:nvPr/>
          </p:nvSpPr>
          <p:spPr bwMode="auto">
            <a:xfrm>
              <a:off x="988" y="2569"/>
              <a:ext cx="4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94" name="Line 367"/>
            <p:cNvSpPr>
              <a:spLocks noChangeShapeType="1"/>
            </p:cNvSpPr>
            <p:nvPr/>
          </p:nvSpPr>
          <p:spPr bwMode="auto">
            <a:xfrm>
              <a:off x="988" y="2368"/>
              <a:ext cx="4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95" name="Line 368"/>
            <p:cNvSpPr>
              <a:spLocks noChangeShapeType="1"/>
            </p:cNvSpPr>
            <p:nvPr/>
          </p:nvSpPr>
          <p:spPr bwMode="auto">
            <a:xfrm>
              <a:off x="988" y="2150"/>
              <a:ext cx="4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96" name="Line 369"/>
            <p:cNvSpPr>
              <a:spLocks noChangeShapeType="1"/>
            </p:cNvSpPr>
            <p:nvPr/>
          </p:nvSpPr>
          <p:spPr bwMode="auto">
            <a:xfrm>
              <a:off x="988" y="1931"/>
              <a:ext cx="4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97" name="Line 370"/>
            <p:cNvSpPr>
              <a:spLocks noChangeShapeType="1"/>
            </p:cNvSpPr>
            <p:nvPr/>
          </p:nvSpPr>
          <p:spPr bwMode="auto">
            <a:xfrm>
              <a:off x="988" y="1713"/>
              <a:ext cx="4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98" name="Line 371"/>
            <p:cNvSpPr>
              <a:spLocks noChangeShapeType="1"/>
            </p:cNvSpPr>
            <p:nvPr/>
          </p:nvSpPr>
          <p:spPr bwMode="auto">
            <a:xfrm>
              <a:off x="988" y="1494"/>
              <a:ext cx="4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899" name="Line 372"/>
            <p:cNvSpPr>
              <a:spLocks noChangeShapeType="1"/>
            </p:cNvSpPr>
            <p:nvPr/>
          </p:nvSpPr>
          <p:spPr bwMode="auto">
            <a:xfrm>
              <a:off x="988" y="1276"/>
              <a:ext cx="4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00" name="Line 373"/>
            <p:cNvSpPr>
              <a:spLocks noChangeShapeType="1"/>
            </p:cNvSpPr>
            <p:nvPr/>
          </p:nvSpPr>
          <p:spPr bwMode="auto">
            <a:xfrm>
              <a:off x="1010" y="3443"/>
              <a:ext cx="4235"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01" name="Line 374"/>
            <p:cNvSpPr>
              <a:spLocks noChangeShapeType="1"/>
            </p:cNvSpPr>
            <p:nvPr/>
          </p:nvSpPr>
          <p:spPr bwMode="auto">
            <a:xfrm flipV="1">
              <a:off x="1010"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02" name="Line 375"/>
            <p:cNvSpPr>
              <a:spLocks noChangeShapeType="1"/>
            </p:cNvSpPr>
            <p:nvPr/>
          </p:nvSpPr>
          <p:spPr bwMode="auto">
            <a:xfrm flipV="1">
              <a:off x="1108"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03" name="Line 376"/>
            <p:cNvSpPr>
              <a:spLocks noChangeShapeType="1"/>
            </p:cNvSpPr>
            <p:nvPr/>
          </p:nvSpPr>
          <p:spPr bwMode="auto">
            <a:xfrm flipV="1">
              <a:off x="1195"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04" name="Line 377"/>
            <p:cNvSpPr>
              <a:spLocks noChangeShapeType="1"/>
            </p:cNvSpPr>
            <p:nvPr/>
          </p:nvSpPr>
          <p:spPr bwMode="auto">
            <a:xfrm flipV="1">
              <a:off x="1293"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05" name="Line 378"/>
            <p:cNvSpPr>
              <a:spLocks noChangeShapeType="1"/>
            </p:cNvSpPr>
            <p:nvPr/>
          </p:nvSpPr>
          <p:spPr bwMode="auto">
            <a:xfrm flipV="1">
              <a:off x="1391"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06" name="Line 379"/>
            <p:cNvSpPr>
              <a:spLocks noChangeShapeType="1"/>
            </p:cNvSpPr>
            <p:nvPr/>
          </p:nvSpPr>
          <p:spPr bwMode="auto">
            <a:xfrm flipV="1">
              <a:off x="1478"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07" name="Line 380"/>
            <p:cNvSpPr>
              <a:spLocks noChangeShapeType="1"/>
            </p:cNvSpPr>
            <p:nvPr/>
          </p:nvSpPr>
          <p:spPr bwMode="auto">
            <a:xfrm flipV="1">
              <a:off x="1576"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08" name="Line 381"/>
            <p:cNvSpPr>
              <a:spLocks noChangeShapeType="1"/>
            </p:cNvSpPr>
            <p:nvPr/>
          </p:nvSpPr>
          <p:spPr bwMode="auto">
            <a:xfrm flipV="1">
              <a:off x="1674"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09" name="Line 382"/>
            <p:cNvSpPr>
              <a:spLocks noChangeShapeType="1"/>
            </p:cNvSpPr>
            <p:nvPr/>
          </p:nvSpPr>
          <p:spPr bwMode="auto">
            <a:xfrm flipV="1">
              <a:off x="1761"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10" name="Line 383"/>
            <p:cNvSpPr>
              <a:spLocks noChangeShapeType="1"/>
            </p:cNvSpPr>
            <p:nvPr/>
          </p:nvSpPr>
          <p:spPr bwMode="auto">
            <a:xfrm flipV="1">
              <a:off x="1859"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11" name="Line 384"/>
            <p:cNvSpPr>
              <a:spLocks noChangeShapeType="1"/>
            </p:cNvSpPr>
            <p:nvPr/>
          </p:nvSpPr>
          <p:spPr bwMode="auto">
            <a:xfrm flipV="1">
              <a:off x="1946"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12" name="Line 385"/>
            <p:cNvSpPr>
              <a:spLocks noChangeShapeType="1"/>
            </p:cNvSpPr>
            <p:nvPr/>
          </p:nvSpPr>
          <p:spPr bwMode="auto">
            <a:xfrm flipV="1">
              <a:off x="2044"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13" name="Line 386"/>
            <p:cNvSpPr>
              <a:spLocks noChangeShapeType="1"/>
            </p:cNvSpPr>
            <p:nvPr/>
          </p:nvSpPr>
          <p:spPr bwMode="auto">
            <a:xfrm flipV="1">
              <a:off x="2142"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14" name="Line 387"/>
            <p:cNvSpPr>
              <a:spLocks noChangeShapeType="1"/>
            </p:cNvSpPr>
            <p:nvPr/>
          </p:nvSpPr>
          <p:spPr bwMode="auto">
            <a:xfrm flipV="1">
              <a:off x="2229"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15" name="Line 388"/>
            <p:cNvSpPr>
              <a:spLocks noChangeShapeType="1"/>
            </p:cNvSpPr>
            <p:nvPr/>
          </p:nvSpPr>
          <p:spPr bwMode="auto">
            <a:xfrm flipV="1">
              <a:off x="2327"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16" name="Line 389"/>
            <p:cNvSpPr>
              <a:spLocks noChangeShapeType="1"/>
            </p:cNvSpPr>
            <p:nvPr/>
          </p:nvSpPr>
          <p:spPr bwMode="auto">
            <a:xfrm flipV="1">
              <a:off x="2425"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17" name="Line 390"/>
            <p:cNvSpPr>
              <a:spLocks noChangeShapeType="1"/>
            </p:cNvSpPr>
            <p:nvPr/>
          </p:nvSpPr>
          <p:spPr bwMode="auto">
            <a:xfrm flipV="1">
              <a:off x="2512"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18" name="Line 391"/>
            <p:cNvSpPr>
              <a:spLocks noChangeShapeType="1"/>
            </p:cNvSpPr>
            <p:nvPr/>
          </p:nvSpPr>
          <p:spPr bwMode="auto">
            <a:xfrm flipV="1">
              <a:off x="2610"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19" name="Line 392"/>
            <p:cNvSpPr>
              <a:spLocks noChangeShapeType="1"/>
            </p:cNvSpPr>
            <p:nvPr/>
          </p:nvSpPr>
          <p:spPr bwMode="auto">
            <a:xfrm flipV="1">
              <a:off x="2708"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20" name="Line 393"/>
            <p:cNvSpPr>
              <a:spLocks noChangeShapeType="1"/>
            </p:cNvSpPr>
            <p:nvPr/>
          </p:nvSpPr>
          <p:spPr bwMode="auto">
            <a:xfrm flipV="1">
              <a:off x="2795"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21" name="Line 394"/>
            <p:cNvSpPr>
              <a:spLocks noChangeShapeType="1"/>
            </p:cNvSpPr>
            <p:nvPr/>
          </p:nvSpPr>
          <p:spPr bwMode="auto">
            <a:xfrm flipV="1">
              <a:off x="2893"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22" name="Line 395"/>
            <p:cNvSpPr>
              <a:spLocks noChangeShapeType="1"/>
            </p:cNvSpPr>
            <p:nvPr/>
          </p:nvSpPr>
          <p:spPr bwMode="auto">
            <a:xfrm flipV="1">
              <a:off x="2991"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23" name="Line 396"/>
            <p:cNvSpPr>
              <a:spLocks noChangeShapeType="1"/>
            </p:cNvSpPr>
            <p:nvPr/>
          </p:nvSpPr>
          <p:spPr bwMode="auto">
            <a:xfrm flipV="1">
              <a:off x="3078"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24" name="Line 397"/>
            <p:cNvSpPr>
              <a:spLocks noChangeShapeType="1"/>
            </p:cNvSpPr>
            <p:nvPr/>
          </p:nvSpPr>
          <p:spPr bwMode="auto">
            <a:xfrm flipV="1">
              <a:off x="3176"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25" name="Line 398"/>
            <p:cNvSpPr>
              <a:spLocks noChangeShapeType="1"/>
            </p:cNvSpPr>
            <p:nvPr/>
          </p:nvSpPr>
          <p:spPr bwMode="auto">
            <a:xfrm flipV="1">
              <a:off x="3264"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26" name="Line 399"/>
            <p:cNvSpPr>
              <a:spLocks noChangeShapeType="1"/>
            </p:cNvSpPr>
            <p:nvPr/>
          </p:nvSpPr>
          <p:spPr bwMode="auto">
            <a:xfrm flipV="1">
              <a:off x="3362"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27" name="Line 400"/>
            <p:cNvSpPr>
              <a:spLocks noChangeShapeType="1"/>
            </p:cNvSpPr>
            <p:nvPr/>
          </p:nvSpPr>
          <p:spPr bwMode="auto">
            <a:xfrm flipV="1">
              <a:off x="3460"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28" name="Line 401"/>
            <p:cNvSpPr>
              <a:spLocks noChangeShapeType="1"/>
            </p:cNvSpPr>
            <p:nvPr/>
          </p:nvSpPr>
          <p:spPr bwMode="auto">
            <a:xfrm flipV="1">
              <a:off x="3547"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29" name="Line 402"/>
            <p:cNvSpPr>
              <a:spLocks noChangeShapeType="1"/>
            </p:cNvSpPr>
            <p:nvPr/>
          </p:nvSpPr>
          <p:spPr bwMode="auto">
            <a:xfrm flipV="1">
              <a:off x="3645"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30" name="Line 403"/>
            <p:cNvSpPr>
              <a:spLocks noChangeShapeType="1"/>
            </p:cNvSpPr>
            <p:nvPr/>
          </p:nvSpPr>
          <p:spPr bwMode="auto">
            <a:xfrm flipV="1">
              <a:off x="3743"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31" name="Line 404"/>
            <p:cNvSpPr>
              <a:spLocks noChangeShapeType="1"/>
            </p:cNvSpPr>
            <p:nvPr/>
          </p:nvSpPr>
          <p:spPr bwMode="auto">
            <a:xfrm flipV="1">
              <a:off x="3830"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32" name="Line 405"/>
            <p:cNvSpPr>
              <a:spLocks noChangeShapeType="1"/>
            </p:cNvSpPr>
            <p:nvPr/>
          </p:nvSpPr>
          <p:spPr bwMode="auto">
            <a:xfrm flipV="1">
              <a:off x="3928"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33" name="Line 406"/>
            <p:cNvSpPr>
              <a:spLocks noChangeShapeType="1"/>
            </p:cNvSpPr>
            <p:nvPr/>
          </p:nvSpPr>
          <p:spPr bwMode="auto">
            <a:xfrm flipV="1">
              <a:off x="4026"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934" name="Line 407"/>
            <p:cNvSpPr>
              <a:spLocks noChangeShapeType="1"/>
            </p:cNvSpPr>
            <p:nvPr/>
          </p:nvSpPr>
          <p:spPr bwMode="auto">
            <a:xfrm flipV="1">
              <a:off x="4113" y="3443"/>
              <a:ext cx="1" cy="36"/>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114695" name="Line 408"/>
          <p:cNvSpPr>
            <a:spLocks noChangeShapeType="1"/>
          </p:cNvSpPr>
          <p:nvPr/>
        </p:nvSpPr>
        <p:spPr bwMode="auto">
          <a:xfrm flipV="1">
            <a:off x="6684963" y="5465763"/>
            <a:ext cx="1587" cy="5715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696" name="Line 409"/>
          <p:cNvSpPr>
            <a:spLocks noChangeShapeType="1"/>
          </p:cNvSpPr>
          <p:nvPr/>
        </p:nvSpPr>
        <p:spPr bwMode="auto">
          <a:xfrm flipV="1">
            <a:off x="6840538" y="5465763"/>
            <a:ext cx="1587" cy="5715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697" name="Line 410"/>
          <p:cNvSpPr>
            <a:spLocks noChangeShapeType="1"/>
          </p:cNvSpPr>
          <p:nvPr/>
        </p:nvSpPr>
        <p:spPr bwMode="auto">
          <a:xfrm flipV="1">
            <a:off x="6978650" y="5465763"/>
            <a:ext cx="1588" cy="5715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698" name="Line 411"/>
          <p:cNvSpPr>
            <a:spLocks noChangeShapeType="1"/>
          </p:cNvSpPr>
          <p:nvPr/>
        </p:nvSpPr>
        <p:spPr bwMode="auto">
          <a:xfrm flipV="1">
            <a:off x="7134225" y="5465763"/>
            <a:ext cx="1588" cy="5715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699" name="Line 412"/>
          <p:cNvSpPr>
            <a:spLocks noChangeShapeType="1"/>
          </p:cNvSpPr>
          <p:nvPr/>
        </p:nvSpPr>
        <p:spPr bwMode="auto">
          <a:xfrm flipV="1">
            <a:off x="7272338" y="5465763"/>
            <a:ext cx="1587" cy="5715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00" name="Line 413"/>
          <p:cNvSpPr>
            <a:spLocks noChangeShapeType="1"/>
          </p:cNvSpPr>
          <p:nvPr/>
        </p:nvSpPr>
        <p:spPr bwMode="auto">
          <a:xfrm flipV="1">
            <a:off x="7427913" y="5465763"/>
            <a:ext cx="1587" cy="5715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01" name="Line 414"/>
          <p:cNvSpPr>
            <a:spLocks noChangeShapeType="1"/>
          </p:cNvSpPr>
          <p:nvPr/>
        </p:nvSpPr>
        <p:spPr bwMode="auto">
          <a:xfrm flipV="1">
            <a:off x="7583488" y="5465763"/>
            <a:ext cx="1587" cy="5715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02" name="Line 415"/>
          <p:cNvSpPr>
            <a:spLocks noChangeShapeType="1"/>
          </p:cNvSpPr>
          <p:nvPr/>
        </p:nvSpPr>
        <p:spPr bwMode="auto">
          <a:xfrm flipV="1">
            <a:off x="7721600" y="5465763"/>
            <a:ext cx="1588" cy="5715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03" name="Line 416"/>
          <p:cNvSpPr>
            <a:spLocks noChangeShapeType="1"/>
          </p:cNvSpPr>
          <p:nvPr/>
        </p:nvSpPr>
        <p:spPr bwMode="auto">
          <a:xfrm flipV="1">
            <a:off x="7877175" y="5465763"/>
            <a:ext cx="1588" cy="5715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04" name="Line 417"/>
          <p:cNvSpPr>
            <a:spLocks noChangeShapeType="1"/>
          </p:cNvSpPr>
          <p:nvPr/>
        </p:nvSpPr>
        <p:spPr bwMode="auto">
          <a:xfrm flipV="1">
            <a:off x="8032750" y="5465763"/>
            <a:ext cx="1588" cy="5715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05" name="Line 418"/>
          <p:cNvSpPr>
            <a:spLocks noChangeShapeType="1"/>
          </p:cNvSpPr>
          <p:nvPr/>
        </p:nvSpPr>
        <p:spPr bwMode="auto">
          <a:xfrm flipV="1">
            <a:off x="8170863" y="5465763"/>
            <a:ext cx="1587" cy="5715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06" name="Line 419"/>
          <p:cNvSpPr>
            <a:spLocks noChangeShapeType="1"/>
          </p:cNvSpPr>
          <p:nvPr/>
        </p:nvSpPr>
        <p:spPr bwMode="auto">
          <a:xfrm flipV="1">
            <a:off x="8326438" y="5465763"/>
            <a:ext cx="1587" cy="5715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4707" name="Freeform 420"/>
          <p:cNvSpPr>
            <a:spLocks/>
          </p:cNvSpPr>
          <p:nvPr/>
        </p:nvSpPr>
        <p:spPr bwMode="auto">
          <a:xfrm>
            <a:off x="1585913" y="2747963"/>
            <a:ext cx="5530850" cy="1243012"/>
          </a:xfrm>
          <a:custGeom>
            <a:avLst/>
            <a:gdLst>
              <a:gd name="T0" fmla="*/ 0 w 3484"/>
              <a:gd name="T1" fmla="*/ 1243012 h 783"/>
              <a:gd name="T2" fmla="*/ 155575 w 3484"/>
              <a:gd name="T3" fmla="*/ 1214437 h 783"/>
              <a:gd name="T4" fmla="*/ 293688 w 3484"/>
              <a:gd name="T5" fmla="*/ 1127125 h 783"/>
              <a:gd name="T6" fmla="*/ 449263 w 3484"/>
              <a:gd name="T7" fmla="*/ 1098550 h 783"/>
              <a:gd name="T8" fmla="*/ 604838 w 3484"/>
              <a:gd name="T9" fmla="*/ 1041400 h 783"/>
              <a:gd name="T10" fmla="*/ 742950 w 3484"/>
              <a:gd name="T11" fmla="*/ 982662 h 783"/>
              <a:gd name="T12" fmla="*/ 898525 w 3484"/>
              <a:gd name="T13" fmla="*/ 838200 h 783"/>
              <a:gd name="T14" fmla="*/ 1054100 w 3484"/>
              <a:gd name="T15" fmla="*/ 693737 h 783"/>
              <a:gd name="T16" fmla="*/ 1192213 w 3484"/>
              <a:gd name="T17" fmla="*/ 577850 h 783"/>
              <a:gd name="T18" fmla="*/ 1347788 w 3484"/>
              <a:gd name="T19" fmla="*/ 461962 h 783"/>
              <a:gd name="T20" fmla="*/ 1485900 w 3484"/>
              <a:gd name="T21" fmla="*/ 347662 h 783"/>
              <a:gd name="T22" fmla="*/ 1641475 w 3484"/>
              <a:gd name="T23" fmla="*/ 201612 h 783"/>
              <a:gd name="T24" fmla="*/ 1797050 w 3484"/>
              <a:gd name="T25" fmla="*/ 144462 h 783"/>
              <a:gd name="T26" fmla="*/ 1935163 w 3484"/>
              <a:gd name="T27" fmla="*/ 0 h 783"/>
              <a:gd name="T28" fmla="*/ 2090738 w 3484"/>
              <a:gd name="T29" fmla="*/ 28575 h 783"/>
              <a:gd name="T30" fmla="*/ 2246313 w 3484"/>
              <a:gd name="T31" fmla="*/ 115887 h 783"/>
              <a:gd name="T32" fmla="*/ 2384425 w 3484"/>
              <a:gd name="T33" fmla="*/ 0 h 783"/>
              <a:gd name="T34" fmla="*/ 2540000 w 3484"/>
              <a:gd name="T35" fmla="*/ 115887 h 783"/>
              <a:gd name="T36" fmla="*/ 2695575 w 3484"/>
              <a:gd name="T37" fmla="*/ 115887 h 783"/>
              <a:gd name="T38" fmla="*/ 2833688 w 3484"/>
              <a:gd name="T39" fmla="*/ 87312 h 783"/>
              <a:gd name="T40" fmla="*/ 2989263 w 3484"/>
              <a:gd name="T41" fmla="*/ 173037 h 783"/>
              <a:gd name="T42" fmla="*/ 3144838 w 3484"/>
              <a:gd name="T43" fmla="*/ 404812 h 783"/>
              <a:gd name="T44" fmla="*/ 3284538 w 3484"/>
              <a:gd name="T45" fmla="*/ 404812 h 783"/>
              <a:gd name="T46" fmla="*/ 3440113 w 3484"/>
              <a:gd name="T47" fmla="*/ 549275 h 783"/>
              <a:gd name="T48" fmla="*/ 3578225 w 3484"/>
              <a:gd name="T49" fmla="*/ 693737 h 783"/>
              <a:gd name="T50" fmla="*/ 3733800 w 3484"/>
              <a:gd name="T51" fmla="*/ 722312 h 783"/>
              <a:gd name="T52" fmla="*/ 3889375 w 3484"/>
              <a:gd name="T53" fmla="*/ 838200 h 783"/>
              <a:gd name="T54" fmla="*/ 4027488 w 3484"/>
              <a:gd name="T55" fmla="*/ 895350 h 783"/>
              <a:gd name="T56" fmla="*/ 4183063 w 3484"/>
              <a:gd name="T57" fmla="*/ 895350 h 783"/>
              <a:gd name="T58" fmla="*/ 4338638 w 3484"/>
              <a:gd name="T59" fmla="*/ 866775 h 783"/>
              <a:gd name="T60" fmla="*/ 4476750 w 3484"/>
              <a:gd name="T61" fmla="*/ 895350 h 783"/>
              <a:gd name="T62" fmla="*/ 4632325 w 3484"/>
              <a:gd name="T63" fmla="*/ 925512 h 783"/>
              <a:gd name="T64" fmla="*/ 4787900 w 3484"/>
              <a:gd name="T65" fmla="*/ 954087 h 783"/>
              <a:gd name="T66" fmla="*/ 4926013 w 3484"/>
              <a:gd name="T67" fmla="*/ 982662 h 783"/>
              <a:gd name="T68" fmla="*/ 5081588 w 3484"/>
              <a:gd name="T69" fmla="*/ 1011237 h 783"/>
              <a:gd name="T70" fmla="*/ 5237163 w 3484"/>
              <a:gd name="T71" fmla="*/ 1011237 h 783"/>
              <a:gd name="T72" fmla="*/ 5375275 w 3484"/>
              <a:gd name="T73" fmla="*/ 982662 h 783"/>
              <a:gd name="T74" fmla="*/ 5530850 w 3484"/>
              <a:gd name="T75" fmla="*/ 954087 h 7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84" h="783">
                <a:moveTo>
                  <a:pt x="0" y="783"/>
                </a:moveTo>
                <a:lnTo>
                  <a:pt x="98" y="765"/>
                </a:lnTo>
                <a:lnTo>
                  <a:pt x="185" y="710"/>
                </a:lnTo>
                <a:lnTo>
                  <a:pt x="283" y="692"/>
                </a:lnTo>
                <a:lnTo>
                  <a:pt x="381" y="656"/>
                </a:lnTo>
                <a:lnTo>
                  <a:pt x="468" y="619"/>
                </a:lnTo>
                <a:lnTo>
                  <a:pt x="566" y="528"/>
                </a:lnTo>
                <a:lnTo>
                  <a:pt x="664" y="437"/>
                </a:lnTo>
                <a:lnTo>
                  <a:pt x="751" y="364"/>
                </a:lnTo>
                <a:lnTo>
                  <a:pt x="849" y="291"/>
                </a:lnTo>
                <a:lnTo>
                  <a:pt x="936" y="219"/>
                </a:lnTo>
                <a:lnTo>
                  <a:pt x="1034" y="127"/>
                </a:lnTo>
                <a:lnTo>
                  <a:pt x="1132" y="91"/>
                </a:lnTo>
                <a:lnTo>
                  <a:pt x="1219" y="0"/>
                </a:lnTo>
                <a:lnTo>
                  <a:pt x="1317" y="18"/>
                </a:lnTo>
                <a:lnTo>
                  <a:pt x="1415" y="73"/>
                </a:lnTo>
                <a:lnTo>
                  <a:pt x="1502" y="0"/>
                </a:lnTo>
                <a:lnTo>
                  <a:pt x="1600" y="73"/>
                </a:lnTo>
                <a:lnTo>
                  <a:pt x="1698" y="73"/>
                </a:lnTo>
                <a:lnTo>
                  <a:pt x="1785" y="55"/>
                </a:lnTo>
                <a:lnTo>
                  <a:pt x="1883" y="109"/>
                </a:lnTo>
                <a:lnTo>
                  <a:pt x="1981" y="255"/>
                </a:lnTo>
                <a:lnTo>
                  <a:pt x="2069" y="255"/>
                </a:lnTo>
                <a:lnTo>
                  <a:pt x="2167" y="346"/>
                </a:lnTo>
                <a:lnTo>
                  <a:pt x="2254" y="437"/>
                </a:lnTo>
                <a:lnTo>
                  <a:pt x="2352" y="455"/>
                </a:lnTo>
                <a:lnTo>
                  <a:pt x="2450" y="528"/>
                </a:lnTo>
                <a:lnTo>
                  <a:pt x="2537" y="564"/>
                </a:lnTo>
                <a:lnTo>
                  <a:pt x="2635" y="564"/>
                </a:lnTo>
                <a:lnTo>
                  <a:pt x="2733" y="546"/>
                </a:lnTo>
                <a:lnTo>
                  <a:pt x="2820" y="564"/>
                </a:lnTo>
                <a:lnTo>
                  <a:pt x="2918" y="583"/>
                </a:lnTo>
                <a:lnTo>
                  <a:pt x="3016" y="601"/>
                </a:lnTo>
                <a:lnTo>
                  <a:pt x="3103" y="619"/>
                </a:lnTo>
                <a:lnTo>
                  <a:pt x="3201" y="637"/>
                </a:lnTo>
                <a:lnTo>
                  <a:pt x="3299" y="637"/>
                </a:lnTo>
                <a:lnTo>
                  <a:pt x="3386" y="619"/>
                </a:lnTo>
                <a:lnTo>
                  <a:pt x="3484" y="601"/>
                </a:lnTo>
              </a:path>
            </a:pathLst>
          </a:custGeom>
          <a:noFill/>
          <a:ln w="34925">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4708" name="Freeform 421"/>
          <p:cNvSpPr>
            <a:spLocks/>
          </p:cNvSpPr>
          <p:nvPr/>
        </p:nvSpPr>
        <p:spPr bwMode="auto">
          <a:xfrm>
            <a:off x="3970338" y="2400300"/>
            <a:ext cx="3146425" cy="404813"/>
          </a:xfrm>
          <a:custGeom>
            <a:avLst/>
            <a:gdLst>
              <a:gd name="T0" fmla="*/ 0 w 1982"/>
              <a:gd name="T1" fmla="*/ 347663 h 255"/>
              <a:gd name="T2" fmla="*/ 155575 w 1982"/>
              <a:gd name="T3" fmla="*/ 404813 h 255"/>
              <a:gd name="T4" fmla="*/ 311150 w 1982"/>
              <a:gd name="T5" fmla="*/ 347663 h 255"/>
              <a:gd name="T6" fmla="*/ 449263 w 1982"/>
              <a:gd name="T7" fmla="*/ 290513 h 255"/>
              <a:gd name="T8" fmla="*/ 604838 w 1982"/>
              <a:gd name="T9" fmla="*/ 290513 h 255"/>
              <a:gd name="T10" fmla="*/ 760413 w 1982"/>
              <a:gd name="T11" fmla="*/ 404813 h 255"/>
              <a:gd name="T12" fmla="*/ 900113 w 1982"/>
              <a:gd name="T13" fmla="*/ 404813 h 255"/>
              <a:gd name="T14" fmla="*/ 1055688 w 1982"/>
              <a:gd name="T15" fmla="*/ 376238 h 255"/>
              <a:gd name="T16" fmla="*/ 1193800 w 1982"/>
              <a:gd name="T17" fmla="*/ 347663 h 255"/>
              <a:gd name="T18" fmla="*/ 1349375 w 1982"/>
              <a:gd name="T19" fmla="*/ 376238 h 255"/>
              <a:gd name="T20" fmla="*/ 1504950 w 1982"/>
              <a:gd name="T21" fmla="*/ 376238 h 255"/>
              <a:gd name="T22" fmla="*/ 1643063 w 1982"/>
              <a:gd name="T23" fmla="*/ 347663 h 255"/>
              <a:gd name="T24" fmla="*/ 1798638 w 1982"/>
              <a:gd name="T25" fmla="*/ 376238 h 255"/>
              <a:gd name="T26" fmla="*/ 1954213 w 1982"/>
              <a:gd name="T27" fmla="*/ 174625 h 255"/>
              <a:gd name="T28" fmla="*/ 2092325 w 1982"/>
              <a:gd name="T29" fmla="*/ 115888 h 255"/>
              <a:gd name="T30" fmla="*/ 2247900 w 1982"/>
              <a:gd name="T31" fmla="*/ 115888 h 255"/>
              <a:gd name="T32" fmla="*/ 2403475 w 1982"/>
              <a:gd name="T33" fmla="*/ 115888 h 255"/>
              <a:gd name="T34" fmla="*/ 2541588 w 1982"/>
              <a:gd name="T35" fmla="*/ 115888 h 255"/>
              <a:gd name="T36" fmla="*/ 2697163 w 1982"/>
              <a:gd name="T37" fmla="*/ 115888 h 255"/>
              <a:gd name="T38" fmla="*/ 2852738 w 1982"/>
              <a:gd name="T39" fmla="*/ 87313 h 255"/>
              <a:gd name="T40" fmla="*/ 2990850 w 1982"/>
              <a:gd name="T41" fmla="*/ 30163 h 255"/>
              <a:gd name="T42" fmla="*/ 3146425 w 1982"/>
              <a:gd name="T43" fmla="*/ 0 h 2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82" h="255">
                <a:moveTo>
                  <a:pt x="0" y="219"/>
                </a:moveTo>
                <a:lnTo>
                  <a:pt x="98" y="255"/>
                </a:lnTo>
                <a:lnTo>
                  <a:pt x="196" y="219"/>
                </a:lnTo>
                <a:lnTo>
                  <a:pt x="283" y="183"/>
                </a:lnTo>
                <a:lnTo>
                  <a:pt x="381" y="183"/>
                </a:lnTo>
                <a:lnTo>
                  <a:pt x="479" y="255"/>
                </a:lnTo>
                <a:lnTo>
                  <a:pt x="567" y="255"/>
                </a:lnTo>
                <a:lnTo>
                  <a:pt x="665" y="237"/>
                </a:lnTo>
                <a:lnTo>
                  <a:pt x="752" y="219"/>
                </a:lnTo>
                <a:lnTo>
                  <a:pt x="850" y="237"/>
                </a:lnTo>
                <a:lnTo>
                  <a:pt x="948" y="237"/>
                </a:lnTo>
                <a:lnTo>
                  <a:pt x="1035" y="219"/>
                </a:lnTo>
                <a:lnTo>
                  <a:pt x="1133" y="237"/>
                </a:lnTo>
                <a:lnTo>
                  <a:pt x="1231" y="110"/>
                </a:lnTo>
                <a:lnTo>
                  <a:pt x="1318" y="73"/>
                </a:lnTo>
                <a:lnTo>
                  <a:pt x="1416" y="73"/>
                </a:lnTo>
                <a:lnTo>
                  <a:pt x="1514" y="73"/>
                </a:lnTo>
                <a:lnTo>
                  <a:pt x="1601" y="73"/>
                </a:lnTo>
                <a:lnTo>
                  <a:pt x="1699" y="73"/>
                </a:lnTo>
                <a:lnTo>
                  <a:pt x="1797" y="55"/>
                </a:lnTo>
                <a:lnTo>
                  <a:pt x="1884" y="19"/>
                </a:lnTo>
                <a:lnTo>
                  <a:pt x="1982" y="0"/>
                </a:lnTo>
              </a:path>
            </a:pathLst>
          </a:custGeom>
          <a:noFill/>
          <a:ln w="34925">
            <a:solidFill>
              <a:srgbClr val="1FB71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4709" name="Rectangle 422"/>
          <p:cNvSpPr>
            <a:spLocks noChangeArrowheads="1"/>
          </p:cNvSpPr>
          <p:nvPr/>
        </p:nvSpPr>
        <p:spPr bwMode="auto">
          <a:xfrm>
            <a:off x="1454150" y="5335588"/>
            <a:ext cx="76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0</a:t>
            </a:r>
            <a:endParaRPr lang="fr-FR" sz="2800" b="1">
              <a:latin typeface="Times" charset="0"/>
            </a:endParaRPr>
          </a:p>
        </p:txBody>
      </p:sp>
      <p:sp>
        <p:nvSpPr>
          <p:cNvPr id="114710" name="Rectangle 423"/>
          <p:cNvSpPr>
            <a:spLocks noChangeArrowheads="1"/>
          </p:cNvSpPr>
          <p:nvPr/>
        </p:nvSpPr>
        <p:spPr bwMode="auto">
          <a:xfrm>
            <a:off x="1385888" y="4987925"/>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10</a:t>
            </a:r>
            <a:endParaRPr lang="fr-FR" sz="2800" b="1">
              <a:latin typeface="Times" charset="0"/>
            </a:endParaRPr>
          </a:p>
        </p:txBody>
      </p:sp>
      <p:sp>
        <p:nvSpPr>
          <p:cNvPr id="114711" name="Rectangle 424"/>
          <p:cNvSpPr>
            <a:spLocks noChangeArrowheads="1"/>
          </p:cNvSpPr>
          <p:nvPr/>
        </p:nvSpPr>
        <p:spPr bwMode="auto">
          <a:xfrm>
            <a:off x="1385888" y="4641850"/>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20</a:t>
            </a:r>
            <a:endParaRPr lang="fr-FR" sz="2800" b="1">
              <a:latin typeface="Times" charset="0"/>
            </a:endParaRPr>
          </a:p>
        </p:txBody>
      </p:sp>
      <p:sp>
        <p:nvSpPr>
          <p:cNvPr id="114712" name="Rectangle 425"/>
          <p:cNvSpPr>
            <a:spLocks noChangeArrowheads="1"/>
          </p:cNvSpPr>
          <p:nvPr/>
        </p:nvSpPr>
        <p:spPr bwMode="auto">
          <a:xfrm>
            <a:off x="1385888" y="4294188"/>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30</a:t>
            </a:r>
            <a:endParaRPr lang="fr-FR" sz="2800" b="1">
              <a:latin typeface="Times" charset="0"/>
            </a:endParaRPr>
          </a:p>
        </p:txBody>
      </p:sp>
      <p:sp>
        <p:nvSpPr>
          <p:cNvPr id="114713" name="Rectangle 426"/>
          <p:cNvSpPr>
            <a:spLocks noChangeArrowheads="1"/>
          </p:cNvSpPr>
          <p:nvPr/>
        </p:nvSpPr>
        <p:spPr bwMode="auto">
          <a:xfrm>
            <a:off x="1385888" y="3948113"/>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40</a:t>
            </a:r>
            <a:endParaRPr lang="fr-FR" sz="2800" b="1">
              <a:latin typeface="Times" charset="0"/>
            </a:endParaRPr>
          </a:p>
        </p:txBody>
      </p:sp>
      <p:sp>
        <p:nvSpPr>
          <p:cNvPr id="114714" name="Rectangle 427"/>
          <p:cNvSpPr>
            <a:spLocks noChangeArrowheads="1"/>
          </p:cNvSpPr>
          <p:nvPr/>
        </p:nvSpPr>
        <p:spPr bwMode="auto">
          <a:xfrm>
            <a:off x="1385888" y="3629025"/>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50</a:t>
            </a:r>
            <a:endParaRPr lang="fr-FR" sz="2800" b="1">
              <a:latin typeface="Times" charset="0"/>
            </a:endParaRPr>
          </a:p>
        </p:txBody>
      </p:sp>
      <p:sp>
        <p:nvSpPr>
          <p:cNvPr id="114715" name="Rectangle 428"/>
          <p:cNvSpPr>
            <a:spLocks noChangeArrowheads="1"/>
          </p:cNvSpPr>
          <p:nvPr/>
        </p:nvSpPr>
        <p:spPr bwMode="auto">
          <a:xfrm>
            <a:off x="1385888" y="3282950"/>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60</a:t>
            </a:r>
            <a:endParaRPr lang="fr-FR" sz="2800" b="1">
              <a:latin typeface="Times" charset="0"/>
            </a:endParaRPr>
          </a:p>
        </p:txBody>
      </p:sp>
      <p:sp>
        <p:nvSpPr>
          <p:cNvPr id="114716" name="Rectangle 429"/>
          <p:cNvSpPr>
            <a:spLocks noChangeArrowheads="1"/>
          </p:cNvSpPr>
          <p:nvPr/>
        </p:nvSpPr>
        <p:spPr bwMode="auto">
          <a:xfrm>
            <a:off x="1385888" y="2935288"/>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70</a:t>
            </a:r>
            <a:endParaRPr lang="fr-FR" sz="2800" b="1">
              <a:latin typeface="Times" charset="0"/>
            </a:endParaRPr>
          </a:p>
        </p:txBody>
      </p:sp>
      <p:sp>
        <p:nvSpPr>
          <p:cNvPr id="114717" name="Rectangle 430"/>
          <p:cNvSpPr>
            <a:spLocks noChangeArrowheads="1"/>
          </p:cNvSpPr>
          <p:nvPr/>
        </p:nvSpPr>
        <p:spPr bwMode="auto">
          <a:xfrm>
            <a:off x="1385888" y="2589213"/>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80</a:t>
            </a:r>
            <a:endParaRPr lang="fr-FR" sz="2800" b="1">
              <a:latin typeface="Times" charset="0"/>
            </a:endParaRPr>
          </a:p>
        </p:txBody>
      </p:sp>
      <p:sp>
        <p:nvSpPr>
          <p:cNvPr id="114718" name="Rectangle 431"/>
          <p:cNvSpPr>
            <a:spLocks noChangeArrowheads="1"/>
          </p:cNvSpPr>
          <p:nvPr/>
        </p:nvSpPr>
        <p:spPr bwMode="auto">
          <a:xfrm>
            <a:off x="1385888" y="2241550"/>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90</a:t>
            </a:r>
            <a:endParaRPr lang="fr-FR" sz="2800" b="1">
              <a:latin typeface="Times" charset="0"/>
            </a:endParaRPr>
          </a:p>
        </p:txBody>
      </p:sp>
      <p:sp>
        <p:nvSpPr>
          <p:cNvPr id="114719" name="Rectangle 432"/>
          <p:cNvSpPr>
            <a:spLocks noChangeArrowheads="1"/>
          </p:cNvSpPr>
          <p:nvPr/>
        </p:nvSpPr>
        <p:spPr bwMode="auto">
          <a:xfrm>
            <a:off x="1447800" y="5715000"/>
            <a:ext cx="3048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1960</a:t>
            </a:r>
            <a:endParaRPr lang="fr-FR" sz="2800" b="1">
              <a:latin typeface="Times" charset="0"/>
            </a:endParaRPr>
          </a:p>
        </p:txBody>
      </p:sp>
      <p:sp>
        <p:nvSpPr>
          <p:cNvPr id="114720" name="Rectangle 433"/>
          <p:cNvSpPr>
            <a:spLocks noChangeArrowheads="1"/>
          </p:cNvSpPr>
          <p:nvPr/>
        </p:nvSpPr>
        <p:spPr bwMode="auto">
          <a:xfrm>
            <a:off x="1136650" y="1620838"/>
            <a:ext cx="7312025" cy="4740275"/>
          </a:xfrm>
          <a:prstGeom prst="rect">
            <a:avLst/>
          </a:prstGeom>
          <a:noFill/>
          <a:ln w="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800"/>
          </a:p>
        </p:txBody>
      </p:sp>
      <p:sp>
        <p:nvSpPr>
          <p:cNvPr id="577970" name="Rectangle 434"/>
          <p:cNvSpPr>
            <a:spLocks noChangeArrowheads="1"/>
          </p:cNvSpPr>
          <p:nvPr/>
        </p:nvSpPr>
        <p:spPr bwMode="auto">
          <a:xfrm>
            <a:off x="6934200" y="1981200"/>
            <a:ext cx="1600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defTabSz="762000">
              <a:defRPr/>
            </a:pPr>
            <a:r>
              <a:rPr lang="fr-FR" sz="1800" b="1">
                <a:solidFill>
                  <a:schemeClr val="accent2"/>
                </a:solidFill>
                <a:latin typeface="Arial" charset="0"/>
                <a:cs typeface="+mn-cs"/>
              </a:rPr>
              <a:t>ITALIE</a:t>
            </a:r>
          </a:p>
          <a:p>
            <a:pPr algn="ctr" defTabSz="762000">
              <a:defRPr/>
            </a:pPr>
            <a:r>
              <a:rPr lang="fr-FR" sz="1800" b="1">
                <a:solidFill>
                  <a:schemeClr val="accent2"/>
                </a:solidFill>
                <a:latin typeface="Arial" charset="0"/>
                <a:cs typeface="+mn-cs"/>
              </a:rPr>
              <a:t>(FRANCE</a:t>
            </a:r>
          </a:p>
          <a:p>
            <a:pPr algn="ctr" defTabSz="762000">
              <a:defRPr/>
            </a:pPr>
            <a:r>
              <a:rPr lang="fr-FR" sz="1800" b="1">
                <a:solidFill>
                  <a:schemeClr val="accent2"/>
                </a:solidFill>
                <a:latin typeface="Arial" charset="0"/>
                <a:cs typeface="+mn-cs"/>
              </a:rPr>
              <a:t>sans</a:t>
            </a:r>
          </a:p>
          <a:p>
            <a:pPr algn="ctr" defTabSz="762000">
              <a:defRPr/>
            </a:pPr>
            <a:r>
              <a:rPr lang="fr-FR" sz="1800" b="1">
                <a:solidFill>
                  <a:schemeClr val="accent2"/>
                </a:solidFill>
                <a:latin typeface="Arial" charset="0"/>
                <a:cs typeface="+mn-cs"/>
              </a:rPr>
              <a:t>nucléaire)</a:t>
            </a:r>
            <a:endParaRPr lang="fr-FR" sz="1800">
              <a:solidFill>
                <a:schemeClr val="accent2"/>
              </a:solidFill>
              <a:latin typeface="Arial" charset="0"/>
              <a:cs typeface="+mn-cs"/>
            </a:endParaRPr>
          </a:p>
        </p:txBody>
      </p:sp>
      <p:sp>
        <p:nvSpPr>
          <p:cNvPr id="577971" name="Rectangle 435"/>
          <p:cNvSpPr>
            <a:spLocks noChangeArrowheads="1"/>
          </p:cNvSpPr>
          <p:nvPr/>
        </p:nvSpPr>
        <p:spPr bwMode="auto">
          <a:xfrm>
            <a:off x="7162800" y="3505200"/>
            <a:ext cx="1133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defRPr/>
            </a:pPr>
            <a:r>
              <a:rPr lang="fr-FR" sz="1800" b="1">
                <a:solidFill>
                  <a:schemeClr val="hlink"/>
                </a:solidFill>
                <a:latin typeface="Arial" charset="0"/>
                <a:cs typeface="+mn-cs"/>
              </a:rPr>
              <a:t>FRANCE</a:t>
            </a:r>
            <a:endParaRPr lang="fr-FR" sz="1800">
              <a:solidFill>
                <a:schemeClr val="hlink"/>
              </a:solidFill>
              <a:latin typeface="Arial" charset="0"/>
              <a:cs typeface="+mn-cs"/>
            </a:endParaRPr>
          </a:p>
        </p:txBody>
      </p:sp>
      <p:sp>
        <p:nvSpPr>
          <p:cNvPr id="577972" name="Text Box 436"/>
          <p:cNvSpPr txBox="1">
            <a:spLocks noChangeArrowheads="1"/>
          </p:cNvSpPr>
          <p:nvPr/>
        </p:nvSpPr>
        <p:spPr bwMode="auto">
          <a:xfrm>
            <a:off x="762000" y="1905000"/>
            <a:ext cx="438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latin typeface="Times" charset="0"/>
                <a:cs typeface="+mn-cs"/>
              </a:rPr>
              <a:t>%</a:t>
            </a:r>
            <a:endParaRPr lang="fr-FR" sz="2800" b="1" smtClean="0">
              <a:latin typeface="Times" charset="0"/>
              <a:cs typeface="+mn-cs"/>
            </a:endParaRPr>
          </a:p>
        </p:txBody>
      </p:sp>
      <p:sp>
        <p:nvSpPr>
          <p:cNvPr id="577973" name="Text Box 437"/>
          <p:cNvSpPr txBox="1">
            <a:spLocks noChangeArrowheads="1"/>
          </p:cNvSpPr>
          <p:nvPr/>
        </p:nvSpPr>
        <p:spPr bwMode="auto">
          <a:xfrm>
            <a:off x="3716338" y="4724400"/>
            <a:ext cx="3486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sz="2000" b="1" smtClean="0">
                <a:solidFill>
                  <a:schemeClr val="hlink"/>
                </a:solidFill>
                <a:latin typeface="Times" charset="0"/>
                <a:cs typeface="+mn-cs"/>
              </a:rPr>
              <a:t>Les verts entrent au</a:t>
            </a:r>
          </a:p>
          <a:p>
            <a:pPr algn="ctr" eaLnBrk="0" hangingPunct="0">
              <a:defRPr/>
            </a:pPr>
            <a:r>
              <a:rPr lang="fr-FR" sz="2000" b="1" smtClean="0">
                <a:solidFill>
                  <a:schemeClr val="hlink"/>
                </a:solidFill>
                <a:latin typeface="Times" charset="0"/>
                <a:cs typeface="+mn-cs"/>
              </a:rPr>
              <a:t>Gouvernement français (1997)</a:t>
            </a:r>
            <a:endParaRPr lang="fr-FR" smtClean="0">
              <a:solidFill>
                <a:schemeClr val="hlink"/>
              </a:solidFill>
              <a:latin typeface="Times" charset="0"/>
              <a:cs typeface="+mn-cs"/>
            </a:endParaRPr>
          </a:p>
        </p:txBody>
      </p:sp>
      <p:sp>
        <p:nvSpPr>
          <p:cNvPr id="577974" name="Line 438"/>
          <p:cNvSpPr>
            <a:spLocks noChangeShapeType="1"/>
          </p:cNvSpPr>
          <p:nvPr/>
        </p:nvSpPr>
        <p:spPr bwMode="auto">
          <a:xfrm flipV="1">
            <a:off x="6629400" y="3886200"/>
            <a:ext cx="152400" cy="990600"/>
          </a:xfrm>
          <a:prstGeom prst="line">
            <a:avLst/>
          </a:prstGeom>
          <a:noFill/>
          <a:ln w="635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114726" name="Rectangle 439"/>
          <p:cNvSpPr>
            <a:spLocks noChangeArrowheads="1"/>
          </p:cNvSpPr>
          <p:nvPr/>
        </p:nvSpPr>
        <p:spPr bwMode="auto">
          <a:xfrm>
            <a:off x="2209800" y="5715000"/>
            <a:ext cx="3048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1965</a:t>
            </a:r>
            <a:endParaRPr lang="fr-FR" sz="2800" b="1">
              <a:latin typeface="Times" charset="0"/>
            </a:endParaRPr>
          </a:p>
        </p:txBody>
      </p:sp>
      <p:sp>
        <p:nvSpPr>
          <p:cNvPr id="114727" name="Rectangle 440"/>
          <p:cNvSpPr>
            <a:spLocks noChangeArrowheads="1"/>
          </p:cNvSpPr>
          <p:nvPr/>
        </p:nvSpPr>
        <p:spPr bwMode="auto">
          <a:xfrm>
            <a:off x="1316038" y="1895475"/>
            <a:ext cx="2286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100</a:t>
            </a:r>
            <a:endParaRPr lang="fr-FR" sz="2800" b="1">
              <a:latin typeface="Times" charset="0"/>
            </a:endParaRPr>
          </a:p>
        </p:txBody>
      </p:sp>
      <p:sp>
        <p:nvSpPr>
          <p:cNvPr id="114728" name="Rectangle 441"/>
          <p:cNvSpPr>
            <a:spLocks noChangeArrowheads="1"/>
          </p:cNvSpPr>
          <p:nvPr/>
        </p:nvSpPr>
        <p:spPr bwMode="auto">
          <a:xfrm>
            <a:off x="2895600" y="5715000"/>
            <a:ext cx="3048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1970</a:t>
            </a:r>
            <a:endParaRPr lang="fr-FR" sz="2800" b="1">
              <a:latin typeface="Times" charset="0"/>
            </a:endParaRPr>
          </a:p>
        </p:txBody>
      </p:sp>
      <p:sp>
        <p:nvSpPr>
          <p:cNvPr id="114729" name="Rectangle 442"/>
          <p:cNvSpPr>
            <a:spLocks noChangeArrowheads="1"/>
          </p:cNvSpPr>
          <p:nvPr/>
        </p:nvSpPr>
        <p:spPr bwMode="auto">
          <a:xfrm>
            <a:off x="3657600" y="5715000"/>
            <a:ext cx="3048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1975</a:t>
            </a:r>
            <a:endParaRPr lang="fr-FR" sz="2800" b="1">
              <a:latin typeface="Times" charset="0"/>
            </a:endParaRPr>
          </a:p>
        </p:txBody>
      </p:sp>
      <p:sp>
        <p:nvSpPr>
          <p:cNvPr id="114730" name="Rectangle 443"/>
          <p:cNvSpPr>
            <a:spLocks noChangeArrowheads="1"/>
          </p:cNvSpPr>
          <p:nvPr/>
        </p:nvSpPr>
        <p:spPr bwMode="auto">
          <a:xfrm>
            <a:off x="4419600" y="5715000"/>
            <a:ext cx="3048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1980</a:t>
            </a:r>
            <a:endParaRPr lang="fr-FR" sz="2800" b="1">
              <a:latin typeface="Times" charset="0"/>
            </a:endParaRPr>
          </a:p>
        </p:txBody>
      </p:sp>
      <p:sp>
        <p:nvSpPr>
          <p:cNvPr id="114731" name="Rectangle 444"/>
          <p:cNvSpPr>
            <a:spLocks noChangeArrowheads="1"/>
          </p:cNvSpPr>
          <p:nvPr/>
        </p:nvSpPr>
        <p:spPr bwMode="auto">
          <a:xfrm>
            <a:off x="5181600" y="5715000"/>
            <a:ext cx="3048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1985</a:t>
            </a:r>
            <a:endParaRPr lang="fr-FR" sz="2800" b="1">
              <a:latin typeface="Times" charset="0"/>
            </a:endParaRPr>
          </a:p>
        </p:txBody>
      </p:sp>
      <p:sp>
        <p:nvSpPr>
          <p:cNvPr id="114732" name="Rectangle 445"/>
          <p:cNvSpPr>
            <a:spLocks noChangeArrowheads="1"/>
          </p:cNvSpPr>
          <p:nvPr/>
        </p:nvSpPr>
        <p:spPr bwMode="auto">
          <a:xfrm>
            <a:off x="5867400" y="5715000"/>
            <a:ext cx="3048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1990</a:t>
            </a:r>
            <a:endParaRPr lang="fr-FR" sz="2800" b="1">
              <a:latin typeface="Times" charset="0"/>
            </a:endParaRPr>
          </a:p>
        </p:txBody>
      </p:sp>
      <p:sp>
        <p:nvSpPr>
          <p:cNvPr id="114733" name="Rectangle 446"/>
          <p:cNvSpPr>
            <a:spLocks noChangeArrowheads="1"/>
          </p:cNvSpPr>
          <p:nvPr/>
        </p:nvSpPr>
        <p:spPr bwMode="auto">
          <a:xfrm>
            <a:off x="6553200" y="5715000"/>
            <a:ext cx="3048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1995</a:t>
            </a:r>
            <a:endParaRPr lang="fr-FR" sz="2800" b="1">
              <a:latin typeface="Times" charset="0"/>
            </a:endParaRPr>
          </a:p>
        </p:txBody>
      </p:sp>
      <p:sp>
        <p:nvSpPr>
          <p:cNvPr id="114734" name="Rectangle 447"/>
          <p:cNvSpPr>
            <a:spLocks noChangeArrowheads="1"/>
          </p:cNvSpPr>
          <p:nvPr/>
        </p:nvSpPr>
        <p:spPr bwMode="auto">
          <a:xfrm>
            <a:off x="7315200" y="5715000"/>
            <a:ext cx="3048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fr-FR" sz="1100">
                <a:solidFill>
                  <a:srgbClr val="000000"/>
                </a:solidFill>
                <a:latin typeface="Arial" charset="0"/>
              </a:rPr>
              <a:t>2000</a:t>
            </a:r>
            <a:endParaRPr lang="fr-FR" sz="2800" b="1">
              <a:latin typeface="Time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7973"/>
                                        </p:tgtEl>
                                        <p:attrNameLst>
                                          <p:attrName>style.visibility</p:attrName>
                                        </p:attrNameLst>
                                      </p:cBhvr>
                                      <p:to>
                                        <p:strVal val="visible"/>
                                      </p:to>
                                    </p:set>
                                    <p:anim calcmode="lin" valueType="num">
                                      <p:cBhvr additive="base">
                                        <p:cTn id="7" dur="500" fill="hold"/>
                                        <p:tgtEl>
                                          <p:spTgt spid="577973"/>
                                        </p:tgtEl>
                                        <p:attrNameLst>
                                          <p:attrName>ppt_x</p:attrName>
                                        </p:attrNameLst>
                                      </p:cBhvr>
                                      <p:tavLst>
                                        <p:tav tm="0">
                                          <p:val>
                                            <p:strVal val="0-#ppt_w/2"/>
                                          </p:val>
                                        </p:tav>
                                        <p:tav tm="100000">
                                          <p:val>
                                            <p:strVal val="#ppt_x"/>
                                          </p:val>
                                        </p:tav>
                                      </p:tavLst>
                                    </p:anim>
                                    <p:anim calcmode="lin" valueType="num">
                                      <p:cBhvr additive="base">
                                        <p:cTn id="8" dur="500" fill="hold"/>
                                        <p:tgtEl>
                                          <p:spTgt spid="57797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77974"/>
                                        </p:tgtEl>
                                        <p:attrNameLst>
                                          <p:attrName>style.visibility</p:attrName>
                                        </p:attrNameLst>
                                      </p:cBhvr>
                                      <p:to>
                                        <p:strVal val="visible"/>
                                      </p:to>
                                    </p:set>
                                    <p:anim calcmode="lin" valueType="num">
                                      <p:cBhvr additive="base">
                                        <p:cTn id="12" dur="500" fill="hold"/>
                                        <p:tgtEl>
                                          <p:spTgt spid="577974"/>
                                        </p:tgtEl>
                                        <p:attrNameLst>
                                          <p:attrName>ppt_x</p:attrName>
                                        </p:attrNameLst>
                                      </p:cBhvr>
                                      <p:tavLst>
                                        <p:tav tm="0">
                                          <p:val>
                                            <p:strVal val="0-#ppt_w/2"/>
                                          </p:val>
                                        </p:tav>
                                        <p:tav tm="100000">
                                          <p:val>
                                            <p:strVal val="#ppt_x"/>
                                          </p:val>
                                        </p:tav>
                                      </p:tavLst>
                                    </p:anim>
                                    <p:anim calcmode="lin" valueType="num">
                                      <p:cBhvr additive="base">
                                        <p:cTn id="13" dur="500" fill="hold"/>
                                        <p:tgtEl>
                                          <p:spTgt spid="5779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973"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1524000" y="152400"/>
            <a:ext cx="4191000" cy="1295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2075" tIns="46038" rIns="92075" bIns="46038" numCol="1" anchor="ctr" anchorCtr="0" compatLnSpc="1">
            <a:prstTxWarp prst="textNoShape">
              <a:avLst/>
            </a:prstTxWarp>
          </a:bodyPr>
          <a:lstStyle/>
          <a:p>
            <a:pPr>
              <a:defRPr/>
            </a:pPr>
            <a:r>
              <a:rPr lang="fr-FR" sz="3600" b="1" u="sng" smtClean="0">
                <a:solidFill>
                  <a:srgbClr val="0000FF"/>
                </a:solidFill>
                <a:cs typeface="+mj-cs"/>
              </a:rPr>
              <a:t>RESERVES</a:t>
            </a:r>
            <a:br>
              <a:rPr lang="fr-FR" sz="3600" b="1" u="sng" smtClean="0">
                <a:solidFill>
                  <a:srgbClr val="0000FF"/>
                </a:solidFill>
                <a:cs typeface="+mj-cs"/>
              </a:rPr>
            </a:br>
            <a:r>
              <a:rPr lang="fr-FR" sz="3600" b="1" u="sng" smtClean="0">
                <a:solidFill>
                  <a:srgbClr val="0000FF"/>
                </a:solidFill>
                <a:cs typeface="+mj-cs"/>
              </a:rPr>
              <a:t>PROUVEES</a:t>
            </a:r>
            <a:endParaRPr lang="fr-FR" sz="2800" smtClean="0">
              <a:solidFill>
                <a:srgbClr val="0000FF"/>
              </a:solidFill>
              <a:cs typeface="+mj-cs"/>
            </a:endParaRPr>
          </a:p>
        </p:txBody>
      </p:sp>
      <p:graphicFrame>
        <p:nvGraphicFramePr>
          <p:cNvPr id="116738" name="Object 3"/>
          <p:cNvGraphicFramePr>
            <a:graphicFrameLocks noGrp="1"/>
          </p:cNvGraphicFramePr>
          <p:nvPr>
            <p:ph type="chart" idx="1"/>
          </p:nvPr>
        </p:nvGraphicFramePr>
        <p:xfrm>
          <a:off x="228600" y="2362200"/>
          <a:ext cx="8686800" cy="4038600"/>
        </p:xfrm>
        <a:graphic>
          <a:graphicData uri="http://schemas.openxmlformats.org/presentationml/2006/ole">
            <mc:AlternateContent xmlns:mc="http://schemas.openxmlformats.org/markup-compatibility/2006">
              <mc:Choice xmlns:v="urn:schemas-microsoft-com:vml" Requires="v">
                <p:oleObj spid="_x0000_s116755" r:id="rId5" imgW="8686082" imgH="4035218" progId="Excel.Chart.8">
                  <p:embed/>
                </p:oleObj>
              </mc:Choice>
              <mc:Fallback>
                <p:oleObj r:id="rId5" imgW="8686082" imgH="4035218" progId="Excel.Chart.8">
                  <p:embed/>
                  <p:pic>
                    <p:nvPicPr>
                      <p:cNvPr id="0" name="Object 3"/>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362200"/>
                        <a:ext cx="8686800" cy="403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4484" name="Rectangle 4"/>
          <p:cNvSpPr>
            <a:spLocks noChangeArrowheads="1"/>
          </p:cNvSpPr>
          <p:nvPr/>
        </p:nvSpPr>
        <p:spPr bwMode="auto">
          <a:xfrm>
            <a:off x="1143000" y="1752600"/>
            <a:ext cx="25876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eaLnBrk="0" hangingPunct="0">
              <a:defRPr/>
            </a:pPr>
            <a:r>
              <a:rPr lang="fr-FR" sz="4000" b="1">
                <a:cs typeface="+mn-cs"/>
              </a:rPr>
              <a:t>Années</a:t>
            </a:r>
            <a:endParaRPr lang="fr-FR" b="1">
              <a:cs typeface="+mn-cs"/>
            </a:endParaRPr>
          </a:p>
          <a:p>
            <a:pPr defTabSz="762000" eaLnBrk="0" hangingPunct="0">
              <a:defRPr/>
            </a:pPr>
            <a:r>
              <a:rPr lang="fr-FR" b="1">
                <a:cs typeface="+mn-cs"/>
              </a:rPr>
              <a:t>(au rythme actuel)</a:t>
            </a:r>
          </a:p>
        </p:txBody>
      </p:sp>
      <p:sp>
        <p:nvSpPr>
          <p:cNvPr id="404485" name="Rectangle 5"/>
          <p:cNvSpPr>
            <a:spLocks noChangeArrowheads="1"/>
          </p:cNvSpPr>
          <p:nvPr/>
        </p:nvSpPr>
        <p:spPr bwMode="auto">
          <a:xfrm>
            <a:off x="7138988" y="2919413"/>
            <a:ext cx="152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defTabSz="762000" eaLnBrk="0" hangingPunct="0">
              <a:defRPr/>
            </a:pPr>
            <a:r>
              <a:rPr lang="fr-FR" sz="2000" b="1" dirty="0">
                <a:cs typeface="+mn-cs"/>
              </a:rPr>
              <a:t>Dizaines de millénaires</a:t>
            </a:r>
          </a:p>
        </p:txBody>
      </p:sp>
      <p:sp>
        <p:nvSpPr>
          <p:cNvPr id="404486" name="AutoShape 6"/>
          <p:cNvSpPr>
            <a:spLocks noChangeArrowheads="1"/>
          </p:cNvSpPr>
          <p:nvPr/>
        </p:nvSpPr>
        <p:spPr bwMode="auto">
          <a:xfrm>
            <a:off x="7524750" y="333375"/>
            <a:ext cx="450850" cy="2584450"/>
          </a:xfrm>
          <a:prstGeom prst="upArrow">
            <a:avLst>
              <a:gd name="adj1" fmla="val 75009"/>
              <a:gd name="adj2" fmla="val 286593"/>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404487" name="Rectangle 7"/>
          <p:cNvSpPr>
            <a:spLocks noChangeArrowheads="1"/>
          </p:cNvSpPr>
          <p:nvPr/>
        </p:nvSpPr>
        <p:spPr bwMode="auto">
          <a:xfrm>
            <a:off x="2422525" y="2239963"/>
            <a:ext cx="1841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404488" name="Rectangle 8"/>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907923DE-4C9B-8B43-A19A-105A83A7A519}" type="slidenum">
              <a:rPr lang="fr-FR" sz="1400">
                <a:cs typeface="+mn-cs"/>
              </a:rPr>
              <a:pPr algn="r" eaLnBrk="0" hangingPunct="0">
                <a:defRPr/>
              </a:pPr>
              <a:t>56</a:t>
            </a:fld>
            <a:endParaRPr lang="fr-FR" sz="1400">
              <a:cs typeface="+mn-cs"/>
            </a:endParaRPr>
          </a:p>
        </p:txBody>
      </p:sp>
      <p:sp>
        <p:nvSpPr>
          <p:cNvPr id="404489" name="Text Box 9"/>
          <p:cNvSpPr txBox="1">
            <a:spLocks noChangeArrowheads="1"/>
          </p:cNvSpPr>
          <p:nvPr/>
        </p:nvSpPr>
        <p:spPr bwMode="auto">
          <a:xfrm>
            <a:off x="0" y="6521450"/>
            <a:ext cx="7985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1600" b="1" smtClean="0">
                <a:solidFill>
                  <a:srgbClr val="997B4B"/>
                </a:solidFill>
                <a:latin typeface="Times" charset="0"/>
                <a:cs typeface="+mn-cs"/>
              </a:rPr>
              <a:t>Source : Oil and Gas Journal : CME 2001 / DGEMP 2002 /NEA RED BOOK 2003/U 2005</a:t>
            </a:r>
            <a:endParaRPr lang="fr-FR" sz="2800" b="1" smtClean="0">
              <a:latin typeface="Times" charset="0"/>
              <a:cs typeface="+mn-cs"/>
            </a:endParaRPr>
          </a:p>
        </p:txBody>
      </p:sp>
      <p:sp>
        <p:nvSpPr>
          <p:cNvPr id="116745" name="Freeform 14"/>
          <p:cNvSpPr>
            <a:spLocks noChangeArrowheads="1"/>
          </p:cNvSpPr>
          <p:nvPr/>
        </p:nvSpPr>
        <p:spPr bwMode="auto">
          <a:xfrm>
            <a:off x="6011863" y="2276475"/>
            <a:ext cx="452437" cy="1981200"/>
          </a:xfrm>
          <a:custGeom>
            <a:avLst/>
            <a:gdLst>
              <a:gd name="T0" fmla="*/ 56150 w 1257"/>
              <a:gd name="T1" fmla="*/ 1980853 h 5702"/>
              <a:gd name="T2" fmla="*/ 56150 w 1257"/>
              <a:gd name="T3" fmla="*/ 990253 h 5702"/>
              <a:gd name="T4" fmla="*/ 0 w 1257"/>
              <a:gd name="T5" fmla="*/ 990253 h 5702"/>
              <a:gd name="T6" fmla="*/ 226039 w 1257"/>
              <a:gd name="T7" fmla="*/ 0 h 5702"/>
              <a:gd name="T8" fmla="*/ 452078 w 1257"/>
              <a:gd name="T9" fmla="*/ 990253 h 5702"/>
              <a:gd name="T10" fmla="*/ 395568 w 1257"/>
              <a:gd name="T11" fmla="*/ 990253 h 5702"/>
              <a:gd name="T12" fmla="*/ 395568 w 1257"/>
              <a:gd name="T13" fmla="*/ 1980853 h 5702"/>
              <a:gd name="T14" fmla="*/ 56150 w 1257"/>
              <a:gd name="T15" fmla="*/ 1980853 h 57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57" h="5702">
                <a:moveTo>
                  <a:pt x="156" y="5701"/>
                </a:moveTo>
                <a:lnTo>
                  <a:pt x="156" y="2850"/>
                </a:lnTo>
                <a:lnTo>
                  <a:pt x="0" y="2850"/>
                </a:lnTo>
                <a:lnTo>
                  <a:pt x="628" y="0"/>
                </a:lnTo>
                <a:lnTo>
                  <a:pt x="1256" y="2850"/>
                </a:lnTo>
                <a:lnTo>
                  <a:pt x="1099" y="2850"/>
                </a:lnTo>
                <a:lnTo>
                  <a:pt x="1099" y="5701"/>
                </a:lnTo>
                <a:lnTo>
                  <a:pt x="156" y="5701"/>
                </a:lnTo>
              </a:path>
            </a:pathLst>
          </a:custGeom>
          <a:solidFill>
            <a:srgbClr val="00FF00"/>
          </a:solidFill>
          <a:ln w="12573">
            <a:solidFill>
              <a:srgbClr val="000000"/>
            </a:solidFill>
            <a:round/>
            <a:headEnd/>
            <a:tailEnd/>
          </a:ln>
        </p:spPr>
        <p:txBody>
          <a:bodyPr wrap="none" anchor="ctr"/>
          <a:lstStyle/>
          <a:p>
            <a:endParaRPr lang="fr-FR"/>
          </a:p>
        </p:txBody>
      </p:sp>
      <p:sp>
        <p:nvSpPr>
          <p:cNvPr id="116746" name="Freeform 15"/>
          <p:cNvSpPr>
            <a:spLocks noChangeArrowheads="1"/>
          </p:cNvSpPr>
          <p:nvPr/>
        </p:nvSpPr>
        <p:spPr bwMode="auto">
          <a:xfrm>
            <a:off x="6011863" y="752475"/>
            <a:ext cx="452437" cy="1143000"/>
          </a:xfrm>
          <a:custGeom>
            <a:avLst/>
            <a:gdLst>
              <a:gd name="T0" fmla="*/ 56150 w 1257"/>
              <a:gd name="T1" fmla="*/ 1142800 h 5702"/>
              <a:gd name="T2" fmla="*/ 56150 w 1257"/>
              <a:gd name="T3" fmla="*/ 571300 h 5702"/>
              <a:gd name="T4" fmla="*/ 0 w 1257"/>
              <a:gd name="T5" fmla="*/ 571300 h 5702"/>
              <a:gd name="T6" fmla="*/ 226039 w 1257"/>
              <a:gd name="T7" fmla="*/ 0 h 5702"/>
              <a:gd name="T8" fmla="*/ 452078 w 1257"/>
              <a:gd name="T9" fmla="*/ 571300 h 5702"/>
              <a:gd name="T10" fmla="*/ 395568 w 1257"/>
              <a:gd name="T11" fmla="*/ 571300 h 5702"/>
              <a:gd name="T12" fmla="*/ 395568 w 1257"/>
              <a:gd name="T13" fmla="*/ 1142800 h 5702"/>
              <a:gd name="T14" fmla="*/ 56150 w 1257"/>
              <a:gd name="T15" fmla="*/ 1142800 h 57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57" h="5702">
                <a:moveTo>
                  <a:pt x="156" y="5701"/>
                </a:moveTo>
                <a:lnTo>
                  <a:pt x="156" y="2850"/>
                </a:lnTo>
                <a:lnTo>
                  <a:pt x="0" y="2850"/>
                </a:lnTo>
                <a:lnTo>
                  <a:pt x="628" y="0"/>
                </a:lnTo>
                <a:lnTo>
                  <a:pt x="1256" y="2850"/>
                </a:lnTo>
                <a:lnTo>
                  <a:pt x="1099" y="2850"/>
                </a:lnTo>
                <a:lnTo>
                  <a:pt x="1099" y="5701"/>
                </a:lnTo>
                <a:lnTo>
                  <a:pt x="156" y="5701"/>
                </a:lnTo>
              </a:path>
            </a:pathLst>
          </a:custGeom>
          <a:solidFill>
            <a:srgbClr val="00FF00"/>
          </a:solidFill>
          <a:ln w="12573">
            <a:solidFill>
              <a:srgbClr val="000000"/>
            </a:solidFill>
            <a:round/>
            <a:headEnd/>
            <a:tailEnd/>
          </a:ln>
        </p:spPr>
        <p:txBody>
          <a:bodyPr wrap="none" anchor="ctr"/>
          <a:lstStyle/>
          <a:p>
            <a:endParaRPr lang="fr-FR"/>
          </a:p>
        </p:txBody>
      </p:sp>
      <p:grpSp>
        <p:nvGrpSpPr>
          <p:cNvPr id="116747" name="Group 16"/>
          <p:cNvGrpSpPr>
            <a:grpSpLocks/>
          </p:cNvGrpSpPr>
          <p:nvPr/>
        </p:nvGrpSpPr>
        <p:grpSpPr bwMode="auto">
          <a:xfrm>
            <a:off x="5946775" y="1895475"/>
            <a:ext cx="827088" cy="396875"/>
            <a:chOff x="4485" y="1680"/>
            <a:chExt cx="955" cy="250"/>
          </a:xfrm>
        </p:grpSpPr>
        <p:sp>
          <p:nvSpPr>
            <p:cNvPr id="116751" name="AutoShape 17"/>
            <p:cNvSpPr>
              <a:spLocks noChangeArrowheads="1"/>
            </p:cNvSpPr>
            <p:nvPr/>
          </p:nvSpPr>
          <p:spPr bwMode="auto">
            <a:xfrm>
              <a:off x="4560" y="1680"/>
              <a:ext cx="880" cy="250"/>
            </a:xfrm>
            <a:prstGeom prst="roundRect">
              <a:avLst>
                <a:gd name="adj" fmla="val 39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sz="1800"/>
            </a:p>
          </p:txBody>
        </p:sp>
        <p:sp>
          <p:nvSpPr>
            <p:cNvPr id="116752" name="AutoShape 18"/>
            <p:cNvSpPr>
              <a:spLocks noChangeArrowheads="1"/>
            </p:cNvSpPr>
            <p:nvPr/>
          </p:nvSpPr>
          <p:spPr bwMode="auto">
            <a:xfrm>
              <a:off x="4485" y="1680"/>
              <a:ext cx="656" cy="240"/>
            </a:xfrm>
            <a:prstGeom prst="roundRect">
              <a:avLst>
                <a:gd name="adj" fmla="val 39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2160" tIns="46080" rIns="92160" bIns="46080">
              <a:spAutoFit/>
            </a:bodyPr>
            <a:lstStyle/>
            <a:p>
              <a:pPr algn="ctr" eaLnBrk="0" hangingPunct="0">
                <a:lnSpc>
                  <a:spcPct val="94000"/>
                </a:lnSpc>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t>400</a:t>
              </a:r>
            </a:p>
          </p:txBody>
        </p:sp>
      </p:grpSp>
      <p:grpSp>
        <p:nvGrpSpPr>
          <p:cNvPr id="116748" name="Group 19"/>
          <p:cNvGrpSpPr>
            <a:grpSpLocks/>
          </p:cNvGrpSpPr>
          <p:nvPr/>
        </p:nvGrpSpPr>
        <p:grpSpPr bwMode="auto">
          <a:xfrm>
            <a:off x="5867400" y="333375"/>
            <a:ext cx="931863" cy="396875"/>
            <a:chOff x="4365" y="1680"/>
            <a:chExt cx="1075" cy="250"/>
          </a:xfrm>
        </p:grpSpPr>
        <p:sp>
          <p:nvSpPr>
            <p:cNvPr id="116749" name="AutoShape 20"/>
            <p:cNvSpPr>
              <a:spLocks noChangeArrowheads="1"/>
            </p:cNvSpPr>
            <p:nvPr/>
          </p:nvSpPr>
          <p:spPr bwMode="auto">
            <a:xfrm>
              <a:off x="4560" y="1680"/>
              <a:ext cx="880" cy="250"/>
            </a:xfrm>
            <a:prstGeom prst="roundRect">
              <a:avLst>
                <a:gd name="adj" fmla="val 39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sz="1800"/>
            </a:p>
          </p:txBody>
        </p:sp>
        <p:sp>
          <p:nvSpPr>
            <p:cNvPr id="116750" name="AutoShape 21"/>
            <p:cNvSpPr>
              <a:spLocks noChangeArrowheads="1"/>
            </p:cNvSpPr>
            <p:nvPr/>
          </p:nvSpPr>
          <p:spPr bwMode="auto">
            <a:xfrm>
              <a:off x="4365" y="1680"/>
              <a:ext cx="895" cy="240"/>
            </a:xfrm>
            <a:prstGeom prst="roundRect">
              <a:avLst>
                <a:gd name="adj" fmla="val 39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2160" tIns="46080" rIns="92160" bIns="46080">
              <a:spAutoFit/>
            </a:bodyPr>
            <a:lstStyle/>
            <a:p>
              <a:pPr algn="ctr" eaLnBrk="0" hangingPunct="0">
                <a:lnSpc>
                  <a:spcPct val="94000"/>
                </a:lnSpc>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t>&gt; 500</a:t>
              </a:r>
            </a:p>
          </p:txBody>
        </p:sp>
      </p:grpSp>
    </p:spTree>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bwMode="auto">
          <a:xfrm>
            <a:off x="1371600" y="152400"/>
            <a:ext cx="7467600" cy="1484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2075" tIns="46038" rIns="92075" bIns="46038" numCol="1" anchor="ctr" anchorCtr="0" compatLnSpc="1">
            <a:prstTxWarp prst="textNoShape">
              <a:avLst/>
            </a:prstTxWarp>
          </a:bodyPr>
          <a:lstStyle/>
          <a:p>
            <a:pPr>
              <a:defRPr/>
            </a:pPr>
            <a:r>
              <a:rPr lang="fr-FR" sz="2400" b="1" smtClean="0">
                <a:cs typeface="+mj-cs"/>
              </a:rPr>
              <a:t> </a:t>
            </a:r>
            <a:r>
              <a:rPr lang="fr-FR" sz="3600" b="1" smtClean="0">
                <a:solidFill>
                  <a:schemeClr val="accent2"/>
                </a:solidFill>
                <a:cs typeface="+mj-cs"/>
              </a:rPr>
              <a:t>COÛT DE PRODUCTION</a:t>
            </a:r>
            <a:br>
              <a:rPr lang="fr-FR" sz="3600" b="1" smtClean="0">
                <a:solidFill>
                  <a:schemeClr val="accent2"/>
                </a:solidFill>
                <a:cs typeface="+mj-cs"/>
              </a:rPr>
            </a:br>
            <a:r>
              <a:rPr lang="fr-FR" sz="3600" b="1" smtClean="0">
                <a:solidFill>
                  <a:schemeClr val="accent2"/>
                </a:solidFill>
                <a:cs typeface="+mj-cs"/>
              </a:rPr>
              <a:t>DE L</a:t>
            </a:r>
            <a:r>
              <a:rPr lang="ja-JP" altLang="fr-FR" sz="3600" b="1" smtClean="0">
                <a:solidFill>
                  <a:schemeClr val="accent2"/>
                </a:solidFill>
                <a:latin typeface="Arial"/>
                <a:cs typeface="+mj-cs"/>
              </a:rPr>
              <a:t>’</a:t>
            </a:r>
            <a:r>
              <a:rPr lang="fr-FR" sz="3600" b="1" smtClean="0">
                <a:solidFill>
                  <a:schemeClr val="accent2"/>
                </a:solidFill>
                <a:cs typeface="Times New Roman" charset="0"/>
              </a:rPr>
              <a:t>É</a:t>
            </a:r>
            <a:r>
              <a:rPr lang="fr-FR" sz="3600" b="1" smtClean="0">
                <a:solidFill>
                  <a:schemeClr val="accent2"/>
                </a:solidFill>
                <a:cs typeface="+mj-cs"/>
              </a:rPr>
              <a:t>LECTRICIT</a:t>
            </a:r>
            <a:r>
              <a:rPr lang="fr-FR" sz="3600" b="1" smtClean="0">
                <a:solidFill>
                  <a:schemeClr val="accent2"/>
                </a:solidFill>
                <a:cs typeface="Times New Roman" charset="0"/>
              </a:rPr>
              <a:t>É EN FRANCE</a:t>
            </a:r>
          </a:p>
        </p:txBody>
      </p:sp>
      <p:graphicFrame>
        <p:nvGraphicFramePr>
          <p:cNvPr id="118786" name="Object 3"/>
          <p:cNvGraphicFramePr>
            <a:graphicFrameLocks noGrp="1"/>
          </p:cNvGraphicFramePr>
          <p:nvPr>
            <p:ph type="chart" idx="1"/>
          </p:nvPr>
        </p:nvGraphicFramePr>
        <p:xfrm>
          <a:off x="457200" y="1676400"/>
          <a:ext cx="8380413" cy="4373563"/>
        </p:xfrm>
        <a:graphic>
          <a:graphicData uri="http://schemas.openxmlformats.org/presentationml/2006/ole">
            <mc:AlternateContent xmlns:mc="http://schemas.openxmlformats.org/markup-compatibility/2006">
              <mc:Choice xmlns:v="urn:schemas-microsoft-com:vml" Requires="v">
                <p:oleObj spid="_x0000_s118801" name="Chart" r:id="rId4" imgW="8394700" imgH="4381500" progId="MSGraph.Chart.8">
                  <p:embed followColorScheme="full"/>
                </p:oleObj>
              </mc:Choice>
              <mc:Fallback>
                <p:oleObj name="Chart" r:id="rId4" imgW="8394700" imgH="4381500" progId="MSGraph.Chart.8">
                  <p:embed followColorScheme="full"/>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76400"/>
                        <a:ext cx="8380413" cy="4373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79588" name="Rectangle 4"/>
          <p:cNvSpPr>
            <a:spLocks noChangeArrowheads="1"/>
          </p:cNvSpPr>
          <p:nvPr/>
        </p:nvSpPr>
        <p:spPr bwMode="auto">
          <a:xfrm>
            <a:off x="2743200" y="3581400"/>
            <a:ext cx="968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defTabSz="762000" eaLnBrk="0" hangingPunct="0">
              <a:defRPr/>
            </a:pPr>
            <a:r>
              <a:rPr lang="fr-FR" sz="2800" b="1">
                <a:cs typeface="+mn-cs"/>
              </a:rPr>
              <a:t>43*</a:t>
            </a:r>
          </a:p>
        </p:txBody>
      </p:sp>
      <p:sp>
        <p:nvSpPr>
          <p:cNvPr id="579589" name="Rectangle 5"/>
          <p:cNvSpPr>
            <a:spLocks noChangeArrowheads="1"/>
          </p:cNvSpPr>
          <p:nvPr/>
        </p:nvSpPr>
        <p:spPr bwMode="auto">
          <a:xfrm>
            <a:off x="3886200" y="3124200"/>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defTabSz="762000" eaLnBrk="0" hangingPunct="0">
              <a:defRPr/>
            </a:pPr>
            <a:r>
              <a:rPr lang="fr-FR" sz="2800" b="1">
                <a:cs typeface="+mn-cs"/>
              </a:rPr>
              <a:t> 59*</a:t>
            </a:r>
          </a:p>
        </p:txBody>
      </p:sp>
      <p:sp>
        <p:nvSpPr>
          <p:cNvPr id="579590" name="Rectangle 6"/>
          <p:cNvSpPr>
            <a:spLocks noChangeArrowheads="1"/>
          </p:cNvSpPr>
          <p:nvPr/>
        </p:nvSpPr>
        <p:spPr bwMode="auto">
          <a:xfrm>
            <a:off x="6096000" y="3124200"/>
            <a:ext cx="129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defTabSz="762000" eaLnBrk="0" hangingPunct="0">
              <a:defRPr/>
            </a:pPr>
            <a:r>
              <a:rPr lang="fr-FR" sz="2800" b="1">
                <a:cs typeface="+mn-cs"/>
              </a:rPr>
              <a:t>    61*</a:t>
            </a:r>
          </a:p>
        </p:txBody>
      </p:sp>
      <p:sp>
        <p:nvSpPr>
          <p:cNvPr id="579591" name="Rectangle 7"/>
          <p:cNvSpPr>
            <a:spLocks noChangeArrowheads="1"/>
          </p:cNvSpPr>
          <p:nvPr/>
        </p:nvSpPr>
        <p:spPr bwMode="auto">
          <a:xfrm>
            <a:off x="6400800" y="612775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defTabSz="762000" eaLnBrk="0" hangingPunct="0">
              <a:defRPr/>
            </a:pPr>
            <a:r>
              <a:rPr lang="fr-FR" sz="1200" b="1">
                <a:solidFill>
                  <a:srgbClr val="CC6600"/>
                </a:solidFill>
                <a:cs typeface="+mn-cs"/>
              </a:rPr>
              <a:t>*Ref: Comm. Plan 2010-2020</a:t>
            </a:r>
          </a:p>
          <a:p>
            <a:pPr algn="ctr" defTabSz="762000" eaLnBrk="0" hangingPunct="0">
              <a:defRPr/>
            </a:pPr>
            <a:r>
              <a:rPr lang="fr-FR" sz="1200" b="1">
                <a:solidFill>
                  <a:srgbClr val="CC6600"/>
                </a:solidFill>
                <a:cs typeface="+mn-cs"/>
              </a:rPr>
              <a:t>ajusté par JF sur info DGEMP 09/2004</a:t>
            </a:r>
            <a:endParaRPr lang="fr-FR" sz="1400" b="1">
              <a:solidFill>
                <a:srgbClr val="CC6600"/>
              </a:solidFill>
              <a:cs typeface="+mn-cs"/>
            </a:endParaRPr>
          </a:p>
        </p:txBody>
      </p:sp>
      <p:sp>
        <p:nvSpPr>
          <p:cNvPr id="579592" name="Text Box 8"/>
          <p:cNvSpPr txBox="1">
            <a:spLocks noChangeArrowheads="1"/>
          </p:cNvSpPr>
          <p:nvPr/>
        </p:nvSpPr>
        <p:spPr bwMode="auto">
          <a:xfrm>
            <a:off x="7391400" y="5562600"/>
            <a:ext cx="1328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SOLAIRE</a:t>
            </a:r>
          </a:p>
        </p:txBody>
      </p:sp>
      <p:sp>
        <p:nvSpPr>
          <p:cNvPr id="579593" name="Text Box 9"/>
          <p:cNvSpPr txBox="1">
            <a:spLocks noChangeArrowheads="1"/>
          </p:cNvSpPr>
          <p:nvPr/>
        </p:nvSpPr>
        <p:spPr bwMode="auto">
          <a:xfrm>
            <a:off x="1676400" y="3886200"/>
            <a:ext cx="720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800" b="1" smtClean="0">
                <a:cs typeface="+mn-cs"/>
              </a:rPr>
              <a:t>31*</a:t>
            </a:r>
          </a:p>
        </p:txBody>
      </p:sp>
      <p:sp>
        <p:nvSpPr>
          <p:cNvPr id="579594" name="Text Box 10"/>
          <p:cNvSpPr txBox="1">
            <a:spLocks noChangeArrowheads="1"/>
          </p:cNvSpPr>
          <p:nvPr/>
        </p:nvSpPr>
        <p:spPr bwMode="auto">
          <a:xfrm>
            <a:off x="8077200" y="3200400"/>
            <a:ext cx="892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sz="2800" b="1" smtClean="0">
                <a:cs typeface="+mn-cs"/>
              </a:rPr>
              <a:t>450</a:t>
            </a:r>
            <a:endParaRPr lang="fr-FR" sz="2800" b="1" smtClean="0">
              <a:solidFill>
                <a:srgbClr val="FF0000"/>
              </a:solidFill>
              <a:cs typeface="+mn-cs"/>
            </a:endParaRPr>
          </a:p>
        </p:txBody>
      </p:sp>
      <p:sp>
        <p:nvSpPr>
          <p:cNvPr id="579595" name="Text Box 11"/>
          <p:cNvSpPr txBox="1">
            <a:spLocks noChangeArrowheads="1"/>
          </p:cNvSpPr>
          <p:nvPr/>
        </p:nvSpPr>
        <p:spPr bwMode="auto">
          <a:xfrm>
            <a:off x="4953000" y="5942013"/>
            <a:ext cx="14478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sz="1400" b="1" smtClean="0">
                <a:solidFill>
                  <a:srgbClr val="FF0000"/>
                </a:solidFill>
                <a:cs typeface="+mn-cs"/>
              </a:rPr>
              <a:t>50$/bbl; 1MWh/0,26tep</a:t>
            </a:r>
          </a:p>
          <a:p>
            <a:pPr algn="ctr" eaLnBrk="0" hangingPunct="0">
              <a:defRPr/>
            </a:pPr>
            <a:r>
              <a:rPr lang="fr-FR" sz="1400" b="1" smtClean="0">
                <a:solidFill>
                  <a:srgbClr val="FF0000"/>
                </a:solidFill>
                <a:cs typeface="+mn-cs"/>
              </a:rPr>
              <a:t>1¤=1,2$</a:t>
            </a:r>
          </a:p>
        </p:txBody>
      </p:sp>
      <p:sp>
        <p:nvSpPr>
          <p:cNvPr id="579596" name="Text Box 12"/>
          <p:cNvSpPr txBox="1">
            <a:spLocks noChangeArrowheads="1"/>
          </p:cNvSpPr>
          <p:nvPr/>
        </p:nvSpPr>
        <p:spPr bwMode="auto">
          <a:xfrm>
            <a:off x="5105400" y="2133600"/>
            <a:ext cx="1127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sz="2800" b="1" smtClean="0">
                <a:cs typeface="+mn-cs"/>
              </a:rPr>
              <a:t>96*</a:t>
            </a:r>
          </a:p>
        </p:txBody>
      </p:sp>
      <p:sp>
        <p:nvSpPr>
          <p:cNvPr id="579597" name="Text Box 13"/>
          <p:cNvSpPr txBox="1">
            <a:spLocks noChangeArrowheads="1"/>
          </p:cNvSpPr>
          <p:nvPr/>
        </p:nvSpPr>
        <p:spPr bwMode="auto">
          <a:xfrm>
            <a:off x="1447800" y="1752600"/>
            <a:ext cx="28432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New Roman" charset="0"/>
                <a:ea typeface="ＭＳ Ｐゴシック" charset="0"/>
              </a:defRPr>
            </a:lvl1pPr>
            <a:lvl2pPr marL="571500">
              <a:defRPr sz="2400">
                <a:solidFill>
                  <a:schemeClr val="tx1"/>
                </a:solidFill>
                <a:latin typeface="Times New Roman" charset="0"/>
                <a:ea typeface="ＭＳ Ｐゴシック" charset="0"/>
              </a:defRPr>
            </a:lvl2pPr>
            <a:lvl3pPr marL="1143000">
              <a:defRPr sz="2400">
                <a:solidFill>
                  <a:schemeClr val="tx1"/>
                </a:solidFill>
                <a:latin typeface="Times New Roman" charset="0"/>
                <a:ea typeface="ＭＳ Ｐゴシック" charset="0"/>
              </a:defRPr>
            </a:lvl3pPr>
            <a:lvl4pPr marL="1714500">
              <a:defRPr sz="2400">
                <a:solidFill>
                  <a:schemeClr val="tx1"/>
                </a:solidFill>
                <a:latin typeface="Times New Roman" charset="0"/>
                <a:ea typeface="ＭＳ Ｐゴシック" charset="0"/>
              </a:defRPr>
            </a:lvl4pPr>
            <a:lvl5pPr marL="2286000">
              <a:defRPr sz="2400">
                <a:solidFill>
                  <a:schemeClr val="tx1"/>
                </a:solidFill>
                <a:latin typeface="Times New Roman" charset="0"/>
                <a:ea typeface="ＭＳ Ｐゴシック" charset="0"/>
              </a:defRPr>
            </a:lvl5pPr>
            <a:lvl6pPr marL="2743200" fontAlgn="base">
              <a:spcBef>
                <a:spcPct val="0"/>
              </a:spcBef>
              <a:spcAft>
                <a:spcPct val="0"/>
              </a:spcAft>
              <a:defRPr sz="2400">
                <a:solidFill>
                  <a:schemeClr val="tx1"/>
                </a:solidFill>
                <a:latin typeface="Times New Roman" charset="0"/>
                <a:ea typeface="ＭＳ Ｐゴシック" charset="0"/>
              </a:defRPr>
            </a:lvl6pPr>
            <a:lvl7pPr marL="3200400" fontAlgn="base">
              <a:spcBef>
                <a:spcPct val="0"/>
              </a:spcBef>
              <a:spcAft>
                <a:spcPct val="0"/>
              </a:spcAft>
              <a:defRPr sz="2400">
                <a:solidFill>
                  <a:schemeClr val="tx1"/>
                </a:solidFill>
                <a:latin typeface="Times New Roman" charset="0"/>
                <a:ea typeface="ＭＳ Ｐゴシック" charset="0"/>
              </a:defRPr>
            </a:lvl7pPr>
            <a:lvl8pPr marL="3657600" fontAlgn="base">
              <a:spcBef>
                <a:spcPct val="0"/>
              </a:spcBef>
              <a:spcAft>
                <a:spcPct val="0"/>
              </a:spcAft>
              <a:defRPr sz="2400">
                <a:solidFill>
                  <a:schemeClr val="tx1"/>
                </a:solidFill>
                <a:latin typeface="Times New Roman" charset="0"/>
                <a:ea typeface="ＭＳ Ｐゴシック" charset="0"/>
              </a:defRPr>
            </a:lvl8pPr>
            <a:lvl9pPr marL="41148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b="1" smtClean="0">
                <a:cs typeface="+mn-cs"/>
              </a:rPr>
              <a:t>Coûts de production</a:t>
            </a:r>
          </a:p>
          <a:p>
            <a:pPr eaLnBrk="0" hangingPunct="0">
              <a:defRPr/>
            </a:pPr>
            <a:r>
              <a:rPr lang="fr-FR" b="1" smtClean="0">
                <a:cs typeface="+mn-cs"/>
              </a:rPr>
              <a:t>en mEuros / kWh</a:t>
            </a:r>
          </a:p>
        </p:txBody>
      </p:sp>
      <p:sp>
        <p:nvSpPr>
          <p:cNvPr id="579598" name="Text Box 14"/>
          <p:cNvSpPr txBox="1">
            <a:spLocks noChangeArrowheads="1"/>
          </p:cNvSpPr>
          <p:nvPr/>
        </p:nvSpPr>
        <p:spPr bwMode="auto">
          <a:xfrm>
            <a:off x="3657600" y="5943600"/>
            <a:ext cx="146843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571500">
              <a:defRPr sz="2400">
                <a:solidFill>
                  <a:schemeClr val="tx1"/>
                </a:solidFill>
                <a:latin typeface="Times New Roman" charset="0"/>
                <a:ea typeface="ＭＳ Ｐゴシック" charset="0"/>
              </a:defRPr>
            </a:lvl2pPr>
            <a:lvl3pPr marL="1143000">
              <a:defRPr sz="2400">
                <a:solidFill>
                  <a:schemeClr val="tx1"/>
                </a:solidFill>
                <a:latin typeface="Times New Roman" charset="0"/>
                <a:ea typeface="ＭＳ Ｐゴシック" charset="0"/>
              </a:defRPr>
            </a:lvl3pPr>
            <a:lvl4pPr marL="1714500">
              <a:defRPr sz="2400">
                <a:solidFill>
                  <a:schemeClr val="tx1"/>
                </a:solidFill>
                <a:latin typeface="Times New Roman" charset="0"/>
                <a:ea typeface="ＭＳ Ｐゴシック" charset="0"/>
              </a:defRPr>
            </a:lvl4pPr>
            <a:lvl5pPr marL="2286000">
              <a:defRPr sz="2400">
                <a:solidFill>
                  <a:schemeClr val="tx1"/>
                </a:solidFill>
                <a:latin typeface="Times New Roman" charset="0"/>
                <a:ea typeface="ＭＳ Ｐゴシック" charset="0"/>
              </a:defRPr>
            </a:lvl5pPr>
            <a:lvl6pPr marL="2743200" fontAlgn="base">
              <a:spcBef>
                <a:spcPct val="0"/>
              </a:spcBef>
              <a:spcAft>
                <a:spcPct val="0"/>
              </a:spcAft>
              <a:defRPr sz="2400">
                <a:solidFill>
                  <a:schemeClr val="tx1"/>
                </a:solidFill>
                <a:latin typeface="Times New Roman" charset="0"/>
                <a:ea typeface="ＭＳ Ｐゴシック" charset="0"/>
              </a:defRPr>
            </a:lvl6pPr>
            <a:lvl7pPr marL="3200400" fontAlgn="base">
              <a:spcBef>
                <a:spcPct val="0"/>
              </a:spcBef>
              <a:spcAft>
                <a:spcPct val="0"/>
              </a:spcAft>
              <a:defRPr sz="2400">
                <a:solidFill>
                  <a:schemeClr val="tx1"/>
                </a:solidFill>
                <a:latin typeface="Times New Roman" charset="0"/>
                <a:ea typeface="ＭＳ Ｐゴシック" charset="0"/>
              </a:defRPr>
            </a:lvl7pPr>
            <a:lvl8pPr marL="3657600" fontAlgn="base">
              <a:spcBef>
                <a:spcPct val="0"/>
              </a:spcBef>
              <a:spcAft>
                <a:spcPct val="0"/>
              </a:spcAft>
              <a:defRPr sz="2400">
                <a:solidFill>
                  <a:schemeClr val="tx1"/>
                </a:solidFill>
                <a:latin typeface="Times New Roman" charset="0"/>
                <a:ea typeface="ＭＳ Ｐゴシック" charset="0"/>
              </a:defRPr>
            </a:lvl8pPr>
            <a:lvl9pPr marL="41148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sz="1400" b="1" smtClean="0">
                <a:solidFill>
                  <a:srgbClr val="FF0000"/>
                </a:solidFill>
                <a:cs typeface="+mn-cs"/>
              </a:rPr>
              <a:t>8 $/MBTU</a:t>
            </a:r>
          </a:p>
          <a:p>
            <a:pPr algn="ctr" eaLnBrk="0" hangingPunct="0">
              <a:defRPr/>
            </a:pPr>
            <a:r>
              <a:rPr lang="fr-FR" sz="1400" b="1" smtClean="0">
                <a:solidFill>
                  <a:srgbClr val="FF0000"/>
                </a:solidFill>
                <a:cs typeface="+mn-cs"/>
              </a:rPr>
              <a:t>1MWh/0,156tep</a:t>
            </a:r>
          </a:p>
          <a:p>
            <a:pPr algn="ctr" eaLnBrk="0" hangingPunct="0">
              <a:defRPr/>
            </a:pPr>
            <a:r>
              <a:rPr lang="fr-FR" sz="1400" b="1" smtClean="0">
                <a:solidFill>
                  <a:srgbClr val="FF0000"/>
                </a:solidFill>
                <a:cs typeface="+mn-cs"/>
              </a:rPr>
              <a:t>1¤=1.2$</a:t>
            </a:r>
          </a:p>
        </p:txBody>
      </p:sp>
      <p:sp>
        <p:nvSpPr>
          <p:cNvPr id="579599" name="Line 15"/>
          <p:cNvSpPr>
            <a:spLocks noChangeShapeType="1"/>
          </p:cNvSpPr>
          <p:nvPr/>
        </p:nvSpPr>
        <p:spPr bwMode="auto">
          <a:xfrm flipV="1">
            <a:off x="7924800" y="3124200"/>
            <a:ext cx="0" cy="2286000"/>
          </a:xfrm>
          <a:prstGeom prst="line">
            <a:avLst/>
          </a:prstGeom>
          <a:noFill/>
          <a:ln w="3175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579586"/>
                                        </p:tgtEl>
                                        <p:attrNameLst>
                                          <p:attrName>style.visibility</p:attrName>
                                        </p:attrNameLst>
                                      </p:cBhvr>
                                      <p:to>
                                        <p:strVal val="visible"/>
                                      </p:to>
                                    </p:set>
                                    <p:anim calcmode="lin" valueType="num">
                                      <p:cBhvr additive="base">
                                        <p:cTn id="7" dur="5000" fill="hold"/>
                                        <p:tgtEl>
                                          <p:spTgt spid="579586"/>
                                        </p:tgtEl>
                                        <p:attrNameLst>
                                          <p:attrName>ppt_x</p:attrName>
                                        </p:attrNameLst>
                                      </p:cBhvr>
                                      <p:tavLst>
                                        <p:tav tm="0">
                                          <p:val>
                                            <p:strVal val="#ppt_x"/>
                                          </p:val>
                                        </p:tav>
                                        <p:tav tm="100000">
                                          <p:val>
                                            <p:strVal val="#ppt_x"/>
                                          </p:val>
                                        </p:tav>
                                      </p:tavLst>
                                    </p:anim>
                                    <p:anim calcmode="lin" valueType="num">
                                      <p:cBhvr additive="base">
                                        <p:cTn id="8" dur="5000" fill="hold"/>
                                        <p:tgtEl>
                                          <p:spTgt spid="57958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499"/>
                                          </p:stCondLst>
                                        </p:cTn>
                                        <p:tgtEl>
                                          <p:spTgt spid="579597"/>
                                        </p:tgtEl>
                                        <p:attrNameLst>
                                          <p:attrName>style.visibility</p:attrName>
                                        </p:attrNameLst>
                                      </p:cBhvr>
                                      <p:to>
                                        <p:strVal val="visible"/>
                                      </p:to>
                                    </p:set>
                                  </p:childTnLst>
                                </p:cTn>
                              </p:par>
                            </p:childTnLst>
                          </p:cTn>
                        </p:par>
                        <p:par>
                          <p:cTn id="12" fill="hold" nodeType="afterGroup">
                            <p:stCondLst>
                              <p:cond delay="5500"/>
                            </p:stCondLst>
                            <p:childTnLst>
                              <p:par>
                                <p:cTn id="13" presetID="2" presetClass="entr" presetSubtype="8" fill="hold" grpId="0" nodeType="afterEffect">
                                  <p:stCondLst>
                                    <p:cond delay="0"/>
                                  </p:stCondLst>
                                  <p:childTnLst>
                                    <p:set>
                                      <p:cBhvr>
                                        <p:cTn id="14" dur="1" fill="hold">
                                          <p:stCondLst>
                                            <p:cond delay="0"/>
                                          </p:stCondLst>
                                        </p:cTn>
                                        <p:tgtEl>
                                          <p:spTgt spid="579593"/>
                                        </p:tgtEl>
                                        <p:attrNameLst>
                                          <p:attrName>style.visibility</p:attrName>
                                        </p:attrNameLst>
                                      </p:cBhvr>
                                      <p:to>
                                        <p:strVal val="visible"/>
                                      </p:to>
                                    </p:set>
                                    <p:anim calcmode="lin" valueType="num">
                                      <p:cBhvr additive="base">
                                        <p:cTn id="15" dur="500" fill="hold"/>
                                        <p:tgtEl>
                                          <p:spTgt spid="579593"/>
                                        </p:tgtEl>
                                        <p:attrNameLst>
                                          <p:attrName>ppt_x</p:attrName>
                                        </p:attrNameLst>
                                      </p:cBhvr>
                                      <p:tavLst>
                                        <p:tav tm="0">
                                          <p:val>
                                            <p:strVal val="0-#ppt_w/2"/>
                                          </p:val>
                                        </p:tav>
                                        <p:tav tm="100000">
                                          <p:val>
                                            <p:strVal val="#ppt_x"/>
                                          </p:val>
                                        </p:tav>
                                      </p:tavLst>
                                    </p:anim>
                                    <p:anim calcmode="lin" valueType="num">
                                      <p:cBhvr additive="base">
                                        <p:cTn id="16" dur="500" fill="hold"/>
                                        <p:tgtEl>
                                          <p:spTgt spid="579593"/>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6000"/>
                            </p:stCondLst>
                            <p:childTnLst>
                              <p:par>
                                <p:cTn id="18" presetID="2" presetClass="entr" presetSubtype="8" fill="hold" grpId="0" nodeType="afterEffect">
                                  <p:stCondLst>
                                    <p:cond delay="0"/>
                                  </p:stCondLst>
                                  <p:childTnLst>
                                    <p:set>
                                      <p:cBhvr>
                                        <p:cTn id="19" dur="1" fill="hold">
                                          <p:stCondLst>
                                            <p:cond delay="0"/>
                                          </p:stCondLst>
                                        </p:cTn>
                                        <p:tgtEl>
                                          <p:spTgt spid="579588"/>
                                        </p:tgtEl>
                                        <p:attrNameLst>
                                          <p:attrName>style.visibility</p:attrName>
                                        </p:attrNameLst>
                                      </p:cBhvr>
                                      <p:to>
                                        <p:strVal val="visible"/>
                                      </p:to>
                                    </p:set>
                                    <p:anim calcmode="lin" valueType="num">
                                      <p:cBhvr additive="base">
                                        <p:cTn id="20" dur="500" fill="hold"/>
                                        <p:tgtEl>
                                          <p:spTgt spid="579588"/>
                                        </p:tgtEl>
                                        <p:attrNameLst>
                                          <p:attrName>ppt_x</p:attrName>
                                        </p:attrNameLst>
                                      </p:cBhvr>
                                      <p:tavLst>
                                        <p:tav tm="0">
                                          <p:val>
                                            <p:strVal val="0-#ppt_w/2"/>
                                          </p:val>
                                        </p:tav>
                                        <p:tav tm="100000">
                                          <p:val>
                                            <p:strVal val="#ppt_x"/>
                                          </p:val>
                                        </p:tav>
                                      </p:tavLst>
                                    </p:anim>
                                    <p:anim calcmode="lin" valueType="num">
                                      <p:cBhvr additive="base">
                                        <p:cTn id="21" dur="500" fill="hold"/>
                                        <p:tgtEl>
                                          <p:spTgt spid="579588"/>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6500"/>
                            </p:stCondLst>
                            <p:childTnLst>
                              <p:par>
                                <p:cTn id="23" presetID="2" presetClass="entr" presetSubtype="8" fill="hold" grpId="0" nodeType="afterEffect">
                                  <p:stCondLst>
                                    <p:cond delay="0"/>
                                  </p:stCondLst>
                                  <p:childTnLst>
                                    <p:set>
                                      <p:cBhvr>
                                        <p:cTn id="24" dur="1" fill="hold">
                                          <p:stCondLst>
                                            <p:cond delay="0"/>
                                          </p:stCondLst>
                                        </p:cTn>
                                        <p:tgtEl>
                                          <p:spTgt spid="579589"/>
                                        </p:tgtEl>
                                        <p:attrNameLst>
                                          <p:attrName>style.visibility</p:attrName>
                                        </p:attrNameLst>
                                      </p:cBhvr>
                                      <p:to>
                                        <p:strVal val="visible"/>
                                      </p:to>
                                    </p:set>
                                    <p:anim calcmode="lin" valueType="num">
                                      <p:cBhvr additive="base">
                                        <p:cTn id="25" dur="500" fill="hold"/>
                                        <p:tgtEl>
                                          <p:spTgt spid="579589"/>
                                        </p:tgtEl>
                                        <p:attrNameLst>
                                          <p:attrName>ppt_x</p:attrName>
                                        </p:attrNameLst>
                                      </p:cBhvr>
                                      <p:tavLst>
                                        <p:tav tm="0">
                                          <p:val>
                                            <p:strVal val="0-#ppt_w/2"/>
                                          </p:val>
                                        </p:tav>
                                        <p:tav tm="100000">
                                          <p:val>
                                            <p:strVal val="#ppt_x"/>
                                          </p:val>
                                        </p:tav>
                                      </p:tavLst>
                                    </p:anim>
                                    <p:anim calcmode="lin" valueType="num">
                                      <p:cBhvr additive="base">
                                        <p:cTn id="26" dur="500" fill="hold"/>
                                        <p:tgtEl>
                                          <p:spTgt spid="579589"/>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7000"/>
                            </p:stCondLst>
                            <p:childTnLst>
                              <p:par>
                                <p:cTn id="28" presetID="2" presetClass="entr" presetSubtype="8" fill="hold" grpId="0" nodeType="afterEffect">
                                  <p:stCondLst>
                                    <p:cond delay="0"/>
                                  </p:stCondLst>
                                  <p:childTnLst>
                                    <p:set>
                                      <p:cBhvr>
                                        <p:cTn id="29" dur="1" fill="hold">
                                          <p:stCondLst>
                                            <p:cond delay="0"/>
                                          </p:stCondLst>
                                        </p:cTn>
                                        <p:tgtEl>
                                          <p:spTgt spid="579596"/>
                                        </p:tgtEl>
                                        <p:attrNameLst>
                                          <p:attrName>style.visibility</p:attrName>
                                        </p:attrNameLst>
                                      </p:cBhvr>
                                      <p:to>
                                        <p:strVal val="visible"/>
                                      </p:to>
                                    </p:set>
                                    <p:anim calcmode="lin" valueType="num">
                                      <p:cBhvr additive="base">
                                        <p:cTn id="30" dur="500" fill="hold"/>
                                        <p:tgtEl>
                                          <p:spTgt spid="579596"/>
                                        </p:tgtEl>
                                        <p:attrNameLst>
                                          <p:attrName>ppt_x</p:attrName>
                                        </p:attrNameLst>
                                      </p:cBhvr>
                                      <p:tavLst>
                                        <p:tav tm="0">
                                          <p:val>
                                            <p:strVal val="0-#ppt_w/2"/>
                                          </p:val>
                                        </p:tav>
                                        <p:tav tm="100000">
                                          <p:val>
                                            <p:strVal val="#ppt_x"/>
                                          </p:val>
                                        </p:tav>
                                      </p:tavLst>
                                    </p:anim>
                                    <p:anim calcmode="lin" valueType="num">
                                      <p:cBhvr additive="base">
                                        <p:cTn id="31" dur="500" fill="hold"/>
                                        <p:tgtEl>
                                          <p:spTgt spid="579596"/>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7500"/>
                            </p:stCondLst>
                            <p:childTnLst>
                              <p:par>
                                <p:cTn id="33" presetID="2" presetClass="entr" presetSubtype="8" fill="hold" grpId="0" nodeType="afterEffect">
                                  <p:stCondLst>
                                    <p:cond delay="0"/>
                                  </p:stCondLst>
                                  <p:childTnLst>
                                    <p:set>
                                      <p:cBhvr>
                                        <p:cTn id="34" dur="1" fill="hold">
                                          <p:stCondLst>
                                            <p:cond delay="0"/>
                                          </p:stCondLst>
                                        </p:cTn>
                                        <p:tgtEl>
                                          <p:spTgt spid="579590"/>
                                        </p:tgtEl>
                                        <p:attrNameLst>
                                          <p:attrName>style.visibility</p:attrName>
                                        </p:attrNameLst>
                                      </p:cBhvr>
                                      <p:to>
                                        <p:strVal val="visible"/>
                                      </p:to>
                                    </p:set>
                                    <p:anim calcmode="lin" valueType="num">
                                      <p:cBhvr additive="base">
                                        <p:cTn id="35" dur="500" fill="hold"/>
                                        <p:tgtEl>
                                          <p:spTgt spid="579590"/>
                                        </p:tgtEl>
                                        <p:attrNameLst>
                                          <p:attrName>ppt_x</p:attrName>
                                        </p:attrNameLst>
                                      </p:cBhvr>
                                      <p:tavLst>
                                        <p:tav tm="0">
                                          <p:val>
                                            <p:strVal val="0-#ppt_w/2"/>
                                          </p:val>
                                        </p:tav>
                                        <p:tav tm="100000">
                                          <p:val>
                                            <p:strVal val="#ppt_x"/>
                                          </p:val>
                                        </p:tav>
                                      </p:tavLst>
                                    </p:anim>
                                    <p:anim calcmode="lin" valueType="num">
                                      <p:cBhvr additive="base">
                                        <p:cTn id="36" dur="500" fill="hold"/>
                                        <p:tgtEl>
                                          <p:spTgt spid="579590"/>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8000"/>
                            </p:stCondLst>
                            <p:childTnLst>
                              <p:par>
                                <p:cTn id="38" presetID="2" presetClass="entr" presetSubtype="8" fill="hold" grpId="0" nodeType="afterEffect">
                                  <p:stCondLst>
                                    <p:cond delay="0"/>
                                  </p:stCondLst>
                                  <p:childTnLst>
                                    <p:set>
                                      <p:cBhvr>
                                        <p:cTn id="39" dur="1" fill="hold">
                                          <p:stCondLst>
                                            <p:cond delay="0"/>
                                          </p:stCondLst>
                                        </p:cTn>
                                        <p:tgtEl>
                                          <p:spTgt spid="579591"/>
                                        </p:tgtEl>
                                        <p:attrNameLst>
                                          <p:attrName>style.visibility</p:attrName>
                                        </p:attrNameLst>
                                      </p:cBhvr>
                                      <p:to>
                                        <p:strVal val="visible"/>
                                      </p:to>
                                    </p:set>
                                    <p:anim calcmode="lin" valueType="num">
                                      <p:cBhvr additive="base">
                                        <p:cTn id="40" dur="500" fill="hold"/>
                                        <p:tgtEl>
                                          <p:spTgt spid="579591"/>
                                        </p:tgtEl>
                                        <p:attrNameLst>
                                          <p:attrName>ppt_x</p:attrName>
                                        </p:attrNameLst>
                                      </p:cBhvr>
                                      <p:tavLst>
                                        <p:tav tm="0">
                                          <p:val>
                                            <p:strVal val="0-#ppt_w/2"/>
                                          </p:val>
                                        </p:tav>
                                        <p:tav tm="100000">
                                          <p:val>
                                            <p:strVal val="#ppt_x"/>
                                          </p:val>
                                        </p:tav>
                                      </p:tavLst>
                                    </p:anim>
                                    <p:anim calcmode="lin" valueType="num">
                                      <p:cBhvr additive="base">
                                        <p:cTn id="41" dur="500" fill="hold"/>
                                        <p:tgtEl>
                                          <p:spTgt spid="579591"/>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8500"/>
                            </p:stCondLst>
                            <p:childTnLst>
                              <p:par>
                                <p:cTn id="43" presetID="2" presetClass="entr" presetSubtype="8" fill="hold" grpId="0" nodeType="afterEffect">
                                  <p:stCondLst>
                                    <p:cond delay="0"/>
                                  </p:stCondLst>
                                  <p:childTnLst>
                                    <p:set>
                                      <p:cBhvr>
                                        <p:cTn id="44" dur="1" fill="hold">
                                          <p:stCondLst>
                                            <p:cond delay="0"/>
                                          </p:stCondLst>
                                        </p:cTn>
                                        <p:tgtEl>
                                          <p:spTgt spid="579592"/>
                                        </p:tgtEl>
                                        <p:attrNameLst>
                                          <p:attrName>style.visibility</p:attrName>
                                        </p:attrNameLst>
                                      </p:cBhvr>
                                      <p:to>
                                        <p:strVal val="visible"/>
                                      </p:to>
                                    </p:set>
                                    <p:anim calcmode="lin" valueType="num">
                                      <p:cBhvr additive="base">
                                        <p:cTn id="45" dur="500" fill="hold"/>
                                        <p:tgtEl>
                                          <p:spTgt spid="579592"/>
                                        </p:tgtEl>
                                        <p:attrNameLst>
                                          <p:attrName>ppt_x</p:attrName>
                                        </p:attrNameLst>
                                      </p:cBhvr>
                                      <p:tavLst>
                                        <p:tav tm="0">
                                          <p:val>
                                            <p:strVal val="0-#ppt_w/2"/>
                                          </p:val>
                                        </p:tav>
                                        <p:tav tm="100000">
                                          <p:val>
                                            <p:strVal val="#ppt_x"/>
                                          </p:val>
                                        </p:tav>
                                      </p:tavLst>
                                    </p:anim>
                                    <p:anim calcmode="lin" valueType="num">
                                      <p:cBhvr additive="base">
                                        <p:cTn id="46" dur="500" fill="hold"/>
                                        <p:tgtEl>
                                          <p:spTgt spid="579592"/>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9000"/>
                            </p:stCondLst>
                            <p:childTnLst>
                              <p:par>
                                <p:cTn id="48" presetID="2" presetClass="entr" presetSubtype="8" fill="hold" grpId="0" nodeType="afterEffect">
                                  <p:stCondLst>
                                    <p:cond delay="0"/>
                                  </p:stCondLst>
                                  <p:childTnLst>
                                    <p:set>
                                      <p:cBhvr>
                                        <p:cTn id="49" dur="1" fill="hold">
                                          <p:stCondLst>
                                            <p:cond delay="0"/>
                                          </p:stCondLst>
                                        </p:cTn>
                                        <p:tgtEl>
                                          <p:spTgt spid="579594"/>
                                        </p:tgtEl>
                                        <p:attrNameLst>
                                          <p:attrName>style.visibility</p:attrName>
                                        </p:attrNameLst>
                                      </p:cBhvr>
                                      <p:to>
                                        <p:strVal val="visible"/>
                                      </p:to>
                                    </p:set>
                                    <p:anim calcmode="lin" valueType="num">
                                      <p:cBhvr additive="base">
                                        <p:cTn id="50" dur="500" fill="hold"/>
                                        <p:tgtEl>
                                          <p:spTgt spid="579594"/>
                                        </p:tgtEl>
                                        <p:attrNameLst>
                                          <p:attrName>ppt_x</p:attrName>
                                        </p:attrNameLst>
                                      </p:cBhvr>
                                      <p:tavLst>
                                        <p:tav tm="0">
                                          <p:val>
                                            <p:strVal val="0-#ppt_w/2"/>
                                          </p:val>
                                        </p:tav>
                                        <p:tav tm="100000">
                                          <p:val>
                                            <p:strVal val="#ppt_x"/>
                                          </p:val>
                                        </p:tav>
                                      </p:tavLst>
                                    </p:anim>
                                    <p:anim calcmode="lin" valueType="num">
                                      <p:cBhvr additive="base">
                                        <p:cTn id="51" dur="500" fill="hold"/>
                                        <p:tgtEl>
                                          <p:spTgt spid="579594"/>
                                        </p:tgtEl>
                                        <p:attrNameLst>
                                          <p:attrName>ppt_y</p:attrName>
                                        </p:attrNameLst>
                                      </p:cBhvr>
                                      <p:tavLst>
                                        <p:tav tm="0">
                                          <p:val>
                                            <p:strVal val="#ppt_y"/>
                                          </p:val>
                                        </p:tav>
                                        <p:tav tm="100000">
                                          <p:val>
                                            <p:strVal val="#ppt_y"/>
                                          </p:val>
                                        </p:tav>
                                      </p:tavLst>
                                    </p:anim>
                                  </p:childTnLst>
                                </p:cTn>
                              </p:par>
                            </p:childTnLst>
                          </p:cTn>
                        </p:par>
                        <p:par>
                          <p:cTn id="52" fill="hold" nodeType="afterGroup">
                            <p:stCondLst>
                              <p:cond delay="9500"/>
                            </p:stCondLst>
                            <p:childTnLst>
                              <p:par>
                                <p:cTn id="53" presetID="2" presetClass="entr" presetSubtype="8" fill="hold" grpId="0" nodeType="afterEffect">
                                  <p:stCondLst>
                                    <p:cond delay="0"/>
                                  </p:stCondLst>
                                  <p:childTnLst>
                                    <p:set>
                                      <p:cBhvr>
                                        <p:cTn id="54" dur="1" fill="hold">
                                          <p:stCondLst>
                                            <p:cond delay="0"/>
                                          </p:stCondLst>
                                        </p:cTn>
                                        <p:tgtEl>
                                          <p:spTgt spid="579595"/>
                                        </p:tgtEl>
                                        <p:attrNameLst>
                                          <p:attrName>style.visibility</p:attrName>
                                        </p:attrNameLst>
                                      </p:cBhvr>
                                      <p:to>
                                        <p:strVal val="visible"/>
                                      </p:to>
                                    </p:set>
                                    <p:anim calcmode="lin" valueType="num">
                                      <p:cBhvr additive="base">
                                        <p:cTn id="55" dur="500" fill="hold"/>
                                        <p:tgtEl>
                                          <p:spTgt spid="579595"/>
                                        </p:tgtEl>
                                        <p:attrNameLst>
                                          <p:attrName>ppt_x</p:attrName>
                                        </p:attrNameLst>
                                      </p:cBhvr>
                                      <p:tavLst>
                                        <p:tav tm="0">
                                          <p:val>
                                            <p:strVal val="0-#ppt_w/2"/>
                                          </p:val>
                                        </p:tav>
                                        <p:tav tm="100000">
                                          <p:val>
                                            <p:strVal val="#ppt_x"/>
                                          </p:val>
                                        </p:tav>
                                      </p:tavLst>
                                    </p:anim>
                                    <p:anim calcmode="lin" valueType="num">
                                      <p:cBhvr additive="base">
                                        <p:cTn id="56" dur="500" fill="hold"/>
                                        <p:tgtEl>
                                          <p:spTgt spid="579595"/>
                                        </p:tgtEl>
                                        <p:attrNameLst>
                                          <p:attrName>ppt_y</p:attrName>
                                        </p:attrNameLst>
                                      </p:cBhvr>
                                      <p:tavLst>
                                        <p:tav tm="0">
                                          <p:val>
                                            <p:strVal val="#ppt_y"/>
                                          </p:val>
                                        </p:tav>
                                        <p:tav tm="100000">
                                          <p:val>
                                            <p:strVal val="#ppt_y"/>
                                          </p:val>
                                        </p:tav>
                                      </p:tavLst>
                                    </p:anim>
                                  </p:childTnLst>
                                </p:cTn>
                              </p:par>
                            </p:childTnLst>
                          </p:cTn>
                        </p:par>
                        <p:par>
                          <p:cTn id="57" fill="hold" nodeType="afterGroup">
                            <p:stCondLst>
                              <p:cond delay="10000"/>
                            </p:stCondLst>
                            <p:childTnLst>
                              <p:par>
                                <p:cTn id="58" presetID="1" presetClass="entr" presetSubtype="0" fill="hold" grpId="0" nodeType="afterEffect">
                                  <p:stCondLst>
                                    <p:cond delay="0"/>
                                  </p:stCondLst>
                                  <p:childTnLst>
                                    <p:set>
                                      <p:cBhvr>
                                        <p:cTn id="59" dur="1" fill="hold">
                                          <p:stCondLst>
                                            <p:cond delay="499"/>
                                          </p:stCondLst>
                                        </p:cTn>
                                        <p:tgtEl>
                                          <p:spTgt spid="5795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6" grpId="0" autoUpdateAnimBg="0"/>
      <p:bldP spid="579588" grpId="0" autoUpdateAnimBg="0"/>
      <p:bldP spid="579589" grpId="0" autoUpdateAnimBg="0"/>
      <p:bldP spid="579590" grpId="0" autoUpdateAnimBg="0"/>
      <p:bldP spid="579591" grpId="0" autoUpdateAnimBg="0"/>
      <p:bldP spid="579592" grpId="0" autoUpdateAnimBg="0"/>
      <p:bldP spid="579593" grpId="0" autoUpdateAnimBg="0"/>
      <p:bldP spid="579594" grpId="0" autoUpdateAnimBg="0"/>
      <p:bldP spid="579595" grpId="0" autoUpdateAnimBg="0"/>
      <p:bldP spid="579596" grpId="0" autoUpdateAnimBg="0"/>
      <p:bldP spid="579597" grpId="0" autoUpdateAnimBg="0"/>
      <p:bldP spid="579598"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bwMode="auto">
          <a:xfrm>
            <a:off x="1600200" y="381000"/>
            <a:ext cx="7162800" cy="1371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2075" tIns="46038" rIns="92075" bIns="46038" numCol="1" anchor="ctr" anchorCtr="0" compatLnSpc="1">
            <a:prstTxWarp prst="textNoShape">
              <a:avLst/>
            </a:prstTxWarp>
          </a:bodyPr>
          <a:lstStyle/>
          <a:p>
            <a:pPr>
              <a:defRPr/>
            </a:pPr>
            <a:r>
              <a:rPr lang="fr-FR" sz="3600" b="1" smtClean="0">
                <a:solidFill>
                  <a:schemeClr val="accent2"/>
                </a:solidFill>
                <a:cs typeface="+mj-cs"/>
              </a:rPr>
              <a:t>COÛTS SANITAIRES ET ENVIRONNEMENTAUX</a:t>
            </a:r>
            <a:br>
              <a:rPr lang="fr-FR" sz="3600" b="1" smtClean="0">
                <a:solidFill>
                  <a:schemeClr val="accent2"/>
                </a:solidFill>
                <a:cs typeface="+mj-cs"/>
              </a:rPr>
            </a:br>
            <a:r>
              <a:rPr lang="fr-FR" sz="3600" b="1" smtClean="0">
                <a:solidFill>
                  <a:schemeClr val="accent2"/>
                </a:solidFill>
                <a:cs typeface="+mj-cs"/>
              </a:rPr>
              <a:t>dits « COÛTS EXTERNES »</a:t>
            </a:r>
            <a:endParaRPr lang="fr-FR" sz="2800" b="1" smtClean="0">
              <a:solidFill>
                <a:schemeClr val="hlink"/>
              </a:solidFill>
              <a:cs typeface="+mj-cs"/>
            </a:endParaRPr>
          </a:p>
        </p:txBody>
      </p:sp>
      <p:graphicFrame>
        <p:nvGraphicFramePr>
          <p:cNvPr id="120834" name="Object 3"/>
          <p:cNvGraphicFramePr>
            <a:graphicFrameLocks noGrp="1"/>
          </p:cNvGraphicFramePr>
          <p:nvPr>
            <p:ph type="chart" idx="1"/>
          </p:nvPr>
        </p:nvGraphicFramePr>
        <p:xfrm>
          <a:off x="457200" y="2332038"/>
          <a:ext cx="8382000" cy="4525962"/>
        </p:xfrm>
        <a:graphic>
          <a:graphicData uri="http://schemas.openxmlformats.org/presentationml/2006/ole">
            <mc:AlternateContent xmlns:mc="http://schemas.openxmlformats.org/markup-compatibility/2006">
              <mc:Choice xmlns:v="urn:schemas-microsoft-com:vml" Requires="v">
                <p:oleObj spid="_x0000_s120846" name="Chart" r:id="rId4" imgW="7772400" imgH="4114800" progId="MSGraph.Chart.8">
                  <p:embed followColorScheme="full"/>
                </p:oleObj>
              </mc:Choice>
              <mc:Fallback>
                <p:oleObj name="Chart" r:id="rId4" imgW="7772400" imgH="4114800" progId="MSGraph.Chart.8">
                  <p:embed followColorScheme="full"/>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332038"/>
                        <a:ext cx="8382000"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81636" name="Rectangle 4"/>
          <p:cNvSpPr>
            <a:spLocks noChangeArrowheads="1"/>
          </p:cNvSpPr>
          <p:nvPr/>
        </p:nvSpPr>
        <p:spPr bwMode="auto">
          <a:xfrm>
            <a:off x="6629400" y="3276600"/>
            <a:ext cx="2330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defTabSz="762000" eaLnBrk="0" hangingPunct="0">
              <a:defRPr/>
            </a:pPr>
            <a:r>
              <a:rPr lang="fr-FR" sz="1800" b="1" u="sng">
                <a:solidFill>
                  <a:srgbClr val="CC6600"/>
                </a:solidFill>
                <a:cs typeface="+mn-cs"/>
              </a:rPr>
              <a:t>Source :</a:t>
            </a:r>
            <a:endParaRPr lang="fr-FR" sz="1800" b="1">
              <a:solidFill>
                <a:srgbClr val="CC6600"/>
              </a:solidFill>
              <a:cs typeface="+mn-cs"/>
            </a:endParaRPr>
          </a:p>
          <a:p>
            <a:pPr defTabSz="762000" eaLnBrk="0" hangingPunct="0">
              <a:defRPr/>
            </a:pPr>
            <a:r>
              <a:rPr lang="fr-FR" sz="1800" b="1">
                <a:solidFill>
                  <a:srgbClr val="CC6600"/>
                </a:solidFill>
                <a:cs typeface="+mn-cs"/>
              </a:rPr>
              <a:t>Etude Européenne</a:t>
            </a:r>
          </a:p>
          <a:p>
            <a:pPr defTabSz="762000" eaLnBrk="0" hangingPunct="0">
              <a:defRPr/>
            </a:pPr>
            <a:r>
              <a:rPr lang="fr-FR" sz="1800" b="1">
                <a:solidFill>
                  <a:srgbClr val="CC6600"/>
                </a:solidFill>
                <a:cs typeface="+mn-cs"/>
              </a:rPr>
              <a:t>« ExternE »</a:t>
            </a:r>
          </a:p>
          <a:p>
            <a:pPr defTabSz="762000" eaLnBrk="0" hangingPunct="0">
              <a:defRPr/>
            </a:pPr>
            <a:r>
              <a:rPr lang="fr-FR" sz="1800" b="1">
                <a:solidFill>
                  <a:srgbClr val="CC6600"/>
                </a:solidFill>
                <a:cs typeface="+mn-cs"/>
              </a:rPr>
              <a:t>J. Weisse Mars 99</a:t>
            </a:r>
            <a:endParaRPr lang="fr-FR" b="1">
              <a:solidFill>
                <a:schemeClr val="folHlink"/>
              </a:solidFill>
              <a:cs typeface="+mn-cs"/>
            </a:endParaRPr>
          </a:p>
        </p:txBody>
      </p:sp>
      <p:sp>
        <p:nvSpPr>
          <p:cNvPr id="581637" name="Text Box 5"/>
          <p:cNvSpPr txBox="1">
            <a:spLocks noChangeArrowheads="1"/>
          </p:cNvSpPr>
          <p:nvPr/>
        </p:nvSpPr>
        <p:spPr bwMode="auto">
          <a:xfrm>
            <a:off x="5105400" y="5334000"/>
            <a:ext cx="311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800" b="1" smtClean="0">
                <a:cs typeface="+mn-cs"/>
              </a:rPr>
              <a:t>3</a:t>
            </a:r>
          </a:p>
        </p:txBody>
      </p:sp>
      <p:sp>
        <p:nvSpPr>
          <p:cNvPr id="581638" name="Text Box 6"/>
          <p:cNvSpPr txBox="1">
            <a:spLocks noChangeArrowheads="1"/>
          </p:cNvSpPr>
          <p:nvPr/>
        </p:nvSpPr>
        <p:spPr bwMode="auto">
          <a:xfrm>
            <a:off x="5943600" y="5257800"/>
            <a:ext cx="30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800" b="1" smtClean="0">
                <a:cs typeface="+mn-cs"/>
              </a:rPr>
              <a:t>5</a:t>
            </a:r>
          </a:p>
        </p:txBody>
      </p:sp>
      <p:sp>
        <p:nvSpPr>
          <p:cNvPr id="581639" name="Text Box 7"/>
          <p:cNvSpPr txBox="1">
            <a:spLocks noChangeArrowheads="1"/>
          </p:cNvSpPr>
          <p:nvPr/>
        </p:nvSpPr>
        <p:spPr bwMode="auto">
          <a:xfrm>
            <a:off x="6858000" y="541020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800" b="1" smtClean="0">
                <a:cs typeface="+mn-cs"/>
              </a:rPr>
              <a:t>2</a:t>
            </a:r>
          </a:p>
        </p:txBody>
      </p:sp>
      <p:sp>
        <p:nvSpPr>
          <p:cNvPr id="581640" name="Text Box 8"/>
          <p:cNvSpPr txBox="1">
            <a:spLocks noChangeArrowheads="1"/>
          </p:cNvSpPr>
          <p:nvPr/>
        </p:nvSpPr>
        <p:spPr bwMode="auto">
          <a:xfrm>
            <a:off x="4175125" y="51958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800" b="1" smtClean="0">
                <a:cs typeface="+mn-cs"/>
              </a:rPr>
              <a:t>6</a:t>
            </a:r>
          </a:p>
        </p:txBody>
      </p:sp>
      <p:sp>
        <p:nvSpPr>
          <p:cNvPr id="581641" name="Text Box 9"/>
          <p:cNvSpPr txBox="1">
            <a:spLocks noChangeArrowheads="1"/>
          </p:cNvSpPr>
          <p:nvPr/>
        </p:nvSpPr>
        <p:spPr bwMode="auto">
          <a:xfrm>
            <a:off x="3124200" y="4648200"/>
            <a:ext cx="6508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800" b="1" smtClean="0">
                <a:cs typeface="+mn-cs"/>
              </a:rPr>
              <a:t>15</a:t>
            </a:r>
          </a:p>
        </p:txBody>
      </p:sp>
      <p:sp>
        <p:nvSpPr>
          <p:cNvPr id="581642" name="Text Box 10"/>
          <p:cNvSpPr txBox="1">
            <a:spLocks noChangeArrowheads="1"/>
          </p:cNvSpPr>
          <p:nvPr/>
        </p:nvSpPr>
        <p:spPr bwMode="auto">
          <a:xfrm>
            <a:off x="2286000" y="2895600"/>
            <a:ext cx="539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800" b="1" smtClean="0">
                <a:cs typeface="+mn-cs"/>
              </a:rPr>
              <a:t>46</a:t>
            </a:r>
          </a:p>
        </p:txBody>
      </p:sp>
      <p:sp>
        <p:nvSpPr>
          <p:cNvPr id="581643" name="Text Box 11"/>
          <p:cNvSpPr txBox="1">
            <a:spLocks noChangeArrowheads="1"/>
          </p:cNvSpPr>
          <p:nvPr/>
        </p:nvSpPr>
        <p:spPr bwMode="auto">
          <a:xfrm>
            <a:off x="1447800" y="2514600"/>
            <a:ext cx="539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800" b="1" smtClean="0">
                <a:cs typeface="+mn-cs"/>
              </a:rPr>
              <a:t>53</a:t>
            </a:r>
          </a:p>
        </p:txBody>
      </p:sp>
      <p:sp>
        <p:nvSpPr>
          <p:cNvPr id="581644" name="Text Box 12"/>
          <p:cNvSpPr txBox="1">
            <a:spLocks noChangeArrowheads="1"/>
          </p:cNvSpPr>
          <p:nvPr/>
        </p:nvSpPr>
        <p:spPr bwMode="auto">
          <a:xfrm>
            <a:off x="228600" y="1981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571500">
              <a:defRPr sz="2400">
                <a:solidFill>
                  <a:schemeClr val="tx1"/>
                </a:solidFill>
                <a:latin typeface="Times New Roman" charset="0"/>
                <a:ea typeface="ＭＳ Ｐゴシック" charset="0"/>
              </a:defRPr>
            </a:lvl2pPr>
            <a:lvl3pPr marL="1143000">
              <a:defRPr sz="2400">
                <a:solidFill>
                  <a:schemeClr val="tx1"/>
                </a:solidFill>
                <a:latin typeface="Times New Roman" charset="0"/>
                <a:ea typeface="ＭＳ Ｐゴシック" charset="0"/>
              </a:defRPr>
            </a:lvl3pPr>
            <a:lvl4pPr marL="1714500">
              <a:defRPr sz="2400">
                <a:solidFill>
                  <a:schemeClr val="tx1"/>
                </a:solidFill>
                <a:latin typeface="Times New Roman" charset="0"/>
                <a:ea typeface="ＭＳ Ｐゴシック" charset="0"/>
              </a:defRPr>
            </a:lvl4pPr>
            <a:lvl5pPr marL="2286000">
              <a:defRPr sz="2400">
                <a:solidFill>
                  <a:schemeClr val="tx1"/>
                </a:solidFill>
                <a:latin typeface="Times New Roman" charset="0"/>
                <a:ea typeface="ＭＳ Ｐゴシック" charset="0"/>
              </a:defRPr>
            </a:lvl5pPr>
            <a:lvl6pPr marL="2743200" fontAlgn="base">
              <a:spcBef>
                <a:spcPct val="0"/>
              </a:spcBef>
              <a:spcAft>
                <a:spcPct val="0"/>
              </a:spcAft>
              <a:defRPr sz="2400">
                <a:solidFill>
                  <a:schemeClr val="tx1"/>
                </a:solidFill>
                <a:latin typeface="Times New Roman" charset="0"/>
                <a:ea typeface="ＭＳ Ｐゴシック" charset="0"/>
              </a:defRPr>
            </a:lvl6pPr>
            <a:lvl7pPr marL="3200400" fontAlgn="base">
              <a:spcBef>
                <a:spcPct val="0"/>
              </a:spcBef>
              <a:spcAft>
                <a:spcPct val="0"/>
              </a:spcAft>
              <a:defRPr sz="2400">
                <a:solidFill>
                  <a:schemeClr val="tx1"/>
                </a:solidFill>
                <a:latin typeface="Times New Roman" charset="0"/>
                <a:ea typeface="ＭＳ Ｐゴシック" charset="0"/>
              </a:defRPr>
            </a:lvl7pPr>
            <a:lvl8pPr marL="3657600" fontAlgn="base">
              <a:spcBef>
                <a:spcPct val="0"/>
              </a:spcBef>
              <a:spcAft>
                <a:spcPct val="0"/>
              </a:spcAft>
              <a:defRPr sz="2400">
                <a:solidFill>
                  <a:schemeClr val="tx1"/>
                </a:solidFill>
                <a:latin typeface="Times New Roman" charset="0"/>
                <a:ea typeface="ＭＳ Ｐゴシック" charset="0"/>
              </a:defRPr>
            </a:lvl8pPr>
            <a:lvl9pPr marL="41148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b="1" smtClean="0">
                <a:cs typeface="+mn-cs"/>
              </a:rPr>
              <a:t>mEuros / kWh</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81634"/>
                                        </p:tgtEl>
                                        <p:attrNameLst>
                                          <p:attrName>style.visibility</p:attrName>
                                        </p:attrNameLst>
                                      </p:cBhvr>
                                      <p:to>
                                        <p:strVal val="visible"/>
                                      </p:to>
                                    </p:set>
                                    <p:animEffect transition="in" filter="slide(fromBottom)">
                                      <p:cBhvr>
                                        <p:cTn id="7" dur="500"/>
                                        <p:tgtEl>
                                          <p:spTgt spid="581634"/>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81644"/>
                                        </p:tgtEl>
                                        <p:attrNameLst>
                                          <p:attrName>style.visibility</p:attrName>
                                        </p:attrNameLst>
                                      </p:cBhvr>
                                      <p:to>
                                        <p:strVal val="visible"/>
                                      </p:to>
                                    </p:set>
                                    <p:anim calcmode="lin" valueType="num">
                                      <p:cBhvr additive="base">
                                        <p:cTn id="11" dur="500" fill="hold"/>
                                        <p:tgtEl>
                                          <p:spTgt spid="581644"/>
                                        </p:tgtEl>
                                        <p:attrNameLst>
                                          <p:attrName>ppt_x</p:attrName>
                                        </p:attrNameLst>
                                      </p:cBhvr>
                                      <p:tavLst>
                                        <p:tav tm="0">
                                          <p:val>
                                            <p:strVal val="#ppt_x"/>
                                          </p:val>
                                        </p:tav>
                                        <p:tav tm="100000">
                                          <p:val>
                                            <p:strVal val="#ppt_x"/>
                                          </p:val>
                                        </p:tav>
                                      </p:tavLst>
                                    </p:anim>
                                    <p:anim calcmode="lin" valueType="num">
                                      <p:cBhvr additive="base">
                                        <p:cTn id="12" dur="500" fill="hold"/>
                                        <p:tgtEl>
                                          <p:spTgt spid="581644"/>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81637"/>
                                        </p:tgtEl>
                                        <p:attrNameLst>
                                          <p:attrName>style.visibility</p:attrName>
                                        </p:attrNameLst>
                                      </p:cBhvr>
                                      <p:to>
                                        <p:strVal val="visible"/>
                                      </p:to>
                                    </p:set>
                                    <p:anim calcmode="lin" valueType="num">
                                      <p:cBhvr additive="base">
                                        <p:cTn id="16" dur="500" fill="hold"/>
                                        <p:tgtEl>
                                          <p:spTgt spid="581637"/>
                                        </p:tgtEl>
                                        <p:attrNameLst>
                                          <p:attrName>ppt_x</p:attrName>
                                        </p:attrNameLst>
                                      </p:cBhvr>
                                      <p:tavLst>
                                        <p:tav tm="0">
                                          <p:val>
                                            <p:strVal val="0-#ppt_w/2"/>
                                          </p:val>
                                        </p:tav>
                                        <p:tav tm="100000">
                                          <p:val>
                                            <p:strVal val="#ppt_x"/>
                                          </p:val>
                                        </p:tav>
                                      </p:tavLst>
                                    </p:anim>
                                    <p:anim calcmode="lin" valueType="num">
                                      <p:cBhvr additive="base">
                                        <p:cTn id="17" dur="500" fill="hold"/>
                                        <p:tgtEl>
                                          <p:spTgt spid="581637"/>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581638"/>
                                        </p:tgtEl>
                                        <p:attrNameLst>
                                          <p:attrName>style.visibility</p:attrName>
                                        </p:attrNameLst>
                                      </p:cBhvr>
                                      <p:to>
                                        <p:strVal val="visible"/>
                                      </p:to>
                                    </p:set>
                                    <p:anim calcmode="lin" valueType="num">
                                      <p:cBhvr additive="base">
                                        <p:cTn id="21" dur="500" fill="hold"/>
                                        <p:tgtEl>
                                          <p:spTgt spid="581638"/>
                                        </p:tgtEl>
                                        <p:attrNameLst>
                                          <p:attrName>ppt_x</p:attrName>
                                        </p:attrNameLst>
                                      </p:cBhvr>
                                      <p:tavLst>
                                        <p:tav tm="0">
                                          <p:val>
                                            <p:strVal val="0-#ppt_w/2"/>
                                          </p:val>
                                        </p:tav>
                                        <p:tav tm="100000">
                                          <p:val>
                                            <p:strVal val="#ppt_x"/>
                                          </p:val>
                                        </p:tav>
                                      </p:tavLst>
                                    </p:anim>
                                    <p:anim calcmode="lin" valueType="num">
                                      <p:cBhvr additive="base">
                                        <p:cTn id="22" dur="500" fill="hold"/>
                                        <p:tgtEl>
                                          <p:spTgt spid="581638"/>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581639"/>
                                        </p:tgtEl>
                                        <p:attrNameLst>
                                          <p:attrName>style.visibility</p:attrName>
                                        </p:attrNameLst>
                                      </p:cBhvr>
                                      <p:to>
                                        <p:strVal val="visible"/>
                                      </p:to>
                                    </p:set>
                                    <p:anim calcmode="lin" valueType="num">
                                      <p:cBhvr additive="base">
                                        <p:cTn id="26" dur="500" fill="hold"/>
                                        <p:tgtEl>
                                          <p:spTgt spid="581639"/>
                                        </p:tgtEl>
                                        <p:attrNameLst>
                                          <p:attrName>ppt_x</p:attrName>
                                        </p:attrNameLst>
                                      </p:cBhvr>
                                      <p:tavLst>
                                        <p:tav tm="0">
                                          <p:val>
                                            <p:strVal val="0-#ppt_w/2"/>
                                          </p:val>
                                        </p:tav>
                                        <p:tav tm="100000">
                                          <p:val>
                                            <p:strVal val="#ppt_x"/>
                                          </p:val>
                                        </p:tav>
                                      </p:tavLst>
                                    </p:anim>
                                    <p:anim calcmode="lin" valueType="num">
                                      <p:cBhvr additive="base">
                                        <p:cTn id="27" dur="500" fill="hold"/>
                                        <p:tgtEl>
                                          <p:spTgt spid="581639"/>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581640"/>
                                        </p:tgtEl>
                                        <p:attrNameLst>
                                          <p:attrName>style.visibility</p:attrName>
                                        </p:attrNameLst>
                                      </p:cBhvr>
                                      <p:to>
                                        <p:strVal val="visible"/>
                                      </p:to>
                                    </p:set>
                                    <p:anim calcmode="lin" valueType="num">
                                      <p:cBhvr additive="base">
                                        <p:cTn id="31" dur="500" fill="hold"/>
                                        <p:tgtEl>
                                          <p:spTgt spid="581640"/>
                                        </p:tgtEl>
                                        <p:attrNameLst>
                                          <p:attrName>ppt_x</p:attrName>
                                        </p:attrNameLst>
                                      </p:cBhvr>
                                      <p:tavLst>
                                        <p:tav tm="0">
                                          <p:val>
                                            <p:strVal val="0-#ppt_w/2"/>
                                          </p:val>
                                        </p:tav>
                                        <p:tav tm="100000">
                                          <p:val>
                                            <p:strVal val="#ppt_x"/>
                                          </p:val>
                                        </p:tav>
                                      </p:tavLst>
                                    </p:anim>
                                    <p:anim calcmode="lin" valueType="num">
                                      <p:cBhvr additive="base">
                                        <p:cTn id="32" dur="500" fill="hold"/>
                                        <p:tgtEl>
                                          <p:spTgt spid="581640"/>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581641"/>
                                        </p:tgtEl>
                                        <p:attrNameLst>
                                          <p:attrName>style.visibility</p:attrName>
                                        </p:attrNameLst>
                                      </p:cBhvr>
                                      <p:to>
                                        <p:strVal val="visible"/>
                                      </p:to>
                                    </p:set>
                                    <p:anim calcmode="lin" valueType="num">
                                      <p:cBhvr additive="base">
                                        <p:cTn id="36" dur="500" fill="hold"/>
                                        <p:tgtEl>
                                          <p:spTgt spid="581641"/>
                                        </p:tgtEl>
                                        <p:attrNameLst>
                                          <p:attrName>ppt_x</p:attrName>
                                        </p:attrNameLst>
                                      </p:cBhvr>
                                      <p:tavLst>
                                        <p:tav tm="0">
                                          <p:val>
                                            <p:strVal val="0-#ppt_w/2"/>
                                          </p:val>
                                        </p:tav>
                                        <p:tav tm="100000">
                                          <p:val>
                                            <p:strVal val="#ppt_x"/>
                                          </p:val>
                                        </p:tav>
                                      </p:tavLst>
                                    </p:anim>
                                    <p:anim calcmode="lin" valueType="num">
                                      <p:cBhvr additive="base">
                                        <p:cTn id="37" dur="500" fill="hold"/>
                                        <p:tgtEl>
                                          <p:spTgt spid="581641"/>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581642"/>
                                        </p:tgtEl>
                                        <p:attrNameLst>
                                          <p:attrName>style.visibility</p:attrName>
                                        </p:attrNameLst>
                                      </p:cBhvr>
                                      <p:to>
                                        <p:strVal val="visible"/>
                                      </p:to>
                                    </p:set>
                                    <p:anim calcmode="lin" valueType="num">
                                      <p:cBhvr additive="base">
                                        <p:cTn id="41" dur="500" fill="hold"/>
                                        <p:tgtEl>
                                          <p:spTgt spid="581642"/>
                                        </p:tgtEl>
                                        <p:attrNameLst>
                                          <p:attrName>ppt_x</p:attrName>
                                        </p:attrNameLst>
                                      </p:cBhvr>
                                      <p:tavLst>
                                        <p:tav tm="0">
                                          <p:val>
                                            <p:strVal val="0-#ppt_w/2"/>
                                          </p:val>
                                        </p:tav>
                                        <p:tav tm="100000">
                                          <p:val>
                                            <p:strVal val="#ppt_x"/>
                                          </p:val>
                                        </p:tav>
                                      </p:tavLst>
                                    </p:anim>
                                    <p:anim calcmode="lin" valueType="num">
                                      <p:cBhvr additive="base">
                                        <p:cTn id="42" dur="500" fill="hold"/>
                                        <p:tgtEl>
                                          <p:spTgt spid="581642"/>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4000"/>
                            </p:stCondLst>
                            <p:childTnLst>
                              <p:par>
                                <p:cTn id="44" presetID="2" presetClass="entr" presetSubtype="8" fill="hold" grpId="0" nodeType="afterEffect">
                                  <p:stCondLst>
                                    <p:cond delay="0"/>
                                  </p:stCondLst>
                                  <p:childTnLst>
                                    <p:set>
                                      <p:cBhvr>
                                        <p:cTn id="45" dur="1" fill="hold">
                                          <p:stCondLst>
                                            <p:cond delay="0"/>
                                          </p:stCondLst>
                                        </p:cTn>
                                        <p:tgtEl>
                                          <p:spTgt spid="581643"/>
                                        </p:tgtEl>
                                        <p:attrNameLst>
                                          <p:attrName>style.visibility</p:attrName>
                                        </p:attrNameLst>
                                      </p:cBhvr>
                                      <p:to>
                                        <p:strVal val="visible"/>
                                      </p:to>
                                    </p:set>
                                    <p:anim calcmode="lin" valueType="num">
                                      <p:cBhvr additive="base">
                                        <p:cTn id="46" dur="500" fill="hold"/>
                                        <p:tgtEl>
                                          <p:spTgt spid="581643"/>
                                        </p:tgtEl>
                                        <p:attrNameLst>
                                          <p:attrName>ppt_x</p:attrName>
                                        </p:attrNameLst>
                                      </p:cBhvr>
                                      <p:tavLst>
                                        <p:tav tm="0">
                                          <p:val>
                                            <p:strVal val="0-#ppt_w/2"/>
                                          </p:val>
                                        </p:tav>
                                        <p:tav tm="100000">
                                          <p:val>
                                            <p:strVal val="#ppt_x"/>
                                          </p:val>
                                        </p:tav>
                                      </p:tavLst>
                                    </p:anim>
                                    <p:anim calcmode="lin" valueType="num">
                                      <p:cBhvr additive="base">
                                        <p:cTn id="47" dur="500" fill="hold"/>
                                        <p:tgtEl>
                                          <p:spTgt spid="581643"/>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4500"/>
                            </p:stCondLst>
                            <p:childTnLst>
                              <p:par>
                                <p:cTn id="49" presetID="2" presetClass="entr" presetSubtype="8" fill="hold" grpId="0" nodeType="afterEffect">
                                  <p:stCondLst>
                                    <p:cond delay="0"/>
                                  </p:stCondLst>
                                  <p:childTnLst>
                                    <p:set>
                                      <p:cBhvr>
                                        <p:cTn id="50" dur="1" fill="hold">
                                          <p:stCondLst>
                                            <p:cond delay="0"/>
                                          </p:stCondLst>
                                        </p:cTn>
                                        <p:tgtEl>
                                          <p:spTgt spid="581636"/>
                                        </p:tgtEl>
                                        <p:attrNameLst>
                                          <p:attrName>style.visibility</p:attrName>
                                        </p:attrNameLst>
                                      </p:cBhvr>
                                      <p:to>
                                        <p:strVal val="visible"/>
                                      </p:to>
                                    </p:set>
                                    <p:anim calcmode="lin" valueType="num">
                                      <p:cBhvr additive="base">
                                        <p:cTn id="51" dur="500" fill="hold"/>
                                        <p:tgtEl>
                                          <p:spTgt spid="581636"/>
                                        </p:tgtEl>
                                        <p:attrNameLst>
                                          <p:attrName>ppt_x</p:attrName>
                                        </p:attrNameLst>
                                      </p:cBhvr>
                                      <p:tavLst>
                                        <p:tav tm="0">
                                          <p:val>
                                            <p:strVal val="0-#ppt_w/2"/>
                                          </p:val>
                                        </p:tav>
                                        <p:tav tm="100000">
                                          <p:val>
                                            <p:strVal val="#ppt_x"/>
                                          </p:val>
                                        </p:tav>
                                      </p:tavLst>
                                    </p:anim>
                                    <p:anim calcmode="lin" valueType="num">
                                      <p:cBhvr additive="base">
                                        <p:cTn id="52" dur="500" fill="hold"/>
                                        <p:tgtEl>
                                          <p:spTgt spid="5816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4" grpId="0" autoUpdateAnimBg="0"/>
      <p:bldP spid="581636" grpId="0" autoUpdateAnimBg="0"/>
      <p:bldP spid="581637" grpId="0" autoUpdateAnimBg="0"/>
      <p:bldP spid="581638" grpId="0" autoUpdateAnimBg="0"/>
      <p:bldP spid="581639" grpId="0" autoUpdateAnimBg="0"/>
      <p:bldP spid="581640" grpId="0" autoUpdateAnimBg="0"/>
      <p:bldP spid="581641" grpId="0" autoUpdateAnimBg="0"/>
      <p:bldP spid="581642" grpId="0" autoUpdateAnimBg="0"/>
      <p:bldP spid="581643" grpId="0" autoUpdateAnimBg="0"/>
      <p:bldP spid="581644"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bwMode="auto">
          <a:xfrm>
            <a:off x="1676400" y="381000"/>
            <a:ext cx="69342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2075" tIns="46038" rIns="92075" bIns="46038" numCol="1" anchor="ctr" anchorCtr="0" compatLnSpc="1">
            <a:prstTxWarp prst="textNoShape">
              <a:avLst/>
            </a:prstTxWarp>
          </a:bodyPr>
          <a:lstStyle/>
          <a:p>
            <a:pPr>
              <a:defRPr/>
            </a:pPr>
            <a:r>
              <a:rPr lang="fr-FR" sz="2400" b="1" smtClean="0">
                <a:solidFill>
                  <a:schemeClr val="accent2"/>
                </a:solidFill>
                <a:cs typeface="+mj-cs"/>
              </a:rPr>
              <a:t>   </a:t>
            </a:r>
            <a:r>
              <a:rPr lang="fr-FR" sz="3600" b="1" smtClean="0">
                <a:solidFill>
                  <a:schemeClr val="accent2"/>
                </a:solidFill>
                <a:cs typeface="+mj-cs"/>
              </a:rPr>
              <a:t>COÛT TOTAL </a:t>
            </a:r>
            <a:r>
              <a:rPr lang="fr-FR" sz="2400" b="1" smtClean="0">
                <a:solidFill>
                  <a:schemeClr val="accent2"/>
                </a:solidFill>
                <a:cs typeface="+mj-cs"/>
              </a:rPr>
              <a:t>(direct et indirect)</a:t>
            </a:r>
            <a:r>
              <a:rPr lang="fr-FR" sz="3600" b="1" smtClean="0">
                <a:solidFill>
                  <a:schemeClr val="accent2"/>
                </a:solidFill>
                <a:cs typeface="+mj-cs"/>
              </a:rPr>
              <a:t/>
            </a:r>
            <a:br>
              <a:rPr lang="fr-FR" sz="3600" b="1" smtClean="0">
                <a:solidFill>
                  <a:schemeClr val="accent2"/>
                </a:solidFill>
                <a:cs typeface="+mj-cs"/>
              </a:rPr>
            </a:br>
            <a:r>
              <a:rPr lang="fr-FR" sz="3600" b="1" smtClean="0">
                <a:solidFill>
                  <a:schemeClr val="accent2"/>
                </a:solidFill>
                <a:cs typeface="+mj-cs"/>
              </a:rPr>
              <a:t>PAR SOURCE D </a:t>
            </a:r>
            <a:r>
              <a:rPr lang="ja-JP" altLang="fr-FR" sz="3600" b="1" smtClean="0">
                <a:solidFill>
                  <a:schemeClr val="accent2"/>
                </a:solidFill>
                <a:latin typeface="Arial"/>
                <a:cs typeface="+mj-cs"/>
              </a:rPr>
              <a:t>’</a:t>
            </a:r>
            <a:r>
              <a:rPr lang="fr-FR" sz="3600" b="1" smtClean="0">
                <a:solidFill>
                  <a:schemeClr val="accent2"/>
                </a:solidFill>
                <a:cs typeface="+mj-cs"/>
              </a:rPr>
              <a:t>ENERGIE</a:t>
            </a:r>
            <a:r>
              <a:rPr lang="fr-FR" sz="3600" b="1" u="sng" smtClean="0">
                <a:solidFill>
                  <a:schemeClr val="accent2"/>
                </a:solidFill>
                <a:cs typeface="+mj-cs"/>
              </a:rPr>
              <a:t/>
            </a:r>
            <a:br>
              <a:rPr lang="fr-FR" sz="3600" b="1" u="sng" smtClean="0">
                <a:solidFill>
                  <a:schemeClr val="accent2"/>
                </a:solidFill>
                <a:cs typeface="+mj-cs"/>
              </a:rPr>
            </a:br>
            <a:endParaRPr lang="fr-FR" sz="2400" b="1" smtClean="0">
              <a:solidFill>
                <a:schemeClr val="accent2"/>
              </a:solidFill>
              <a:cs typeface="+mj-cs"/>
            </a:endParaRPr>
          </a:p>
        </p:txBody>
      </p:sp>
      <p:graphicFrame>
        <p:nvGraphicFramePr>
          <p:cNvPr id="122882" name="Object 3"/>
          <p:cNvGraphicFramePr>
            <a:graphicFrameLocks noGrp="1"/>
          </p:cNvGraphicFramePr>
          <p:nvPr>
            <p:ph type="chart" idx="1"/>
          </p:nvPr>
        </p:nvGraphicFramePr>
        <p:xfrm>
          <a:off x="304800" y="1981200"/>
          <a:ext cx="8370888" cy="4356100"/>
        </p:xfrm>
        <a:graphic>
          <a:graphicData uri="http://schemas.openxmlformats.org/presentationml/2006/ole">
            <mc:AlternateContent xmlns:mc="http://schemas.openxmlformats.org/markup-compatibility/2006">
              <mc:Choice xmlns:v="urn:schemas-microsoft-com:vml" Requires="v">
                <p:oleObj spid="_x0000_s122901" name="Chart" r:id="rId4" imgW="8394700" imgH="4368800" progId="MSGraph.Chart.8">
                  <p:embed followColorScheme="full"/>
                </p:oleObj>
              </mc:Choice>
              <mc:Fallback>
                <p:oleObj name="Chart" r:id="rId4" imgW="8394700" imgH="4368800" progId="MSGraph.Chart.8">
                  <p:embed followColorScheme="full"/>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81200"/>
                        <a:ext cx="8370888" cy="435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83684" name="Rectangle 4"/>
          <p:cNvSpPr>
            <a:spLocks noChangeArrowheads="1"/>
          </p:cNvSpPr>
          <p:nvPr/>
        </p:nvSpPr>
        <p:spPr bwMode="auto">
          <a:xfrm>
            <a:off x="2286000" y="3200400"/>
            <a:ext cx="12779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defTabSz="762000" eaLnBrk="0" hangingPunct="0">
              <a:defRPr/>
            </a:pPr>
            <a:r>
              <a:rPr lang="fr-FR" sz="2800" b="1">
                <a:cs typeface="+mn-cs"/>
              </a:rPr>
              <a:t>  90</a:t>
            </a:r>
          </a:p>
        </p:txBody>
      </p:sp>
      <p:sp>
        <p:nvSpPr>
          <p:cNvPr id="583685" name="Rectangle 5"/>
          <p:cNvSpPr>
            <a:spLocks noChangeArrowheads="1"/>
          </p:cNvSpPr>
          <p:nvPr/>
        </p:nvSpPr>
        <p:spPr bwMode="auto">
          <a:xfrm>
            <a:off x="3563938" y="1989138"/>
            <a:ext cx="12366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defTabSz="762000" eaLnBrk="0" hangingPunct="0">
              <a:defRPr/>
            </a:pPr>
            <a:r>
              <a:rPr lang="fr-FR" sz="2800" b="1">
                <a:cs typeface="+mn-cs"/>
              </a:rPr>
              <a:t> 143</a:t>
            </a:r>
          </a:p>
        </p:txBody>
      </p:sp>
      <p:sp>
        <p:nvSpPr>
          <p:cNvPr id="583686" name="Rectangle 6"/>
          <p:cNvSpPr>
            <a:spLocks noChangeArrowheads="1"/>
          </p:cNvSpPr>
          <p:nvPr/>
        </p:nvSpPr>
        <p:spPr bwMode="auto">
          <a:xfrm>
            <a:off x="6019800" y="152400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defTabSz="762000" eaLnBrk="0" hangingPunct="0">
              <a:defRPr/>
            </a:pPr>
            <a:r>
              <a:rPr lang="fr-FR" sz="2800" b="1">
                <a:cs typeface="+mn-cs"/>
              </a:rPr>
              <a:t>    </a:t>
            </a:r>
          </a:p>
        </p:txBody>
      </p:sp>
      <p:sp>
        <p:nvSpPr>
          <p:cNvPr id="583687" name="Rectangle 7"/>
          <p:cNvSpPr>
            <a:spLocks noChangeArrowheads="1"/>
          </p:cNvSpPr>
          <p:nvPr/>
        </p:nvSpPr>
        <p:spPr bwMode="auto">
          <a:xfrm>
            <a:off x="5715000" y="62484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lgn="ctr" defTabSz="762000" eaLnBrk="0" hangingPunct="0">
              <a:defRPr/>
            </a:pPr>
            <a:r>
              <a:rPr lang="fr-FR" sz="1200" b="1">
                <a:solidFill>
                  <a:srgbClr val="CC6600"/>
                </a:solidFill>
                <a:cs typeface="+mn-cs"/>
              </a:rPr>
              <a:t>*Ref: Comm. Plan 2010-2020</a:t>
            </a:r>
          </a:p>
          <a:p>
            <a:pPr algn="ctr" defTabSz="762000" eaLnBrk="0" hangingPunct="0">
              <a:defRPr/>
            </a:pPr>
            <a:r>
              <a:rPr lang="fr-FR" sz="1200" b="1">
                <a:solidFill>
                  <a:srgbClr val="CC6600"/>
                </a:solidFill>
                <a:cs typeface="+mn-cs"/>
              </a:rPr>
              <a:t>ajusté par JF sur info DGEMP 09/2004</a:t>
            </a:r>
            <a:endParaRPr lang="fr-FR" sz="1400" b="1">
              <a:cs typeface="+mn-cs"/>
            </a:endParaRPr>
          </a:p>
        </p:txBody>
      </p:sp>
      <p:sp>
        <p:nvSpPr>
          <p:cNvPr id="583688" name="Text Box 8"/>
          <p:cNvSpPr txBox="1">
            <a:spLocks noChangeArrowheads="1"/>
          </p:cNvSpPr>
          <p:nvPr/>
        </p:nvSpPr>
        <p:spPr bwMode="auto">
          <a:xfrm>
            <a:off x="5105400" y="3352800"/>
            <a:ext cx="723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800" b="1" smtClean="0">
                <a:cs typeface="+mn-cs"/>
              </a:rPr>
              <a:t>74</a:t>
            </a:r>
          </a:p>
        </p:txBody>
      </p:sp>
      <p:sp>
        <p:nvSpPr>
          <p:cNvPr id="583689" name="Text Box 9"/>
          <p:cNvSpPr txBox="1">
            <a:spLocks noChangeArrowheads="1"/>
          </p:cNvSpPr>
          <p:nvPr/>
        </p:nvSpPr>
        <p:spPr bwMode="auto">
          <a:xfrm>
            <a:off x="6248400" y="3505200"/>
            <a:ext cx="91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800" b="1" smtClean="0">
                <a:cs typeface="+mn-cs"/>
              </a:rPr>
              <a:t> 63</a:t>
            </a:r>
          </a:p>
        </p:txBody>
      </p:sp>
      <p:sp>
        <p:nvSpPr>
          <p:cNvPr id="583690" name="Text Box 10"/>
          <p:cNvSpPr txBox="1">
            <a:spLocks noChangeArrowheads="1"/>
          </p:cNvSpPr>
          <p:nvPr/>
        </p:nvSpPr>
        <p:spPr bwMode="auto">
          <a:xfrm>
            <a:off x="1524000" y="41148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800" b="1" smtClean="0">
                <a:cs typeface="+mn-cs"/>
              </a:rPr>
              <a:t>34</a:t>
            </a:r>
          </a:p>
        </p:txBody>
      </p:sp>
      <p:sp>
        <p:nvSpPr>
          <p:cNvPr id="583691" name="Text Box 11"/>
          <p:cNvSpPr txBox="1">
            <a:spLocks noChangeArrowheads="1"/>
          </p:cNvSpPr>
          <p:nvPr/>
        </p:nvSpPr>
        <p:spPr bwMode="auto">
          <a:xfrm>
            <a:off x="1295400" y="19050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571500">
              <a:defRPr sz="2400">
                <a:solidFill>
                  <a:schemeClr val="tx1"/>
                </a:solidFill>
                <a:latin typeface="Times New Roman" charset="0"/>
                <a:ea typeface="ＭＳ Ｐゴシック" charset="0"/>
              </a:defRPr>
            </a:lvl2pPr>
            <a:lvl3pPr marL="1143000">
              <a:defRPr sz="2400">
                <a:solidFill>
                  <a:schemeClr val="tx1"/>
                </a:solidFill>
                <a:latin typeface="Times New Roman" charset="0"/>
                <a:ea typeface="ＭＳ Ｐゴシック" charset="0"/>
              </a:defRPr>
            </a:lvl3pPr>
            <a:lvl4pPr marL="1714500">
              <a:defRPr sz="2400">
                <a:solidFill>
                  <a:schemeClr val="tx1"/>
                </a:solidFill>
                <a:latin typeface="Times New Roman" charset="0"/>
                <a:ea typeface="ＭＳ Ｐゴシック" charset="0"/>
              </a:defRPr>
            </a:lvl4pPr>
            <a:lvl5pPr marL="2286000">
              <a:defRPr sz="2400">
                <a:solidFill>
                  <a:schemeClr val="tx1"/>
                </a:solidFill>
                <a:latin typeface="Times New Roman" charset="0"/>
                <a:ea typeface="ＭＳ Ｐゴシック" charset="0"/>
              </a:defRPr>
            </a:lvl5pPr>
            <a:lvl6pPr marL="2743200" fontAlgn="base">
              <a:spcBef>
                <a:spcPct val="0"/>
              </a:spcBef>
              <a:spcAft>
                <a:spcPct val="0"/>
              </a:spcAft>
              <a:defRPr sz="2400">
                <a:solidFill>
                  <a:schemeClr val="tx1"/>
                </a:solidFill>
                <a:latin typeface="Times New Roman" charset="0"/>
                <a:ea typeface="ＭＳ Ｐゴシック" charset="0"/>
              </a:defRPr>
            </a:lvl6pPr>
            <a:lvl7pPr marL="3200400" fontAlgn="base">
              <a:spcBef>
                <a:spcPct val="0"/>
              </a:spcBef>
              <a:spcAft>
                <a:spcPct val="0"/>
              </a:spcAft>
              <a:defRPr sz="2400">
                <a:solidFill>
                  <a:schemeClr val="tx1"/>
                </a:solidFill>
                <a:latin typeface="Times New Roman" charset="0"/>
                <a:ea typeface="ＭＳ Ｐゴシック" charset="0"/>
              </a:defRPr>
            </a:lvl7pPr>
            <a:lvl8pPr marL="3657600" fontAlgn="base">
              <a:spcBef>
                <a:spcPct val="0"/>
              </a:spcBef>
              <a:spcAft>
                <a:spcPct val="0"/>
              </a:spcAft>
              <a:defRPr sz="2400">
                <a:solidFill>
                  <a:schemeClr val="tx1"/>
                </a:solidFill>
                <a:latin typeface="Times New Roman" charset="0"/>
                <a:ea typeface="ＭＳ Ｐゴシック" charset="0"/>
              </a:defRPr>
            </a:lvl8pPr>
            <a:lvl9pPr marL="41148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b="1" smtClean="0">
                <a:cs typeface="+mn-cs"/>
              </a:rPr>
              <a:t>mEuros / kWh</a:t>
            </a:r>
          </a:p>
        </p:txBody>
      </p:sp>
      <p:sp>
        <p:nvSpPr>
          <p:cNvPr id="583692" name="Text Box 12"/>
          <p:cNvSpPr txBox="1">
            <a:spLocks noChangeArrowheads="1"/>
          </p:cNvSpPr>
          <p:nvPr/>
        </p:nvSpPr>
        <p:spPr bwMode="auto">
          <a:xfrm>
            <a:off x="1685925" y="5106988"/>
            <a:ext cx="509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571500">
              <a:defRPr sz="2400">
                <a:solidFill>
                  <a:schemeClr val="tx1"/>
                </a:solidFill>
                <a:latin typeface="Times New Roman" charset="0"/>
                <a:ea typeface="ＭＳ Ｐゴシック" charset="0"/>
              </a:defRPr>
            </a:lvl2pPr>
            <a:lvl3pPr marL="1143000">
              <a:defRPr sz="2400">
                <a:solidFill>
                  <a:schemeClr val="tx1"/>
                </a:solidFill>
                <a:latin typeface="Times New Roman" charset="0"/>
                <a:ea typeface="ＭＳ Ｐゴシック" charset="0"/>
              </a:defRPr>
            </a:lvl3pPr>
            <a:lvl4pPr marL="1714500">
              <a:defRPr sz="2400">
                <a:solidFill>
                  <a:schemeClr val="tx1"/>
                </a:solidFill>
                <a:latin typeface="Times New Roman" charset="0"/>
                <a:ea typeface="ＭＳ Ｐゴシック" charset="0"/>
              </a:defRPr>
            </a:lvl4pPr>
            <a:lvl5pPr marL="2286000">
              <a:defRPr sz="2400">
                <a:solidFill>
                  <a:schemeClr val="tx1"/>
                </a:solidFill>
                <a:latin typeface="Times New Roman" charset="0"/>
                <a:ea typeface="ＭＳ Ｐゴシック" charset="0"/>
              </a:defRPr>
            </a:lvl5pPr>
            <a:lvl6pPr marL="2743200" fontAlgn="base">
              <a:spcBef>
                <a:spcPct val="0"/>
              </a:spcBef>
              <a:spcAft>
                <a:spcPct val="0"/>
              </a:spcAft>
              <a:defRPr sz="2400">
                <a:solidFill>
                  <a:schemeClr val="tx1"/>
                </a:solidFill>
                <a:latin typeface="Times New Roman" charset="0"/>
                <a:ea typeface="ＭＳ Ｐゴシック" charset="0"/>
              </a:defRPr>
            </a:lvl6pPr>
            <a:lvl7pPr marL="3200400" fontAlgn="base">
              <a:spcBef>
                <a:spcPct val="0"/>
              </a:spcBef>
              <a:spcAft>
                <a:spcPct val="0"/>
              </a:spcAft>
              <a:defRPr sz="2400">
                <a:solidFill>
                  <a:schemeClr val="tx1"/>
                </a:solidFill>
                <a:latin typeface="Times New Roman" charset="0"/>
                <a:ea typeface="ＭＳ Ｐゴシック" charset="0"/>
              </a:defRPr>
            </a:lvl7pPr>
            <a:lvl8pPr marL="3657600" fontAlgn="base">
              <a:spcBef>
                <a:spcPct val="0"/>
              </a:spcBef>
              <a:spcAft>
                <a:spcPct val="0"/>
              </a:spcAft>
              <a:defRPr sz="2400">
                <a:solidFill>
                  <a:schemeClr val="tx1"/>
                </a:solidFill>
                <a:latin typeface="Times New Roman" charset="0"/>
                <a:ea typeface="ＭＳ Ｐゴシック" charset="0"/>
              </a:defRPr>
            </a:lvl8pPr>
            <a:lvl9pPr marL="41148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b="1" smtClean="0">
                <a:cs typeface="+mn-cs"/>
              </a:rPr>
              <a:t>*</a:t>
            </a:r>
          </a:p>
        </p:txBody>
      </p:sp>
      <p:sp>
        <p:nvSpPr>
          <p:cNvPr id="583693" name="Text Box 13"/>
          <p:cNvSpPr txBox="1">
            <a:spLocks noChangeArrowheads="1"/>
          </p:cNvSpPr>
          <p:nvPr/>
        </p:nvSpPr>
        <p:spPr bwMode="auto">
          <a:xfrm>
            <a:off x="2909888" y="5084763"/>
            <a:ext cx="509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571500">
              <a:defRPr sz="2400">
                <a:solidFill>
                  <a:schemeClr val="tx1"/>
                </a:solidFill>
                <a:latin typeface="Times New Roman" charset="0"/>
                <a:ea typeface="ＭＳ Ｐゴシック" charset="0"/>
              </a:defRPr>
            </a:lvl2pPr>
            <a:lvl3pPr marL="1143000">
              <a:defRPr sz="2400">
                <a:solidFill>
                  <a:schemeClr val="tx1"/>
                </a:solidFill>
                <a:latin typeface="Times New Roman" charset="0"/>
                <a:ea typeface="ＭＳ Ｐゴシック" charset="0"/>
              </a:defRPr>
            </a:lvl3pPr>
            <a:lvl4pPr marL="1714500">
              <a:defRPr sz="2400">
                <a:solidFill>
                  <a:schemeClr val="tx1"/>
                </a:solidFill>
                <a:latin typeface="Times New Roman" charset="0"/>
                <a:ea typeface="ＭＳ Ｐゴシック" charset="0"/>
              </a:defRPr>
            </a:lvl4pPr>
            <a:lvl5pPr marL="2286000">
              <a:defRPr sz="2400">
                <a:solidFill>
                  <a:schemeClr val="tx1"/>
                </a:solidFill>
                <a:latin typeface="Times New Roman" charset="0"/>
                <a:ea typeface="ＭＳ Ｐゴシック" charset="0"/>
              </a:defRPr>
            </a:lvl5pPr>
            <a:lvl6pPr marL="2743200" fontAlgn="base">
              <a:spcBef>
                <a:spcPct val="0"/>
              </a:spcBef>
              <a:spcAft>
                <a:spcPct val="0"/>
              </a:spcAft>
              <a:defRPr sz="2400">
                <a:solidFill>
                  <a:schemeClr val="tx1"/>
                </a:solidFill>
                <a:latin typeface="Times New Roman" charset="0"/>
                <a:ea typeface="ＭＳ Ｐゴシック" charset="0"/>
              </a:defRPr>
            </a:lvl6pPr>
            <a:lvl7pPr marL="3200400" fontAlgn="base">
              <a:spcBef>
                <a:spcPct val="0"/>
              </a:spcBef>
              <a:spcAft>
                <a:spcPct val="0"/>
              </a:spcAft>
              <a:defRPr sz="2400">
                <a:solidFill>
                  <a:schemeClr val="tx1"/>
                </a:solidFill>
                <a:latin typeface="Times New Roman" charset="0"/>
                <a:ea typeface="ＭＳ Ｐゴシック" charset="0"/>
              </a:defRPr>
            </a:lvl7pPr>
            <a:lvl8pPr marL="3657600" fontAlgn="base">
              <a:spcBef>
                <a:spcPct val="0"/>
              </a:spcBef>
              <a:spcAft>
                <a:spcPct val="0"/>
              </a:spcAft>
              <a:defRPr sz="2400">
                <a:solidFill>
                  <a:schemeClr val="tx1"/>
                </a:solidFill>
                <a:latin typeface="Times New Roman" charset="0"/>
                <a:ea typeface="ＭＳ Ｐゴシック" charset="0"/>
              </a:defRPr>
            </a:lvl8pPr>
            <a:lvl9pPr marL="41148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b="1" smtClean="0">
                <a:cs typeface="+mn-cs"/>
              </a:rPr>
              <a:t>*</a:t>
            </a:r>
          </a:p>
        </p:txBody>
      </p:sp>
      <p:sp>
        <p:nvSpPr>
          <p:cNvPr id="583694" name="Text Box 14"/>
          <p:cNvSpPr txBox="1">
            <a:spLocks noChangeArrowheads="1"/>
          </p:cNvSpPr>
          <p:nvPr/>
        </p:nvSpPr>
        <p:spPr bwMode="auto">
          <a:xfrm>
            <a:off x="4206875" y="4386263"/>
            <a:ext cx="365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571500">
              <a:defRPr sz="2400">
                <a:solidFill>
                  <a:schemeClr val="tx1"/>
                </a:solidFill>
                <a:latin typeface="Times New Roman" charset="0"/>
                <a:ea typeface="ＭＳ Ｐゴシック" charset="0"/>
              </a:defRPr>
            </a:lvl2pPr>
            <a:lvl3pPr marL="1143000">
              <a:defRPr sz="2400">
                <a:solidFill>
                  <a:schemeClr val="tx1"/>
                </a:solidFill>
                <a:latin typeface="Times New Roman" charset="0"/>
                <a:ea typeface="ＭＳ Ｐゴシック" charset="0"/>
              </a:defRPr>
            </a:lvl3pPr>
            <a:lvl4pPr marL="1714500">
              <a:defRPr sz="2400">
                <a:solidFill>
                  <a:schemeClr val="tx1"/>
                </a:solidFill>
                <a:latin typeface="Times New Roman" charset="0"/>
                <a:ea typeface="ＭＳ Ｐゴシック" charset="0"/>
              </a:defRPr>
            </a:lvl4pPr>
            <a:lvl5pPr marL="2286000">
              <a:defRPr sz="2400">
                <a:solidFill>
                  <a:schemeClr val="tx1"/>
                </a:solidFill>
                <a:latin typeface="Times New Roman" charset="0"/>
                <a:ea typeface="ＭＳ Ｐゴシック" charset="0"/>
              </a:defRPr>
            </a:lvl5pPr>
            <a:lvl6pPr marL="2743200" fontAlgn="base">
              <a:spcBef>
                <a:spcPct val="0"/>
              </a:spcBef>
              <a:spcAft>
                <a:spcPct val="0"/>
              </a:spcAft>
              <a:defRPr sz="2400">
                <a:solidFill>
                  <a:schemeClr val="tx1"/>
                </a:solidFill>
                <a:latin typeface="Times New Roman" charset="0"/>
                <a:ea typeface="ＭＳ Ｐゴシック" charset="0"/>
              </a:defRPr>
            </a:lvl6pPr>
            <a:lvl7pPr marL="3200400" fontAlgn="base">
              <a:spcBef>
                <a:spcPct val="0"/>
              </a:spcBef>
              <a:spcAft>
                <a:spcPct val="0"/>
              </a:spcAft>
              <a:defRPr sz="2400">
                <a:solidFill>
                  <a:schemeClr val="tx1"/>
                </a:solidFill>
                <a:latin typeface="Times New Roman" charset="0"/>
                <a:ea typeface="ＭＳ Ｐゴシック" charset="0"/>
              </a:defRPr>
            </a:lvl7pPr>
            <a:lvl8pPr marL="3657600" fontAlgn="base">
              <a:spcBef>
                <a:spcPct val="0"/>
              </a:spcBef>
              <a:spcAft>
                <a:spcPct val="0"/>
              </a:spcAft>
              <a:defRPr sz="2400">
                <a:solidFill>
                  <a:schemeClr val="tx1"/>
                </a:solidFill>
                <a:latin typeface="Times New Roman" charset="0"/>
                <a:ea typeface="ＭＳ Ｐゴシック" charset="0"/>
              </a:defRPr>
            </a:lvl8pPr>
            <a:lvl9pPr marL="41148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b="1" smtClean="0">
                <a:cs typeface="+mn-cs"/>
              </a:rPr>
              <a:t>*</a:t>
            </a:r>
          </a:p>
        </p:txBody>
      </p:sp>
      <p:sp>
        <p:nvSpPr>
          <p:cNvPr id="583695" name="Text Box 15"/>
          <p:cNvSpPr txBox="1">
            <a:spLocks noChangeArrowheads="1"/>
          </p:cNvSpPr>
          <p:nvPr/>
        </p:nvSpPr>
        <p:spPr bwMode="auto">
          <a:xfrm>
            <a:off x="5430838" y="4818063"/>
            <a:ext cx="436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571500">
              <a:defRPr sz="2400">
                <a:solidFill>
                  <a:schemeClr val="tx1"/>
                </a:solidFill>
                <a:latin typeface="Times New Roman" charset="0"/>
                <a:ea typeface="ＭＳ Ｐゴシック" charset="0"/>
              </a:defRPr>
            </a:lvl2pPr>
            <a:lvl3pPr marL="1143000">
              <a:defRPr sz="2400">
                <a:solidFill>
                  <a:schemeClr val="tx1"/>
                </a:solidFill>
                <a:latin typeface="Times New Roman" charset="0"/>
                <a:ea typeface="ＭＳ Ｐゴシック" charset="0"/>
              </a:defRPr>
            </a:lvl3pPr>
            <a:lvl4pPr marL="1714500">
              <a:defRPr sz="2400">
                <a:solidFill>
                  <a:schemeClr val="tx1"/>
                </a:solidFill>
                <a:latin typeface="Times New Roman" charset="0"/>
                <a:ea typeface="ＭＳ Ｐゴシック" charset="0"/>
              </a:defRPr>
            </a:lvl4pPr>
            <a:lvl5pPr marL="2286000">
              <a:defRPr sz="2400">
                <a:solidFill>
                  <a:schemeClr val="tx1"/>
                </a:solidFill>
                <a:latin typeface="Times New Roman" charset="0"/>
                <a:ea typeface="ＭＳ Ｐゴシック" charset="0"/>
              </a:defRPr>
            </a:lvl5pPr>
            <a:lvl6pPr marL="2743200" fontAlgn="base">
              <a:spcBef>
                <a:spcPct val="0"/>
              </a:spcBef>
              <a:spcAft>
                <a:spcPct val="0"/>
              </a:spcAft>
              <a:defRPr sz="2400">
                <a:solidFill>
                  <a:schemeClr val="tx1"/>
                </a:solidFill>
                <a:latin typeface="Times New Roman" charset="0"/>
                <a:ea typeface="ＭＳ Ｐゴシック" charset="0"/>
              </a:defRPr>
            </a:lvl6pPr>
            <a:lvl7pPr marL="3200400" fontAlgn="base">
              <a:spcBef>
                <a:spcPct val="0"/>
              </a:spcBef>
              <a:spcAft>
                <a:spcPct val="0"/>
              </a:spcAft>
              <a:defRPr sz="2400">
                <a:solidFill>
                  <a:schemeClr val="tx1"/>
                </a:solidFill>
                <a:latin typeface="Times New Roman" charset="0"/>
                <a:ea typeface="ＭＳ Ｐゴシック" charset="0"/>
              </a:defRPr>
            </a:lvl7pPr>
            <a:lvl8pPr marL="3657600" fontAlgn="base">
              <a:spcBef>
                <a:spcPct val="0"/>
              </a:spcBef>
              <a:spcAft>
                <a:spcPct val="0"/>
              </a:spcAft>
              <a:defRPr sz="2400">
                <a:solidFill>
                  <a:schemeClr val="tx1"/>
                </a:solidFill>
                <a:latin typeface="Times New Roman" charset="0"/>
                <a:ea typeface="ＭＳ Ｐゴシック" charset="0"/>
              </a:defRPr>
            </a:lvl8pPr>
            <a:lvl9pPr marL="41148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b="1" smtClean="0">
                <a:cs typeface="+mn-cs"/>
              </a:rPr>
              <a:t>*</a:t>
            </a:r>
          </a:p>
        </p:txBody>
      </p:sp>
      <p:sp>
        <p:nvSpPr>
          <p:cNvPr id="583696" name="Text Box 16"/>
          <p:cNvSpPr txBox="1">
            <a:spLocks noChangeArrowheads="1"/>
          </p:cNvSpPr>
          <p:nvPr/>
        </p:nvSpPr>
        <p:spPr bwMode="auto">
          <a:xfrm>
            <a:off x="6654800" y="4818063"/>
            <a:ext cx="509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571500">
              <a:defRPr sz="2400">
                <a:solidFill>
                  <a:schemeClr val="tx1"/>
                </a:solidFill>
                <a:latin typeface="Times New Roman" charset="0"/>
                <a:ea typeface="ＭＳ Ｐゴシック" charset="0"/>
              </a:defRPr>
            </a:lvl2pPr>
            <a:lvl3pPr marL="1143000">
              <a:defRPr sz="2400">
                <a:solidFill>
                  <a:schemeClr val="tx1"/>
                </a:solidFill>
                <a:latin typeface="Times New Roman" charset="0"/>
                <a:ea typeface="ＭＳ Ｐゴシック" charset="0"/>
              </a:defRPr>
            </a:lvl3pPr>
            <a:lvl4pPr marL="1714500">
              <a:defRPr sz="2400">
                <a:solidFill>
                  <a:schemeClr val="tx1"/>
                </a:solidFill>
                <a:latin typeface="Times New Roman" charset="0"/>
                <a:ea typeface="ＭＳ Ｐゴシック" charset="0"/>
              </a:defRPr>
            </a:lvl4pPr>
            <a:lvl5pPr marL="2286000">
              <a:defRPr sz="2400">
                <a:solidFill>
                  <a:schemeClr val="tx1"/>
                </a:solidFill>
                <a:latin typeface="Times New Roman" charset="0"/>
                <a:ea typeface="ＭＳ Ｐゴシック" charset="0"/>
              </a:defRPr>
            </a:lvl5pPr>
            <a:lvl6pPr marL="2743200" fontAlgn="base">
              <a:spcBef>
                <a:spcPct val="0"/>
              </a:spcBef>
              <a:spcAft>
                <a:spcPct val="0"/>
              </a:spcAft>
              <a:defRPr sz="2400">
                <a:solidFill>
                  <a:schemeClr val="tx1"/>
                </a:solidFill>
                <a:latin typeface="Times New Roman" charset="0"/>
                <a:ea typeface="ＭＳ Ｐゴシック" charset="0"/>
              </a:defRPr>
            </a:lvl6pPr>
            <a:lvl7pPr marL="3200400" fontAlgn="base">
              <a:spcBef>
                <a:spcPct val="0"/>
              </a:spcBef>
              <a:spcAft>
                <a:spcPct val="0"/>
              </a:spcAft>
              <a:defRPr sz="2400">
                <a:solidFill>
                  <a:schemeClr val="tx1"/>
                </a:solidFill>
                <a:latin typeface="Times New Roman" charset="0"/>
                <a:ea typeface="ＭＳ Ｐゴシック" charset="0"/>
              </a:defRPr>
            </a:lvl7pPr>
            <a:lvl8pPr marL="3657600" fontAlgn="base">
              <a:spcBef>
                <a:spcPct val="0"/>
              </a:spcBef>
              <a:spcAft>
                <a:spcPct val="0"/>
              </a:spcAft>
              <a:defRPr sz="2400">
                <a:solidFill>
                  <a:schemeClr val="tx1"/>
                </a:solidFill>
                <a:latin typeface="Times New Roman" charset="0"/>
                <a:ea typeface="ＭＳ Ｐゴシック" charset="0"/>
              </a:defRPr>
            </a:lvl8pPr>
            <a:lvl9pPr marL="41148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b="1" smtClean="0">
                <a:cs typeface="+mn-cs"/>
              </a:rPr>
              <a:t>*</a:t>
            </a:r>
          </a:p>
        </p:txBody>
      </p:sp>
      <p:sp>
        <p:nvSpPr>
          <p:cNvPr id="583697" name="Text Box 17"/>
          <p:cNvSpPr txBox="1">
            <a:spLocks noChangeArrowheads="1"/>
          </p:cNvSpPr>
          <p:nvPr/>
        </p:nvSpPr>
        <p:spPr bwMode="auto">
          <a:xfrm>
            <a:off x="7239000" y="5791200"/>
            <a:ext cx="1328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cs typeface="+mn-cs"/>
              </a:rPr>
              <a:t>SOLAIRE</a:t>
            </a:r>
          </a:p>
        </p:txBody>
      </p:sp>
      <p:sp>
        <p:nvSpPr>
          <p:cNvPr id="583698" name="Text Box 18"/>
          <p:cNvSpPr txBox="1">
            <a:spLocks noChangeArrowheads="1"/>
          </p:cNvSpPr>
          <p:nvPr/>
        </p:nvSpPr>
        <p:spPr bwMode="auto">
          <a:xfrm>
            <a:off x="8077200" y="3200400"/>
            <a:ext cx="892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fr-FR" sz="2800" b="1" smtClean="0">
                <a:cs typeface="+mn-cs"/>
              </a:rPr>
              <a:t>455</a:t>
            </a:r>
            <a:endParaRPr lang="fr-FR" sz="2800" b="1" smtClean="0">
              <a:solidFill>
                <a:srgbClr val="FF0000"/>
              </a:solidFill>
              <a:cs typeface="+mn-cs"/>
            </a:endParaRPr>
          </a:p>
        </p:txBody>
      </p:sp>
      <p:sp>
        <p:nvSpPr>
          <p:cNvPr id="583699" name="Line 19"/>
          <p:cNvSpPr>
            <a:spLocks noChangeShapeType="1"/>
          </p:cNvSpPr>
          <p:nvPr/>
        </p:nvSpPr>
        <p:spPr bwMode="auto">
          <a:xfrm flipV="1">
            <a:off x="7848600" y="3124200"/>
            <a:ext cx="0" cy="2590800"/>
          </a:xfrm>
          <a:prstGeom prst="line">
            <a:avLst/>
          </a:prstGeom>
          <a:noFill/>
          <a:ln w="4445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83682"/>
                                        </p:tgtEl>
                                        <p:attrNameLst>
                                          <p:attrName>style.visibility</p:attrName>
                                        </p:attrNameLst>
                                      </p:cBhvr>
                                      <p:to>
                                        <p:strVal val="visible"/>
                                      </p:to>
                                    </p:set>
                                    <p:anim calcmode="lin" valueType="num">
                                      <p:cBhvr additive="base">
                                        <p:cTn id="7" dur="500" fill="hold"/>
                                        <p:tgtEl>
                                          <p:spTgt spid="583682"/>
                                        </p:tgtEl>
                                        <p:attrNameLst>
                                          <p:attrName>ppt_x</p:attrName>
                                        </p:attrNameLst>
                                      </p:cBhvr>
                                      <p:tavLst>
                                        <p:tav tm="0">
                                          <p:val>
                                            <p:strVal val="#ppt_x"/>
                                          </p:val>
                                        </p:tav>
                                        <p:tav tm="100000">
                                          <p:val>
                                            <p:strVal val="#ppt_x"/>
                                          </p:val>
                                        </p:tav>
                                      </p:tavLst>
                                    </p:anim>
                                    <p:anim calcmode="lin" valueType="num">
                                      <p:cBhvr additive="base">
                                        <p:cTn id="8" dur="500" fill="hold"/>
                                        <p:tgtEl>
                                          <p:spTgt spid="58368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83691"/>
                                        </p:tgtEl>
                                        <p:attrNameLst>
                                          <p:attrName>style.visibility</p:attrName>
                                        </p:attrNameLst>
                                      </p:cBhvr>
                                      <p:to>
                                        <p:strVal val="visible"/>
                                      </p:to>
                                    </p:set>
                                    <p:anim calcmode="lin" valueType="num">
                                      <p:cBhvr additive="base">
                                        <p:cTn id="12" dur="500" fill="hold"/>
                                        <p:tgtEl>
                                          <p:spTgt spid="583691"/>
                                        </p:tgtEl>
                                        <p:attrNameLst>
                                          <p:attrName>ppt_x</p:attrName>
                                        </p:attrNameLst>
                                      </p:cBhvr>
                                      <p:tavLst>
                                        <p:tav tm="0">
                                          <p:val>
                                            <p:strVal val="#ppt_x"/>
                                          </p:val>
                                        </p:tav>
                                        <p:tav tm="100000">
                                          <p:val>
                                            <p:strVal val="#ppt_x"/>
                                          </p:val>
                                        </p:tav>
                                      </p:tavLst>
                                    </p:anim>
                                    <p:anim calcmode="lin" valueType="num">
                                      <p:cBhvr additive="base">
                                        <p:cTn id="13" dur="500" fill="hold"/>
                                        <p:tgtEl>
                                          <p:spTgt spid="583691"/>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83690"/>
                                        </p:tgtEl>
                                        <p:attrNameLst>
                                          <p:attrName>style.visibility</p:attrName>
                                        </p:attrNameLst>
                                      </p:cBhvr>
                                      <p:to>
                                        <p:strVal val="visible"/>
                                      </p:to>
                                    </p:set>
                                    <p:anim calcmode="lin" valueType="num">
                                      <p:cBhvr additive="base">
                                        <p:cTn id="17" dur="500" fill="hold"/>
                                        <p:tgtEl>
                                          <p:spTgt spid="583690"/>
                                        </p:tgtEl>
                                        <p:attrNameLst>
                                          <p:attrName>ppt_x</p:attrName>
                                        </p:attrNameLst>
                                      </p:cBhvr>
                                      <p:tavLst>
                                        <p:tav tm="0">
                                          <p:val>
                                            <p:strVal val="#ppt_x"/>
                                          </p:val>
                                        </p:tav>
                                        <p:tav tm="100000">
                                          <p:val>
                                            <p:strVal val="#ppt_x"/>
                                          </p:val>
                                        </p:tav>
                                      </p:tavLst>
                                    </p:anim>
                                    <p:anim calcmode="lin" valueType="num">
                                      <p:cBhvr additive="base">
                                        <p:cTn id="18" dur="500" fill="hold"/>
                                        <p:tgtEl>
                                          <p:spTgt spid="58369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583684"/>
                                        </p:tgtEl>
                                        <p:attrNameLst>
                                          <p:attrName>style.visibility</p:attrName>
                                        </p:attrNameLst>
                                      </p:cBhvr>
                                      <p:to>
                                        <p:strVal val="visible"/>
                                      </p:to>
                                    </p:set>
                                    <p:anim calcmode="lin" valueType="num">
                                      <p:cBhvr additive="base">
                                        <p:cTn id="22" dur="500" fill="hold"/>
                                        <p:tgtEl>
                                          <p:spTgt spid="583684"/>
                                        </p:tgtEl>
                                        <p:attrNameLst>
                                          <p:attrName>ppt_x</p:attrName>
                                        </p:attrNameLst>
                                      </p:cBhvr>
                                      <p:tavLst>
                                        <p:tav tm="0">
                                          <p:val>
                                            <p:strVal val="#ppt_x"/>
                                          </p:val>
                                        </p:tav>
                                        <p:tav tm="100000">
                                          <p:val>
                                            <p:strVal val="#ppt_x"/>
                                          </p:val>
                                        </p:tav>
                                      </p:tavLst>
                                    </p:anim>
                                    <p:anim calcmode="lin" valueType="num">
                                      <p:cBhvr additive="base">
                                        <p:cTn id="23" dur="500" fill="hold"/>
                                        <p:tgtEl>
                                          <p:spTgt spid="583684"/>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83685"/>
                                        </p:tgtEl>
                                        <p:attrNameLst>
                                          <p:attrName>style.visibility</p:attrName>
                                        </p:attrNameLst>
                                      </p:cBhvr>
                                      <p:to>
                                        <p:strVal val="visible"/>
                                      </p:to>
                                    </p:set>
                                    <p:anim calcmode="lin" valueType="num">
                                      <p:cBhvr additive="base">
                                        <p:cTn id="27" dur="500" fill="hold"/>
                                        <p:tgtEl>
                                          <p:spTgt spid="583685"/>
                                        </p:tgtEl>
                                        <p:attrNameLst>
                                          <p:attrName>ppt_x</p:attrName>
                                        </p:attrNameLst>
                                      </p:cBhvr>
                                      <p:tavLst>
                                        <p:tav tm="0">
                                          <p:val>
                                            <p:strVal val="#ppt_x"/>
                                          </p:val>
                                        </p:tav>
                                        <p:tav tm="100000">
                                          <p:val>
                                            <p:strVal val="#ppt_x"/>
                                          </p:val>
                                        </p:tav>
                                      </p:tavLst>
                                    </p:anim>
                                    <p:anim calcmode="lin" valueType="num">
                                      <p:cBhvr additive="base">
                                        <p:cTn id="28" dur="500" fill="hold"/>
                                        <p:tgtEl>
                                          <p:spTgt spid="583685"/>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583688"/>
                                        </p:tgtEl>
                                        <p:attrNameLst>
                                          <p:attrName>style.visibility</p:attrName>
                                        </p:attrNameLst>
                                      </p:cBhvr>
                                      <p:to>
                                        <p:strVal val="visible"/>
                                      </p:to>
                                    </p:set>
                                    <p:anim calcmode="lin" valueType="num">
                                      <p:cBhvr additive="base">
                                        <p:cTn id="32" dur="500" fill="hold"/>
                                        <p:tgtEl>
                                          <p:spTgt spid="583688"/>
                                        </p:tgtEl>
                                        <p:attrNameLst>
                                          <p:attrName>ppt_x</p:attrName>
                                        </p:attrNameLst>
                                      </p:cBhvr>
                                      <p:tavLst>
                                        <p:tav tm="0">
                                          <p:val>
                                            <p:strVal val="#ppt_x"/>
                                          </p:val>
                                        </p:tav>
                                        <p:tav tm="100000">
                                          <p:val>
                                            <p:strVal val="#ppt_x"/>
                                          </p:val>
                                        </p:tav>
                                      </p:tavLst>
                                    </p:anim>
                                    <p:anim calcmode="lin" valueType="num">
                                      <p:cBhvr additive="base">
                                        <p:cTn id="33" dur="500" fill="hold"/>
                                        <p:tgtEl>
                                          <p:spTgt spid="583688"/>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583689"/>
                                        </p:tgtEl>
                                        <p:attrNameLst>
                                          <p:attrName>style.visibility</p:attrName>
                                        </p:attrNameLst>
                                      </p:cBhvr>
                                      <p:to>
                                        <p:strVal val="visible"/>
                                      </p:to>
                                    </p:set>
                                    <p:anim calcmode="lin" valueType="num">
                                      <p:cBhvr additive="base">
                                        <p:cTn id="37" dur="500" fill="hold"/>
                                        <p:tgtEl>
                                          <p:spTgt spid="583689"/>
                                        </p:tgtEl>
                                        <p:attrNameLst>
                                          <p:attrName>ppt_x</p:attrName>
                                        </p:attrNameLst>
                                      </p:cBhvr>
                                      <p:tavLst>
                                        <p:tav tm="0">
                                          <p:val>
                                            <p:strVal val="#ppt_x"/>
                                          </p:val>
                                        </p:tav>
                                        <p:tav tm="100000">
                                          <p:val>
                                            <p:strVal val="#ppt_x"/>
                                          </p:val>
                                        </p:tav>
                                      </p:tavLst>
                                    </p:anim>
                                    <p:anim calcmode="lin" valueType="num">
                                      <p:cBhvr additive="base">
                                        <p:cTn id="38" dur="500" fill="hold"/>
                                        <p:tgtEl>
                                          <p:spTgt spid="583689"/>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583687"/>
                                        </p:tgtEl>
                                        <p:attrNameLst>
                                          <p:attrName>style.visibility</p:attrName>
                                        </p:attrNameLst>
                                      </p:cBhvr>
                                      <p:to>
                                        <p:strVal val="visible"/>
                                      </p:to>
                                    </p:set>
                                    <p:anim calcmode="lin" valueType="num">
                                      <p:cBhvr additive="base">
                                        <p:cTn id="42" dur="500" fill="hold"/>
                                        <p:tgtEl>
                                          <p:spTgt spid="583687"/>
                                        </p:tgtEl>
                                        <p:attrNameLst>
                                          <p:attrName>ppt_x</p:attrName>
                                        </p:attrNameLst>
                                      </p:cBhvr>
                                      <p:tavLst>
                                        <p:tav tm="0">
                                          <p:val>
                                            <p:strVal val="#ppt_x"/>
                                          </p:val>
                                        </p:tav>
                                        <p:tav tm="100000">
                                          <p:val>
                                            <p:strVal val="#ppt_x"/>
                                          </p:val>
                                        </p:tav>
                                      </p:tavLst>
                                    </p:anim>
                                    <p:anim calcmode="lin" valueType="num">
                                      <p:cBhvr additive="base">
                                        <p:cTn id="43" dur="500" fill="hold"/>
                                        <p:tgtEl>
                                          <p:spTgt spid="583687"/>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583697"/>
                                        </p:tgtEl>
                                        <p:attrNameLst>
                                          <p:attrName>style.visibility</p:attrName>
                                        </p:attrNameLst>
                                      </p:cBhvr>
                                      <p:to>
                                        <p:strVal val="visible"/>
                                      </p:to>
                                    </p:set>
                                    <p:anim calcmode="lin" valueType="num">
                                      <p:cBhvr additive="base">
                                        <p:cTn id="47" dur="500" fill="hold"/>
                                        <p:tgtEl>
                                          <p:spTgt spid="583697"/>
                                        </p:tgtEl>
                                        <p:attrNameLst>
                                          <p:attrName>ppt_x</p:attrName>
                                        </p:attrNameLst>
                                      </p:cBhvr>
                                      <p:tavLst>
                                        <p:tav tm="0">
                                          <p:val>
                                            <p:strVal val="0-#ppt_w/2"/>
                                          </p:val>
                                        </p:tav>
                                        <p:tav tm="100000">
                                          <p:val>
                                            <p:strVal val="#ppt_x"/>
                                          </p:val>
                                        </p:tav>
                                      </p:tavLst>
                                    </p:anim>
                                    <p:anim calcmode="lin" valueType="num">
                                      <p:cBhvr additive="base">
                                        <p:cTn id="48" dur="500" fill="hold"/>
                                        <p:tgtEl>
                                          <p:spTgt spid="583697"/>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583698"/>
                                        </p:tgtEl>
                                        <p:attrNameLst>
                                          <p:attrName>style.visibility</p:attrName>
                                        </p:attrNameLst>
                                      </p:cBhvr>
                                      <p:to>
                                        <p:strVal val="visible"/>
                                      </p:to>
                                    </p:set>
                                    <p:anim calcmode="lin" valueType="num">
                                      <p:cBhvr additive="base">
                                        <p:cTn id="52" dur="500" fill="hold"/>
                                        <p:tgtEl>
                                          <p:spTgt spid="583698"/>
                                        </p:tgtEl>
                                        <p:attrNameLst>
                                          <p:attrName>ppt_x</p:attrName>
                                        </p:attrNameLst>
                                      </p:cBhvr>
                                      <p:tavLst>
                                        <p:tav tm="0">
                                          <p:val>
                                            <p:strVal val="0-#ppt_w/2"/>
                                          </p:val>
                                        </p:tav>
                                        <p:tav tm="100000">
                                          <p:val>
                                            <p:strVal val="#ppt_x"/>
                                          </p:val>
                                        </p:tav>
                                      </p:tavLst>
                                    </p:anim>
                                    <p:anim calcmode="lin" valueType="num">
                                      <p:cBhvr additive="base">
                                        <p:cTn id="53" dur="500" fill="hold"/>
                                        <p:tgtEl>
                                          <p:spTgt spid="5836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82" grpId="0" autoUpdateAnimBg="0"/>
      <p:bldP spid="583684" grpId="0" autoUpdateAnimBg="0"/>
      <p:bldP spid="583685" grpId="0" autoUpdateAnimBg="0"/>
      <p:bldP spid="583687" grpId="0" autoUpdateAnimBg="0"/>
      <p:bldP spid="583688" grpId="0" autoUpdateAnimBg="0"/>
      <p:bldP spid="583689" grpId="0" autoUpdateAnimBg="0"/>
      <p:bldP spid="583690" grpId="0" autoUpdateAnimBg="0"/>
      <p:bldP spid="583691" grpId="0" autoUpdateAnimBg="0"/>
      <p:bldP spid="583697" grpId="0" autoUpdateAnimBg="0"/>
      <p:bldP spid="58369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Text Box 2"/>
          <p:cNvSpPr txBox="1">
            <a:spLocks noChangeArrowheads="1"/>
          </p:cNvSpPr>
          <p:nvPr/>
        </p:nvSpPr>
        <p:spPr bwMode="auto">
          <a:xfrm>
            <a:off x="1600200" y="381000"/>
            <a:ext cx="33401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3000" b="1" dirty="0" smtClean="0">
                <a:solidFill>
                  <a:srgbClr val="0000FF"/>
                </a:solidFill>
                <a:latin typeface="Times" charset="0"/>
                <a:cs typeface="+mn-cs"/>
              </a:rPr>
              <a:t>Le service militaire</a:t>
            </a:r>
            <a:endParaRPr lang="fr-FR" b="1" dirty="0" smtClean="0">
              <a:solidFill>
                <a:srgbClr val="0000FF"/>
              </a:solidFill>
              <a:latin typeface="Times" charset="0"/>
              <a:cs typeface="+mn-cs"/>
            </a:endParaRPr>
          </a:p>
        </p:txBody>
      </p:sp>
      <p:sp>
        <p:nvSpPr>
          <p:cNvPr id="530435" name="Rectangle 3"/>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EBD59354-EED7-1E4B-AB76-27C97F983A84}" type="slidenum">
              <a:rPr lang="fr-FR" sz="1400">
                <a:cs typeface="+mn-cs"/>
              </a:rPr>
              <a:pPr algn="r" eaLnBrk="0" hangingPunct="0">
                <a:defRPr/>
              </a:pPr>
              <a:t>6</a:t>
            </a:fld>
            <a:endParaRPr lang="fr-FR" sz="1400">
              <a:cs typeface="+mn-cs"/>
            </a:endParaRPr>
          </a:p>
        </p:txBody>
      </p:sp>
      <p:sp>
        <p:nvSpPr>
          <p:cNvPr id="530436" name="Text Box 4"/>
          <p:cNvSpPr txBox="1">
            <a:spLocks noChangeArrowheads="1"/>
          </p:cNvSpPr>
          <p:nvPr/>
        </p:nvSpPr>
        <p:spPr bwMode="auto">
          <a:xfrm>
            <a:off x="4724400" y="3810000"/>
            <a:ext cx="35814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u="sng" smtClean="0">
                <a:latin typeface="Times" charset="0"/>
                <a:cs typeface="+mn-cs"/>
              </a:rPr>
              <a:t>Zone de guerre en 1981 :</a:t>
            </a:r>
            <a:endParaRPr lang="fr-FR" smtClean="0">
              <a:latin typeface="Times" charset="0"/>
              <a:cs typeface="+mn-cs"/>
            </a:endParaRPr>
          </a:p>
          <a:p>
            <a:pPr eaLnBrk="0" hangingPunct="0">
              <a:defRPr/>
            </a:pPr>
            <a:r>
              <a:rPr lang="fr-FR" smtClean="0">
                <a:latin typeface="Times" charset="0"/>
                <a:cs typeface="+mn-cs"/>
              </a:rPr>
              <a:t>Golfe Persique</a:t>
            </a:r>
          </a:p>
          <a:p>
            <a:pPr eaLnBrk="0" hangingPunct="0">
              <a:defRPr/>
            </a:pPr>
            <a:r>
              <a:rPr lang="fr-FR" smtClean="0">
                <a:latin typeface="Times" charset="0"/>
                <a:cs typeface="+mn-cs"/>
              </a:rPr>
              <a:t>Détroit d</a:t>
            </a:r>
            <a:r>
              <a:rPr lang="ja-JP" altLang="fr-FR" smtClean="0">
                <a:latin typeface="Arial"/>
                <a:cs typeface="+mn-cs"/>
              </a:rPr>
              <a:t>’</a:t>
            </a:r>
            <a:r>
              <a:rPr lang="fr-FR" smtClean="0">
                <a:latin typeface="Times" charset="0"/>
                <a:cs typeface="+mn-cs"/>
              </a:rPr>
              <a:t>Hormuz</a:t>
            </a:r>
          </a:p>
          <a:p>
            <a:pPr eaLnBrk="0" hangingPunct="0">
              <a:defRPr/>
            </a:pPr>
            <a:endParaRPr lang="fr-FR" smtClean="0">
              <a:latin typeface="Times" charset="0"/>
              <a:cs typeface="+mn-cs"/>
            </a:endParaRPr>
          </a:p>
          <a:p>
            <a:pPr eaLnBrk="0" hangingPunct="0">
              <a:defRPr/>
            </a:pPr>
            <a:r>
              <a:rPr lang="fr-FR" u="sng" smtClean="0">
                <a:latin typeface="Times" charset="0"/>
                <a:cs typeface="+mn-cs"/>
              </a:rPr>
              <a:t>Problème :</a:t>
            </a:r>
            <a:endParaRPr lang="fr-FR" smtClean="0">
              <a:latin typeface="Times" charset="0"/>
              <a:cs typeface="+mn-cs"/>
            </a:endParaRPr>
          </a:p>
          <a:p>
            <a:pPr eaLnBrk="0" hangingPunct="0">
              <a:defRPr/>
            </a:pPr>
            <a:r>
              <a:rPr lang="fr-FR" smtClean="0">
                <a:latin typeface="Times" charset="0"/>
                <a:cs typeface="+mn-cs"/>
              </a:rPr>
              <a:t>Garantir la sécurité des super-tankers pétroliers</a:t>
            </a:r>
          </a:p>
        </p:txBody>
      </p:sp>
      <p:pic>
        <p:nvPicPr>
          <p:cNvPr id="143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733800"/>
            <a:ext cx="3048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524000"/>
            <a:ext cx="29718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524000"/>
            <a:ext cx="29718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0440" name="Line 8"/>
          <p:cNvSpPr>
            <a:spLocks noChangeShapeType="1"/>
          </p:cNvSpPr>
          <p:nvPr/>
        </p:nvSpPr>
        <p:spPr bwMode="auto">
          <a:xfrm flipV="1">
            <a:off x="1917700" y="2286000"/>
            <a:ext cx="1435100" cy="1295400"/>
          </a:xfrm>
          <a:prstGeom prst="line">
            <a:avLst/>
          </a:prstGeom>
          <a:noFill/>
          <a:ln w="127000">
            <a:solidFill>
              <a:srgbClr val="0000FF"/>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49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5731" name="Text Box 3"/>
          <p:cNvSpPr txBox="1">
            <a:spLocks noChangeArrowheads="1"/>
          </p:cNvSpPr>
          <p:nvPr/>
        </p:nvSpPr>
        <p:spPr bwMode="auto">
          <a:xfrm>
            <a:off x="1295400" y="0"/>
            <a:ext cx="7010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5400" b="1" smtClean="0">
                <a:solidFill>
                  <a:schemeClr val="bg1"/>
                </a:solidFill>
                <a:latin typeface="Arial" charset="0"/>
                <a:cs typeface="+mn-cs"/>
              </a:rPr>
              <a:t>Risques et accidents</a:t>
            </a:r>
            <a:endParaRPr lang="fr-FR" sz="5400" smtClean="0">
              <a:latin typeface="Times" charset="0"/>
              <a:cs typeface="+mn-cs"/>
            </a:endParaRPr>
          </a:p>
        </p:txBody>
      </p:sp>
      <p:sp>
        <p:nvSpPr>
          <p:cNvPr id="585732" name="Rectangle 4"/>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49988AF4-AA1F-184A-B98C-89BC5C614823}" type="slidenum">
              <a:rPr lang="fr-FR" sz="1400">
                <a:cs typeface="+mn-cs"/>
              </a:rPr>
              <a:pPr algn="r" eaLnBrk="0" hangingPunct="0">
                <a:defRPr/>
              </a:pPr>
              <a:t>60</a:t>
            </a:fld>
            <a:endParaRPr lang="fr-FR" sz="140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bwMode="auto">
          <a:xfrm>
            <a:off x="1219200" y="152400"/>
            <a:ext cx="7772400" cy="11430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sz="4000" b="1">
                <a:solidFill>
                  <a:srgbClr val="0000FF"/>
                </a:solidFill>
                <a:latin typeface="Arial" charset="0"/>
                <a:ea typeface="ＭＳ Ｐゴシック" charset="0"/>
              </a:rPr>
              <a:t>Toute énergie comporte des risques</a:t>
            </a:r>
            <a:endParaRPr lang="fr-FR">
              <a:latin typeface="Times New Roman" charset="0"/>
              <a:ea typeface="ＭＳ Ｐゴシック" charset="0"/>
            </a:endParaRPr>
          </a:p>
        </p:txBody>
      </p:sp>
      <p:pic>
        <p:nvPicPr>
          <p:cNvPr id="1269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2286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780" name="Text Box 4"/>
          <p:cNvSpPr txBox="1">
            <a:spLocks noChangeArrowheads="1"/>
          </p:cNvSpPr>
          <p:nvPr/>
        </p:nvSpPr>
        <p:spPr bwMode="auto">
          <a:xfrm>
            <a:off x="3505200" y="1600200"/>
            <a:ext cx="30130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mtClean="0">
                <a:latin typeface="Times" charset="0"/>
                <a:cs typeface="+mn-cs"/>
              </a:rPr>
              <a:t>Malpasset - 423 morts</a:t>
            </a:r>
          </a:p>
          <a:p>
            <a:pPr eaLnBrk="0" hangingPunct="0">
              <a:defRPr/>
            </a:pPr>
            <a:r>
              <a:rPr lang="fr-FR" smtClean="0">
                <a:latin typeface="Times" charset="0"/>
                <a:cs typeface="+mn-cs"/>
              </a:rPr>
              <a:t>2 Décembre 1959</a:t>
            </a:r>
          </a:p>
          <a:p>
            <a:pPr eaLnBrk="0" hangingPunct="0">
              <a:defRPr/>
            </a:pPr>
            <a:r>
              <a:rPr lang="fr-FR" smtClean="0">
                <a:latin typeface="Times" charset="0"/>
                <a:cs typeface="+mn-cs"/>
              </a:rPr>
              <a:t>Moyenne=centaines/an</a:t>
            </a:r>
          </a:p>
        </p:txBody>
      </p:sp>
      <p:sp>
        <p:nvSpPr>
          <p:cNvPr id="587781" name="Rectangle 5"/>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35C881C9-93B8-564B-A577-D6913A0C3F94}" type="slidenum">
              <a:rPr lang="fr-FR" sz="1400">
                <a:cs typeface="+mn-cs"/>
              </a:rPr>
              <a:pPr algn="r" eaLnBrk="0" hangingPunct="0">
                <a:defRPr/>
              </a:pPr>
              <a:t>61</a:t>
            </a:fld>
            <a:endParaRPr lang="fr-FR" sz="1400">
              <a:cs typeface="+mn-cs"/>
            </a:endParaRPr>
          </a:p>
        </p:txBody>
      </p:sp>
      <p:pic>
        <p:nvPicPr>
          <p:cNvPr id="12698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800600"/>
            <a:ext cx="22860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971800"/>
            <a:ext cx="2286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784" name="Text Box 8"/>
          <p:cNvSpPr txBox="1">
            <a:spLocks noChangeArrowheads="1"/>
          </p:cNvSpPr>
          <p:nvPr/>
        </p:nvSpPr>
        <p:spPr bwMode="auto">
          <a:xfrm>
            <a:off x="3505200" y="2971800"/>
            <a:ext cx="2667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mtClean="0">
                <a:latin typeface="Times" charset="0"/>
                <a:cs typeface="+mn-cs"/>
              </a:rPr>
              <a:t>Mihama - 5 morts</a:t>
            </a:r>
          </a:p>
          <a:p>
            <a:pPr eaLnBrk="0" hangingPunct="0">
              <a:defRPr/>
            </a:pPr>
            <a:r>
              <a:rPr lang="fr-FR" smtClean="0">
                <a:latin typeface="Times" charset="0"/>
                <a:cs typeface="+mn-cs"/>
              </a:rPr>
              <a:t>10 Août 2004</a:t>
            </a:r>
          </a:p>
          <a:p>
            <a:pPr eaLnBrk="0" hangingPunct="0">
              <a:defRPr/>
            </a:pPr>
            <a:r>
              <a:rPr lang="fr-FR" smtClean="0">
                <a:latin typeface="Times" charset="0"/>
                <a:cs typeface="+mn-cs"/>
              </a:rPr>
              <a:t>Un accident INDUSTRIEL</a:t>
            </a:r>
          </a:p>
        </p:txBody>
      </p:sp>
      <p:sp>
        <p:nvSpPr>
          <p:cNvPr id="587785" name="Text Box 9"/>
          <p:cNvSpPr txBox="1">
            <a:spLocks noChangeArrowheads="1"/>
          </p:cNvSpPr>
          <p:nvPr/>
        </p:nvSpPr>
        <p:spPr bwMode="auto">
          <a:xfrm>
            <a:off x="381000" y="6400800"/>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mtClean="0">
                <a:latin typeface="Times" charset="0"/>
                <a:cs typeface="+mn-cs"/>
              </a:rPr>
              <a:t>350 000 morts / accidents du travail / an -&gt; un seul dans le nucléaire</a:t>
            </a:r>
          </a:p>
        </p:txBody>
      </p:sp>
      <p:pic>
        <p:nvPicPr>
          <p:cNvPr id="12698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0375" y="1371600"/>
            <a:ext cx="1943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787" name="Text Box 11"/>
          <p:cNvSpPr txBox="1">
            <a:spLocks noChangeArrowheads="1"/>
          </p:cNvSpPr>
          <p:nvPr/>
        </p:nvSpPr>
        <p:spPr bwMode="auto">
          <a:xfrm>
            <a:off x="4724400" y="4343400"/>
            <a:ext cx="40941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r" eaLnBrk="0" hangingPunct="0">
              <a:defRPr/>
            </a:pPr>
            <a:r>
              <a:rPr lang="fr-FR" smtClean="0">
                <a:latin typeface="Times" charset="0"/>
                <a:cs typeface="+mn-cs"/>
              </a:rPr>
              <a:t>Ghislenghien - 30 Juil 2004</a:t>
            </a:r>
          </a:p>
          <a:p>
            <a:pPr algn="r" eaLnBrk="0" hangingPunct="0">
              <a:defRPr/>
            </a:pPr>
            <a:r>
              <a:rPr lang="fr-FR" smtClean="0">
                <a:latin typeface="Times" charset="0"/>
                <a:cs typeface="+mn-cs"/>
              </a:rPr>
              <a:t>22 morts</a:t>
            </a:r>
          </a:p>
        </p:txBody>
      </p:sp>
      <p:sp>
        <p:nvSpPr>
          <p:cNvPr id="587788" name="Text Box 12"/>
          <p:cNvSpPr txBox="1">
            <a:spLocks noChangeArrowheads="1"/>
          </p:cNvSpPr>
          <p:nvPr/>
        </p:nvSpPr>
        <p:spPr bwMode="auto">
          <a:xfrm>
            <a:off x="5181600" y="5257800"/>
            <a:ext cx="3581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mtClean="0">
                <a:latin typeface="Times" charset="0"/>
                <a:cs typeface="+mn-cs"/>
              </a:rPr>
              <a:t>Explosion de vapeur - 1865</a:t>
            </a:r>
          </a:p>
          <a:p>
            <a:pPr eaLnBrk="0" hangingPunct="0">
              <a:defRPr/>
            </a:pPr>
            <a:r>
              <a:rPr lang="fr-FR" smtClean="0">
                <a:latin typeface="Times" charset="0"/>
                <a:cs typeface="+mn-cs"/>
              </a:rPr>
              <a:t>Mississipi -&gt; 1547 morts</a:t>
            </a:r>
          </a:p>
        </p:txBody>
      </p:sp>
      <p:pic>
        <p:nvPicPr>
          <p:cNvPr id="126988"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4800600"/>
            <a:ext cx="228600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025" name="Rectangle 2"/>
          <p:cNvSpPr>
            <a:spLocks noGrp="1" noChangeArrowheads="1"/>
          </p:cNvSpPr>
          <p:nvPr>
            <p:ph type="title"/>
          </p:nvPr>
        </p:nvSpPr>
        <p:spPr bwMode="auto">
          <a:xfrm>
            <a:off x="1295400" y="381000"/>
            <a:ext cx="7162800" cy="11430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b="1">
                <a:solidFill>
                  <a:srgbClr val="0000FF"/>
                </a:solidFill>
                <a:latin typeface="Arial" charset="0"/>
                <a:ea typeface="ＭＳ Ｐゴシック" charset="0"/>
              </a:rPr>
              <a:t>Concepts de base de la sûreté nucléaire</a:t>
            </a:r>
            <a:endParaRPr lang="fr-FR">
              <a:latin typeface="Times New Roman" charset="0"/>
              <a:ea typeface="ＭＳ Ｐゴシック" charset="0"/>
            </a:endParaRPr>
          </a:p>
        </p:txBody>
      </p:sp>
      <p:sp>
        <p:nvSpPr>
          <p:cNvPr id="589827" name="Text Box 3"/>
          <p:cNvSpPr txBox="1">
            <a:spLocks noChangeArrowheads="1"/>
          </p:cNvSpPr>
          <p:nvPr/>
        </p:nvSpPr>
        <p:spPr bwMode="auto">
          <a:xfrm>
            <a:off x="533400" y="2514600"/>
            <a:ext cx="4103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u="sng" smtClean="0">
                <a:latin typeface="Times" charset="0"/>
                <a:cs typeface="+mn-cs"/>
              </a:rPr>
              <a:t>Les risques sont minimisés par :</a:t>
            </a:r>
            <a:endParaRPr lang="fr-FR" smtClean="0">
              <a:latin typeface="Times" charset="0"/>
              <a:cs typeface="+mn-cs"/>
            </a:endParaRPr>
          </a:p>
        </p:txBody>
      </p:sp>
      <p:sp>
        <p:nvSpPr>
          <p:cNvPr id="589828" name="Text Box 4"/>
          <p:cNvSpPr txBox="1">
            <a:spLocks noChangeArrowheads="1"/>
          </p:cNvSpPr>
          <p:nvPr/>
        </p:nvSpPr>
        <p:spPr bwMode="auto">
          <a:xfrm>
            <a:off x="228600" y="3429000"/>
            <a:ext cx="50165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mtClean="0">
                <a:latin typeface="Times" charset="0"/>
                <a:cs typeface="+mn-cs"/>
              </a:rPr>
              <a:t>- Systèmes de sécurité redondants</a:t>
            </a:r>
          </a:p>
          <a:p>
            <a:pPr eaLnBrk="0" hangingPunct="0">
              <a:defRPr/>
            </a:pPr>
            <a:r>
              <a:rPr lang="fr-FR" smtClean="0">
                <a:latin typeface="Times" charset="0"/>
                <a:cs typeface="+mn-cs"/>
              </a:rPr>
              <a:t>- Sûreté en profondeur et multi-niveaux</a:t>
            </a:r>
          </a:p>
          <a:p>
            <a:pPr eaLnBrk="0" hangingPunct="0">
              <a:defRPr/>
            </a:pPr>
            <a:r>
              <a:rPr lang="fr-FR" smtClean="0">
                <a:latin typeface="Times" charset="0"/>
                <a:cs typeface="+mn-cs"/>
              </a:rPr>
              <a:t>- Confinement par barrières multiples</a:t>
            </a:r>
          </a:p>
          <a:p>
            <a:pPr eaLnBrk="0" hangingPunct="0">
              <a:defRPr/>
            </a:pPr>
            <a:r>
              <a:rPr lang="fr-FR" smtClean="0">
                <a:latin typeface="Times" charset="0"/>
                <a:cs typeface="+mn-cs"/>
              </a:rPr>
              <a:t>- Discipline - culture de sûreté</a:t>
            </a:r>
          </a:p>
        </p:txBody>
      </p:sp>
      <p:pic>
        <p:nvPicPr>
          <p:cNvPr id="129028" name="Picture 5" descr="3 encein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09800"/>
            <a:ext cx="312420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830" name="Text Box 6"/>
          <p:cNvSpPr txBox="1">
            <a:spLocks noChangeArrowheads="1"/>
          </p:cNvSpPr>
          <p:nvPr/>
        </p:nvSpPr>
        <p:spPr bwMode="auto">
          <a:xfrm>
            <a:off x="685800" y="5486400"/>
            <a:ext cx="8305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u="sng" smtClean="0">
                <a:latin typeface="Times" charset="0"/>
                <a:cs typeface="+mn-cs"/>
              </a:rPr>
              <a:t>Les risques existent, il faut rester prudents. Cependant, l</a:t>
            </a:r>
            <a:r>
              <a:rPr lang="ja-JP" altLang="fr-FR" u="sng" smtClean="0">
                <a:latin typeface="Arial"/>
                <a:cs typeface="+mn-cs"/>
              </a:rPr>
              <a:t>’</a:t>
            </a:r>
            <a:r>
              <a:rPr lang="fr-FR" u="sng" smtClean="0">
                <a:latin typeface="Times" charset="0"/>
                <a:cs typeface="+mn-cs"/>
              </a:rPr>
              <a:t>énergie nucléaire bien construite est particulièrement sûre.</a:t>
            </a:r>
          </a:p>
          <a:p>
            <a:pPr eaLnBrk="0" hangingPunct="0">
              <a:defRPr/>
            </a:pPr>
            <a:endParaRPr lang="fr-FR" u="sng" smtClean="0">
              <a:latin typeface="Times" charset="0"/>
              <a:cs typeface="+mn-cs"/>
            </a:endParaRPr>
          </a:p>
          <a:p>
            <a:pPr eaLnBrk="0" hangingPunct="0">
              <a:defRPr/>
            </a:pPr>
            <a:endParaRPr lang="fr-FR" smtClean="0">
              <a:latin typeface="Times" charset="0"/>
              <a:cs typeface="+mn-cs"/>
            </a:endParaRPr>
          </a:p>
          <a:p>
            <a:pPr eaLnBrk="0" hangingPunct="0">
              <a:defRPr/>
            </a:pPr>
            <a:endParaRPr lang="fr-FR" smtClean="0">
              <a:latin typeface="Times" charset="0"/>
              <a:cs typeface="+mn-cs"/>
            </a:endParaRPr>
          </a:p>
        </p:txBody>
      </p:sp>
      <p:sp>
        <p:nvSpPr>
          <p:cNvPr id="589831" name="Rectangle 7"/>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B6A3CB84-44F0-3F4F-828F-A0CC580F39AE}" type="slidenum">
              <a:rPr lang="fr-FR" sz="1400">
                <a:cs typeface="+mn-cs"/>
              </a:rPr>
              <a:pPr algn="r" eaLnBrk="0" hangingPunct="0">
                <a:defRPr/>
              </a:pPr>
              <a:t>62</a:t>
            </a:fld>
            <a:endParaRPr lang="fr-FR" sz="140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ChangeArrowheads="1"/>
          </p:cNvSpPr>
          <p:nvPr/>
        </p:nvSpPr>
        <p:spPr bwMode="auto">
          <a:xfrm>
            <a:off x="2438400" y="304800"/>
            <a:ext cx="4191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4400" b="1">
                <a:solidFill>
                  <a:srgbClr val="0000FF"/>
                </a:solidFill>
                <a:latin typeface="Arial" charset="0"/>
                <a:cs typeface="+mn-cs"/>
              </a:rPr>
              <a:t>Tchernobyl</a:t>
            </a:r>
            <a:endParaRPr lang="fr-FR" sz="4400">
              <a:solidFill>
                <a:schemeClr val="tx2"/>
              </a:solidFill>
              <a:cs typeface="+mn-cs"/>
            </a:endParaRPr>
          </a:p>
        </p:txBody>
      </p:sp>
      <p:sp>
        <p:nvSpPr>
          <p:cNvPr id="591875" name="Rectangle 3"/>
          <p:cNvSpPr>
            <a:spLocks noChangeArrowheads="1"/>
          </p:cNvSpPr>
          <p:nvPr/>
        </p:nvSpPr>
        <p:spPr bwMode="auto">
          <a:xfrm>
            <a:off x="304800" y="2362200"/>
            <a:ext cx="8839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762000" eaLnBrk="0" hangingPunct="0">
              <a:lnSpc>
                <a:spcPct val="90000"/>
              </a:lnSpc>
              <a:spcBef>
                <a:spcPct val="20000"/>
              </a:spcBef>
              <a:buSzPct val="100000"/>
              <a:buFontTx/>
              <a:buChar char="•"/>
              <a:defRPr/>
            </a:pPr>
            <a:r>
              <a:rPr lang="fr-FR" sz="2800">
                <a:latin typeface="Arial" charset="0"/>
                <a:cs typeface="+mn-cs"/>
              </a:rPr>
              <a:t>Une catastrophe résultant d</a:t>
            </a:r>
            <a:r>
              <a:rPr lang="ja-JP" altLang="fr-FR" sz="2800">
                <a:latin typeface="Arial"/>
                <a:cs typeface="+mn-cs"/>
              </a:rPr>
              <a:t>’</a:t>
            </a:r>
            <a:r>
              <a:rPr lang="fr-FR" sz="2800">
                <a:latin typeface="Arial" charset="0"/>
                <a:cs typeface="+mn-cs"/>
              </a:rPr>
              <a:t>erreurs graves à tous les niveaux : conception instable, fonctionnement…</a:t>
            </a:r>
          </a:p>
          <a:p>
            <a:pPr marL="342900" indent="-342900" defTabSz="762000" eaLnBrk="0" hangingPunct="0">
              <a:lnSpc>
                <a:spcPct val="90000"/>
              </a:lnSpc>
              <a:spcBef>
                <a:spcPct val="20000"/>
              </a:spcBef>
              <a:buSzPct val="100000"/>
              <a:buFontTx/>
              <a:buChar char="•"/>
              <a:defRPr/>
            </a:pPr>
            <a:r>
              <a:rPr lang="fr-FR" sz="2800">
                <a:latin typeface="Arial" charset="0"/>
                <a:cs typeface="+mn-cs"/>
              </a:rPr>
              <a:t>UN TEL ACCIDENT EST MAINTENANT BIEN MOINS PROBABLE MÊME EN EX-URSS, MAIS CETTE PROBABILITE EST TOUJOURS TROP GRANDE</a:t>
            </a:r>
          </a:p>
          <a:p>
            <a:pPr marL="342900" indent="-342900" defTabSz="762000" eaLnBrk="0" hangingPunct="0">
              <a:lnSpc>
                <a:spcPct val="90000"/>
              </a:lnSpc>
              <a:spcBef>
                <a:spcPct val="20000"/>
              </a:spcBef>
              <a:buSzPct val="100000"/>
              <a:buFontTx/>
              <a:buChar char="•"/>
              <a:defRPr/>
            </a:pPr>
            <a:r>
              <a:rPr lang="fr-FR" sz="2800">
                <a:latin typeface="Arial" charset="0"/>
                <a:cs typeface="+mn-cs"/>
              </a:rPr>
              <a:t>ABSENCE D</a:t>
            </a:r>
            <a:r>
              <a:rPr lang="ja-JP" altLang="fr-FR" sz="2800">
                <a:latin typeface="Arial"/>
                <a:cs typeface="+mn-cs"/>
              </a:rPr>
              <a:t>’</a:t>
            </a:r>
            <a:r>
              <a:rPr lang="fr-FR" sz="2800">
                <a:latin typeface="Arial" charset="0"/>
                <a:cs typeface="+mn-cs"/>
              </a:rPr>
              <a:t>ENCEINTE DE CONFINEMENT</a:t>
            </a:r>
          </a:p>
          <a:p>
            <a:pPr marL="342900" indent="-342900" defTabSz="762000" eaLnBrk="0" hangingPunct="0">
              <a:lnSpc>
                <a:spcPct val="90000"/>
              </a:lnSpc>
              <a:spcBef>
                <a:spcPct val="20000"/>
              </a:spcBef>
              <a:buSzPct val="100000"/>
              <a:buFontTx/>
              <a:buChar char="•"/>
              <a:defRPr/>
            </a:pPr>
            <a:r>
              <a:rPr lang="fr-FR" sz="2800">
                <a:latin typeface="Arial" charset="0"/>
                <a:cs typeface="+mn-cs"/>
              </a:rPr>
              <a:t>DANS UN PWR/BWR : confinement, pas de graphite -&gt; TMI/Fukushima (aucun mort par irradiation)</a:t>
            </a:r>
          </a:p>
          <a:p>
            <a:pPr marL="342900" indent="-342900" defTabSz="762000" eaLnBrk="0" hangingPunct="0">
              <a:lnSpc>
                <a:spcPct val="90000"/>
              </a:lnSpc>
              <a:spcBef>
                <a:spcPct val="20000"/>
              </a:spcBef>
              <a:buSzPct val="100000"/>
              <a:defRPr/>
            </a:pPr>
            <a:endParaRPr lang="fr-FR" sz="2800">
              <a:latin typeface="Arial" charset="0"/>
              <a:cs typeface="+mn-cs"/>
            </a:endParaRPr>
          </a:p>
        </p:txBody>
      </p:sp>
      <p:sp>
        <p:nvSpPr>
          <p:cNvPr id="591876" name="Rectangle 4"/>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CEBE9258-6B74-6D48-AAF9-DEABD883447E}" type="slidenum">
              <a:rPr lang="fr-FR" sz="1400">
                <a:cs typeface="+mn-cs"/>
              </a:rPr>
              <a:pPr algn="r" eaLnBrk="0" hangingPunct="0">
                <a:defRPr/>
              </a:pPr>
              <a:t>63</a:t>
            </a:fld>
            <a:endParaRPr lang="fr-FR" sz="1400">
              <a:cs typeface="+mn-cs"/>
            </a:endParaRPr>
          </a:p>
        </p:txBody>
      </p:sp>
      <p:pic>
        <p:nvPicPr>
          <p:cNvPr id="13107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81000"/>
            <a:ext cx="2133600" cy="1428750"/>
          </a:xfrm>
          <a:prstGeom prst="rect">
            <a:avLst/>
          </a:prstGeom>
          <a:noFill/>
          <a:ln w="63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107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81000"/>
            <a:ext cx="14176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2"/>
          <p:cNvGrpSpPr>
            <a:grpSpLocks/>
          </p:cNvGrpSpPr>
          <p:nvPr/>
        </p:nvGrpSpPr>
        <p:grpSpPr bwMode="auto">
          <a:xfrm>
            <a:off x="1600200" y="304800"/>
            <a:ext cx="4189413" cy="912813"/>
            <a:chOff x="1392" y="192"/>
            <a:chExt cx="2639" cy="575"/>
          </a:xfrm>
        </p:grpSpPr>
        <p:sp>
          <p:nvSpPr>
            <p:cNvPr id="133131" name="AutoShape 3"/>
            <p:cNvSpPr>
              <a:spLocks noChangeArrowheads="1"/>
            </p:cNvSpPr>
            <p:nvPr/>
          </p:nvSpPr>
          <p:spPr bwMode="auto">
            <a:xfrm>
              <a:off x="1392" y="192"/>
              <a:ext cx="2639" cy="575"/>
            </a:xfrm>
            <a:prstGeom prst="roundRect">
              <a:avLst>
                <a:gd name="adj" fmla="val 17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sz="1800"/>
            </a:p>
          </p:txBody>
        </p:sp>
        <p:sp>
          <p:nvSpPr>
            <p:cNvPr id="133132" name="Text Box 4"/>
            <p:cNvSpPr txBox="1">
              <a:spLocks noChangeArrowheads="1"/>
            </p:cNvSpPr>
            <p:nvPr/>
          </p:nvSpPr>
          <p:spPr bwMode="auto">
            <a:xfrm>
              <a:off x="1392" y="250"/>
              <a:ext cx="2639"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nchor="ct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9pPr>
            </a:lstStyle>
            <a:p>
              <a:pPr algn="ctr" eaLnBrk="1" hangingPunct="1">
                <a:lnSpc>
                  <a:spcPct val="95000"/>
                </a:lnSpc>
                <a:buClr>
                  <a:srgbClr val="0000FF"/>
                </a:buClr>
                <a:buSzPct val="100000"/>
                <a:buFont typeface="Arial" charset="0"/>
                <a:buNone/>
              </a:pPr>
              <a:r>
                <a:rPr lang="en-GB" sz="4400" b="1">
                  <a:solidFill>
                    <a:srgbClr val="0000FF"/>
                  </a:solidFill>
                  <a:latin typeface="Arial" charset="0"/>
                </a:rPr>
                <a:t>FUKUSHIMA</a:t>
              </a:r>
            </a:p>
          </p:txBody>
        </p:sp>
      </p:grpSp>
      <p:grpSp>
        <p:nvGrpSpPr>
          <p:cNvPr id="133122" name="Group 5"/>
          <p:cNvGrpSpPr>
            <a:grpSpLocks/>
          </p:cNvGrpSpPr>
          <p:nvPr/>
        </p:nvGrpSpPr>
        <p:grpSpPr bwMode="auto">
          <a:xfrm>
            <a:off x="0" y="1266825"/>
            <a:ext cx="9144000" cy="5657850"/>
            <a:chOff x="144" y="1440"/>
            <a:chExt cx="5519" cy="3029"/>
          </a:xfrm>
        </p:grpSpPr>
        <p:sp>
          <p:nvSpPr>
            <p:cNvPr id="133129" name="AutoShape 6"/>
            <p:cNvSpPr>
              <a:spLocks noChangeArrowheads="1"/>
            </p:cNvSpPr>
            <p:nvPr/>
          </p:nvSpPr>
          <p:spPr bwMode="auto">
            <a:xfrm>
              <a:off x="144" y="1440"/>
              <a:ext cx="5519" cy="2543"/>
            </a:xfrm>
            <a:prstGeom prst="roundRect">
              <a:avLst>
                <a:gd name="adj" fmla="val 3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sz="1800"/>
            </a:p>
          </p:txBody>
        </p:sp>
        <p:sp>
          <p:nvSpPr>
            <p:cNvPr id="133130" name="Text Box 7"/>
            <p:cNvSpPr txBox="1">
              <a:spLocks noChangeArrowheads="1"/>
            </p:cNvSpPr>
            <p:nvPr/>
          </p:nvSpPr>
          <p:spPr bwMode="auto">
            <a:xfrm>
              <a:off x="144" y="1440"/>
              <a:ext cx="5519" cy="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spAutoFit/>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tx1"/>
                  </a:solidFill>
                  <a:latin typeface="Times New Roman" charset="0"/>
                  <a:ea typeface="ＭＳ Ｐゴシック" charset="0"/>
                </a:defRPr>
              </a:lvl2pPr>
              <a:lvl3pPr marL="1143000" indent="-228600"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tx1"/>
                  </a:solidFill>
                  <a:latin typeface="Times New Roman" charset="0"/>
                  <a:ea typeface="ＭＳ Ｐゴシック" charset="0"/>
                </a:defRPr>
              </a:lvl3pPr>
              <a:lvl4pPr marL="1600200" indent="-228600"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tx1"/>
                  </a:solidFill>
                  <a:latin typeface="Times New Roman" charset="0"/>
                  <a:ea typeface="ＭＳ Ｐゴシック" charset="0"/>
                </a:defRPr>
              </a:lvl4pPr>
              <a:lvl5pPr marL="2057400" indent="-228600"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tx1"/>
                  </a:solidFill>
                  <a:latin typeface="Times New Roman" charset="0"/>
                  <a:ea typeface="ＭＳ Ｐゴシック" charset="0"/>
                </a:defRPr>
              </a:lvl9pPr>
            </a:lstStyle>
            <a:p>
              <a:pPr eaLnBrk="1" hangingPunct="1">
                <a:lnSpc>
                  <a:spcPct val="90000"/>
                </a:lnSpc>
                <a:spcBef>
                  <a:spcPts val="700"/>
                </a:spcBef>
                <a:buClr>
                  <a:srgbClr val="000000"/>
                </a:buClr>
                <a:buSzPct val="100000"/>
                <a:buFont typeface="Arial" charset="0"/>
                <a:buChar char="•"/>
              </a:pPr>
              <a:r>
                <a:rPr lang="en-GB" sz="2800">
                  <a:latin typeface="Arial" charset="0"/>
                </a:rPr>
                <a:t>A NATURAL disaster</a:t>
              </a:r>
              <a:endParaRPr lang="fr-FR" sz="2800">
                <a:latin typeface="Arial" charset="0"/>
              </a:endParaRPr>
            </a:p>
            <a:p>
              <a:pPr eaLnBrk="1" hangingPunct="1">
                <a:lnSpc>
                  <a:spcPct val="90000"/>
                </a:lnSpc>
                <a:spcBef>
                  <a:spcPts val="700"/>
                </a:spcBef>
                <a:buClr>
                  <a:srgbClr val="000000"/>
                </a:buClr>
                <a:buSzPct val="100000"/>
                <a:buFont typeface="Arial" charset="0"/>
                <a:buChar char="•"/>
              </a:pPr>
              <a:r>
                <a:rPr lang="fr-FR" sz="2800">
                  <a:latin typeface="Arial" charset="0"/>
                </a:rPr>
                <a:t>28 000 died from TSUNAMI (only 4 in NPP)</a:t>
              </a:r>
            </a:p>
            <a:p>
              <a:pPr eaLnBrk="1" hangingPunct="1">
                <a:lnSpc>
                  <a:spcPct val="90000"/>
                </a:lnSpc>
                <a:spcBef>
                  <a:spcPts val="700"/>
                </a:spcBef>
                <a:buClr>
                  <a:srgbClr val="000000"/>
                </a:buClr>
                <a:buSzPct val="100000"/>
                <a:buFont typeface="Arial" charset="0"/>
                <a:buChar char="•"/>
              </a:pPr>
              <a:r>
                <a:rPr lang="fr-FR" sz="2800">
                  <a:latin typeface="Arial" charset="0"/>
                </a:rPr>
                <a:t>All reactors stopped (as they should)</a:t>
              </a:r>
            </a:p>
            <a:p>
              <a:pPr eaLnBrk="1" hangingPunct="1">
                <a:lnSpc>
                  <a:spcPct val="90000"/>
                </a:lnSpc>
                <a:spcBef>
                  <a:spcPts val="700"/>
                </a:spcBef>
                <a:buClr>
                  <a:srgbClr val="000000"/>
                </a:buClr>
                <a:buSzPct val="100000"/>
                <a:buFont typeface="Arial" charset="0"/>
                <a:buChar char="•"/>
              </a:pPr>
              <a:r>
                <a:rPr lang="fr-FR" sz="2800">
                  <a:latin typeface="Arial" charset="0"/>
                </a:rPr>
                <a:t>4 reactors destroyed, 3 melted cores, H2 explosions</a:t>
              </a:r>
            </a:p>
            <a:p>
              <a:pPr eaLnBrk="1" hangingPunct="1">
                <a:lnSpc>
                  <a:spcPct val="90000"/>
                </a:lnSpc>
                <a:spcBef>
                  <a:spcPts val="700"/>
                </a:spcBef>
                <a:buClr>
                  <a:srgbClr val="000000"/>
                </a:buClr>
                <a:buSzPct val="100000"/>
                <a:buFont typeface="Arial" charset="0"/>
                <a:buChar char="•"/>
              </a:pPr>
              <a:r>
                <a:rPr lang="fr-FR" sz="2800">
                  <a:latin typeface="Arial" charset="0"/>
                </a:rPr>
                <a:t>Evacuation before 15/3/2011: no public health impact</a:t>
              </a:r>
            </a:p>
            <a:p>
              <a:pPr eaLnBrk="1" hangingPunct="1">
                <a:lnSpc>
                  <a:spcPct val="90000"/>
                </a:lnSpc>
                <a:spcBef>
                  <a:spcPts val="700"/>
                </a:spcBef>
                <a:buClr>
                  <a:srgbClr val="000000"/>
                </a:buClr>
                <a:buSzPct val="100000"/>
                <a:buFont typeface="Arial" charset="0"/>
                <a:buChar char="•"/>
              </a:pPr>
              <a:r>
                <a:rPr lang="fr-FR" sz="2800">
                  <a:latin typeface="Arial" charset="0"/>
                </a:rPr>
                <a:t>4 deaths in NPP workers (none from radiation)</a:t>
              </a:r>
            </a:p>
            <a:p>
              <a:pPr eaLnBrk="1" hangingPunct="1">
                <a:lnSpc>
                  <a:spcPct val="90000"/>
                </a:lnSpc>
                <a:spcBef>
                  <a:spcPts val="700"/>
                </a:spcBef>
                <a:buClr>
                  <a:srgbClr val="000000"/>
                </a:buClr>
                <a:buSzPct val="100000"/>
                <a:buFont typeface="Arial" charset="0"/>
                <a:buChar char="•"/>
              </a:pPr>
              <a:r>
                <a:rPr lang="fr-FR" sz="2800">
                  <a:latin typeface="Arial" charset="0"/>
                </a:rPr>
                <a:t>&lt;10 workers exposed above authorized limit: 250 mSv</a:t>
              </a:r>
              <a:endParaRPr lang="fr-FR" sz="1000">
                <a:latin typeface="Arial" charset="0"/>
              </a:endParaRPr>
            </a:p>
            <a:p>
              <a:pPr eaLnBrk="1" hangingPunct="1">
                <a:lnSpc>
                  <a:spcPct val="90000"/>
                </a:lnSpc>
                <a:spcBef>
                  <a:spcPts val="700"/>
                </a:spcBef>
                <a:buClr>
                  <a:srgbClr val="000000"/>
                </a:buClr>
                <a:buSzPct val="100000"/>
                <a:buFont typeface="Arial" charset="0"/>
                <a:buChar char="•"/>
              </a:pPr>
              <a:endParaRPr lang="fr-FR" sz="1000">
                <a:latin typeface="Arial" charset="0"/>
              </a:endParaRPr>
            </a:p>
            <a:p>
              <a:pPr eaLnBrk="1" hangingPunct="1">
                <a:lnSpc>
                  <a:spcPct val="90000"/>
                </a:lnSpc>
                <a:spcBef>
                  <a:spcPts val="700"/>
                </a:spcBef>
                <a:buClr>
                  <a:srgbClr val="000000"/>
                </a:buClr>
                <a:buSzPct val="100000"/>
                <a:buFont typeface="Arial" charset="0"/>
                <a:buNone/>
              </a:pPr>
              <a:r>
                <a:rPr lang="fr-FR" sz="2800">
                  <a:latin typeface="Arial" charset="0"/>
                </a:rPr>
                <a:t> </a:t>
              </a:r>
              <a:r>
                <a:rPr lang="fr-FR" sz="2800" b="1" u="sng">
                  <a:solidFill>
                    <a:srgbClr val="2C28CC"/>
                  </a:solidFill>
                  <a:latin typeface="Arial" charset="0"/>
                </a:rPr>
                <a:t>Lessons learned :</a:t>
              </a:r>
              <a:r>
                <a:rPr lang="fr-FR" sz="2800" b="1">
                  <a:solidFill>
                    <a:srgbClr val="2C28CC"/>
                  </a:solidFill>
                  <a:latin typeface="Arial" charset="0"/>
                </a:rPr>
                <a:t> nuclear will be even safer</a:t>
              </a:r>
              <a:endParaRPr lang="fr-FR" sz="1000">
                <a:latin typeface="Arial" charset="0"/>
              </a:endParaRPr>
            </a:p>
            <a:p>
              <a:pPr eaLnBrk="1" hangingPunct="1">
                <a:lnSpc>
                  <a:spcPct val="90000"/>
                </a:lnSpc>
                <a:spcBef>
                  <a:spcPts val="700"/>
                </a:spcBef>
                <a:buClr>
                  <a:srgbClr val="000000"/>
                </a:buClr>
                <a:buSzPct val="100000"/>
                <a:buFont typeface="Arial" charset="0"/>
                <a:buChar char="•"/>
              </a:pPr>
              <a:endParaRPr lang="fr-FR" sz="1000">
                <a:latin typeface="Arial" charset="0"/>
              </a:endParaRPr>
            </a:p>
            <a:p>
              <a:pPr eaLnBrk="1" hangingPunct="1">
                <a:lnSpc>
                  <a:spcPct val="90000"/>
                </a:lnSpc>
                <a:spcBef>
                  <a:spcPts val="700"/>
                </a:spcBef>
                <a:buClr>
                  <a:srgbClr val="000000"/>
                </a:buClr>
                <a:buSzPct val="100000"/>
                <a:buFont typeface="Arial" charset="0"/>
                <a:buChar char="•"/>
              </a:pPr>
              <a:r>
                <a:rPr lang="fr-FR" sz="2800">
                  <a:latin typeface="Arial" charset="0"/>
                </a:rPr>
                <a:t>Tsunami predictions inadequate (wave 5.7m -&gt; 14 m)</a:t>
              </a:r>
            </a:p>
            <a:p>
              <a:pPr eaLnBrk="1" hangingPunct="1">
                <a:lnSpc>
                  <a:spcPct val="90000"/>
                </a:lnSpc>
                <a:spcBef>
                  <a:spcPts val="700"/>
                </a:spcBef>
                <a:buClr>
                  <a:srgbClr val="000000"/>
                </a:buClr>
                <a:buSzPct val="100000"/>
                <a:buFont typeface="Arial" charset="0"/>
                <a:buChar char="•"/>
              </a:pPr>
              <a:r>
                <a:rPr lang="fr-FR" sz="2800">
                  <a:latin typeface="Arial" charset="0"/>
                </a:rPr>
                <a:t>Emergency cooling systems were not sufficient</a:t>
              </a:r>
            </a:p>
            <a:p>
              <a:pPr eaLnBrk="1" hangingPunct="1">
                <a:lnSpc>
                  <a:spcPct val="90000"/>
                </a:lnSpc>
                <a:spcBef>
                  <a:spcPts val="700"/>
                </a:spcBef>
                <a:buClr>
                  <a:srgbClr val="000000"/>
                </a:buClr>
                <a:buSzPct val="100000"/>
                <a:buFont typeface="Arial" charset="0"/>
                <a:buChar char="•"/>
              </a:pPr>
              <a:r>
                <a:rPr lang="fr-FR" sz="2800">
                  <a:latin typeface="Arial" charset="0"/>
                </a:rPr>
                <a:t>Safety is improved around the world</a:t>
              </a:r>
              <a:endParaRPr lang="en-GB" sz="2800">
                <a:latin typeface="Arial" charset="0"/>
              </a:endParaRPr>
            </a:p>
          </p:txBody>
        </p:sp>
      </p:grpSp>
      <p:grpSp>
        <p:nvGrpSpPr>
          <p:cNvPr id="133123" name="Group 8"/>
          <p:cNvGrpSpPr>
            <a:grpSpLocks/>
          </p:cNvGrpSpPr>
          <p:nvPr/>
        </p:nvGrpSpPr>
        <p:grpSpPr bwMode="auto">
          <a:xfrm>
            <a:off x="8529638" y="6553200"/>
            <a:ext cx="608012" cy="303213"/>
            <a:chOff x="5373" y="4128"/>
            <a:chExt cx="383" cy="191"/>
          </a:xfrm>
        </p:grpSpPr>
        <p:sp>
          <p:nvSpPr>
            <p:cNvPr id="133125" name="AutoShape 9"/>
            <p:cNvSpPr>
              <a:spLocks noChangeArrowheads="1"/>
            </p:cNvSpPr>
            <p:nvPr/>
          </p:nvSpPr>
          <p:spPr bwMode="auto">
            <a:xfrm>
              <a:off x="5373" y="4128"/>
              <a:ext cx="383" cy="191"/>
            </a:xfrm>
            <a:prstGeom prst="roundRect">
              <a:avLst>
                <a:gd name="adj" fmla="val 52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sz="1800"/>
            </a:p>
          </p:txBody>
        </p:sp>
        <p:grpSp>
          <p:nvGrpSpPr>
            <p:cNvPr id="133126" name="Group 10"/>
            <p:cNvGrpSpPr>
              <a:grpSpLocks/>
            </p:cNvGrpSpPr>
            <p:nvPr/>
          </p:nvGrpSpPr>
          <p:grpSpPr bwMode="auto">
            <a:xfrm>
              <a:off x="5373" y="4128"/>
              <a:ext cx="383" cy="191"/>
              <a:chOff x="5373" y="4128"/>
              <a:chExt cx="383" cy="191"/>
            </a:xfrm>
          </p:grpSpPr>
          <p:sp>
            <p:nvSpPr>
              <p:cNvPr id="133127" name="AutoShape 11"/>
              <p:cNvSpPr>
                <a:spLocks noChangeArrowheads="1"/>
              </p:cNvSpPr>
              <p:nvPr/>
            </p:nvSpPr>
            <p:spPr bwMode="auto">
              <a:xfrm>
                <a:off x="5373" y="4128"/>
                <a:ext cx="383" cy="191"/>
              </a:xfrm>
              <a:prstGeom prst="roundRect">
                <a:avLst>
                  <a:gd name="adj" fmla="val 52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sz="1800"/>
              </a:p>
            </p:txBody>
          </p:sp>
          <p:sp>
            <p:nvSpPr>
              <p:cNvPr id="133128" name="Text Box 12"/>
              <p:cNvSpPr txBox="1">
                <a:spLocks noChangeArrowheads="1"/>
              </p:cNvSpPr>
              <p:nvPr/>
            </p:nvSpPr>
            <p:spPr bwMode="auto">
              <a:xfrm>
                <a:off x="5373" y="4131"/>
                <a:ext cx="383"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nchor="ct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9pPr>
              </a:lstStyle>
              <a:p>
                <a:pPr algn="r" eaLnBrk="1" hangingPunct="1">
                  <a:lnSpc>
                    <a:spcPct val="94000"/>
                  </a:lnSpc>
                  <a:buClr>
                    <a:srgbClr val="000000"/>
                  </a:buClr>
                  <a:buSzPct val="100000"/>
                  <a:buFont typeface="Times New Roman" charset="0"/>
                  <a:buNone/>
                </a:pPr>
                <a:fld id="{9360FF80-443F-2F4F-9D9C-E88C324EB872}" type="slidenum">
                  <a:rPr lang="en-GB" sz="1400"/>
                  <a:pPr algn="r" eaLnBrk="1" hangingPunct="1">
                    <a:lnSpc>
                      <a:spcPct val="94000"/>
                    </a:lnSpc>
                    <a:buClr>
                      <a:srgbClr val="000000"/>
                    </a:buClr>
                    <a:buSzPct val="100000"/>
                    <a:buFont typeface="Times New Roman" charset="0"/>
                    <a:buNone/>
                  </a:pPr>
                  <a:t>64</a:t>
                </a:fld>
                <a:endParaRPr lang="en-GB" sz="1400"/>
              </a:p>
            </p:txBody>
          </p:sp>
        </p:grpSp>
      </p:grpSp>
      <p:pic>
        <p:nvPicPr>
          <p:cNvPr id="133124" name="Picture 17" descr="Screen shot 2011-10-07 at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0"/>
            <a:ext cx="24384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9624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23" name="Rectangle 3"/>
          <p:cNvSpPr>
            <a:spLocks noChangeArrowheads="1"/>
          </p:cNvSpPr>
          <p:nvPr/>
        </p:nvSpPr>
        <p:spPr bwMode="auto">
          <a:xfrm>
            <a:off x="3429000" y="685800"/>
            <a:ext cx="502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4400" b="1">
                <a:solidFill>
                  <a:srgbClr val="0000FF"/>
                </a:solidFill>
                <a:latin typeface="Arial" charset="0"/>
                <a:cs typeface="+mn-cs"/>
              </a:rPr>
              <a:t>Risque d</a:t>
            </a:r>
            <a:r>
              <a:rPr lang="ja-JP" altLang="fr-FR" sz="4400" b="1">
                <a:solidFill>
                  <a:srgbClr val="0000FF"/>
                </a:solidFill>
                <a:latin typeface="Arial"/>
                <a:cs typeface="+mn-cs"/>
              </a:rPr>
              <a:t>’</a:t>
            </a:r>
            <a:r>
              <a:rPr lang="fr-FR" sz="4400" b="1">
                <a:solidFill>
                  <a:srgbClr val="0000FF"/>
                </a:solidFill>
                <a:latin typeface="Arial" charset="0"/>
                <a:cs typeface="+mn-cs"/>
              </a:rPr>
              <a:t>attaque terroriste</a:t>
            </a:r>
            <a:endParaRPr lang="fr-FR" sz="4400">
              <a:solidFill>
                <a:schemeClr val="tx2"/>
              </a:solidFill>
              <a:cs typeface="+mn-cs"/>
            </a:endParaRPr>
          </a:p>
        </p:txBody>
      </p:sp>
      <p:sp>
        <p:nvSpPr>
          <p:cNvPr id="593924" name="Text Box 4"/>
          <p:cNvSpPr txBox="1">
            <a:spLocks noChangeArrowheads="1"/>
          </p:cNvSpPr>
          <p:nvPr/>
        </p:nvSpPr>
        <p:spPr bwMode="auto">
          <a:xfrm>
            <a:off x="5867400" y="4800600"/>
            <a:ext cx="29718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1800" b="1" u="sng" smtClean="0">
                <a:solidFill>
                  <a:srgbClr val="0000FF"/>
                </a:solidFill>
                <a:latin typeface="Arial" charset="0"/>
                <a:cs typeface="+mn-cs"/>
              </a:rPr>
              <a:t>CONCLUSION :</a:t>
            </a:r>
            <a:endParaRPr lang="fr-FR" sz="1800" b="1" smtClean="0">
              <a:solidFill>
                <a:srgbClr val="0000FF"/>
              </a:solidFill>
              <a:latin typeface="Arial" charset="0"/>
              <a:cs typeface="+mn-cs"/>
            </a:endParaRPr>
          </a:p>
          <a:p>
            <a:pPr eaLnBrk="0" hangingPunct="0">
              <a:defRPr/>
            </a:pPr>
            <a:r>
              <a:rPr lang="fr-FR" sz="1800" b="1" smtClean="0">
                <a:solidFill>
                  <a:srgbClr val="0000FF"/>
                </a:solidFill>
                <a:latin typeface="Arial" charset="0"/>
                <a:cs typeface="+mn-cs"/>
              </a:rPr>
              <a:t>Scénario effrayant</a:t>
            </a:r>
          </a:p>
          <a:p>
            <a:pPr eaLnBrk="0" hangingPunct="0">
              <a:defRPr/>
            </a:pPr>
            <a:r>
              <a:rPr lang="fr-FR" sz="1800" b="1" smtClean="0">
                <a:solidFill>
                  <a:srgbClr val="0000FF"/>
                </a:solidFill>
                <a:latin typeface="Arial" charset="0"/>
                <a:cs typeface="+mn-cs"/>
              </a:rPr>
              <a:t>pour les medias,</a:t>
            </a:r>
          </a:p>
          <a:p>
            <a:pPr eaLnBrk="0" hangingPunct="0">
              <a:defRPr/>
            </a:pPr>
            <a:r>
              <a:rPr lang="fr-FR" sz="1800" b="1" smtClean="0">
                <a:solidFill>
                  <a:srgbClr val="0000FF"/>
                </a:solidFill>
                <a:latin typeface="Arial" charset="0"/>
                <a:cs typeface="+mn-cs"/>
              </a:rPr>
              <a:t>mais en réalité</a:t>
            </a:r>
          </a:p>
          <a:p>
            <a:pPr eaLnBrk="0" hangingPunct="0">
              <a:defRPr/>
            </a:pPr>
            <a:r>
              <a:rPr lang="fr-FR" sz="1800" b="1" smtClean="0">
                <a:solidFill>
                  <a:srgbClr val="0000FF"/>
                </a:solidFill>
                <a:latin typeface="Arial" charset="0"/>
                <a:cs typeface="+mn-cs"/>
              </a:rPr>
              <a:t>PAS UNE CIBLE FACILE</a:t>
            </a:r>
            <a:endParaRPr lang="fr-FR" sz="2000" smtClean="0">
              <a:latin typeface="Times" charset="0"/>
              <a:cs typeface="+mn-cs"/>
            </a:endParaRPr>
          </a:p>
        </p:txBody>
      </p:sp>
      <p:sp>
        <p:nvSpPr>
          <p:cNvPr id="593925" name="Rectangle 5"/>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4D771E23-1164-0E4F-823D-E55932A20C21}" type="slidenum">
              <a:rPr lang="fr-FR" sz="1400">
                <a:cs typeface="+mn-cs"/>
              </a:rPr>
              <a:pPr algn="r" eaLnBrk="0" hangingPunct="0">
                <a:defRPr/>
              </a:pPr>
              <a:t>65</a:t>
            </a:fld>
            <a:endParaRPr lang="fr-FR" sz="1400">
              <a:cs typeface="+mn-cs"/>
            </a:endParaRPr>
          </a:p>
        </p:txBody>
      </p:sp>
      <p:sp>
        <p:nvSpPr>
          <p:cNvPr id="593926" name="Rectangle 6"/>
          <p:cNvSpPr>
            <a:spLocks noChangeArrowheads="1"/>
          </p:cNvSpPr>
          <p:nvPr/>
        </p:nvSpPr>
        <p:spPr bwMode="auto">
          <a:xfrm>
            <a:off x="1143000" y="533400"/>
            <a:ext cx="1295400" cy="5791200"/>
          </a:xfrm>
          <a:prstGeom prst="rect">
            <a:avLst/>
          </a:prstGeom>
          <a:solidFill>
            <a:srgbClr val="CC6600"/>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593927" name="Text Box 7"/>
          <p:cNvSpPr txBox="1">
            <a:spLocks noChangeArrowheads="1"/>
          </p:cNvSpPr>
          <p:nvPr/>
        </p:nvSpPr>
        <p:spPr bwMode="auto">
          <a:xfrm>
            <a:off x="1219200" y="2286000"/>
            <a:ext cx="11763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fr-FR" sz="3200" b="1">
                <a:solidFill>
                  <a:schemeClr val="bg1"/>
                </a:solidFill>
                <a:latin typeface="Times" charset="0"/>
                <a:cs typeface="+mn-cs"/>
              </a:rPr>
              <a:t>WTC</a:t>
            </a:r>
          </a:p>
          <a:p>
            <a:pPr eaLnBrk="0" hangingPunct="0">
              <a:defRPr/>
            </a:pPr>
            <a:r>
              <a:rPr lang="fr-FR" sz="3200" b="1">
                <a:solidFill>
                  <a:schemeClr val="bg1"/>
                </a:solidFill>
                <a:latin typeface="Times" charset="0"/>
                <a:cs typeface="+mn-cs"/>
              </a:rPr>
              <a:t>tower</a:t>
            </a:r>
            <a:endParaRPr lang="fr-FR" sz="1800" b="1">
              <a:latin typeface="Times" charset="0"/>
              <a:cs typeface="+mn-cs"/>
            </a:endParaRPr>
          </a:p>
        </p:txBody>
      </p:sp>
      <p:sp>
        <p:nvSpPr>
          <p:cNvPr id="593928" name="Text Box 8"/>
          <p:cNvSpPr txBox="1">
            <a:spLocks noChangeArrowheads="1"/>
          </p:cNvSpPr>
          <p:nvPr/>
        </p:nvSpPr>
        <p:spPr bwMode="auto">
          <a:xfrm>
            <a:off x="3260725" y="2528888"/>
            <a:ext cx="2293938" cy="525462"/>
          </a:xfrm>
          <a:prstGeom prst="rect">
            <a:avLst/>
          </a:prstGeom>
          <a:noFill/>
          <a:ln w="635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800" b="1" smtClean="0">
                <a:solidFill>
                  <a:schemeClr val="hlink"/>
                </a:solidFill>
                <a:latin typeface="Times" charset="0"/>
                <a:cs typeface="+mn-cs"/>
              </a:rPr>
              <a:t>Taille relative</a:t>
            </a:r>
            <a:endParaRPr lang="fr-FR" sz="2800" b="1" smtClean="0">
              <a:latin typeface="Times" charset="0"/>
              <a:cs typeface="+mn-cs"/>
            </a:endParaRPr>
          </a:p>
        </p:txBody>
      </p:sp>
      <p:sp>
        <p:nvSpPr>
          <p:cNvPr id="593929" name="Line 9"/>
          <p:cNvSpPr>
            <a:spLocks noChangeShapeType="1"/>
          </p:cNvSpPr>
          <p:nvPr/>
        </p:nvSpPr>
        <p:spPr bwMode="auto">
          <a:xfrm>
            <a:off x="3657600" y="3200400"/>
            <a:ext cx="76200" cy="1600200"/>
          </a:xfrm>
          <a:prstGeom prst="line">
            <a:avLst/>
          </a:prstGeom>
          <a:noFill/>
          <a:ln w="127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593930" name="Line 10"/>
          <p:cNvSpPr>
            <a:spLocks noChangeShapeType="1"/>
          </p:cNvSpPr>
          <p:nvPr/>
        </p:nvSpPr>
        <p:spPr bwMode="auto">
          <a:xfrm flipH="1" flipV="1">
            <a:off x="2590800" y="2667000"/>
            <a:ext cx="533400" cy="76200"/>
          </a:xfrm>
          <a:prstGeom prst="line">
            <a:avLst/>
          </a:prstGeom>
          <a:noFill/>
          <a:ln w="127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26"/>
                                        </p:tgtEl>
                                        <p:attrNameLst>
                                          <p:attrName>style.visibility</p:attrName>
                                        </p:attrNameLst>
                                      </p:cBhvr>
                                      <p:to>
                                        <p:strVal val="visible"/>
                                      </p:to>
                                    </p:set>
                                    <p:anim calcmode="lin" valueType="num">
                                      <p:cBhvr additive="base">
                                        <p:cTn id="7" dur="500" fill="hold"/>
                                        <p:tgtEl>
                                          <p:spTgt spid="593926"/>
                                        </p:tgtEl>
                                        <p:attrNameLst>
                                          <p:attrName>ppt_x</p:attrName>
                                        </p:attrNameLst>
                                      </p:cBhvr>
                                      <p:tavLst>
                                        <p:tav tm="0">
                                          <p:val>
                                            <p:strVal val="0-#ppt_w/2"/>
                                          </p:val>
                                        </p:tav>
                                        <p:tav tm="100000">
                                          <p:val>
                                            <p:strVal val="#ppt_x"/>
                                          </p:val>
                                        </p:tav>
                                      </p:tavLst>
                                    </p:anim>
                                    <p:anim calcmode="lin" valueType="num">
                                      <p:cBhvr additive="base">
                                        <p:cTn id="8" dur="500" fill="hold"/>
                                        <p:tgtEl>
                                          <p:spTgt spid="59392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93927"/>
                                        </p:tgtEl>
                                        <p:attrNameLst>
                                          <p:attrName>style.visibility</p:attrName>
                                        </p:attrNameLst>
                                      </p:cBhvr>
                                      <p:to>
                                        <p:strVal val="visible"/>
                                      </p:to>
                                    </p:set>
                                    <p:anim calcmode="lin" valueType="num">
                                      <p:cBhvr additive="base">
                                        <p:cTn id="12" dur="500" fill="hold"/>
                                        <p:tgtEl>
                                          <p:spTgt spid="593927"/>
                                        </p:tgtEl>
                                        <p:attrNameLst>
                                          <p:attrName>ppt_x</p:attrName>
                                        </p:attrNameLst>
                                      </p:cBhvr>
                                      <p:tavLst>
                                        <p:tav tm="0">
                                          <p:val>
                                            <p:strVal val="0-#ppt_w/2"/>
                                          </p:val>
                                        </p:tav>
                                        <p:tav tm="100000">
                                          <p:val>
                                            <p:strVal val="#ppt_x"/>
                                          </p:val>
                                        </p:tav>
                                      </p:tavLst>
                                    </p:anim>
                                    <p:anim calcmode="lin" valueType="num">
                                      <p:cBhvr additive="base">
                                        <p:cTn id="13" dur="500" fill="hold"/>
                                        <p:tgtEl>
                                          <p:spTgt spid="593927"/>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593930"/>
                                        </p:tgtEl>
                                        <p:attrNameLst>
                                          <p:attrName>style.visibility</p:attrName>
                                        </p:attrNameLst>
                                      </p:cBhvr>
                                      <p:to>
                                        <p:strVal val="visible"/>
                                      </p:to>
                                    </p:set>
                                    <p:anim calcmode="lin" valueType="num">
                                      <p:cBhvr additive="base">
                                        <p:cTn id="17" dur="500" fill="hold"/>
                                        <p:tgtEl>
                                          <p:spTgt spid="593930"/>
                                        </p:tgtEl>
                                        <p:attrNameLst>
                                          <p:attrName>ppt_x</p:attrName>
                                        </p:attrNameLst>
                                      </p:cBhvr>
                                      <p:tavLst>
                                        <p:tav tm="0">
                                          <p:val>
                                            <p:strVal val="0-#ppt_w/2"/>
                                          </p:val>
                                        </p:tav>
                                        <p:tav tm="100000">
                                          <p:val>
                                            <p:strVal val="#ppt_x"/>
                                          </p:val>
                                        </p:tav>
                                      </p:tavLst>
                                    </p:anim>
                                    <p:anim calcmode="lin" valueType="num">
                                      <p:cBhvr additive="base">
                                        <p:cTn id="18" dur="500" fill="hold"/>
                                        <p:tgtEl>
                                          <p:spTgt spid="593930"/>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593929"/>
                                        </p:tgtEl>
                                        <p:attrNameLst>
                                          <p:attrName>style.visibility</p:attrName>
                                        </p:attrNameLst>
                                      </p:cBhvr>
                                      <p:to>
                                        <p:strVal val="visible"/>
                                      </p:to>
                                    </p:set>
                                    <p:anim calcmode="lin" valueType="num">
                                      <p:cBhvr additive="base">
                                        <p:cTn id="22" dur="500" fill="hold"/>
                                        <p:tgtEl>
                                          <p:spTgt spid="593929"/>
                                        </p:tgtEl>
                                        <p:attrNameLst>
                                          <p:attrName>ppt_x</p:attrName>
                                        </p:attrNameLst>
                                      </p:cBhvr>
                                      <p:tavLst>
                                        <p:tav tm="0">
                                          <p:val>
                                            <p:strVal val="0-#ppt_w/2"/>
                                          </p:val>
                                        </p:tav>
                                        <p:tav tm="100000">
                                          <p:val>
                                            <p:strVal val="#ppt_x"/>
                                          </p:val>
                                        </p:tav>
                                      </p:tavLst>
                                    </p:anim>
                                    <p:anim calcmode="lin" valueType="num">
                                      <p:cBhvr additive="base">
                                        <p:cTn id="23" dur="500" fill="hold"/>
                                        <p:tgtEl>
                                          <p:spTgt spid="593929"/>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593928"/>
                                        </p:tgtEl>
                                        <p:attrNameLst>
                                          <p:attrName>style.visibility</p:attrName>
                                        </p:attrNameLst>
                                      </p:cBhvr>
                                      <p:to>
                                        <p:strVal val="visible"/>
                                      </p:to>
                                    </p:set>
                                    <p:anim calcmode="lin" valueType="num">
                                      <p:cBhvr additive="base">
                                        <p:cTn id="27" dur="500" fill="hold"/>
                                        <p:tgtEl>
                                          <p:spTgt spid="593928"/>
                                        </p:tgtEl>
                                        <p:attrNameLst>
                                          <p:attrName>ppt_x</p:attrName>
                                        </p:attrNameLst>
                                      </p:cBhvr>
                                      <p:tavLst>
                                        <p:tav tm="0">
                                          <p:val>
                                            <p:strVal val="0-#ppt_w/2"/>
                                          </p:val>
                                        </p:tav>
                                        <p:tav tm="100000">
                                          <p:val>
                                            <p:strVal val="#ppt_x"/>
                                          </p:val>
                                        </p:tav>
                                      </p:tavLst>
                                    </p:anim>
                                    <p:anim calcmode="lin" valueType="num">
                                      <p:cBhvr additive="base">
                                        <p:cTn id="28" dur="500" fill="hold"/>
                                        <p:tgtEl>
                                          <p:spTgt spid="593928"/>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93924"/>
                                        </p:tgtEl>
                                        <p:attrNameLst>
                                          <p:attrName>style.visibility</p:attrName>
                                        </p:attrNameLst>
                                      </p:cBhvr>
                                      <p:to>
                                        <p:strVal val="visible"/>
                                      </p:to>
                                    </p:set>
                                    <p:anim calcmode="lin" valueType="num">
                                      <p:cBhvr additive="base">
                                        <p:cTn id="33" dur="500" fill="hold"/>
                                        <p:tgtEl>
                                          <p:spTgt spid="593924"/>
                                        </p:tgtEl>
                                        <p:attrNameLst>
                                          <p:attrName>ppt_x</p:attrName>
                                        </p:attrNameLst>
                                      </p:cBhvr>
                                      <p:tavLst>
                                        <p:tav tm="0">
                                          <p:val>
                                            <p:strVal val="0-#ppt_w/2"/>
                                          </p:val>
                                        </p:tav>
                                        <p:tav tm="100000">
                                          <p:val>
                                            <p:strVal val="#ppt_x"/>
                                          </p:val>
                                        </p:tav>
                                      </p:tavLst>
                                    </p:anim>
                                    <p:anim calcmode="lin" valueType="num">
                                      <p:cBhvr additive="base">
                                        <p:cTn id="34" dur="500" fill="hold"/>
                                        <p:tgtEl>
                                          <p:spTgt spid="5939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4" grpId="0" autoUpdateAnimBg="0"/>
      <p:bldP spid="593926" grpId="0" animBg="1"/>
      <p:bldP spid="593927" grpId="0" autoUpdateAnimBg="0"/>
      <p:bldP spid="593928"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ChangeArrowheads="1"/>
          </p:cNvSpPr>
          <p:nvPr/>
        </p:nvSpPr>
        <p:spPr bwMode="auto">
          <a:xfrm>
            <a:off x="990600" y="381000"/>
            <a:ext cx="3048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4000" b="1">
                <a:solidFill>
                  <a:schemeClr val="accent2"/>
                </a:solidFill>
                <a:latin typeface="Arial" charset="0"/>
                <a:cs typeface="+mn-cs"/>
              </a:rPr>
              <a:t>Réacteurs</a:t>
            </a:r>
            <a:br>
              <a:rPr lang="fr-FR" sz="4000" b="1">
                <a:solidFill>
                  <a:schemeClr val="accent2"/>
                </a:solidFill>
                <a:latin typeface="Arial" charset="0"/>
                <a:cs typeface="+mn-cs"/>
              </a:rPr>
            </a:br>
            <a:r>
              <a:rPr lang="fr-FR" sz="4000" b="1">
                <a:solidFill>
                  <a:schemeClr val="accent2"/>
                </a:solidFill>
                <a:latin typeface="Arial" charset="0"/>
                <a:cs typeface="+mn-cs"/>
              </a:rPr>
              <a:t>du futur</a:t>
            </a:r>
            <a:endParaRPr lang="fr-FR" sz="4000">
              <a:solidFill>
                <a:schemeClr val="tx2"/>
              </a:solidFill>
              <a:cs typeface="+mn-cs"/>
            </a:endParaRPr>
          </a:p>
        </p:txBody>
      </p:sp>
      <p:sp>
        <p:nvSpPr>
          <p:cNvPr id="420867" name="Rectangle 3"/>
          <p:cNvSpPr>
            <a:spLocks noChangeArrowheads="1"/>
          </p:cNvSpPr>
          <p:nvPr/>
        </p:nvSpPr>
        <p:spPr bwMode="auto">
          <a:xfrm>
            <a:off x="3810000" y="457200"/>
            <a:ext cx="533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defTabSz="762000" eaLnBrk="0" hangingPunct="0">
              <a:lnSpc>
                <a:spcPct val="90000"/>
              </a:lnSpc>
              <a:spcBef>
                <a:spcPct val="20000"/>
              </a:spcBef>
              <a:buSzPct val="100000"/>
              <a:defRPr/>
            </a:pPr>
            <a:r>
              <a:rPr lang="fr-FR" sz="3600" b="1" u="sng">
                <a:solidFill>
                  <a:srgbClr val="0000CC"/>
                </a:solidFill>
                <a:latin typeface="Arial" charset="0"/>
                <a:cs typeface="+mn-cs"/>
              </a:rPr>
              <a:t>Réacteurs avancés :</a:t>
            </a:r>
            <a:endParaRPr lang="fr-FR" sz="3600" b="1" u="sng">
              <a:latin typeface="Arial" charset="0"/>
              <a:cs typeface="+mn-cs"/>
            </a:endParaRPr>
          </a:p>
          <a:p>
            <a:pPr marL="342900" indent="-342900" defTabSz="762000" eaLnBrk="0" hangingPunct="0">
              <a:lnSpc>
                <a:spcPct val="90000"/>
              </a:lnSpc>
              <a:spcBef>
                <a:spcPct val="20000"/>
              </a:spcBef>
              <a:buSzPct val="100000"/>
              <a:defRPr/>
            </a:pPr>
            <a:r>
              <a:rPr lang="fr-FR" sz="2800">
                <a:latin typeface="Arial" charset="0"/>
                <a:cs typeface="+mn-cs"/>
              </a:rPr>
              <a:t>EPR, AP600-1000, ABWR, ACR</a:t>
            </a:r>
          </a:p>
          <a:p>
            <a:pPr marL="342900" indent="-342900" defTabSz="762000" eaLnBrk="0" hangingPunct="0">
              <a:lnSpc>
                <a:spcPct val="90000"/>
              </a:lnSpc>
              <a:spcBef>
                <a:spcPct val="20000"/>
              </a:spcBef>
              <a:buSzPct val="100000"/>
              <a:buFontTx/>
              <a:buChar char="•"/>
              <a:defRPr/>
            </a:pPr>
            <a:endParaRPr lang="fr-FR" sz="2000">
              <a:latin typeface="Arial" charset="0"/>
              <a:cs typeface="+mn-cs"/>
            </a:endParaRPr>
          </a:p>
          <a:p>
            <a:pPr marL="342900" indent="-342900" defTabSz="762000" eaLnBrk="0" hangingPunct="0">
              <a:lnSpc>
                <a:spcPct val="90000"/>
              </a:lnSpc>
              <a:spcBef>
                <a:spcPct val="20000"/>
              </a:spcBef>
              <a:buSzPct val="100000"/>
              <a:defRPr/>
            </a:pPr>
            <a:r>
              <a:rPr lang="fr-FR" sz="3600" b="1" u="sng">
                <a:solidFill>
                  <a:srgbClr val="0000CC"/>
                </a:solidFill>
                <a:latin typeface="Arial" charset="0"/>
                <a:cs typeface="+mn-cs"/>
              </a:rPr>
              <a:t>Réacteurs HTR :</a:t>
            </a:r>
            <a:endParaRPr lang="fr-FR" sz="2800">
              <a:latin typeface="Arial" charset="0"/>
              <a:cs typeface="+mn-cs"/>
            </a:endParaRPr>
          </a:p>
          <a:p>
            <a:pPr marL="342900" indent="-342900" defTabSz="762000" eaLnBrk="0" hangingPunct="0">
              <a:lnSpc>
                <a:spcPct val="90000"/>
              </a:lnSpc>
              <a:spcBef>
                <a:spcPct val="20000"/>
              </a:spcBef>
              <a:buSzPct val="100000"/>
              <a:buFontTx/>
              <a:buChar char="•"/>
              <a:defRPr/>
            </a:pPr>
            <a:r>
              <a:rPr lang="fr-FR" sz="2800">
                <a:latin typeface="Arial" charset="0"/>
                <a:cs typeface="+mn-cs"/>
              </a:rPr>
              <a:t>Petits, modulaires, très sûrs</a:t>
            </a:r>
          </a:p>
          <a:p>
            <a:pPr marL="342900" indent="-342900" defTabSz="762000" eaLnBrk="0" hangingPunct="0">
              <a:lnSpc>
                <a:spcPct val="90000"/>
              </a:lnSpc>
              <a:spcBef>
                <a:spcPct val="20000"/>
              </a:spcBef>
              <a:buSzPct val="100000"/>
              <a:buFontTx/>
              <a:buChar char="•"/>
              <a:defRPr/>
            </a:pPr>
            <a:r>
              <a:rPr lang="fr-FR" sz="2800">
                <a:latin typeface="Arial" charset="0"/>
                <a:cs typeface="+mn-cs"/>
              </a:rPr>
              <a:t>Pour pays en développement</a:t>
            </a:r>
          </a:p>
          <a:p>
            <a:pPr marL="342900" indent="-342900" defTabSz="762000" eaLnBrk="0" hangingPunct="0">
              <a:lnSpc>
                <a:spcPct val="90000"/>
              </a:lnSpc>
              <a:spcBef>
                <a:spcPct val="20000"/>
              </a:spcBef>
              <a:buSzPct val="100000"/>
              <a:buFontTx/>
              <a:buChar char="•"/>
              <a:defRPr/>
            </a:pPr>
            <a:r>
              <a:rPr lang="fr-FR" sz="2800">
                <a:latin typeface="Arial" charset="0"/>
                <a:cs typeface="+mn-cs"/>
              </a:rPr>
              <a:t>Pire accident non dangereux</a:t>
            </a:r>
          </a:p>
          <a:p>
            <a:pPr marL="342900" indent="-342900" defTabSz="762000" eaLnBrk="0" hangingPunct="0">
              <a:lnSpc>
                <a:spcPct val="90000"/>
              </a:lnSpc>
              <a:spcBef>
                <a:spcPct val="20000"/>
              </a:spcBef>
              <a:buSzPct val="100000"/>
              <a:buFontTx/>
              <a:buChar char="•"/>
              <a:defRPr/>
            </a:pPr>
            <a:endParaRPr lang="fr-FR" sz="2800">
              <a:latin typeface="Arial" charset="0"/>
              <a:cs typeface="+mn-cs"/>
            </a:endParaRPr>
          </a:p>
          <a:p>
            <a:pPr marL="342900" indent="-342900" defTabSz="762000" eaLnBrk="0" hangingPunct="0">
              <a:lnSpc>
                <a:spcPct val="90000"/>
              </a:lnSpc>
              <a:spcBef>
                <a:spcPct val="20000"/>
              </a:spcBef>
              <a:buSzPct val="100000"/>
              <a:defRPr/>
            </a:pPr>
            <a:r>
              <a:rPr lang="fr-FR" sz="3600" b="1" u="sng">
                <a:solidFill>
                  <a:srgbClr val="0000CC"/>
                </a:solidFill>
                <a:latin typeface="Arial" charset="0"/>
                <a:cs typeface="+mn-cs"/>
              </a:rPr>
              <a:t>Génération IV :</a:t>
            </a:r>
            <a:endParaRPr lang="fr-FR" sz="2800">
              <a:latin typeface="Arial" charset="0"/>
              <a:cs typeface="+mn-cs"/>
            </a:endParaRPr>
          </a:p>
          <a:p>
            <a:pPr marL="342900" indent="-342900" defTabSz="762000" eaLnBrk="0" hangingPunct="0">
              <a:lnSpc>
                <a:spcPct val="90000"/>
              </a:lnSpc>
              <a:spcBef>
                <a:spcPct val="20000"/>
              </a:spcBef>
              <a:buSzPct val="100000"/>
              <a:buFontTx/>
              <a:buChar char="•"/>
              <a:defRPr/>
            </a:pPr>
            <a:r>
              <a:rPr lang="fr-FR" sz="2800">
                <a:latin typeface="Arial" charset="0"/>
                <a:cs typeface="+mn-cs"/>
              </a:rPr>
              <a:t>Ressources x100</a:t>
            </a:r>
          </a:p>
          <a:p>
            <a:pPr marL="342900" indent="-342900" defTabSz="762000" eaLnBrk="0" hangingPunct="0">
              <a:lnSpc>
                <a:spcPct val="90000"/>
              </a:lnSpc>
              <a:spcBef>
                <a:spcPct val="20000"/>
              </a:spcBef>
              <a:buSzPct val="100000"/>
              <a:buFontTx/>
              <a:buChar char="•"/>
              <a:defRPr/>
            </a:pPr>
            <a:r>
              <a:rPr lang="fr-FR" sz="2800">
                <a:latin typeface="Arial" charset="0"/>
                <a:cs typeface="+mn-cs"/>
              </a:rPr>
              <a:t>Réduction des déchets</a:t>
            </a:r>
          </a:p>
          <a:p>
            <a:pPr marL="342900" indent="-342900" defTabSz="762000" eaLnBrk="0" hangingPunct="0">
              <a:lnSpc>
                <a:spcPct val="90000"/>
              </a:lnSpc>
              <a:spcBef>
                <a:spcPct val="20000"/>
              </a:spcBef>
              <a:buSzPct val="100000"/>
              <a:buFontTx/>
              <a:buChar char="•"/>
              <a:defRPr/>
            </a:pPr>
            <a:r>
              <a:rPr lang="fr-FR" sz="2800">
                <a:latin typeface="Arial" charset="0"/>
                <a:cs typeface="+mn-cs"/>
              </a:rPr>
              <a:t>6 concepts (SFR, LFR, GFR, VHTR, MSR, SCWR)</a:t>
            </a:r>
          </a:p>
        </p:txBody>
      </p:sp>
      <p:grpSp>
        <p:nvGrpSpPr>
          <p:cNvPr id="137219" name="Group 4"/>
          <p:cNvGrpSpPr>
            <a:grpSpLocks/>
          </p:cNvGrpSpPr>
          <p:nvPr/>
        </p:nvGrpSpPr>
        <p:grpSpPr bwMode="auto">
          <a:xfrm>
            <a:off x="990600" y="1752600"/>
            <a:ext cx="2438400" cy="1447800"/>
            <a:chOff x="74" y="864"/>
            <a:chExt cx="1632" cy="912"/>
          </a:xfrm>
        </p:grpSpPr>
        <p:pic>
          <p:nvPicPr>
            <p:cNvPr id="420869" name="Picture 5"/>
            <p:cNvPicPr>
              <a:picLocks noChangeArrowheads="1"/>
            </p:cNvPicPr>
            <p:nvPr/>
          </p:nvPicPr>
          <p:blipFill>
            <a:blip r:embed="rId3">
              <a:extLst>
                <a:ext uri="{28A0092B-C50C-407E-A947-70E740481C1C}">
                  <a14:useLocalDpi xmlns:a14="http://schemas.microsoft.com/office/drawing/2010/main" val="0"/>
                </a:ext>
              </a:extLst>
            </a:blip>
            <a:srcRect l="2438"/>
            <a:stretch>
              <a:fillRect/>
            </a:stretch>
          </p:blipFill>
          <p:spPr bwMode="auto">
            <a:xfrm>
              <a:off x="74" y="864"/>
              <a:ext cx="1632"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20870" name="Picture 6"/>
            <p:cNvPicPr>
              <a:picLocks noChangeArrowheads="1"/>
            </p:cNvPicPr>
            <p:nvPr/>
          </p:nvPicPr>
          <p:blipFill>
            <a:blip r:embed="rId4">
              <a:extLst>
                <a:ext uri="{28A0092B-C50C-407E-A947-70E740481C1C}">
                  <a14:useLocalDpi xmlns:a14="http://schemas.microsoft.com/office/drawing/2010/main" val="0"/>
                </a:ext>
              </a:extLst>
            </a:blip>
            <a:srcRect b="22282"/>
            <a:stretch>
              <a:fillRect/>
            </a:stretch>
          </p:blipFill>
          <p:spPr bwMode="auto">
            <a:xfrm>
              <a:off x="74" y="864"/>
              <a:ext cx="69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137220" name="Picture 7" descr="dessin-particule-HT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276600"/>
            <a:ext cx="15240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72" name="Rectangle 8"/>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A6D0239C-5ED2-3941-9B36-EAA2CAF7568D}" type="slidenum">
              <a:rPr lang="fr-FR" sz="1400">
                <a:cs typeface="+mn-cs"/>
              </a:rPr>
              <a:pPr algn="r" eaLnBrk="0" hangingPunct="0">
                <a:defRPr/>
              </a:pPr>
              <a:t>66</a:t>
            </a:fld>
            <a:endParaRPr lang="fr-FR" sz="1400">
              <a:cs typeface="+mn-cs"/>
            </a:endParaRPr>
          </a:p>
        </p:txBody>
      </p:sp>
      <p:pic>
        <p:nvPicPr>
          <p:cNvPr id="13722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276600"/>
            <a:ext cx="1557338"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724400"/>
            <a:ext cx="253365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WordArt 3" descr="Papier Kraft"/>
          <p:cNvSpPr>
            <a:spLocks noChangeArrowheads="1" noChangeShapeType="1" noTextEdit="1"/>
          </p:cNvSpPr>
          <p:nvPr/>
        </p:nvSpPr>
        <p:spPr bwMode="auto">
          <a:xfrm>
            <a:off x="1981200" y="304800"/>
            <a:ext cx="2590800" cy="1219200"/>
          </a:xfrm>
          <a:prstGeom prst="rect">
            <a:avLst/>
          </a:prstGeom>
        </p:spPr>
        <p:txBody>
          <a:bodyPr wrap="none" fromWordArt="1">
            <a:prstTxWarp prst="textCascadeUp">
              <a:avLst>
                <a:gd name="adj" fmla="val 51764"/>
              </a:avLst>
            </a:prstTxWarp>
            <a:scene3d>
              <a:camera prst="legacyPerspectiveTopLeft">
                <a:rot lat="0" lon="20519997" rev="0"/>
              </a:camera>
              <a:lightRig rig="legacyHarsh3" dir="r"/>
            </a:scene3d>
            <a:sp3d extrusionH="430200" prstMaterial="legacyMatte">
              <a:extrusionClr>
                <a:srgbClr val="006600"/>
              </a:extrusionClr>
            </a:sp3d>
          </a:bodyPr>
          <a:lstStyle/>
          <a:p>
            <a:pPr algn="ctr"/>
            <a:r>
              <a:rPr lang="fr-FR" sz="4400" kern="10">
                <a:ln w="9525">
                  <a:round/>
                  <a:headEnd/>
                  <a:tailEnd/>
                </a:ln>
                <a:blipFill dpi="0" rotWithShape="0">
                  <a:blip r:embed="rId3"/>
                  <a:srcRect/>
                  <a:tile tx="0" ty="0" sx="100000" sy="100000" flip="none" algn="tl"/>
                </a:blipFill>
                <a:latin typeface="Arial Black"/>
                <a:ea typeface="Arial Black"/>
                <a:cs typeface="Arial Black"/>
              </a:rPr>
              <a:t>H2</a:t>
            </a:r>
          </a:p>
        </p:txBody>
      </p:sp>
      <p:sp>
        <p:nvSpPr>
          <p:cNvPr id="595972" name="Text Box 4"/>
          <p:cNvSpPr txBox="1">
            <a:spLocks noChangeArrowheads="1"/>
          </p:cNvSpPr>
          <p:nvPr/>
        </p:nvSpPr>
        <p:spPr bwMode="auto">
          <a:xfrm>
            <a:off x="304800" y="2057400"/>
            <a:ext cx="49530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r" eaLnBrk="0" hangingPunct="0">
              <a:defRPr/>
            </a:pPr>
            <a:r>
              <a:rPr lang="fr-FR" smtClean="0">
                <a:solidFill>
                  <a:srgbClr val="0000FF"/>
                </a:solidFill>
                <a:latin typeface="Times" charset="0"/>
                <a:cs typeface="+mn-cs"/>
              </a:rPr>
              <a:t>L</a:t>
            </a:r>
            <a:r>
              <a:rPr lang="ja-JP" altLang="fr-FR" smtClean="0">
                <a:solidFill>
                  <a:srgbClr val="0000FF"/>
                </a:solidFill>
                <a:latin typeface="Arial"/>
                <a:cs typeface="+mn-cs"/>
              </a:rPr>
              <a:t>’</a:t>
            </a:r>
            <a:r>
              <a:rPr lang="fr-FR" smtClean="0">
                <a:solidFill>
                  <a:srgbClr val="0000FF"/>
                </a:solidFill>
                <a:latin typeface="Times" charset="0"/>
                <a:cs typeface="+mn-cs"/>
              </a:rPr>
              <a:t>AEPN visitant une usine avancée de production d</a:t>
            </a:r>
            <a:r>
              <a:rPr lang="ja-JP" altLang="fr-FR" smtClean="0">
                <a:solidFill>
                  <a:srgbClr val="0000FF"/>
                </a:solidFill>
                <a:latin typeface="Arial"/>
                <a:cs typeface="+mn-cs"/>
              </a:rPr>
              <a:t>’</a:t>
            </a:r>
            <a:r>
              <a:rPr lang="fr-FR" smtClean="0">
                <a:solidFill>
                  <a:srgbClr val="0000FF"/>
                </a:solidFill>
                <a:latin typeface="Times" charset="0"/>
                <a:cs typeface="+mn-cs"/>
              </a:rPr>
              <a:t>hydrogène par le procédé « Soufre-Iode » à Tokai au Japon (où se trouve aussi le HTR le plus avancé du monde). Ce procédé permettra bient</a:t>
            </a:r>
            <a:r>
              <a:rPr lang="fr-FR" altLang="ja-JP" smtClean="0">
                <a:solidFill>
                  <a:srgbClr val="0000FF"/>
                </a:solidFill>
                <a:latin typeface="Times" charset="0"/>
              </a:rPr>
              <a:t>ôt </a:t>
            </a:r>
            <a:r>
              <a:rPr lang="fr-FR" smtClean="0">
                <a:solidFill>
                  <a:srgbClr val="0000FF"/>
                </a:solidFill>
                <a:latin typeface="Times" charset="0"/>
                <a:cs typeface="+mn-cs"/>
              </a:rPr>
              <a:t>de réduire dans l</a:t>
            </a:r>
            <a:r>
              <a:rPr lang="ja-JP" altLang="fr-FR" smtClean="0">
                <a:solidFill>
                  <a:srgbClr val="0000FF"/>
                </a:solidFill>
                <a:latin typeface="Arial"/>
                <a:cs typeface="+mn-cs"/>
              </a:rPr>
              <a:t>’</a:t>
            </a:r>
            <a:r>
              <a:rPr lang="fr-FR" smtClean="0">
                <a:solidFill>
                  <a:srgbClr val="0000FF"/>
                </a:solidFill>
                <a:latin typeface="Times" charset="0"/>
                <a:cs typeface="+mn-cs"/>
              </a:rPr>
              <a:t>avenir le prix de fabrication de l</a:t>
            </a:r>
            <a:r>
              <a:rPr lang="ja-JP" altLang="fr-FR" smtClean="0">
                <a:solidFill>
                  <a:srgbClr val="0000FF"/>
                </a:solidFill>
                <a:latin typeface="Arial"/>
                <a:cs typeface="+mn-cs"/>
              </a:rPr>
              <a:t>’</a:t>
            </a:r>
            <a:r>
              <a:rPr lang="fr-FR" smtClean="0">
                <a:solidFill>
                  <a:srgbClr val="0000FF"/>
                </a:solidFill>
                <a:latin typeface="Times" charset="0"/>
                <a:cs typeface="+mn-cs"/>
              </a:rPr>
              <a:t>hydrogène d</a:t>
            </a:r>
            <a:r>
              <a:rPr lang="ja-JP" altLang="fr-FR" smtClean="0">
                <a:solidFill>
                  <a:srgbClr val="0000FF"/>
                </a:solidFill>
                <a:latin typeface="Arial"/>
                <a:cs typeface="+mn-cs"/>
              </a:rPr>
              <a:t>’</a:t>
            </a:r>
            <a:r>
              <a:rPr lang="fr-FR" smtClean="0">
                <a:solidFill>
                  <a:srgbClr val="0000FF"/>
                </a:solidFill>
                <a:latin typeface="Times" charset="0"/>
                <a:cs typeface="+mn-cs"/>
              </a:rPr>
              <a:t>un facteur 3 environ. Le Japon est actuellement leader mondial dans ce domaine.</a:t>
            </a:r>
            <a:endParaRPr lang="fr-FR" smtClean="0">
              <a:latin typeface="Times" charset="0"/>
              <a:cs typeface="+mn-cs"/>
            </a:endParaRPr>
          </a:p>
        </p:txBody>
      </p:sp>
      <p:pic>
        <p:nvPicPr>
          <p:cNvPr id="1392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209800"/>
            <a:ext cx="32908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bwMode="auto">
          <a:xfrm>
            <a:off x="2438400" y="152400"/>
            <a:ext cx="5867400" cy="1371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numCol="1" anchor="ctr" anchorCtr="0" compatLnSpc="1">
            <a:prstTxWarp prst="textNoShape">
              <a:avLst/>
            </a:prstTxWarp>
          </a:bodyPr>
          <a:lstStyle/>
          <a:p>
            <a:pPr algn="l">
              <a:defRPr/>
            </a:pPr>
            <a:r>
              <a:rPr lang="fr-FR" sz="3600" b="1" smtClean="0">
                <a:solidFill>
                  <a:srgbClr val="0000FF"/>
                </a:solidFill>
                <a:cs typeface="+mj-cs"/>
              </a:rPr>
              <a:t>AEPN : </a:t>
            </a:r>
            <a:r>
              <a:rPr lang="fr-FR" sz="3600" b="1" smtClean="0">
                <a:solidFill>
                  <a:schemeClr val="accent2"/>
                </a:solidFill>
                <a:cs typeface="+mj-cs"/>
              </a:rPr>
              <a:t>Association des Ecologistes Pour le Nucléaire</a:t>
            </a:r>
            <a:endParaRPr lang="fr-FR" sz="3600" b="1" smtClean="0">
              <a:cs typeface="+mj-cs"/>
            </a:endParaRPr>
          </a:p>
        </p:txBody>
      </p:sp>
      <p:sp>
        <p:nvSpPr>
          <p:cNvPr id="470019" name="Text Box 3"/>
          <p:cNvSpPr txBox="1">
            <a:spLocks noChangeArrowheads="1"/>
          </p:cNvSpPr>
          <p:nvPr/>
        </p:nvSpPr>
        <p:spPr bwMode="auto">
          <a:xfrm>
            <a:off x="457200" y="2514600"/>
            <a:ext cx="3352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buFontTx/>
              <a:buChar char="•"/>
              <a:defRPr/>
            </a:pPr>
            <a:r>
              <a:rPr lang="fr-FR" smtClean="0">
                <a:latin typeface="Times" charset="0"/>
                <a:cs typeface="+mn-cs"/>
              </a:rPr>
              <a:t> Plus de 10 000 membres et signataires</a:t>
            </a:r>
          </a:p>
          <a:p>
            <a:pPr eaLnBrk="0" hangingPunct="0">
              <a:buFontTx/>
              <a:buChar char="•"/>
              <a:defRPr/>
            </a:pPr>
            <a:r>
              <a:rPr lang="fr-FR" smtClean="0">
                <a:latin typeface="Times" charset="0"/>
                <a:cs typeface="+mn-cs"/>
              </a:rPr>
              <a:t> En croissance rapide</a:t>
            </a:r>
          </a:p>
          <a:p>
            <a:pPr eaLnBrk="0" hangingPunct="0">
              <a:buFontTx/>
              <a:buChar char="•"/>
              <a:defRPr/>
            </a:pPr>
            <a:r>
              <a:rPr lang="fr-FR" smtClean="0">
                <a:latin typeface="Times" charset="0"/>
                <a:cs typeface="+mn-cs"/>
              </a:rPr>
              <a:t> Dans 60 pays</a:t>
            </a:r>
          </a:p>
          <a:p>
            <a:pPr eaLnBrk="0" hangingPunct="0">
              <a:buFontTx/>
              <a:buChar char="•"/>
              <a:defRPr/>
            </a:pPr>
            <a:r>
              <a:rPr lang="fr-FR" smtClean="0">
                <a:latin typeface="Times" charset="0"/>
                <a:cs typeface="+mn-cs"/>
              </a:rPr>
              <a:t> Sur 5 continents.</a:t>
            </a:r>
          </a:p>
        </p:txBody>
      </p:sp>
      <p:sp>
        <p:nvSpPr>
          <p:cNvPr id="470020" name="Text Box 4"/>
          <p:cNvSpPr txBox="1">
            <a:spLocks noChangeArrowheads="1"/>
          </p:cNvSpPr>
          <p:nvPr/>
        </p:nvSpPr>
        <p:spPr bwMode="auto">
          <a:xfrm>
            <a:off x="533400" y="5410200"/>
            <a:ext cx="8077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800" b="1" u="sng" smtClean="0">
                <a:solidFill>
                  <a:schemeClr val="accent2"/>
                </a:solidFill>
                <a:cs typeface="+mn-cs"/>
              </a:rPr>
              <a:t>Objectif :</a:t>
            </a:r>
            <a:r>
              <a:rPr lang="fr-FR" sz="2800" b="1" smtClean="0">
                <a:solidFill>
                  <a:schemeClr val="accent2"/>
                </a:solidFill>
                <a:cs typeface="+mn-cs"/>
              </a:rPr>
              <a:t> pour une information complète et objective du public sur l</a:t>
            </a:r>
            <a:r>
              <a:rPr lang="ja-JP" altLang="fr-FR" sz="2800" b="1" smtClean="0">
                <a:solidFill>
                  <a:schemeClr val="accent2"/>
                </a:solidFill>
                <a:latin typeface="Arial"/>
                <a:cs typeface="+mn-cs"/>
              </a:rPr>
              <a:t>’</a:t>
            </a:r>
            <a:r>
              <a:rPr lang="fr-FR" sz="2800" b="1" smtClean="0">
                <a:solidFill>
                  <a:schemeClr val="accent2"/>
                </a:solidFill>
                <a:cs typeface="+mn-cs"/>
              </a:rPr>
              <a:t>énergie et l</a:t>
            </a:r>
            <a:r>
              <a:rPr lang="ja-JP" altLang="fr-FR" sz="2800" b="1" smtClean="0">
                <a:solidFill>
                  <a:schemeClr val="accent2"/>
                </a:solidFill>
                <a:latin typeface="Arial"/>
                <a:cs typeface="+mn-cs"/>
              </a:rPr>
              <a:t>’</a:t>
            </a:r>
            <a:r>
              <a:rPr lang="fr-FR" sz="2800" b="1" smtClean="0">
                <a:solidFill>
                  <a:schemeClr val="accent2"/>
                </a:solidFill>
                <a:cs typeface="+mn-cs"/>
              </a:rPr>
              <a:t>environnement</a:t>
            </a:r>
            <a:endParaRPr lang="fr-FR" sz="1800" b="1" smtClean="0">
              <a:solidFill>
                <a:schemeClr val="accent2"/>
              </a:solidFill>
              <a:cs typeface="+mn-cs"/>
            </a:endParaRPr>
          </a:p>
        </p:txBody>
      </p:sp>
      <p:sp>
        <p:nvSpPr>
          <p:cNvPr id="470021" name="Rectangle 5"/>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505E2756-ED97-8840-8AE5-74B5F1F3E6FB}" type="slidenum">
              <a:rPr lang="fr-FR" sz="1400">
                <a:cs typeface="+mn-cs"/>
              </a:rPr>
              <a:pPr algn="r" eaLnBrk="0" hangingPunct="0">
                <a:defRPr/>
              </a:pPr>
              <a:t>68</a:t>
            </a:fld>
            <a:endParaRPr lang="fr-FR" sz="1400">
              <a:cs typeface="+mn-cs"/>
            </a:endParaRPr>
          </a:p>
        </p:txBody>
      </p:sp>
      <p:pic>
        <p:nvPicPr>
          <p:cNvPr id="141317" name="Picture 6" descr="numbero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514600"/>
            <a:ext cx="45720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600200"/>
            <a:ext cx="838200" cy="561975"/>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Picture 8" descr="fl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612900"/>
            <a:ext cx="11430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0" name="Picture 9" descr="fla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600200"/>
            <a:ext cx="9144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1321" name="Picture 10" descr="fla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1600200"/>
            <a:ext cx="990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2" name="Picture 11" descr="fla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1612900"/>
            <a:ext cx="838200" cy="56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A5B79909-9B96-E541-A77A-75371581726A}" type="slidenum">
              <a:rPr lang="fr-FR" sz="1400">
                <a:cs typeface="+mn-cs"/>
              </a:rPr>
              <a:pPr algn="r" eaLnBrk="0" hangingPunct="0">
                <a:defRPr/>
              </a:pPr>
              <a:t>69</a:t>
            </a:fld>
            <a:endParaRPr lang="fr-FR" sz="1400">
              <a:cs typeface="+mn-cs"/>
            </a:endParaRPr>
          </a:p>
        </p:txBody>
      </p:sp>
      <p:sp>
        <p:nvSpPr>
          <p:cNvPr id="600067" name="Text Box 3"/>
          <p:cNvSpPr txBox="1">
            <a:spLocks noChangeArrowheads="1"/>
          </p:cNvSpPr>
          <p:nvPr/>
        </p:nvSpPr>
        <p:spPr bwMode="auto">
          <a:xfrm>
            <a:off x="2514600" y="228600"/>
            <a:ext cx="548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ctr">
              <a:defRPr/>
            </a:pPr>
            <a:r>
              <a:rPr lang="fr-FR" sz="4000" b="1" smtClean="0">
                <a:solidFill>
                  <a:srgbClr val="00DC00"/>
                </a:solidFill>
                <a:cs typeface="+mn-cs"/>
              </a:rPr>
              <a:t>Activités de l</a:t>
            </a:r>
            <a:r>
              <a:rPr lang="ja-JP" altLang="fr-FR" sz="4000" b="1" smtClean="0">
                <a:solidFill>
                  <a:srgbClr val="00DC00"/>
                </a:solidFill>
                <a:latin typeface="Arial"/>
                <a:cs typeface="+mn-cs"/>
              </a:rPr>
              <a:t>’</a:t>
            </a:r>
            <a:r>
              <a:rPr lang="fr-FR" sz="4000" b="1" smtClean="0">
                <a:solidFill>
                  <a:srgbClr val="00DC00"/>
                </a:solidFill>
                <a:cs typeface="+mn-cs"/>
              </a:rPr>
              <a:t>AEPN</a:t>
            </a:r>
            <a:endParaRPr lang="fr-FR" sz="4000" smtClean="0">
              <a:solidFill>
                <a:srgbClr val="0000FF"/>
              </a:solidFill>
              <a:cs typeface="+mn-cs"/>
            </a:endParaRPr>
          </a:p>
        </p:txBody>
      </p:sp>
      <p:sp>
        <p:nvSpPr>
          <p:cNvPr id="600068" name="Text Box 4"/>
          <p:cNvSpPr txBox="1">
            <a:spLocks noChangeArrowheads="1"/>
          </p:cNvSpPr>
          <p:nvPr/>
        </p:nvSpPr>
        <p:spPr bwMode="auto">
          <a:xfrm>
            <a:off x="2819400" y="990600"/>
            <a:ext cx="47180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lgn="r" eaLnBrk="0" hangingPunct="0">
              <a:defRPr/>
            </a:pPr>
            <a:r>
              <a:rPr lang="fr-FR" sz="3200" b="1" smtClean="0">
                <a:solidFill>
                  <a:srgbClr val="0000FF"/>
                </a:solidFill>
                <a:cs typeface="+mn-cs"/>
              </a:rPr>
              <a:t>Site web : www.ecolo.org</a:t>
            </a:r>
            <a:endParaRPr lang="fr-FR" sz="3200" smtClean="0">
              <a:solidFill>
                <a:srgbClr val="0000FF"/>
              </a:solidFill>
              <a:cs typeface="+mn-cs"/>
            </a:endParaRPr>
          </a:p>
        </p:txBody>
      </p:sp>
      <p:pic>
        <p:nvPicPr>
          <p:cNvPr id="14336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86200"/>
            <a:ext cx="2055813"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71" name="Text Box 7"/>
          <p:cNvSpPr txBox="1">
            <a:spLocks noChangeArrowheads="1"/>
          </p:cNvSpPr>
          <p:nvPr/>
        </p:nvSpPr>
        <p:spPr bwMode="auto">
          <a:xfrm>
            <a:off x="685800" y="6248400"/>
            <a:ext cx="1885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1200" smtClean="0">
                <a:latin typeface="Times" charset="0"/>
                <a:cs typeface="+mn-cs"/>
              </a:rPr>
              <a:t>Centrale nucléaire de Civaux</a:t>
            </a:r>
            <a:endParaRPr lang="fr-FR" smtClean="0">
              <a:latin typeface="Times" charset="0"/>
              <a:cs typeface="+mn-cs"/>
            </a:endParaRPr>
          </a:p>
        </p:txBody>
      </p:sp>
      <p:sp>
        <p:nvSpPr>
          <p:cNvPr id="600072" name="Text Box 8"/>
          <p:cNvSpPr txBox="1">
            <a:spLocks noChangeArrowheads="1"/>
          </p:cNvSpPr>
          <p:nvPr/>
        </p:nvSpPr>
        <p:spPr bwMode="auto">
          <a:xfrm>
            <a:off x="762000" y="3048000"/>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2000" b="1" smtClean="0">
                <a:solidFill>
                  <a:srgbClr val="0000FF"/>
                </a:solidFill>
                <a:cs typeface="+mn-cs"/>
              </a:rPr>
              <a:t>en 15 langues</a:t>
            </a:r>
            <a:endParaRPr lang="fr-FR" sz="3200" smtClean="0">
              <a:solidFill>
                <a:srgbClr val="0000FF"/>
              </a:solidFill>
              <a:cs typeface="+mn-cs"/>
            </a:endParaRPr>
          </a:p>
        </p:txBody>
      </p:sp>
      <p:pic>
        <p:nvPicPr>
          <p:cNvPr id="14336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209800"/>
            <a:ext cx="12700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8" name="Picture 10" descr="EFN web s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828800"/>
            <a:ext cx="5181600"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ChangeArrowheads="1"/>
          </p:cNvSpPr>
          <p:nvPr/>
        </p:nvSpPr>
        <p:spPr bwMode="auto">
          <a:xfrm>
            <a:off x="1676400" y="152400"/>
            <a:ext cx="6742113"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762000" eaLnBrk="0" hangingPunct="0">
              <a:defRPr/>
            </a:pPr>
            <a:r>
              <a:rPr lang="fr-FR" sz="2800" b="1">
                <a:solidFill>
                  <a:srgbClr val="0000FF"/>
                </a:solidFill>
                <a:latin typeface="Times" charset="0"/>
                <a:cs typeface="+mn-cs"/>
              </a:rPr>
              <a:t>Les recherches scientifiques d</a:t>
            </a:r>
            <a:r>
              <a:rPr lang="ja-JP" altLang="fr-FR" sz="2800" b="1">
                <a:solidFill>
                  <a:srgbClr val="0000FF"/>
                </a:solidFill>
                <a:latin typeface="Arial"/>
                <a:cs typeface="+mn-cs"/>
              </a:rPr>
              <a:t>’</a:t>
            </a:r>
            <a:r>
              <a:rPr lang="fr-FR" sz="2800" b="1">
                <a:solidFill>
                  <a:srgbClr val="0000FF"/>
                </a:solidFill>
                <a:latin typeface="Times" charset="0"/>
                <a:cs typeface="+mn-cs"/>
              </a:rPr>
              <a:t>un écologiste</a:t>
            </a:r>
            <a:endParaRPr lang="fr-FR" b="1">
              <a:solidFill>
                <a:srgbClr val="0000FF"/>
              </a:solidFill>
              <a:latin typeface="Times" charset="0"/>
              <a:cs typeface="+mn-cs"/>
            </a:endParaRPr>
          </a:p>
          <a:p>
            <a:pPr defTabSz="762000" eaLnBrk="0" hangingPunct="0">
              <a:defRPr/>
            </a:pPr>
            <a:r>
              <a:rPr lang="fr-FR" b="1">
                <a:solidFill>
                  <a:srgbClr val="00DC00"/>
                </a:solidFill>
                <a:latin typeface="Times" charset="0"/>
                <a:cs typeface="+mn-cs"/>
              </a:rPr>
              <a:t>25 années de recherches pionnières sur la santé,</a:t>
            </a:r>
          </a:p>
          <a:p>
            <a:pPr defTabSz="762000" eaLnBrk="0" hangingPunct="0">
              <a:defRPr/>
            </a:pPr>
            <a:r>
              <a:rPr lang="fr-FR" b="1">
                <a:solidFill>
                  <a:srgbClr val="00DC00"/>
                </a:solidFill>
                <a:latin typeface="Times" charset="0"/>
                <a:cs typeface="+mn-cs"/>
              </a:rPr>
              <a:t>l</a:t>
            </a:r>
            <a:r>
              <a:rPr lang="ja-JP" altLang="fr-FR" b="1">
                <a:solidFill>
                  <a:srgbClr val="00DC00"/>
                </a:solidFill>
                <a:latin typeface="Arial"/>
                <a:cs typeface="+mn-cs"/>
              </a:rPr>
              <a:t>’</a:t>
            </a:r>
            <a:r>
              <a:rPr lang="fr-FR" b="1">
                <a:solidFill>
                  <a:srgbClr val="00DC00"/>
                </a:solidFill>
                <a:latin typeface="Times" charset="0"/>
                <a:cs typeface="+mn-cs"/>
              </a:rPr>
              <a:t>écologie et la protection de  l</a:t>
            </a:r>
            <a:r>
              <a:rPr lang="ja-JP" altLang="fr-FR" b="1">
                <a:solidFill>
                  <a:srgbClr val="00DC00"/>
                </a:solidFill>
                <a:latin typeface="Arial"/>
                <a:cs typeface="+mn-cs"/>
              </a:rPr>
              <a:t>’</a:t>
            </a:r>
            <a:r>
              <a:rPr lang="fr-FR" b="1">
                <a:solidFill>
                  <a:srgbClr val="00DC00"/>
                </a:solidFill>
                <a:latin typeface="Times" charset="0"/>
                <a:cs typeface="+mn-cs"/>
              </a:rPr>
              <a:t>environment</a:t>
            </a:r>
          </a:p>
          <a:p>
            <a:pPr defTabSz="762000" eaLnBrk="0" hangingPunct="0">
              <a:defRPr/>
            </a:pPr>
            <a:r>
              <a:rPr lang="fr-FR" sz="2000">
                <a:latin typeface="Times" charset="0"/>
                <a:cs typeface="+mn-cs"/>
              </a:rPr>
              <a:t>10 livres publiés en 12 langues - 1 million de lecteurs</a:t>
            </a:r>
          </a:p>
        </p:txBody>
      </p:sp>
      <p:sp>
        <p:nvSpPr>
          <p:cNvPr id="532483" name="Rectangle 3"/>
          <p:cNvSpPr>
            <a:spLocks noChangeArrowheads="1"/>
          </p:cNvSpPr>
          <p:nvPr/>
        </p:nvSpPr>
        <p:spPr bwMode="auto">
          <a:xfrm>
            <a:off x="381000" y="5181600"/>
            <a:ext cx="2286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762000" eaLnBrk="0" hangingPunct="0">
              <a:defRPr/>
            </a:pPr>
            <a:r>
              <a:rPr lang="fr-FR" sz="2000">
                <a:latin typeface="Times" charset="0"/>
                <a:cs typeface="+mn-cs"/>
              </a:rPr>
              <a:t>Plus de 1500</a:t>
            </a:r>
          </a:p>
          <a:p>
            <a:pPr algn="r" defTabSz="762000" eaLnBrk="0" hangingPunct="0">
              <a:defRPr/>
            </a:pPr>
            <a:r>
              <a:rPr lang="fr-FR" sz="2000">
                <a:latin typeface="Times" charset="0"/>
                <a:cs typeface="+mn-cs"/>
              </a:rPr>
              <a:t>émissions de radio,</a:t>
            </a:r>
          </a:p>
          <a:p>
            <a:pPr algn="r" defTabSz="762000" eaLnBrk="0" hangingPunct="0">
              <a:defRPr/>
            </a:pPr>
            <a:r>
              <a:rPr lang="fr-FR" sz="2000">
                <a:latin typeface="Times" charset="0"/>
                <a:cs typeface="+mn-cs"/>
              </a:rPr>
              <a:t>TV et articles de presse</a:t>
            </a:r>
            <a:endParaRPr lang="fr-FR" b="1">
              <a:solidFill>
                <a:srgbClr val="00DC00"/>
              </a:solidFill>
              <a:latin typeface="Times" charset="0"/>
              <a:cs typeface="+mn-cs"/>
            </a:endParaRPr>
          </a:p>
        </p:txBody>
      </p:sp>
      <p:sp>
        <p:nvSpPr>
          <p:cNvPr id="532484" name="Rectangle 4"/>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2B838AA5-9D31-8344-B9BE-19993988834B}" type="slidenum">
              <a:rPr lang="fr-FR" sz="1400">
                <a:cs typeface="+mn-cs"/>
              </a:rPr>
              <a:pPr algn="r" eaLnBrk="0" hangingPunct="0">
                <a:defRPr/>
              </a:pPr>
              <a:t>7</a:t>
            </a:fld>
            <a:endParaRPr lang="fr-FR" sz="1400">
              <a:cs typeface="+mn-cs"/>
            </a:endParaRPr>
          </a:p>
        </p:txBody>
      </p:sp>
      <p:pic>
        <p:nvPicPr>
          <p:cNvPr id="1638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343400"/>
            <a:ext cx="1600200" cy="22860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343400"/>
            <a:ext cx="1600200" cy="22860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343400"/>
            <a:ext cx="1676400" cy="22860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9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1828800"/>
            <a:ext cx="1574800" cy="23622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9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1828800"/>
            <a:ext cx="1639888" cy="23622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9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1828800"/>
            <a:ext cx="1625600" cy="23622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9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725" y="1828800"/>
            <a:ext cx="2200275" cy="30480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ChangeArrowheads="1"/>
          </p:cNvSpPr>
          <p:nvPr/>
        </p:nvSpPr>
        <p:spPr bwMode="auto">
          <a:xfrm>
            <a:off x="1143000" y="457200"/>
            <a:ext cx="2819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4400" b="1">
                <a:solidFill>
                  <a:srgbClr val="0000FF"/>
                </a:solidFill>
                <a:cs typeface="+mn-cs"/>
              </a:rPr>
              <a:t>Le livre :</a:t>
            </a:r>
            <a:endParaRPr lang="fr-FR" sz="3600" b="1">
              <a:solidFill>
                <a:schemeClr val="tx2"/>
              </a:solidFill>
              <a:cs typeface="+mn-cs"/>
            </a:endParaRPr>
          </a:p>
        </p:txBody>
      </p:sp>
      <p:sp>
        <p:nvSpPr>
          <p:cNvPr id="602115" name="Text Box 3"/>
          <p:cNvSpPr txBox="1">
            <a:spLocks noChangeArrowheads="1"/>
          </p:cNvSpPr>
          <p:nvPr/>
        </p:nvSpPr>
        <p:spPr bwMode="auto">
          <a:xfrm>
            <a:off x="2895600" y="1752600"/>
            <a:ext cx="2276475" cy="362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3200" b="1" smtClean="0">
                <a:latin typeface="Times" charset="0"/>
                <a:cs typeface="+mn-cs"/>
              </a:rPr>
              <a:t>Edition</a:t>
            </a:r>
          </a:p>
          <a:p>
            <a:pPr eaLnBrk="0" hangingPunct="0">
              <a:defRPr/>
            </a:pPr>
            <a:r>
              <a:rPr lang="fr-FR" sz="3200" b="1" smtClean="0">
                <a:latin typeface="Times" charset="0"/>
                <a:cs typeface="+mn-cs"/>
              </a:rPr>
              <a:t>française</a:t>
            </a:r>
          </a:p>
          <a:p>
            <a:pPr eaLnBrk="0" hangingPunct="0">
              <a:defRPr/>
            </a:pPr>
            <a:r>
              <a:rPr lang="fr-FR" sz="3200" b="1" smtClean="0">
                <a:latin typeface="Times" charset="0"/>
                <a:cs typeface="+mn-cs"/>
              </a:rPr>
              <a:t>aux</a:t>
            </a:r>
          </a:p>
          <a:p>
            <a:pPr eaLnBrk="0" hangingPunct="0">
              <a:defRPr/>
            </a:pPr>
            <a:r>
              <a:rPr lang="fr-FR" sz="3200" b="1" smtClean="0">
                <a:latin typeface="Times" charset="0"/>
                <a:cs typeface="+mn-cs"/>
              </a:rPr>
              <a:t>Éditions</a:t>
            </a:r>
          </a:p>
          <a:p>
            <a:pPr eaLnBrk="0" hangingPunct="0">
              <a:defRPr/>
            </a:pPr>
            <a:r>
              <a:rPr lang="fr-FR" sz="3200" b="1" smtClean="0">
                <a:latin typeface="Times" charset="0"/>
                <a:cs typeface="+mn-cs"/>
              </a:rPr>
              <a:t>TNR</a:t>
            </a:r>
          </a:p>
          <a:p>
            <a:pPr eaLnBrk="0" hangingPunct="0">
              <a:defRPr/>
            </a:pPr>
            <a:endParaRPr lang="fr-FR" b="1" smtClean="0">
              <a:latin typeface="Times" charset="0"/>
              <a:cs typeface="+mn-cs"/>
            </a:endParaRPr>
          </a:p>
          <a:p>
            <a:pPr eaLnBrk="0" hangingPunct="0">
              <a:defRPr/>
            </a:pPr>
            <a:r>
              <a:rPr lang="fr-FR" b="1" smtClean="0">
                <a:latin typeface="Times" charset="0"/>
                <a:cs typeface="+mn-cs"/>
              </a:rPr>
              <a:t>Préface du Pr. James Lovelock</a:t>
            </a:r>
            <a:endParaRPr lang="fr-FR" smtClean="0">
              <a:latin typeface="Times" charset="0"/>
              <a:cs typeface="+mn-cs"/>
            </a:endParaRPr>
          </a:p>
        </p:txBody>
      </p:sp>
      <p:sp>
        <p:nvSpPr>
          <p:cNvPr id="602116" name="Rectangle 4"/>
          <p:cNvSpPr>
            <a:spLocks noChangeArrowheads="1"/>
          </p:cNvSpPr>
          <p:nvPr/>
        </p:nvSpPr>
        <p:spPr bwMode="auto">
          <a:xfrm>
            <a:off x="914400" y="5562600"/>
            <a:ext cx="34353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762000" eaLnBrk="0" hangingPunct="0">
              <a:defRPr/>
            </a:pPr>
            <a:r>
              <a:rPr lang="fr-FR" sz="3600" b="1">
                <a:solidFill>
                  <a:srgbClr val="0000FF"/>
                </a:solidFill>
                <a:latin typeface="Times" charset="0"/>
                <a:cs typeface="+mn-cs"/>
              </a:rPr>
              <a:t>www.comby.org</a:t>
            </a:r>
          </a:p>
          <a:p>
            <a:pPr defTabSz="762000" eaLnBrk="0" hangingPunct="0">
              <a:defRPr/>
            </a:pPr>
            <a:r>
              <a:rPr lang="fr-FR" b="1">
                <a:solidFill>
                  <a:srgbClr val="0000FF"/>
                </a:solidFill>
                <a:latin typeface="Times" charset="0"/>
                <a:cs typeface="+mn-cs"/>
              </a:rPr>
              <a:t>-&gt; cliquer sur « livres »</a:t>
            </a:r>
            <a:r>
              <a:rPr lang="fr-FR">
                <a:latin typeface="Times" charset="0"/>
                <a:cs typeface="+mn-cs"/>
              </a:rPr>
              <a:t> </a:t>
            </a:r>
          </a:p>
        </p:txBody>
      </p:sp>
      <p:sp>
        <p:nvSpPr>
          <p:cNvPr id="602117" name="Text Box 5"/>
          <p:cNvSpPr txBox="1">
            <a:spLocks noChangeArrowheads="1"/>
          </p:cNvSpPr>
          <p:nvPr/>
        </p:nvSpPr>
        <p:spPr bwMode="auto">
          <a:xfrm>
            <a:off x="3962400" y="304800"/>
            <a:ext cx="4953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1800" b="1" smtClean="0">
                <a:latin typeface="Times" charset="0"/>
                <a:cs typeface="+mn-cs"/>
              </a:rPr>
              <a:t>Les livres de Bruno Comby, publiés en français, anglais, allemand, espagnol, japonais, chinois…</a:t>
            </a:r>
          </a:p>
          <a:p>
            <a:pPr eaLnBrk="0" hangingPunct="0">
              <a:defRPr/>
            </a:pPr>
            <a:r>
              <a:rPr lang="fr-FR" sz="1800" b="1" smtClean="0">
                <a:latin typeface="Times" charset="0"/>
                <a:cs typeface="+mn-cs"/>
              </a:rPr>
              <a:t>ont informé plus d</a:t>
            </a:r>
            <a:r>
              <a:rPr lang="ja-JP" altLang="fr-FR" sz="1800" b="1" smtClean="0">
                <a:latin typeface="Arial"/>
                <a:cs typeface="+mn-cs"/>
              </a:rPr>
              <a:t>’</a:t>
            </a:r>
            <a:r>
              <a:rPr lang="fr-FR" sz="1800" b="1" smtClean="0">
                <a:latin typeface="Times" charset="0"/>
                <a:cs typeface="+mn-cs"/>
              </a:rPr>
              <a:t>un million de lecteurs</a:t>
            </a:r>
          </a:p>
          <a:p>
            <a:pPr eaLnBrk="0" hangingPunct="0">
              <a:defRPr/>
            </a:pPr>
            <a:r>
              <a:rPr lang="fr-FR" sz="1800" b="1" smtClean="0">
                <a:latin typeface="Times" charset="0"/>
                <a:cs typeface="+mn-cs"/>
              </a:rPr>
              <a:t>dans le monde sur l</a:t>
            </a:r>
            <a:r>
              <a:rPr lang="ja-JP" altLang="fr-FR" sz="1800" b="1" smtClean="0">
                <a:latin typeface="Arial"/>
                <a:cs typeface="+mn-cs"/>
              </a:rPr>
              <a:t>’</a:t>
            </a:r>
            <a:r>
              <a:rPr lang="fr-FR" sz="1800" b="1" smtClean="0">
                <a:latin typeface="Times" charset="0"/>
                <a:cs typeface="+mn-cs"/>
              </a:rPr>
              <a:t>écologie.</a:t>
            </a:r>
          </a:p>
        </p:txBody>
      </p:sp>
      <p:pic>
        <p:nvPicPr>
          <p:cNvPr id="145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798638"/>
            <a:ext cx="1401763" cy="20574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541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828800"/>
            <a:ext cx="14478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541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160838"/>
            <a:ext cx="1447800" cy="2079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541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160838"/>
            <a:ext cx="1382713"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5417"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828800"/>
            <a:ext cx="2282825"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ChangeArrowheads="1"/>
          </p:cNvSpPr>
          <p:nvPr/>
        </p:nvSpPr>
        <p:spPr bwMode="auto">
          <a:xfrm>
            <a:off x="4114800" y="304800"/>
            <a:ext cx="4724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4800" b="1">
                <a:solidFill>
                  <a:schemeClr val="accent2"/>
                </a:solidFill>
                <a:cs typeface="+mn-cs"/>
              </a:rPr>
              <a:t>Nous n</a:t>
            </a:r>
            <a:r>
              <a:rPr lang="ja-JP" altLang="fr-FR" sz="4800" b="1">
                <a:solidFill>
                  <a:schemeClr val="accent2"/>
                </a:solidFill>
                <a:latin typeface="Arial"/>
                <a:cs typeface="+mn-cs"/>
              </a:rPr>
              <a:t>’</a:t>
            </a:r>
            <a:r>
              <a:rPr lang="fr-FR" sz="4800" b="1">
                <a:solidFill>
                  <a:schemeClr val="accent2"/>
                </a:solidFill>
                <a:cs typeface="+mn-cs"/>
              </a:rPr>
              <a:t>avons </a:t>
            </a:r>
            <a:br>
              <a:rPr lang="fr-FR" sz="4800" b="1">
                <a:solidFill>
                  <a:schemeClr val="accent2"/>
                </a:solidFill>
                <a:cs typeface="+mn-cs"/>
              </a:rPr>
            </a:br>
            <a:r>
              <a:rPr lang="fr-FR" sz="4800" b="1">
                <a:solidFill>
                  <a:schemeClr val="accent2"/>
                </a:solidFill>
                <a:cs typeface="+mn-cs"/>
              </a:rPr>
              <a:t>qu</a:t>
            </a:r>
            <a:r>
              <a:rPr lang="ja-JP" altLang="fr-FR" sz="4800" b="1">
                <a:solidFill>
                  <a:schemeClr val="accent2"/>
                </a:solidFill>
                <a:latin typeface="Arial"/>
                <a:cs typeface="+mn-cs"/>
              </a:rPr>
              <a:t>’</a:t>
            </a:r>
            <a:r>
              <a:rPr lang="fr-FR" sz="4800" b="1">
                <a:solidFill>
                  <a:schemeClr val="accent2"/>
                </a:solidFill>
                <a:cs typeface="+mn-cs"/>
              </a:rPr>
              <a:t>une planète</a:t>
            </a:r>
            <a:endParaRPr lang="fr-FR" sz="2800" b="1">
              <a:solidFill>
                <a:schemeClr val="accent2"/>
              </a:solidFill>
              <a:cs typeface="+mn-cs"/>
            </a:endParaRPr>
          </a:p>
        </p:txBody>
      </p:sp>
      <p:sp>
        <p:nvSpPr>
          <p:cNvPr id="604163" name="Rectangle 3"/>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18D3FD77-EC7B-8E44-89B6-446EFA28839D}" type="slidenum">
              <a:rPr lang="fr-FR" sz="1400">
                <a:cs typeface="+mn-cs"/>
              </a:rPr>
              <a:pPr algn="r" eaLnBrk="0" hangingPunct="0">
                <a:defRPr/>
              </a:pPr>
              <a:t>71</a:t>
            </a:fld>
            <a:endParaRPr lang="fr-FR" sz="1400">
              <a:cs typeface="+mn-cs"/>
            </a:endParaRPr>
          </a:p>
        </p:txBody>
      </p:sp>
      <p:pic>
        <p:nvPicPr>
          <p:cNvPr id="1474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81200"/>
            <a:ext cx="24876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819400"/>
            <a:ext cx="52959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66" name="Text Box 6"/>
          <p:cNvSpPr txBox="1">
            <a:spLocks noChangeArrowheads="1"/>
          </p:cNvSpPr>
          <p:nvPr/>
        </p:nvSpPr>
        <p:spPr bwMode="auto">
          <a:xfrm>
            <a:off x="7162800" y="6400800"/>
            <a:ext cx="1416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1200" smtClean="0">
                <a:solidFill>
                  <a:srgbClr val="993300"/>
                </a:solidFill>
                <a:latin typeface="Times" charset="0"/>
                <a:cs typeface="+mn-cs"/>
              </a:rPr>
              <a:t>© Luc Massart/ IBC</a:t>
            </a:r>
            <a:endParaRPr lang="fr-FR" smtClean="0">
              <a:latin typeface="Times" charset="0"/>
              <a:cs typeface="+mn-cs"/>
            </a:endParaRPr>
          </a:p>
        </p:txBody>
      </p:sp>
      <p:pic>
        <p:nvPicPr>
          <p:cNvPr id="14746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28600"/>
            <a:ext cx="22987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C84D64BB-E992-994D-B99C-734F7803D40B}" type="slidenum">
              <a:rPr lang="fr-FR" sz="1400">
                <a:cs typeface="+mn-cs"/>
              </a:rPr>
              <a:pPr algn="r" eaLnBrk="0" hangingPunct="0">
                <a:defRPr/>
              </a:pPr>
              <a:t>72</a:t>
            </a:fld>
            <a:endParaRPr lang="fr-FR" sz="1400">
              <a:cs typeface="+mn-cs"/>
            </a:endParaRPr>
          </a:p>
        </p:txBody>
      </p:sp>
      <p:sp>
        <p:nvSpPr>
          <p:cNvPr id="608259" name="Rectangle 3"/>
          <p:cNvSpPr>
            <a:spLocks noChangeArrowheads="1"/>
          </p:cNvSpPr>
          <p:nvPr/>
        </p:nvSpPr>
        <p:spPr bwMode="auto">
          <a:xfrm>
            <a:off x="4038600" y="3048000"/>
            <a:ext cx="4495800" cy="339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762000">
              <a:lnSpc>
                <a:spcPct val="94000"/>
              </a:lnSpc>
              <a:buClr>
                <a:srgbClr val="00AE00"/>
              </a:buClr>
              <a:buSzPct val="100000"/>
              <a:buFont typeface="Times New Roman" charset="0"/>
              <a:buNone/>
              <a:defRPr/>
            </a:pPr>
            <a:r>
              <a:rPr lang="en-GB" sz="4500" b="1">
                <a:solidFill>
                  <a:srgbClr val="00AE00"/>
                </a:solidFill>
                <a:cs typeface="+mn-cs"/>
              </a:rPr>
              <a:t>pour nos enfants</a:t>
            </a:r>
            <a:r>
              <a:rPr lang="fr-FR" sz="4500" b="1">
                <a:solidFill>
                  <a:schemeClr val="accent2"/>
                </a:solidFill>
                <a:cs typeface="+mn-cs"/>
              </a:rPr>
              <a:t> </a:t>
            </a:r>
          </a:p>
          <a:p>
            <a:pPr defTabSz="762000">
              <a:lnSpc>
                <a:spcPct val="94000"/>
              </a:lnSpc>
              <a:buClr>
                <a:srgbClr val="00AE00"/>
              </a:buClr>
              <a:buSzPct val="100000"/>
              <a:buFont typeface="Times New Roman" charset="0"/>
              <a:buNone/>
              <a:defRPr/>
            </a:pPr>
            <a:endParaRPr lang="fr-FR" sz="4500" b="1">
              <a:solidFill>
                <a:schemeClr val="accent2"/>
              </a:solidFill>
              <a:cs typeface="+mn-cs"/>
            </a:endParaRPr>
          </a:p>
          <a:p>
            <a:pPr defTabSz="762000">
              <a:lnSpc>
                <a:spcPct val="94000"/>
              </a:lnSpc>
              <a:buClr>
                <a:srgbClr val="00AE00"/>
              </a:buClr>
              <a:buSzPct val="100000"/>
              <a:buFont typeface="Times New Roman" charset="0"/>
              <a:buNone/>
              <a:defRPr/>
            </a:pPr>
            <a:r>
              <a:rPr lang="fr-FR" sz="4500" b="1">
                <a:solidFill>
                  <a:schemeClr val="accent2"/>
                </a:solidFill>
                <a:cs typeface="+mn-cs"/>
              </a:rPr>
              <a:t>… et pour les</a:t>
            </a:r>
          </a:p>
          <a:p>
            <a:pPr defTabSz="762000" eaLnBrk="0" hangingPunct="0">
              <a:defRPr/>
            </a:pPr>
            <a:r>
              <a:rPr lang="fr-FR" sz="4500" b="1">
                <a:solidFill>
                  <a:schemeClr val="accent2"/>
                </a:solidFill>
                <a:cs typeface="+mn-cs"/>
              </a:rPr>
              <a:t>générations</a:t>
            </a:r>
          </a:p>
          <a:p>
            <a:pPr defTabSz="762000" eaLnBrk="0" hangingPunct="0">
              <a:defRPr/>
            </a:pPr>
            <a:r>
              <a:rPr lang="fr-FR" sz="4500" b="1">
                <a:solidFill>
                  <a:schemeClr val="accent2"/>
                </a:solidFill>
                <a:cs typeface="+mn-cs"/>
              </a:rPr>
              <a:t>Futures ...</a:t>
            </a:r>
          </a:p>
        </p:txBody>
      </p:sp>
      <p:grpSp>
        <p:nvGrpSpPr>
          <p:cNvPr id="149507" name="Group 4"/>
          <p:cNvGrpSpPr>
            <a:grpSpLocks/>
          </p:cNvGrpSpPr>
          <p:nvPr/>
        </p:nvGrpSpPr>
        <p:grpSpPr bwMode="auto">
          <a:xfrm>
            <a:off x="1066800" y="209550"/>
            <a:ext cx="6608763" cy="2325688"/>
            <a:chOff x="689" y="-1032"/>
            <a:chExt cx="4163" cy="5141"/>
          </a:xfrm>
        </p:grpSpPr>
        <p:sp>
          <p:nvSpPr>
            <p:cNvPr id="149510" name="AutoShape 5"/>
            <p:cNvSpPr>
              <a:spLocks noChangeArrowheads="1"/>
            </p:cNvSpPr>
            <p:nvPr/>
          </p:nvSpPr>
          <p:spPr bwMode="auto">
            <a:xfrm>
              <a:off x="689" y="1312"/>
              <a:ext cx="4163" cy="452"/>
            </a:xfrm>
            <a:prstGeom prst="roundRect">
              <a:avLst>
                <a:gd name="adj" fmla="val 21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sz="1800"/>
            </a:p>
          </p:txBody>
        </p:sp>
        <p:sp>
          <p:nvSpPr>
            <p:cNvPr id="149511" name="Text Box 6"/>
            <p:cNvSpPr txBox="1">
              <a:spLocks noChangeArrowheads="1"/>
            </p:cNvSpPr>
            <p:nvPr/>
          </p:nvSpPr>
          <p:spPr bwMode="auto">
            <a:xfrm>
              <a:off x="689" y="-1032"/>
              <a:ext cx="4163" cy="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0" tIns="46080" rIns="92160" bIns="46080" anchor="ct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ＭＳ Ｐゴシック" charset="0"/>
                </a:defRPr>
              </a:lvl9pPr>
            </a:lstStyle>
            <a:p>
              <a:pPr eaLnBrk="1" hangingPunct="1">
                <a:lnSpc>
                  <a:spcPct val="94000"/>
                </a:lnSpc>
                <a:buClr>
                  <a:srgbClr val="00AE00"/>
                </a:buClr>
                <a:buSzPct val="100000"/>
                <a:buFont typeface="Times New Roman" charset="0"/>
                <a:buNone/>
              </a:pPr>
              <a:r>
                <a:rPr lang="en-GB" sz="5400" b="1">
                  <a:solidFill>
                    <a:srgbClr val="00AE00"/>
                  </a:solidFill>
                </a:rPr>
                <a:t>	Une planète</a:t>
              </a:r>
            </a:p>
            <a:p>
              <a:pPr eaLnBrk="1" hangingPunct="1">
                <a:lnSpc>
                  <a:spcPct val="94000"/>
                </a:lnSpc>
                <a:buClr>
                  <a:srgbClr val="00AE00"/>
                </a:buClr>
                <a:buSzPct val="100000"/>
                <a:buFont typeface="Times New Roman" charset="0"/>
                <a:buNone/>
              </a:pPr>
              <a:r>
                <a:rPr lang="en-GB" sz="5400" b="1">
                  <a:solidFill>
                    <a:srgbClr val="00AE00"/>
                  </a:solidFill>
                </a:rPr>
                <a:t>	  habitable</a:t>
              </a:r>
              <a:endParaRPr lang="en-GB" sz="4500" b="1">
                <a:solidFill>
                  <a:srgbClr val="00AE00"/>
                </a:solidFill>
              </a:endParaRPr>
            </a:p>
            <a:p>
              <a:pPr eaLnBrk="1" hangingPunct="1">
                <a:lnSpc>
                  <a:spcPct val="94000"/>
                </a:lnSpc>
                <a:buClr>
                  <a:srgbClr val="00AE00"/>
                </a:buClr>
                <a:buSzPct val="100000"/>
                <a:buFont typeface="Times New Roman" charset="0"/>
                <a:buNone/>
              </a:pPr>
              <a:endParaRPr lang="en-GB" sz="4800" b="1">
                <a:solidFill>
                  <a:srgbClr val="00AE00"/>
                </a:solidFill>
              </a:endParaRPr>
            </a:p>
          </p:txBody>
        </p:sp>
      </p:grpSp>
      <p:pic>
        <p:nvPicPr>
          <p:cNvPr id="14950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58763"/>
            <a:ext cx="3462338" cy="2376487"/>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81200"/>
            <a:ext cx="3025775" cy="4586288"/>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ChangeArrowheads="1"/>
          </p:cNvSpPr>
          <p:nvPr/>
        </p:nvSpPr>
        <p:spPr bwMode="auto">
          <a:xfrm>
            <a:off x="1828800" y="533400"/>
            <a:ext cx="670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sz="3600" b="1">
                <a:solidFill>
                  <a:srgbClr val="0000FF"/>
                </a:solidFill>
                <a:latin typeface="Arial" charset="0"/>
                <a:cs typeface="+mn-cs"/>
              </a:rPr>
              <a:t>Pr. James Lovelock</a:t>
            </a:r>
            <a:endParaRPr lang="fr-FR" sz="4400">
              <a:solidFill>
                <a:schemeClr val="tx2"/>
              </a:solidFill>
              <a:cs typeface="+mn-cs"/>
            </a:endParaRPr>
          </a:p>
        </p:txBody>
      </p:sp>
      <p:sp>
        <p:nvSpPr>
          <p:cNvPr id="433155" name="Text Box 3"/>
          <p:cNvSpPr txBox="1">
            <a:spLocks noChangeArrowheads="1"/>
          </p:cNvSpPr>
          <p:nvPr/>
        </p:nvSpPr>
        <p:spPr bwMode="auto">
          <a:xfrm>
            <a:off x="4953000" y="1828800"/>
            <a:ext cx="4191000" cy="313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buFontTx/>
              <a:buChar char="•"/>
              <a:defRPr/>
            </a:pPr>
            <a:r>
              <a:rPr lang="fr-FR" b="1" smtClean="0">
                <a:solidFill>
                  <a:srgbClr val="993300"/>
                </a:solidFill>
                <a:latin typeface="Times" charset="0"/>
                <a:cs typeface="+mn-cs"/>
              </a:rPr>
              <a:t> Fondateur historique de la pensée écologique depuis les années 1960</a:t>
            </a:r>
          </a:p>
          <a:p>
            <a:pPr eaLnBrk="0" hangingPunct="0">
              <a:buFontTx/>
              <a:buChar char="•"/>
              <a:defRPr/>
            </a:pPr>
            <a:endParaRPr lang="fr-FR" b="1" smtClean="0">
              <a:solidFill>
                <a:srgbClr val="993300"/>
              </a:solidFill>
              <a:latin typeface="Times" charset="0"/>
              <a:cs typeface="+mn-cs"/>
            </a:endParaRPr>
          </a:p>
          <a:p>
            <a:pPr eaLnBrk="0" hangingPunct="0">
              <a:buFontTx/>
              <a:buChar char="•"/>
              <a:defRPr/>
            </a:pPr>
            <a:r>
              <a:rPr lang="fr-FR" b="1" smtClean="0">
                <a:solidFill>
                  <a:srgbClr val="993300"/>
                </a:solidFill>
                <a:latin typeface="Times" charset="0"/>
                <a:cs typeface="+mn-cs"/>
              </a:rPr>
              <a:t> auteur de la théorie de Gaia</a:t>
            </a:r>
          </a:p>
          <a:p>
            <a:pPr eaLnBrk="0" hangingPunct="0">
              <a:buFontTx/>
              <a:buChar char="•"/>
              <a:defRPr/>
            </a:pPr>
            <a:endParaRPr lang="fr-FR" b="1" smtClean="0">
              <a:solidFill>
                <a:srgbClr val="993300"/>
              </a:solidFill>
              <a:latin typeface="Times" charset="0"/>
              <a:cs typeface="+mn-cs"/>
            </a:endParaRPr>
          </a:p>
          <a:p>
            <a:pPr eaLnBrk="0" hangingPunct="0">
              <a:buFontTx/>
              <a:buChar char="•"/>
              <a:defRPr/>
            </a:pPr>
            <a:r>
              <a:rPr lang="fr-FR" b="1" smtClean="0">
                <a:solidFill>
                  <a:srgbClr val="993300"/>
                </a:solidFill>
                <a:latin typeface="Times" charset="0"/>
                <a:cs typeface="+mn-cs"/>
              </a:rPr>
              <a:t> membre de l </a:t>
            </a:r>
            <a:r>
              <a:rPr lang="ja-JP" altLang="fr-FR" b="1" smtClean="0">
                <a:solidFill>
                  <a:srgbClr val="993300"/>
                </a:solidFill>
                <a:latin typeface="Arial"/>
                <a:cs typeface="+mn-cs"/>
              </a:rPr>
              <a:t>’</a:t>
            </a:r>
            <a:r>
              <a:rPr lang="fr-FR" b="1" smtClean="0">
                <a:solidFill>
                  <a:srgbClr val="993300"/>
                </a:solidFill>
                <a:latin typeface="Times" charset="0"/>
                <a:cs typeface="+mn-cs"/>
              </a:rPr>
              <a:t>AEPN</a:t>
            </a:r>
            <a:endParaRPr lang="fr-FR" sz="800" b="1" smtClean="0">
              <a:solidFill>
                <a:srgbClr val="993300"/>
              </a:solidFill>
              <a:latin typeface="Times" charset="0"/>
              <a:cs typeface="+mn-cs"/>
            </a:endParaRPr>
          </a:p>
          <a:p>
            <a:pPr eaLnBrk="0" hangingPunct="0">
              <a:defRPr/>
            </a:pPr>
            <a:endParaRPr lang="fr-FR" sz="800" b="1" smtClean="0">
              <a:solidFill>
                <a:srgbClr val="993300"/>
              </a:solidFill>
              <a:latin typeface="Times" charset="0"/>
              <a:cs typeface="+mn-cs"/>
            </a:endParaRPr>
          </a:p>
          <a:p>
            <a:pPr eaLnBrk="0" hangingPunct="0">
              <a:defRPr/>
            </a:pPr>
            <a:endParaRPr lang="fr-FR" b="1" smtClean="0">
              <a:solidFill>
                <a:srgbClr val="0000FF"/>
              </a:solidFill>
              <a:latin typeface="Arial" charset="0"/>
              <a:cs typeface="+mn-cs"/>
            </a:endParaRPr>
          </a:p>
        </p:txBody>
      </p:sp>
      <p:sp>
        <p:nvSpPr>
          <p:cNvPr id="433157" name="Text Box 5"/>
          <p:cNvSpPr txBox="1">
            <a:spLocks noChangeArrowheads="1"/>
          </p:cNvSpPr>
          <p:nvPr/>
        </p:nvSpPr>
        <p:spPr bwMode="auto">
          <a:xfrm rot="-5400000">
            <a:off x="4021932" y="3005931"/>
            <a:ext cx="1162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800" smtClean="0">
                <a:latin typeface="Times" charset="0"/>
                <a:cs typeface="+mn-cs"/>
              </a:rPr>
              <a:t>© Institut Bruno Comby</a:t>
            </a:r>
            <a:endParaRPr lang="fr-FR" smtClean="0">
              <a:latin typeface="Times" charset="0"/>
              <a:cs typeface="+mn-cs"/>
            </a:endParaRPr>
          </a:p>
        </p:txBody>
      </p:sp>
      <p:sp>
        <p:nvSpPr>
          <p:cNvPr id="433158" name="Rectangle 6"/>
          <p:cNvSpPr>
            <a:spLocks noChangeArrowheads="1"/>
          </p:cNvSpPr>
          <p:nvPr/>
        </p:nvSpPr>
        <p:spPr bwMode="auto">
          <a:xfrm>
            <a:off x="8534400"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576B9E33-A5FA-4A4B-AD70-63822D84A33F}" type="slidenum">
              <a:rPr lang="fr-FR" sz="1400">
                <a:cs typeface="+mn-cs"/>
              </a:rPr>
              <a:pPr algn="r" eaLnBrk="0" hangingPunct="0">
                <a:defRPr/>
              </a:pPr>
              <a:t>73</a:t>
            </a:fld>
            <a:endParaRPr lang="fr-FR" sz="1400">
              <a:cs typeface="+mn-cs"/>
            </a:endParaRPr>
          </a:p>
        </p:txBody>
      </p:sp>
      <p:pic>
        <p:nvPicPr>
          <p:cNvPr id="15155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05000"/>
            <a:ext cx="3754438"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60" name="Text Box 8"/>
          <p:cNvSpPr txBox="1">
            <a:spLocks noChangeArrowheads="1"/>
          </p:cNvSpPr>
          <p:nvPr/>
        </p:nvSpPr>
        <p:spPr bwMode="auto">
          <a:xfrm>
            <a:off x="533400" y="5257800"/>
            <a:ext cx="8162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b="1">
                <a:solidFill>
                  <a:srgbClr val="0000FF"/>
                </a:solidFill>
                <a:latin typeface="Arial" charset="0"/>
                <a:cs typeface="+mn-cs"/>
              </a:rPr>
              <a:t>« L</a:t>
            </a:r>
            <a:r>
              <a:rPr lang="ja-JP" altLang="fr-FR" b="1">
                <a:solidFill>
                  <a:srgbClr val="0000FF"/>
                </a:solidFill>
                <a:latin typeface="Arial"/>
                <a:cs typeface="+mn-cs"/>
              </a:rPr>
              <a:t>’</a:t>
            </a:r>
            <a:r>
              <a:rPr lang="fr-FR" b="1">
                <a:solidFill>
                  <a:srgbClr val="0000FF"/>
                </a:solidFill>
                <a:latin typeface="Arial" charset="0"/>
                <a:cs typeface="+mn-cs"/>
              </a:rPr>
              <a:t>énergie nucléaire est la seule solution écologique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ChangeArrowheads="1"/>
          </p:cNvSpPr>
          <p:nvPr>
            <p:ph type="ctrTitle"/>
          </p:nvPr>
        </p:nvSpPr>
        <p:spPr bwMode="auto">
          <a:xfrm>
            <a:off x="1524000" y="228600"/>
            <a:ext cx="7239000" cy="1143000"/>
          </a:xfrm>
          <a:solidFill>
            <a:srgbClr val="FFFFFF"/>
          </a:solidFill>
          <a:extLst>
            <a:ext uri="{91240B29-F687-4f45-9708-019B960494DF}">
              <a14:hiddenLine xmlns:a14="http://schemas.microsoft.com/office/drawing/2010/main" w="0">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solidFill>
                  <a:srgbClr val="1C23FC"/>
                </a:solidFill>
                <a:latin typeface="Times New Roman" charset="0"/>
                <a:ea typeface="ＭＳ Ｐゴシック" charset="0"/>
              </a:rPr>
              <a:t>Quelques autres écologistes</a:t>
            </a:r>
            <a:br>
              <a:rPr lang="fr-FR">
                <a:solidFill>
                  <a:srgbClr val="1C23FC"/>
                </a:solidFill>
                <a:latin typeface="Times New Roman" charset="0"/>
                <a:ea typeface="ＭＳ Ｐゴシック" charset="0"/>
              </a:rPr>
            </a:br>
            <a:r>
              <a:rPr lang="fr-FR">
                <a:solidFill>
                  <a:srgbClr val="1C23FC"/>
                </a:solidFill>
                <a:latin typeface="Times New Roman" charset="0"/>
                <a:ea typeface="ＭＳ Ｐゴシック" charset="0"/>
              </a:rPr>
              <a:t>pour le nucléaire                 </a:t>
            </a:r>
            <a:endParaRPr lang="fr-FR">
              <a:latin typeface="Times New Roman" charset="0"/>
              <a:ea typeface="ＭＳ Ｐゴシック" charset="0"/>
            </a:endParaRPr>
          </a:p>
        </p:txBody>
      </p:sp>
      <p:sp>
        <p:nvSpPr>
          <p:cNvPr id="153602" name="Rectangle 3"/>
          <p:cNvSpPr>
            <a:spLocks noGrp="1" noChangeArrowheads="1"/>
          </p:cNvSpPr>
          <p:nvPr>
            <p:ph type="subTitle" idx="1"/>
          </p:nvPr>
        </p:nvSpPr>
        <p:spPr bwMode="auto">
          <a:xfrm>
            <a:off x="381000" y="1752600"/>
            <a:ext cx="6248400" cy="1066800"/>
          </a:xfrm>
          <a:solidFill>
            <a:srgbClr val="FFFFFF"/>
          </a:solidFill>
          <a:extLst>
            <a:ext uri="{91240B29-F687-4f45-9708-019B960494DF}">
              <a14:hiddenLine xmlns:a14="http://schemas.microsoft.com/office/drawing/2010/main" w="0">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r" defTabSz="914400"/>
            <a:r>
              <a:rPr lang="fr-FR" sz="3800">
                <a:latin typeface="Times New Roman" charset="0"/>
                <a:ea typeface="ＭＳ Ｐゴシック" charset="0"/>
              </a:rPr>
              <a:t>Patrick MOORE,</a:t>
            </a:r>
            <a:r>
              <a:rPr lang="fr-FR" sz="1800">
                <a:latin typeface="Times New Roman" charset="0"/>
                <a:ea typeface="ＭＳ Ｐゴシック" charset="0"/>
              </a:rPr>
              <a:t>   </a:t>
            </a:r>
            <a:r>
              <a:rPr lang="fr-FR">
                <a:latin typeface="Arial" charset="0"/>
                <a:ea typeface="ＭＳ Ｐゴシック" charset="0"/>
              </a:rPr>
              <a:t>EFN-Canada</a:t>
            </a:r>
            <a:endParaRPr lang="fr-FR" sz="1800">
              <a:latin typeface="Times New Roman" charset="0"/>
              <a:ea typeface="ＭＳ Ｐゴシック" charset="0"/>
            </a:endParaRPr>
          </a:p>
          <a:p>
            <a:pPr algn="r" defTabSz="914400"/>
            <a:r>
              <a:rPr lang="fr-FR" sz="1200">
                <a:solidFill>
                  <a:srgbClr val="00A2CA"/>
                </a:solidFill>
                <a:latin typeface="Times New Roman" charset="0"/>
                <a:ea typeface="ＭＳ Ｐゴシック" charset="0"/>
              </a:rPr>
              <a:t>Fondateur et ancien directeur de Greenpeace international durant 7 ans, fondateur et ancien Président de Greenpeace-Canada durant 9 ans</a:t>
            </a:r>
            <a:endParaRPr lang="fr-FR" sz="1200">
              <a:latin typeface="Times New Roman" charset="0"/>
              <a:ea typeface="ＭＳ Ｐゴシック" charset="0"/>
            </a:endParaRPr>
          </a:p>
          <a:p>
            <a:pPr algn="r" defTabSz="914400"/>
            <a:endParaRPr lang="fr-FR" sz="800">
              <a:latin typeface="Times New Roman" charset="0"/>
              <a:ea typeface="ＭＳ Ｐゴシック" charset="0"/>
            </a:endParaRPr>
          </a:p>
        </p:txBody>
      </p:sp>
      <p:pic>
        <p:nvPicPr>
          <p:cNvPr id="153603" name="Picture 5" descr="Hugh-Montefi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3124200"/>
            <a:ext cx="11636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Rectangle 7"/>
          <p:cNvSpPr>
            <a:spLocks noChangeArrowheads="1"/>
          </p:cNvSpPr>
          <p:nvPr/>
        </p:nvSpPr>
        <p:spPr bwMode="auto">
          <a:xfrm>
            <a:off x="3581400" y="4495800"/>
            <a:ext cx="4876800" cy="94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20000"/>
              </a:spcBef>
            </a:pPr>
            <a:r>
              <a:rPr lang="fr-FR" sz="3200">
                <a:latin typeface="Arial" charset="0"/>
              </a:rPr>
              <a:t>Yumi AKIMOTO, EFN-JP</a:t>
            </a:r>
          </a:p>
          <a:p>
            <a:pPr>
              <a:spcBef>
                <a:spcPct val="20000"/>
              </a:spcBef>
            </a:pPr>
            <a:r>
              <a:rPr lang="fr-FR" sz="2000">
                <a:solidFill>
                  <a:srgbClr val="00A2CA"/>
                </a:solidFill>
                <a:latin typeface="Arial" charset="0"/>
              </a:rPr>
              <a:t>Survivants d</a:t>
            </a:r>
            <a:r>
              <a:rPr lang="ja-JP" altLang="fr-FR" sz="2000">
                <a:solidFill>
                  <a:srgbClr val="00A2CA"/>
                </a:solidFill>
                <a:latin typeface="Arial" charset="0"/>
              </a:rPr>
              <a:t>’</a:t>
            </a:r>
            <a:r>
              <a:rPr lang="fr-FR" altLang="ja-JP" sz="2000">
                <a:solidFill>
                  <a:srgbClr val="00A2CA"/>
                </a:solidFill>
                <a:latin typeface="Arial" charset="0"/>
              </a:rPr>
              <a:t>Hiroshima</a:t>
            </a:r>
            <a:endParaRPr lang="fr-FR" sz="2000">
              <a:solidFill>
                <a:srgbClr val="00A2CA"/>
              </a:solidFill>
              <a:latin typeface="Arial" charset="0"/>
            </a:endParaRPr>
          </a:p>
        </p:txBody>
      </p:sp>
      <p:pic>
        <p:nvPicPr>
          <p:cNvPr id="153605" name="Picture 8" descr="Mori-portraitp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5105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9" descr="Kaito-kak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5029200"/>
            <a:ext cx="213360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7" name="Text Box 10"/>
          <p:cNvSpPr txBox="1">
            <a:spLocks noChangeArrowheads="1"/>
          </p:cNvSpPr>
          <p:nvPr/>
        </p:nvSpPr>
        <p:spPr bwMode="auto">
          <a:xfrm>
            <a:off x="762000" y="2971800"/>
            <a:ext cx="1295400" cy="21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fr-FR" sz="800">
                <a:solidFill>
                  <a:srgbClr val="A9A9A9"/>
                </a:solidFill>
                <a:latin typeface="Arial" charset="0"/>
              </a:rPr>
              <a:t>Photo D.R.</a:t>
            </a:r>
            <a:endParaRPr lang="fr-FR">
              <a:latin typeface="Arial" charset="0"/>
            </a:endParaRPr>
          </a:p>
        </p:txBody>
      </p:sp>
      <p:sp>
        <p:nvSpPr>
          <p:cNvPr id="153608" name="Rectangle 11"/>
          <p:cNvSpPr>
            <a:spLocks noChangeArrowheads="1"/>
          </p:cNvSpPr>
          <p:nvPr/>
        </p:nvSpPr>
        <p:spPr bwMode="auto">
          <a:xfrm>
            <a:off x="1828800" y="3581400"/>
            <a:ext cx="7072313" cy="94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spcBef>
                <a:spcPct val="20000"/>
              </a:spcBef>
            </a:pPr>
            <a:r>
              <a:rPr lang="fr-FR" sz="3200">
                <a:latin typeface="Arial" charset="0"/>
              </a:rPr>
              <a:t>Bishop Hugh MONTEFIORE, EFN-UK</a:t>
            </a:r>
          </a:p>
          <a:p>
            <a:pPr>
              <a:spcBef>
                <a:spcPct val="20000"/>
              </a:spcBef>
            </a:pPr>
            <a:r>
              <a:rPr lang="fr-FR" sz="2000">
                <a:solidFill>
                  <a:srgbClr val="00A2CA"/>
                </a:solidFill>
                <a:latin typeface="Arial" charset="0"/>
              </a:rPr>
              <a:t>Ancien membre du Bureau de Friends of the Earth UK</a:t>
            </a:r>
            <a:endParaRPr lang="fr-FR">
              <a:latin typeface="Arial" charset="0"/>
            </a:endParaRPr>
          </a:p>
        </p:txBody>
      </p:sp>
      <p:pic>
        <p:nvPicPr>
          <p:cNvPr id="153609" name="Picture 12" descr="fla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2895600"/>
            <a:ext cx="7620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0" name="Picture 13" descr="fla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3124200"/>
            <a:ext cx="73025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1" name="Picture 14" descr="fla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0" y="4495800"/>
            <a:ext cx="6858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2" name="Picture 15" descr="Gul-Goktepe-BlackSea-sma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4953000"/>
            <a:ext cx="2209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3" name="Rectangle 16"/>
          <p:cNvSpPr>
            <a:spLocks noChangeArrowheads="1"/>
          </p:cNvSpPr>
          <p:nvPr/>
        </p:nvSpPr>
        <p:spPr bwMode="auto">
          <a:xfrm>
            <a:off x="2514600" y="5562600"/>
            <a:ext cx="4267200"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fr-FR" sz="3200">
                <a:latin typeface="Arial" charset="0"/>
              </a:rPr>
              <a:t>Gul GOKTEPE</a:t>
            </a:r>
          </a:p>
          <a:p>
            <a:pPr eaLnBrk="0" hangingPunct="0"/>
            <a:r>
              <a:rPr lang="fr-FR" sz="2000">
                <a:solidFill>
                  <a:schemeClr val="accent1"/>
                </a:solidFill>
                <a:latin typeface="Arial" charset="0"/>
              </a:rPr>
              <a:t>Black Sea Medal (distinction envi- ronnementale des Nations Unies)</a:t>
            </a:r>
          </a:p>
        </p:txBody>
      </p:sp>
      <p:pic>
        <p:nvPicPr>
          <p:cNvPr id="153614" name="Picture 17" descr="moore-B-Rod-T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11430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lgn="ctr" defTabSz="762000" eaLnBrk="0" hangingPunct="0">
              <a:defRPr/>
            </a:pPr>
            <a:r>
              <a:rPr lang="fr-FR" b="1">
                <a:solidFill>
                  <a:srgbClr val="0000FF"/>
                </a:solidFill>
                <a:cs typeface="+mn-cs"/>
              </a:rPr>
              <a:t>   </a:t>
            </a:r>
            <a:r>
              <a:rPr lang="fr-FR" sz="3600" b="1" u="sng">
                <a:solidFill>
                  <a:srgbClr val="0000FF"/>
                </a:solidFill>
                <a:cs typeface="+mn-cs"/>
              </a:rPr>
              <a:t>CONCLUSION</a:t>
            </a:r>
            <a:endParaRPr lang="fr-FR" sz="3600" b="1" u="sng">
              <a:solidFill>
                <a:schemeClr val="tx2"/>
              </a:solidFill>
              <a:cs typeface="+mn-cs"/>
            </a:endParaRPr>
          </a:p>
        </p:txBody>
      </p:sp>
      <p:pic>
        <p:nvPicPr>
          <p:cNvPr id="1556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4" name="Rectangle 4"/>
          <p:cNvSpPr>
            <a:spLocks noChangeArrowheads="1"/>
          </p:cNvSpPr>
          <p:nvPr/>
        </p:nvSpPr>
        <p:spPr bwMode="auto">
          <a:xfrm>
            <a:off x="0" y="1524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algn="ctr" defTabSz="762000" eaLnBrk="0" hangingPunct="0">
              <a:spcBef>
                <a:spcPct val="20000"/>
              </a:spcBef>
              <a:buSzPct val="100000"/>
              <a:defRPr/>
            </a:pPr>
            <a:r>
              <a:rPr lang="fr-FR" sz="4400" b="1">
                <a:solidFill>
                  <a:srgbClr val="FADC00"/>
                </a:solidFill>
                <a:cs typeface="+mn-cs"/>
              </a:rPr>
              <a:t>L </a:t>
            </a:r>
            <a:r>
              <a:rPr lang="ja-JP" altLang="fr-FR" sz="4400" b="1">
                <a:solidFill>
                  <a:srgbClr val="FADC00"/>
                </a:solidFill>
                <a:latin typeface="Arial"/>
                <a:cs typeface="+mn-cs"/>
              </a:rPr>
              <a:t>’</a:t>
            </a:r>
            <a:r>
              <a:rPr lang="fr-FR" sz="4400" b="1">
                <a:solidFill>
                  <a:srgbClr val="FADC00"/>
                </a:solidFill>
                <a:cs typeface="+mn-cs"/>
              </a:rPr>
              <a:t>ENERGIE NUCLEAIRE</a:t>
            </a:r>
            <a:endParaRPr lang="fr-FR" sz="4400" b="1">
              <a:cs typeface="+mn-cs"/>
            </a:endParaRPr>
          </a:p>
          <a:p>
            <a:pPr marL="342900" indent="-342900" algn="ctr" defTabSz="762000" eaLnBrk="0" hangingPunct="0">
              <a:spcBef>
                <a:spcPct val="20000"/>
              </a:spcBef>
              <a:buSzPct val="100000"/>
              <a:defRPr/>
            </a:pPr>
            <a:r>
              <a:rPr lang="fr-FR" sz="4400" b="1">
                <a:solidFill>
                  <a:srgbClr val="FADC00"/>
                </a:solidFill>
                <a:cs typeface="+mn-cs"/>
              </a:rPr>
              <a:t>BIEN CONCUE,</a:t>
            </a:r>
          </a:p>
          <a:p>
            <a:pPr marL="342900" indent="-342900" algn="ctr" defTabSz="762000" eaLnBrk="0" hangingPunct="0">
              <a:spcBef>
                <a:spcPct val="20000"/>
              </a:spcBef>
              <a:buSzPct val="100000"/>
              <a:defRPr/>
            </a:pPr>
            <a:r>
              <a:rPr lang="fr-FR" sz="4400" b="1">
                <a:solidFill>
                  <a:srgbClr val="FADC00"/>
                </a:solidFill>
                <a:cs typeface="+mn-cs"/>
              </a:rPr>
              <a:t>BIEN CONSTRUITE,</a:t>
            </a:r>
          </a:p>
          <a:p>
            <a:pPr marL="342900" indent="-342900" algn="ctr" defTabSz="762000" eaLnBrk="0" hangingPunct="0">
              <a:spcBef>
                <a:spcPct val="20000"/>
              </a:spcBef>
              <a:buSzPct val="100000"/>
              <a:defRPr/>
            </a:pPr>
            <a:r>
              <a:rPr lang="fr-FR" sz="4400" b="1">
                <a:solidFill>
                  <a:srgbClr val="FADC00"/>
                </a:solidFill>
                <a:cs typeface="+mn-cs"/>
              </a:rPr>
              <a:t>BIEN EXPLOITEE EST</a:t>
            </a:r>
          </a:p>
          <a:p>
            <a:pPr marL="342900" indent="-342900" algn="ctr" defTabSz="762000" eaLnBrk="0" hangingPunct="0">
              <a:spcBef>
                <a:spcPct val="20000"/>
              </a:spcBef>
              <a:buSzPct val="100000"/>
              <a:defRPr/>
            </a:pPr>
            <a:r>
              <a:rPr lang="fr-FR" sz="4400" b="1">
                <a:solidFill>
                  <a:schemeClr val="bg1"/>
                </a:solidFill>
                <a:cs typeface="+mn-cs"/>
              </a:rPr>
              <a:t>PROPRE, SURE, ABONDANTE, ECOLOGIQUE, ECONOMIQUE  INDISPENSABLE POUR NOTRE AVENIR ET POUR LUTTER CONTRE L </a:t>
            </a:r>
            <a:r>
              <a:rPr lang="ja-JP" altLang="fr-FR" sz="4400" b="1">
                <a:solidFill>
                  <a:schemeClr val="bg1"/>
                </a:solidFill>
                <a:latin typeface="Arial"/>
                <a:cs typeface="+mn-cs"/>
              </a:rPr>
              <a:t>’</a:t>
            </a:r>
            <a:r>
              <a:rPr lang="fr-FR" sz="4400" b="1">
                <a:solidFill>
                  <a:schemeClr val="bg1"/>
                </a:solidFill>
                <a:cs typeface="+mn-cs"/>
              </a:rPr>
              <a:t>EFFET DE SERRE.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38400"/>
            <a:ext cx="2965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1" name="Text Box 3"/>
          <p:cNvSpPr txBox="1">
            <a:spLocks noChangeArrowheads="1"/>
          </p:cNvSpPr>
          <p:nvPr/>
        </p:nvSpPr>
        <p:spPr bwMode="auto">
          <a:xfrm>
            <a:off x="4114800" y="2286000"/>
            <a:ext cx="4572000"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a:defRPr/>
            </a:pPr>
            <a:r>
              <a:rPr lang="fr-FR" sz="2800" b="1" u="sng" smtClean="0">
                <a:solidFill>
                  <a:schemeClr val="accent2"/>
                </a:solidFill>
                <a:cs typeface="+mn-cs"/>
              </a:rPr>
              <a:t>Plus d</a:t>
            </a:r>
            <a:r>
              <a:rPr lang="ja-JP" altLang="fr-FR" sz="2800" b="1" u="sng" smtClean="0">
                <a:solidFill>
                  <a:schemeClr val="accent2"/>
                </a:solidFill>
                <a:latin typeface="Arial"/>
                <a:cs typeface="+mn-cs"/>
              </a:rPr>
              <a:t>’</a:t>
            </a:r>
            <a:r>
              <a:rPr lang="fr-FR" sz="2800" b="1" u="sng" smtClean="0">
                <a:solidFill>
                  <a:schemeClr val="accent2"/>
                </a:solidFill>
                <a:cs typeface="+mn-cs"/>
              </a:rPr>
              <a:t>information :</a:t>
            </a:r>
            <a:endParaRPr lang="fr-FR" sz="2800" b="1" smtClean="0">
              <a:solidFill>
                <a:schemeClr val="accent2"/>
              </a:solidFill>
              <a:cs typeface="+mn-cs"/>
            </a:endParaRPr>
          </a:p>
          <a:p>
            <a:pPr>
              <a:defRPr/>
            </a:pPr>
            <a:r>
              <a:rPr lang="fr-FR" sz="2800" b="1" smtClean="0">
                <a:solidFill>
                  <a:schemeClr val="accent2"/>
                </a:solidFill>
                <a:cs typeface="+mn-cs"/>
              </a:rPr>
              <a:t>www.ecolo.org</a:t>
            </a:r>
            <a:endParaRPr lang="fr-FR" sz="2000" b="1" smtClean="0">
              <a:solidFill>
                <a:srgbClr val="0000FF"/>
              </a:solidFill>
              <a:cs typeface="+mn-cs"/>
            </a:endParaRPr>
          </a:p>
          <a:p>
            <a:pPr>
              <a:defRPr/>
            </a:pPr>
            <a:endParaRPr lang="fr-FR" sz="2000" b="1" smtClean="0">
              <a:solidFill>
                <a:srgbClr val="0000FF"/>
              </a:solidFill>
              <a:cs typeface="+mn-cs"/>
            </a:endParaRPr>
          </a:p>
          <a:p>
            <a:pPr>
              <a:defRPr/>
            </a:pPr>
            <a:r>
              <a:rPr lang="fr-FR" sz="2800" b="1" u="sng" smtClean="0">
                <a:solidFill>
                  <a:srgbClr val="0000FF"/>
                </a:solidFill>
                <a:cs typeface="+mn-cs"/>
              </a:rPr>
              <a:t>Le livre :</a:t>
            </a:r>
            <a:r>
              <a:rPr lang="fr-FR" sz="2800" b="1" smtClean="0">
                <a:solidFill>
                  <a:srgbClr val="0000FF"/>
                </a:solidFill>
                <a:cs typeface="+mn-cs"/>
              </a:rPr>
              <a:t> www.comby.org</a:t>
            </a:r>
            <a:endParaRPr lang="fr-FR" sz="2000" b="1" smtClean="0">
              <a:solidFill>
                <a:srgbClr val="0000FF"/>
              </a:solidFill>
              <a:cs typeface="+mn-cs"/>
            </a:endParaRPr>
          </a:p>
          <a:p>
            <a:pPr>
              <a:defRPr/>
            </a:pPr>
            <a:endParaRPr lang="fr-FR" sz="2000" b="1" smtClean="0">
              <a:solidFill>
                <a:srgbClr val="0000FF"/>
              </a:solidFill>
              <a:cs typeface="+mn-cs"/>
            </a:endParaRPr>
          </a:p>
          <a:p>
            <a:pPr>
              <a:defRPr/>
            </a:pPr>
            <a:r>
              <a:rPr lang="fr-FR" sz="2800" b="1" u="sng" smtClean="0">
                <a:solidFill>
                  <a:schemeClr val="accent2"/>
                </a:solidFill>
                <a:cs typeface="+mn-cs"/>
              </a:rPr>
              <a:t>Contact :</a:t>
            </a:r>
            <a:r>
              <a:rPr lang="fr-FR" sz="2800" b="1" smtClean="0">
                <a:solidFill>
                  <a:schemeClr val="accent2"/>
                </a:solidFill>
                <a:cs typeface="+mn-cs"/>
              </a:rPr>
              <a:t> bruno[at]ecolo.org</a:t>
            </a:r>
            <a:endParaRPr lang="fr-FR" sz="2000" b="1" smtClean="0">
              <a:solidFill>
                <a:srgbClr val="0000FF"/>
              </a:solidFill>
              <a:cs typeface="+mn-cs"/>
            </a:endParaRPr>
          </a:p>
          <a:p>
            <a:pPr>
              <a:defRPr/>
            </a:pPr>
            <a:endParaRPr lang="fr-FR" sz="2000" b="1" smtClean="0">
              <a:solidFill>
                <a:srgbClr val="0000FF"/>
              </a:solidFill>
              <a:cs typeface="+mn-cs"/>
            </a:endParaRPr>
          </a:p>
          <a:p>
            <a:pPr>
              <a:defRPr/>
            </a:pPr>
            <a:r>
              <a:rPr lang="fr-FR" sz="2000" b="1" smtClean="0">
                <a:solidFill>
                  <a:srgbClr val="0000FF"/>
                </a:solidFill>
                <a:cs typeface="+mn-cs"/>
              </a:rPr>
              <a:t>© COPYRIGHT -  droits réservés</a:t>
            </a:r>
            <a:endParaRPr lang="fr-FR" sz="1600" b="1" smtClean="0">
              <a:cs typeface="+mn-cs"/>
            </a:endParaRPr>
          </a:p>
          <a:p>
            <a:pPr eaLnBrk="0" hangingPunct="0">
              <a:defRPr/>
            </a:pPr>
            <a:endParaRPr lang="fr-FR" smtClean="0">
              <a:latin typeface="Times" charset="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10306"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610307"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610308" name="Rectangle 4"/>
          <p:cNvSpPr>
            <a:spLocks noGrp="1" noChangeArrowheads="1"/>
          </p:cNvSpPr>
          <p:nvPr>
            <p:ph type="title"/>
          </p:nvPr>
        </p:nvSpPr>
        <p:spPr bwMode="auto">
          <a:xfrm>
            <a:off x="2209800" y="609600"/>
            <a:ext cx="6248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488" tIns="44450" rIns="90488" bIns="44450" numCol="1" anchor="ctr" anchorCtr="0" compatLnSpc="1">
            <a:prstTxWarp prst="textNoShape">
              <a:avLst/>
            </a:prstTxWarp>
          </a:bodyPr>
          <a:lstStyle/>
          <a:p>
            <a:pPr>
              <a:defRPr/>
            </a:pPr>
            <a:r>
              <a:rPr lang="fr-FR" sz="3600" b="1" smtClean="0">
                <a:solidFill>
                  <a:srgbClr val="0000CC"/>
                </a:solidFill>
                <a:cs typeface="+mj-cs"/>
              </a:rPr>
              <a:t>EFFET DE SERRE</a:t>
            </a:r>
            <a:endParaRPr lang="fr-FR" sz="3600" b="1" u="sng" smtClean="0">
              <a:cs typeface="+mj-cs"/>
            </a:endParaRPr>
          </a:p>
        </p:txBody>
      </p:sp>
      <p:sp>
        <p:nvSpPr>
          <p:cNvPr id="610309" name="Rectangle 5"/>
          <p:cNvSpPr>
            <a:spLocks noGrp="1" noChangeArrowheads="1"/>
          </p:cNvSpPr>
          <p:nvPr>
            <p:ph type="body" idx="1"/>
          </p:nvPr>
        </p:nvSpPr>
        <p:spPr bwMode="auto">
          <a:xfrm>
            <a:off x="95250" y="1981200"/>
            <a:ext cx="904875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488" tIns="44450" rIns="90488" bIns="44450" numCol="1" anchor="t" anchorCtr="0" compatLnSpc="1">
            <a:prstTxWarp prst="textNoShape">
              <a:avLst/>
            </a:prstTxWarp>
          </a:bodyPr>
          <a:lstStyle/>
          <a:p>
            <a:pPr>
              <a:buFontTx/>
              <a:buNone/>
              <a:defRPr/>
            </a:pPr>
            <a:endParaRPr lang="fr-FR" sz="2400" b="1" smtClean="0">
              <a:cs typeface="+mn-cs"/>
            </a:endParaRPr>
          </a:p>
          <a:p>
            <a:pPr>
              <a:defRPr/>
            </a:pPr>
            <a:r>
              <a:rPr lang="fr-FR" sz="2400" b="1" smtClean="0">
                <a:cs typeface="+mn-cs"/>
              </a:rPr>
              <a:t>PHÉNOMÈNE </a:t>
            </a:r>
            <a:r>
              <a:rPr lang="fr-FR" sz="2400" b="1" smtClean="0">
                <a:solidFill>
                  <a:srgbClr val="00FF00"/>
                </a:solidFill>
                <a:cs typeface="+mn-cs"/>
              </a:rPr>
              <a:t>NATUREL</a:t>
            </a:r>
            <a:r>
              <a:rPr lang="fr-FR" sz="2400" b="1" smtClean="0">
                <a:cs typeface="+mn-cs"/>
              </a:rPr>
              <a:t> DÛ PRINCIPALEMENT </a:t>
            </a:r>
            <a:r>
              <a:rPr lang="fr-FR" sz="2400" b="1" smtClean="0">
                <a:cs typeface="Times New Roman" charset="0"/>
              </a:rPr>
              <a:t>À</a:t>
            </a:r>
            <a:r>
              <a:rPr lang="fr-FR" sz="2400" b="1" smtClean="0">
                <a:cs typeface="+mn-cs"/>
              </a:rPr>
              <a:t> LA </a:t>
            </a:r>
            <a:r>
              <a:rPr lang="fr-FR" sz="2400" b="1" smtClean="0">
                <a:solidFill>
                  <a:schemeClr val="accent1"/>
                </a:solidFill>
                <a:cs typeface="+mn-cs"/>
              </a:rPr>
              <a:t>VAPEUR D'EAU </a:t>
            </a:r>
            <a:r>
              <a:rPr lang="fr-FR" sz="2400" b="1" smtClean="0">
                <a:cs typeface="+mn-cs"/>
                <a:sym typeface="Wingdings" charset="0"/>
              </a:rPr>
              <a:t></a:t>
            </a:r>
            <a:r>
              <a:rPr lang="fr-FR" sz="2400" b="1" smtClean="0">
                <a:solidFill>
                  <a:schemeClr val="accent2"/>
                </a:solidFill>
                <a:cs typeface="+mn-cs"/>
              </a:rPr>
              <a:t> </a:t>
            </a:r>
            <a:r>
              <a:rPr lang="fr-FR" sz="2400" b="1" smtClean="0">
                <a:solidFill>
                  <a:srgbClr val="00FF00"/>
                </a:solidFill>
                <a:cs typeface="+mn-cs"/>
              </a:rPr>
              <a:t>t° moyenne de la terre: 15°c</a:t>
            </a:r>
            <a:endParaRPr lang="fr-FR" sz="2400" b="1" smtClean="0">
              <a:solidFill>
                <a:schemeClr val="accent2"/>
              </a:solidFill>
              <a:cs typeface="+mn-cs"/>
            </a:endParaRPr>
          </a:p>
          <a:p>
            <a:pPr>
              <a:defRPr/>
            </a:pPr>
            <a:r>
              <a:rPr lang="fr-FR" sz="2400" b="1" smtClean="0">
                <a:cs typeface="+mn-cs"/>
              </a:rPr>
              <a:t>SANS EFFET DE SERRE </a:t>
            </a:r>
            <a:r>
              <a:rPr lang="fr-FR" sz="2400" b="1" smtClean="0">
                <a:cs typeface="+mn-cs"/>
                <a:sym typeface="Wingdings" charset="0"/>
              </a:rPr>
              <a:t></a:t>
            </a:r>
            <a:r>
              <a:rPr lang="fr-FR" sz="2400" b="1" smtClean="0">
                <a:cs typeface="+mn-cs"/>
              </a:rPr>
              <a:t> t° moyenne: -18°c</a:t>
            </a:r>
          </a:p>
          <a:p>
            <a:pPr>
              <a:defRPr/>
            </a:pPr>
            <a:r>
              <a:rPr lang="fr-FR" sz="2400" b="1" smtClean="0">
                <a:cs typeface="+mn-cs"/>
              </a:rPr>
              <a:t>L'EFFET DE SERRE "PÈSE" DONC 15 +18 = 33°c</a:t>
            </a:r>
            <a:endParaRPr lang="fr-FR" sz="2400" b="1" smtClean="0">
              <a:solidFill>
                <a:srgbClr val="00FF00"/>
              </a:solidFill>
              <a:cs typeface="+mn-cs"/>
            </a:endParaRPr>
          </a:p>
          <a:p>
            <a:pPr>
              <a:defRPr/>
            </a:pPr>
            <a:r>
              <a:rPr lang="fr-FR" sz="2400" b="1" smtClean="0">
                <a:solidFill>
                  <a:srgbClr val="00FF00"/>
                </a:solidFill>
                <a:cs typeface="+mn-cs"/>
              </a:rPr>
              <a:t>L'EFFET DE SERRE EST NATUREL : C'EST UNE BÉNÉDICTION</a:t>
            </a:r>
          </a:p>
          <a:p>
            <a:pPr>
              <a:defRPr/>
            </a:pPr>
            <a:r>
              <a:rPr lang="fr-FR" sz="2400" b="1" smtClean="0">
                <a:cs typeface="+mn-cs"/>
              </a:rPr>
              <a:t>QUEL EN EST LE MÉCANISME?</a:t>
            </a:r>
            <a:endParaRPr lang="fr-FR" sz="2400" b="1" smtClean="0">
              <a:solidFill>
                <a:schemeClr val="accent1"/>
              </a:solidFill>
              <a:cs typeface="+mn-cs"/>
            </a:endParaRPr>
          </a:p>
          <a:p>
            <a:pPr>
              <a:buFontTx/>
              <a:buNone/>
              <a:defRPr/>
            </a:pPr>
            <a:endParaRPr lang="fr-FR" sz="2400" b="1" smtClean="0">
              <a:solidFill>
                <a:schemeClr val="accent1"/>
              </a:solidFill>
              <a:cs typeface="+mn-cs"/>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pull dir="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2354"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612355"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612356" name="Rectangle 4"/>
          <p:cNvSpPr>
            <a:spLocks noGrp="1" noChangeArrowheads="1"/>
          </p:cNvSpPr>
          <p:nvPr>
            <p:ph type="title"/>
          </p:nvPr>
        </p:nvSpPr>
        <p:spPr bwMode="auto">
          <a:xfrm>
            <a:off x="1524000" y="304800"/>
            <a:ext cx="7620000" cy="914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488" tIns="44450" rIns="90488" bIns="44450" numCol="1" anchor="ctr" anchorCtr="0" compatLnSpc="1">
            <a:prstTxWarp prst="textNoShape">
              <a:avLst/>
            </a:prstTxWarp>
          </a:bodyPr>
          <a:lstStyle/>
          <a:p>
            <a:pPr>
              <a:defRPr/>
            </a:pPr>
            <a:r>
              <a:rPr lang="fr-FR" sz="3600" b="1" smtClean="0">
                <a:solidFill>
                  <a:srgbClr val="0000CC"/>
                </a:solidFill>
                <a:cs typeface="+mj-cs"/>
              </a:rPr>
              <a:t>BILAN RADIATIF DE LA TERRE</a:t>
            </a:r>
            <a:r>
              <a:rPr lang="fr-FR" sz="3200" b="1" smtClean="0">
                <a:solidFill>
                  <a:srgbClr val="0000CC"/>
                </a:solidFill>
                <a:cs typeface="+mj-cs"/>
              </a:rPr>
              <a:t/>
            </a:r>
            <a:br>
              <a:rPr lang="fr-FR" sz="3200" b="1" smtClean="0">
                <a:solidFill>
                  <a:srgbClr val="0000CC"/>
                </a:solidFill>
                <a:cs typeface="+mj-cs"/>
              </a:rPr>
            </a:br>
            <a:r>
              <a:rPr lang="fr-FR" sz="3200" b="1" smtClean="0">
                <a:solidFill>
                  <a:srgbClr val="0000CC"/>
                </a:solidFill>
                <a:cs typeface="+mj-cs"/>
              </a:rPr>
              <a:t>(moyenne annuelle)</a:t>
            </a:r>
            <a:r>
              <a:rPr lang="fr-FR" sz="3600" b="1" u="sng" smtClean="0">
                <a:cs typeface="+mj-cs"/>
              </a:rPr>
              <a:t> </a:t>
            </a:r>
          </a:p>
        </p:txBody>
      </p:sp>
      <p:sp>
        <p:nvSpPr>
          <p:cNvPr id="612357" name="Oval 5"/>
          <p:cNvSpPr>
            <a:spLocks noChangeArrowheads="1"/>
          </p:cNvSpPr>
          <p:nvPr/>
        </p:nvSpPr>
        <p:spPr bwMode="auto">
          <a:xfrm>
            <a:off x="457200" y="1600200"/>
            <a:ext cx="539750" cy="520700"/>
          </a:xfrm>
          <a:prstGeom prst="ellipse">
            <a:avLst/>
          </a:prstGeom>
          <a:solidFill>
            <a:srgbClr val="FAFD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cs typeface="+mn-cs"/>
            </a:endParaRPr>
          </a:p>
        </p:txBody>
      </p:sp>
      <p:sp>
        <p:nvSpPr>
          <p:cNvPr id="612358" name="Line 6"/>
          <p:cNvSpPr>
            <a:spLocks noChangeShapeType="1"/>
          </p:cNvSpPr>
          <p:nvPr/>
        </p:nvSpPr>
        <p:spPr bwMode="auto">
          <a:xfrm flipV="1">
            <a:off x="0" y="5410200"/>
            <a:ext cx="904875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59" name="Line 7"/>
          <p:cNvSpPr>
            <a:spLocks noChangeShapeType="1"/>
          </p:cNvSpPr>
          <p:nvPr/>
        </p:nvSpPr>
        <p:spPr bwMode="auto">
          <a:xfrm flipV="1">
            <a:off x="38100" y="3486150"/>
            <a:ext cx="9048750" cy="19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60" name="Rectangle 8"/>
          <p:cNvSpPr>
            <a:spLocks noChangeArrowheads="1"/>
          </p:cNvSpPr>
          <p:nvPr/>
        </p:nvSpPr>
        <p:spPr bwMode="auto">
          <a:xfrm>
            <a:off x="42863" y="3959225"/>
            <a:ext cx="13747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fr-FR" sz="1800" b="1">
                <a:cs typeface="+mn-cs"/>
              </a:rPr>
              <a:t>Atmosphère</a:t>
            </a:r>
          </a:p>
          <a:p>
            <a:pPr defTabSz="762000" eaLnBrk="0" hangingPunct="0">
              <a:defRPr/>
            </a:pPr>
            <a:r>
              <a:rPr lang="fr-FR" sz="1800" b="1">
                <a:cs typeface="+mn-cs"/>
              </a:rPr>
              <a:t> ~100 kms</a:t>
            </a:r>
          </a:p>
        </p:txBody>
      </p:sp>
      <p:sp>
        <p:nvSpPr>
          <p:cNvPr id="612361" name="Line 9"/>
          <p:cNvSpPr>
            <a:spLocks noChangeShapeType="1"/>
          </p:cNvSpPr>
          <p:nvPr/>
        </p:nvSpPr>
        <p:spPr bwMode="auto">
          <a:xfrm>
            <a:off x="990600" y="2133600"/>
            <a:ext cx="1371600" cy="219075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62" name="Line 10"/>
          <p:cNvSpPr>
            <a:spLocks noChangeShapeType="1"/>
          </p:cNvSpPr>
          <p:nvPr/>
        </p:nvSpPr>
        <p:spPr bwMode="auto">
          <a:xfrm flipV="1">
            <a:off x="2381250" y="2228850"/>
            <a:ext cx="1866900" cy="2076450"/>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63" name="Line 11"/>
          <p:cNvSpPr>
            <a:spLocks noChangeShapeType="1"/>
          </p:cNvSpPr>
          <p:nvPr/>
        </p:nvSpPr>
        <p:spPr bwMode="auto">
          <a:xfrm>
            <a:off x="2381250" y="4324350"/>
            <a:ext cx="819150" cy="1162050"/>
          </a:xfrm>
          <a:prstGeom prst="line">
            <a:avLst/>
          </a:prstGeom>
          <a:noFill/>
          <a:ln w="508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64" name="Rectangle 12"/>
          <p:cNvSpPr>
            <a:spLocks noChangeArrowheads="1"/>
          </p:cNvSpPr>
          <p:nvPr/>
        </p:nvSpPr>
        <p:spPr bwMode="auto">
          <a:xfrm>
            <a:off x="58738" y="2759075"/>
            <a:ext cx="15303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762000" eaLnBrk="0" hangingPunct="0">
              <a:defRPr/>
            </a:pPr>
            <a:r>
              <a:rPr lang="fr-FR" sz="1800" b="1">
                <a:cs typeface="+mn-cs"/>
              </a:rPr>
              <a:t>340W/M2</a:t>
            </a:r>
          </a:p>
        </p:txBody>
      </p:sp>
      <p:sp>
        <p:nvSpPr>
          <p:cNvPr id="612365" name="Rectangle 13"/>
          <p:cNvSpPr>
            <a:spLocks noChangeArrowheads="1"/>
          </p:cNvSpPr>
          <p:nvPr/>
        </p:nvSpPr>
        <p:spPr bwMode="auto">
          <a:xfrm>
            <a:off x="3125788" y="1563688"/>
            <a:ext cx="349885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762000" eaLnBrk="0" hangingPunct="0">
              <a:defRPr/>
            </a:pPr>
            <a:r>
              <a:rPr lang="fr-FR" sz="1800" b="1">
                <a:cs typeface="+mn-cs"/>
              </a:rPr>
              <a:t>100W/M2 réfléchis par</a:t>
            </a:r>
          </a:p>
          <a:p>
            <a:pPr defTabSz="762000" eaLnBrk="0" hangingPunct="0">
              <a:defRPr/>
            </a:pPr>
            <a:r>
              <a:rPr lang="fr-FR" sz="1800" b="1">
                <a:cs typeface="+mn-cs"/>
              </a:rPr>
              <a:t>l'atmosphère et les nuages</a:t>
            </a:r>
          </a:p>
        </p:txBody>
      </p:sp>
      <p:sp>
        <p:nvSpPr>
          <p:cNvPr id="612366" name="Rectangle 14"/>
          <p:cNvSpPr>
            <a:spLocks noChangeArrowheads="1"/>
          </p:cNvSpPr>
          <p:nvPr/>
        </p:nvSpPr>
        <p:spPr bwMode="auto">
          <a:xfrm>
            <a:off x="1677988" y="5068888"/>
            <a:ext cx="1892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762000" eaLnBrk="0" hangingPunct="0">
              <a:defRPr/>
            </a:pPr>
            <a:r>
              <a:rPr lang="fr-FR" sz="1800" b="1">
                <a:cs typeface="+mn-cs"/>
              </a:rPr>
              <a:t>240W/M2</a:t>
            </a:r>
          </a:p>
        </p:txBody>
      </p:sp>
      <p:sp>
        <p:nvSpPr>
          <p:cNvPr id="612367" name="Line 15"/>
          <p:cNvSpPr>
            <a:spLocks noChangeShapeType="1"/>
          </p:cNvSpPr>
          <p:nvPr/>
        </p:nvSpPr>
        <p:spPr bwMode="auto">
          <a:xfrm flipV="1">
            <a:off x="3657600" y="4343400"/>
            <a:ext cx="990600" cy="1143000"/>
          </a:xfrm>
          <a:prstGeom prst="line">
            <a:avLst/>
          </a:prstGeom>
          <a:noFill/>
          <a:ln w="1016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68" name="Line 16"/>
          <p:cNvSpPr>
            <a:spLocks noChangeShapeType="1"/>
          </p:cNvSpPr>
          <p:nvPr/>
        </p:nvSpPr>
        <p:spPr bwMode="auto">
          <a:xfrm flipV="1">
            <a:off x="4572000" y="2590800"/>
            <a:ext cx="1600200" cy="1828800"/>
          </a:xfrm>
          <a:prstGeom prst="line">
            <a:avLst/>
          </a:prstGeom>
          <a:noFill/>
          <a:ln w="508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69" name="Rectangle 17"/>
          <p:cNvSpPr>
            <a:spLocks noChangeArrowheads="1"/>
          </p:cNvSpPr>
          <p:nvPr/>
        </p:nvSpPr>
        <p:spPr bwMode="auto">
          <a:xfrm>
            <a:off x="4573588" y="4421188"/>
            <a:ext cx="1520825" cy="91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762000" eaLnBrk="0" hangingPunct="0">
              <a:defRPr/>
            </a:pPr>
            <a:r>
              <a:rPr lang="fr-FR" sz="1800" b="1">
                <a:solidFill>
                  <a:schemeClr val="hlink"/>
                </a:solidFill>
                <a:cs typeface="+mn-cs"/>
              </a:rPr>
              <a:t>150W/M2</a:t>
            </a:r>
          </a:p>
          <a:p>
            <a:pPr defTabSz="762000" eaLnBrk="0" hangingPunct="0">
              <a:defRPr/>
            </a:pPr>
            <a:r>
              <a:rPr lang="fr-FR" sz="1800" b="1">
                <a:solidFill>
                  <a:schemeClr val="hlink"/>
                </a:solidFill>
                <a:cs typeface="+mn-cs"/>
              </a:rPr>
              <a:t>EFFET DE</a:t>
            </a:r>
          </a:p>
          <a:p>
            <a:pPr defTabSz="762000" eaLnBrk="0" hangingPunct="0">
              <a:defRPr/>
            </a:pPr>
            <a:r>
              <a:rPr lang="fr-FR" sz="1800" b="1">
                <a:solidFill>
                  <a:schemeClr val="hlink"/>
                </a:solidFill>
                <a:cs typeface="+mn-cs"/>
              </a:rPr>
              <a:t>SERRE</a:t>
            </a:r>
          </a:p>
        </p:txBody>
      </p:sp>
      <p:sp>
        <p:nvSpPr>
          <p:cNvPr id="612370" name="Rectangle 18"/>
          <p:cNvSpPr>
            <a:spLocks noChangeArrowheads="1"/>
          </p:cNvSpPr>
          <p:nvPr/>
        </p:nvSpPr>
        <p:spPr bwMode="auto">
          <a:xfrm>
            <a:off x="5943600" y="2133600"/>
            <a:ext cx="120332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fr-FR" sz="1800" b="1">
                <a:cs typeface="+mn-cs"/>
              </a:rPr>
              <a:t>240 W/M2</a:t>
            </a:r>
          </a:p>
        </p:txBody>
      </p:sp>
      <p:sp>
        <p:nvSpPr>
          <p:cNvPr id="612371" name="Line 19"/>
          <p:cNvSpPr>
            <a:spLocks noChangeShapeType="1"/>
          </p:cNvSpPr>
          <p:nvPr/>
        </p:nvSpPr>
        <p:spPr bwMode="auto">
          <a:xfrm flipH="1">
            <a:off x="7658100" y="5467350"/>
            <a:ext cx="22860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72" name="Line 20"/>
          <p:cNvSpPr>
            <a:spLocks noChangeShapeType="1"/>
          </p:cNvSpPr>
          <p:nvPr/>
        </p:nvSpPr>
        <p:spPr bwMode="auto">
          <a:xfrm flipH="1">
            <a:off x="190500" y="5429250"/>
            <a:ext cx="400050" cy="457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73" name="Line 21"/>
          <p:cNvSpPr>
            <a:spLocks noChangeShapeType="1"/>
          </p:cNvSpPr>
          <p:nvPr/>
        </p:nvSpPr>
        <p:spPr bwMode="auto">
          <a:xfrm flipH="1">
            <a:off x="495300" y="5448300"/>
            <a:ext cx="342900" cy="38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74" name="Line 22"/>
          <p:cNvSpPr>
            <a:spLocks noChangeShapeType="1"/>
          </p:cNvSpPr>
          <p:nvPr/>
        </p:nvSpPr>
        <p:spPr bwMode="auto">
          <a:xfrm flipH="1">
            <a:off x="723900" y="5448300"/>
            <a:ext cx="400050" cy="457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75" name="Line 23"/>
          <p:cNvSpPr>
            <a:spLocks noChangeShapeType="1"/>
          </p:cNvSpPr>
          <p:nvPr/>
        </p:nvSpPr>
        <p:spPr bwMode="auto">
          <a:xfrm flipH="1">
            <a:off x="1123950" y="5448300"/>
            <a:ext cx="342900" cy="38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76" name="Line 24"/>
          <p:cNvSpPr>
            <a:spLocks noChangeShapeType="1"/>
          </p:cNvSpPr>
          <p:nvPr/>
        </p:nvSpPr>
        <p:spPr bwMode="auto">
          <a:xfrm flipH="1">
            <a:off x="1428750" y="5448300"/>
            <a:ext cx="342900" cy="38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77" name="Line 25"/>
          <p:cNvSpPr>
            <a:spLocks noChangeShapeType="1"/>
          </p:cNvSpPr>
          <p:nvPr/>
        </p:nvSpPr>
        <p:spPr bwMode="auto">
          <a:xfrm flipH="1">
            <a:off x="1771650" y="5486400"/>
            <a:ext cx="285750" cy="3238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78" name="Line 26"/>
          <p:cNvSpPr>
            <a:spLocks noChangeShapeType="1"/>
          </p:cNvSpPr>
          <p:nvPr/>
        </p:nvSpPr>
        <p:spPr bwMode="auto">
          <a:xfrm flipH="1">
            <a:off x="2114550" y="5448300"/>
            <a:ext cx="323850" cy="361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79" name="Line 27"/>
          <p:cNvSpPr>
            <a:spLocks noChangeShapeType="1"/>
          </p:cNvSpPr>
          <p:nvPr/>
        </p:nvSpPr>
        <p:spPr bwMode="auto">
          <a:xfrm flipH="1">
            <a:off x="2457450" y="5467350"/>
            <a:ext cx="304800" cy="342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80" name="Line 28"/>
          <p:cNvSpPr>
            <a:spLocks noChangeShapeType="1"/>
          </p:cNvSpPr>
          <p:nvPr/>
        </p:nvSpPr>
        <p:spPr bwMode="auto">
          <a:xfrm flipH="1">
            <a:off x="2800350" y="5448300"/>
            <a:ext cx="266700" cy="342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81" name="Line 29"/>
          <p:cNvSpPr>
            <a:spLocks noChangeShapeType="1"/>
          </p:cNvSpPr>
          <p:nvPr/>
        </p:nvSpPr>
        <p:spPr bwMode="auto">
          <a:xfrm flipH="1">
            <a:off x="3124200" y="5429250"/>
            <a:ext cx="304800" cy="38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82" name="Line 30"/>
          <p:cNvSpPr>
            <a:spLocks noChangeShapeType="1"/>
          </p:cNvSpPr>
          <p:nvPr/>
        </p:nvSpPr>
        <p:spPr bwMode="auto">
          <a:xfrm flipH="1">
            <a:off x="3524250" y="5429250"/>
            <a:ext cx="304800" cy="438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83" name="Rectangle 31"/>
          <p:cNvSpPr>
            <a:spLocks noChangeArrowheads="1"/>
          </p:cNvSpPr>
          <p:nvPr/>
        </p:nvSpPr>
        <p:spPr bwMode="auto">
          <a:xfrm>
            <a:off x="3049588" y="4421188"/>
            <a:ext cx="16351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762000" eaLnBrk="0" hangingPunct="0">
              <a:defRPr/>
            </a:pPr>
            <a:r>
              <a:rPr lang="fr-FR" sz="1800" b="1">
                <a:cs typeface="+mn-cs"/>
              </a:rPr>
              <a:t>240 + </a:t>
            </a:r>
            <a:r>
              <a:rPr lang="fr-FR" sz="1800" b="1">
                <a:solidFill>
                  <a:schemeClr val="hlink"/>
                </a:solidFill>
                <a:cs typeface="+mn-cs"/>
              </a:rPr>
              <a:t>150</a:t>
            </a:r>
            <a:r>
              <a:rPr lang="fr-FR" sz="1800" b="1">
                <a:cs typeface="+mn-cs"/>
              </a:rPr>
              <a:t> W/M2</a:t>
            </a:r>
          </a:p>
        </p:txBody>
      </p:sp>
      <p:sp>
        <p:nvSpPr>
          <p:cNvPr id="612384" name="Line 32"/>
          <p:cNvSpPr>
            <a:spLocks noChangeShapeType="1"/>
          </p:cNvSpPr>
          <p:nvPr/>
        </p:nvSpPr>
        <p:spPr bwMode="auto">
          <a:xfrm flipH="1">
            <a:off x="7905750" y="5448300"/>
            <a:ext cx="266700" cy="2857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85" name="Line 33"/>
          <p:cNvSpPr>
            <a:spLocks noChangeShapeType="1"/>
          </p:cNvSpPr>
          <p:nvPr/>
        </p:nvSpPr>
        <p:spPr bwMode="auto">
          <a:xfrm flipH="1">
            <a:off x="0" y="5467350"/>
            <a:ext cx="266700" cy="2857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86" name="Rectangle 34"/>
          <p:cNvSpPr>
            <a:spLocks noChangeArrowheads="1"/>
          </p:cNvSpPr>
          <p:nvPr/>
        </p:nvSpPr>
        <p:spPr bwMode="auto">
          <a:xfrm>
            <a:off x="6229350" y="5943600"/>
            <a:ext cx="253365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762000" eaLnBrk="0" hangingPunct="0">
              <a:defRPr/>
            </a:pPr>
            <a:r>
              <a:rPr lang="fr-FR" sz="1800" b="1">
                <a:solidFill>
                  <a:srgbClr val="0000CC"/>
                </a:solidFill>
                <a:cs typeface="+mn-cs"/>
              </a:rPr>
              <a:t>Ref: M.I.T. RG Prinn; </a:t>
            </a:r>
          </a:p>
          <a:p>
            <a:pPr defTabSz="762000" eaLnBrk="0" hangingPunct="0">
              <a:defRPr/>
            </a:pPr>
            <a:r>
              <a:rPr lang="fr-FR" sz="1800" b="1">
                <a:solidFill>
                  <a:srgbClr val="0000CC"/>
                </a:solidFill>
                <a:cs typeface="+mn-cs"/>
              </a:rPr>
              <a:t>Energies - 1998</a:t>
            </a:r>
            <a:endParaRPr lang="fr-FR" sz="1800" b="1">
              <a:cs typeface="+mn-cs"/>
            </a:endParaRPr>
          </a:p>
        </p:txBody>
      </p:sp>
      <p:sp>
        <p:nvSpPr>
          <p:cNvPr id="612387" name="Line 35"/>
          <p:cNvSpPr>
            <a:spLocks noChangeShapeType="1"/>
          </p:cNvSpPr>
          <p:nvPr/>
        </p:nvSpPr>
        <p:spPr bwMode="auto">
          <a:xfrm flipH="1">
            <a:off x="3867150" y="5429250"/>
            <a:ext cx="247650" cy="400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88" name="Line 36"/>
          <p:cNvSpPr>
            <a:spLocks noChangeShapeType="1"/>
          </p:cNvSpPr>
          <p:nvPr/>
        </p:nvSpPr>
        <p:spPr bwMode="auto">
          <a:xfrm flipH="1">
            <a:off x="4191000" y="5429250"/>
            <a:ext cx="247650" cy="438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89" name="Line 37"/>
          <p:cNvSpPr>
            <a:spLocks noChangeShapeType="1"/>
          </p:cNvSpPr>
          <p:nvPr/>
        </p:nvSpPr>
        <p:spPr bwMode="auto">
          <a:xfrm flipH="1">
            <a:off x="4495800" y="5429250"/>
            <a:ext cx="266700" cy="438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90" name="Line 38"/>
          <p:cNvSpPr>
            <a:spLocks noChangeShapeType="1"/>
          </p:cNvSpPr>
          <p:nvPr/>
        </p:nvSpPr>
        <p:spPr bwMode="auto">
          <a:xfrm flipH="1">
            <a:off x="4895850" y="5448300"/>
            <a:ext cx="171450" cy="38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91" name="Line 39"/>
          <p:cNvSpPr>
            <a:spLocks noChangeShapeType="1"/>
          </p:cNvSpPr>
          <p:nvPr/>
        </p:nvSpPr>
        <p:spPr bwMode="auto">
          <a:xfrm flipH="1">
            <a:off x="5181600" y="5448300"/>
            <a:ext cx="171450" cy="419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92" name="Line 40"/>
          <p:cNvSpPr>
            <a:spLocks noChangeShapeType="1"/>
          </p:cNvSpPr>
          <p:nvPr/>
        </p:nvSpPr>
        <p:spPr bwMode="auto">
          <a:xfrm flipH="1">
            <a:off x="5429250" y="5467350"/>
            <a:ext cx="209550" cy="361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93" name="Line 41"/>
          <p:cNvSpPr>
            <a:spLocks noChangeShapeType="1"/>
          </p:cNvSpPr>
          <p:nvPr/>
        </p:nvSpPr>
        <p:spPr bwMode="auto">
          <a:xfrm flipH="1">
            <a:off x="5753100" y="5429250"/>
            <a:ext cx="190500" cy="400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94" name="Line 42"/>
          <p:cNvSpPr>
            <a:spLocks noChangeShapeType="1"/>
          </p:cNvSpPr>
          <p:nvPr/>
        </p:nvSpPr>
        <p:spPr bwMode="auto">
          <a:xfrm flipH="1">
            <a:off x="6115050" y="5429250"/>
            <a:ext cx="133350" cy="3238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95" name="Line 43"/>
          <p:cNvSpPr>
            <a:spLocks noChangeShapeType="1"/>
          </p:cNvSpPr>
          <p:nvPr/>
        </p:nvSpPr>
        <p:spPr bwMode="auto">
          <a:xfrm flipH="1">
            <a:off x="6362700" y="5429250"/>
            <a:ext cx="152400" cy="342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96" name="Line 44"/>
          <p:cNvSpPr>
            <a:spLocks noChangeShapeType="1"/>
          </p:cNvSpPr>
          <p:nvPr/>
        </p:nvSpPr>
        <p:spPr bwMode="auto">
          <a:xfrm flipH="1">
            <a:off x="6667500" y="5429250"/>
            <a:ext cx="133350" cy="3238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97" name="Line 45"/>
          <p:cNvSpPr>
            <a:spLocks noChangeShapeType="1"/>
          </p:cNvSpPr>
          <p:nvPr/>
        </p:nvSpPr>
        <p:spPr bwMode="auto">
          <a:xfrm flipH="1">
            <a:off x="6896100" y="5410200"/>
            <a:ext cx="152400" cy="38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98" name="Line 46"/>
          <p:cNvSpPr>
            <a:spLocks noChangeShapeType="1"/>
          </p:cNvSpPr>
          <p:nvPr/>
        </p:nvSpPr>
        <p:spPr bwMode="auto">
          <a:xfrm flipH="1">
            <a:off x="7143750" y="5429250"/>
            <a:ext cx="133350" cy="38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399" name="Line 47"/>
          <p:cNvSpPr>
            <a:spLocks noChangeShapeType="1"/>
          </p:cNvSpPr>
          <p:nvPr/>
        </p:nvSpPr>
        <p:spPr bwMode="auto">
          <a:xfrm flipH="1">
            <a:off x="7429500" y="5448300"/>
            <a:ext cx="114300" cy="342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400" name="Line 48"/>
          <p:cNvSpPr>
            <a:spLocks noChangeShapeType="1"/>
          </p:cNvSpPr>
          <p:nvPr/>
        </p:nvSpPr>
        <p:spPr bwMode="auto">
          <a:xfrm>
            <a:off x="571500" y="3467100"/>
            <a:ext cx="0" cy="5143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401" name="Line 49"/>
          <p:cNvSpPr>
            <a:spLocks noChangeShapeType="1"/>
          </p:cNvSpPr>
          <p:nvPr/>
        </p:nvSpPr>
        <p:spPr bwMode="auto">
          <a:xfrm>
            <a:off x="571500" y="4629150"/>
            <a:ext cx="0"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402" name="Rectangle 50"/>
          <p:cNvSpPr>
            <a:spLocks noChangeArrowheads="1"/>
          </p:cNvSpPr>
          <p:nvPr/>
        </p:nvSpPr>
        <p:spPr bwMode="auto">
          <a:xfrm>
            <a:off x="6402388" y="3648075"/>
            <a:ext cx="1825625" cy="271463"/>
          </a:xfrm>
          <a:prstGeom prst="rect">
            <a:avLst/>
          </a:prstGeom>
          <a:solidFill>
            <a:srgbClr val="FF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defTabSz="762000" eaLnBrk="0" hangingPunct="0">
              <a:defRPr/>
            </a:pPr>
            <a:r>
              <a:rPr lang="fr-FR" sz="1200" b="1">
                <a:solidFill>
                  <a:srgbClr val="66A8FC"/>
                </a:solidFill>
                <a:cs typeface="+mn-cs"/>
              </a:rPr>
              <a:t>VAPEUR  D'EAU</a:t>
            </a:r>
          </a:p>
        </p:txBody>
      </p:sp>
      <p:sp>
        <p:nvSpPr>
          <p:cNvPr id="612403" name="Rectangle 51"/>
          <p:cNvSpPr>
            <a:spLocks noChangeArrowheads="1"/>
          </p:cNvSpPr>
          <p:nvPr/>
        </p:nvSpPr>
        <p:spPr bwMode="auto">
          <a:xfrm>
            <a:off x="6173788" y="4092575"/>
            <a:ext cx="2435225" cy="363538"/>
          </a:xfrm>
          <a:prstGeom prst="rect">
            <a:avLst/>
          </a:prstGeom>
          <a:solidFill>
            <a:srgbClr val="FF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defTabSz="762000" eaLnBrk="0" hangingPunct="0">
              <a:defRPr/>
            </a:pPr>
            <a:r>
              <a:rPr lang="fr-FR" sz="1800" b="1">
                <a:solidFill>
                  <a:schemeClr val="accent1"/>
                </a:solidFill>
                <a:cs typeface="+mn-cs"/>
              </a:rPr>
              <a:t>VAPEUR D'EAU</a:t>
            </a:r>
          </a:p>
        </p:txBody>
      </p:sp>
      <p:sp>
        <p:nvSpPr>
          <p:cNvPr id="612404" name="Rectangle 52"/>
          <p:cNvSpPr>
            <a:spLocks noChangeArrowheads="1"/>
          </p:cNvSpPr>
          <p:nvPr/>
        </p:nvSpPr>
        <p:spPr bwMode="auto">
          <a:xfrm>
            <a:off x="5868988" y="4805363"/>
            <a:ext cx="3260725" cy="454025"/>
          </a:xfrm>
          <a:prstGeom prst="rect">
            <a:avLst/>
          </a:prstGeom>
          <a:solidFill>
            <a:srgbClr val="FF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defTabSz="762000" eaLnBrk="0" hangingPunct="0">
              <a:defRPr/>
            </a:pPr>
            <a:r>
              <a:rPr lang="fr-FR" b="1">
                <a:solidFill>
                  <a:schemeClr val="accent1"/>
                </a:solidFill>
                <a:cs typeface="+mn-cs"/>
              </a:rPr>
              <a:t>VAPEUR D'EAU</a:t>
            </a:r>
          </a:p>
        </p:txBody>
      </p:sp>
      <p:sp>
        <p:nvSpPr>
          <p:cNvPr id="612405" name="Rectangle 53"/>
          <p:cNvSpPr>
            <a:spLocks noChangeArrowheads="1"/>
          </p:cNvSpPr>
          <p:nvPr/>
        </p:nvSpPr>
        <p:spPr bwMode="auto">
          <a:xfrm>
            <a:off x="823913" y="5464175"/>
            <a:ext cx="4857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eaLnBrk="0" hangingPunct="0">
              <a:defRPr/>
            </a:pPr>
            <a:r>
              <a:rPr lang="fr-FR" sz="1800" b="1">
                <a:solidFill>
                  <a:schemeClr val="tx2"/>
                </a:solidFill>
                <a:cs typeface="+mn-cs"/>
              </a:rPr>
              <a:t>Sol</a:t>
            </a:r>
          </a:p>
        </p:txBody>
      </p:sp>
      <p:sp>
        <p:nvSpPr>
          <p:cNvPr id="612406" name="Rectangle 54"/>
          <p:cNvSpPr>
            <a:spLocks noChangeArrowheads="1"/>
          </p:cNvSpPr>
          <p:nvPr/>
        </p:nvSpPr>
        <p:spPr bwMode="auto">
          <a:xfrm>
            <a:off x="3719513" y="5464175"/>
            <a:ext cx="4857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eaLnBrk="0" hangingPunct="0">
              <a:defRPr/>
            </a:pPr>
            <a:r>
              <a:rPr lang="fr-FR" sz="1800" b="1">
                <a:solidFill>
                  <a:schemeClr val="tx2"/>
                </a:solidFill>
                <a:cs typeface="+mn-cs"/>
              </a:rPr>
              <a:t>Sol</a:t>
            </a:r>
          </a:p>
        </p:txBody>
      </p:sp>
      <p:sp>
        <p:nvSpPr>
          <p:cNvPr id="612407" name="Rectangle 55"/>
          <p:cNvSpPr>
            <a:spLocks noChangeArrowheads="1"/>
          </p:cNvSpPr>
          <p:nvPr/>
        </p:nvSpPr>
        <p:spPr bwMode="auto">
          <a:xfrm>
            <a:off x="6081713" y="5487988"/>
            <a:ext cx="5461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defTabSz="762000" eaLnBrk="0" hangingPunct="0">
              <a:defRPr/>
            </a:pPr>
            <a:r>
              <a:rPr lang="fr-FR" sz="1800" b="1">
                <a:solidFill>
                  <a:schemeClr val="tx2"/>
                </a:solidFill>
                <a:cs typeface="+mn-cs"/>
              </a:rPr>
              <a:t>Sol</a:t>
            </a:r>
          </a:p>
        </p:txBody>
      </p:sp>
      <p:sp>
        <p:nvSpPr>
          <p:cNvPr id="612408" name="Arc 56"/>
          <p:cNvSpPr>
            <a:spLocks/>
          </p:cNvSpPr>
          <p:nvPr/>
        </p:nvSpPr>
        <p:spPr bwMode="auto">
          <a:xfrm>
            <a:off x="3810000" y="4419600"/>
            <a:ext cx="838200" cy="9906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close/>
              </a:path>
            </a:pathLst>
          </a:custGeom>
          <a:noFill/>
          <a:ln w="25400" cap="rnd">
            <a:solidFill>
              <a:schemeClr val="hlink"/>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cs typeface="+mn-cs"/>
            </a:endParaRPr>
          </a:p>
        </p:txBody>
      </p:sp>
      <p:sp>
        <p:nvSpPr>
          <p:cNvPr id="612409" name="Rectangle 57"/>
          <p:cNvSpPr>
            <a:spLocks noChangeArrowheads="1"/>
          </p:cNvSpPr>
          <p:nvPr/>
        </p:nvSpPr>
        <p:spPr bwMode="auto">
          <a:xfrm>
            <a:off x="381000" y="5943600"/>
            <a:ext cx="54864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762000" eaLnBrk="0" hangingPunct="0">
              <a:defRPr/>
            </a:pPr>
            <a:r>
              <a:rPr lang="fr-FR" sz="1800" b="1">
                <a:cs typeface="+mn-cs"/>
              </a:rPr>
              <a:t>Le problème, c</a:t>
            </a:r>
            <a:r>
              <a:rPr lang="ja-JP" altLang="fr-FR" sz="1800" b="1">
                <a:latin typeface="Arial"/>
                <a:cs typeface="+mn-cs"/>
              </a:rPr>
              <a:t>’</a:t>
            </a:r>
            <a:r>
              <a:rPr lang="fr-FR" sz="1800" b="1">
                <a:cs typeface="+mn-cs"/>
              </a:rPr>
              <a:t>est l </a:t>
            </a:r>
            <a:r>
              <a:rPr lang="ja-JP" altLang="fr-FR" sz="1800" b="1">
                <a:latin typeface="Arial"/>
                <a:cs typeface="+mn-cs"/>
              </a:rPr>
              <a:t>’</a:t>
            </a:r>
            <a:r>
              <a:rPr lang="fr-FR" sz="1800" b="1">
                <a:cs typeface="+mn-cs"/>
              </a:rPr>
              <a:t>accroissement de l </a:t>
            </a:r>
            <a:r>
              <a:rPr lang="ja-JP" altLang="fr-FR" sz="1800" b="1">
                <a:latin typeface="Arial"/>
                <a:cs typeface="+mn-cs"/>
              </a:rPr>
              <a:t>’</a:t>
            </a:r>
            <a:r>
              <a:rPr lang="fr-FR" sz="1800" b="1">
                <a:cs typeface="+mn-cs"/>
              </a:rPr>
              <a:t>effet de serre du fait des activités humaines</a:t>
            </a:r>
          </a:p>
        </p:txBody>
      </p:sp>
    </p:spTree>
  </p:cSld>
  <p:clrMapOvr>
    <a:masterClrMapping/>
  </p:clrMapOvr>
  <p:transition xmlns:p14="http://schemas.microsoft.com/office/powerpoint/2010/main">
    <p:dissolve/>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8498" name="Text Box 2"/>
          <p:cNvSpPr txBox="1">
            <a:spLocks noChangeArrowheads="1"/>
          </p:cNvSpPr>
          <p:nvPr/>
        </p:nvSpPr>
        <p:spPr bwMode="auto">
          <a:xfrm>
            <a:off x="457200" y="3581400"/>
            <a:ext cx="85344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mtClean="0">
                <a:latin typeface="Times" charset="0"/>
                <a:cs typeface="+mn-cs"/>
              </a:rPr>
              <a:t>Les énergies renouvelables ne doivent pas être opposées à l</a:t>
            </a:r>
            <a:r>
              <a:rPr lang="ja-JP" altLang="fr-FR" smtClean="0">
                <a:latin typeface="Arial"/>
                <a:cs typeface="+mn-cs"/>
              </a:rPr>
              <a:t>’</a:t>
            </a:r>
            <a:r>
              <a:rPr lang="fr-FR" smtClean="0">
                <a:latin typeface="Times" charset="0"/>
                <a:cs typeface="+mn-cs"/>
              </a:rPr>
              <a:t>énergie nucléaire. La priorité est de lutter contre l</a:t>
            </a:r>
            <a:r>
              <a:rPr lang="ja-JP" altLang="fr-FR" smtClean="0">
                <a:latin typeface="Arial"/>
                <a:cs typeface="+mn-cs"/>
              </a:rPr>
              <a:t>’</a:t>
            </a:r>
            <a:r>
              <a:rPr lang="fr-FR" smtClean="0">
                <a:latin typeface="Times" charset="0"/>
                <a:cs typeface="+mn-cs"/>
              </a:rPr>
              <a:t>effet de serre, développer les nouvelles technologies propres (nucléaire, énergies renouvelab-les malgré leur faible potentiel, et dès que possible les piles à com-bustible et l</a:t>
            </a:r>
            <a:r>
              <a:rPr lang="ja-JP" altLang="fr-FR" smtClean="0">
                <a:latin typeface="Arial"/>
                <a:cs typeface="+mn-cs"/>
              </a:rPr>
              <a:t>’</a:t>
            </a:r>
            <a:r>
              <a:rPr lang="fr-FR" smtClean="0">
                <a:latin typeface="Times" charset="0"/>
                <a:cs typeface="+mn-cs"/>
              </a:rPr>
              <a:t>hydrogène) mieux utiliser l</a:t>
            </a:r>
            <a:r>
              <a:rPr lang="ja-JP" altLang="fr-FR" smtClean="0">
                <a:latin typeface="Arial"/>
                <a:cs typeface="+mn-cs"/>
              </a:rPr>
              <a:t>’</a:t>
            </a:r>
            <a:r>
              <a:rPr lang="fr-FR" smtClean="0">
                <a:latin typeface="Times" charset="0"/>
                <a:cs typeface="+mn-cs"/>
              </a:rPr>
              <a:t>énergie (économies d</a:t>
            </a:r>
            <a:r>
              <a:rPr lang="ja-JP" altLang="fr-FR" smtClean="0">
                <a:latin typeface="Arial"/>
                <a:cs typeface="+mn-cs"/>
              </a:rPr>
              <a:t>’</a:t>
            </a:r>
            <a:r>
              <a:rPr lang="fr-FR" smtClean="0">
                <a:latin typeface="Times" charset="0"/>
                <a:cs typeface="+mn-cs"/>
              </a:rPr>
              <a:t>énergie) et limiter la consommation des combustibles fossiles particulièrement polluants, source de tensions et de guerres, précieux pour d</a:t>
            </a:r>
            <a:r>
              <a:rPr lang="ja-JP" altLang="fr-FR" smtClean="0">
                <a:latin typeface="Arial"/>
                <a:cs typeface="+mn-cs"/>
              </a:rPr>
              <a:t>’</a:t>
            </a:r>
            <a:r>
              <a:rPr lang="fr-FR" smtClean="0">
                <a:latin typeface="Times" charset="0"/>
                <a:cs typeface="+mn-cs"/>
              </a:rPr>
              <a:t>autres usages, et en voie d</a:t>
            </a:r>
            <a:r>
              <a:rPr lang="ja-JP" altLang="fr-FR" smtClean="0">
                <a:latin typeface="Arial"/>
                <a:cs typeface="+mn-cs"/>
              </a:rPr>
              <a:t>’</a:t>
            </a:r>
            <a:r>
              <a:rPr lang="fr-FR" smtClean="0">
                <a:latin typeface="Times" charset="0"/>
                <a:cs typeface="+mn-cs"/>
              </a:rPr>
              <a:t>épuisement rapide.</a:t>
            </a:r>
          </a:p>
        </p:txBody>
      </p:sp>
      <p:pic>
        <p:nvPicPr>
          <p:cNvPr id="1638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00200"/>
            <a:ext cx="25146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43" name="Object 4"/>
          <p:cNvGraphicFramePr>
            <a:graphicFrameLocks noChangeAspect="1"/>
          </p:cNvGraphicFramePr>
          <p:nvPr/>
        </p:nvGraphicFramePr>
        <p:xfrm>
          <a:off x="3352800" y="1600200"/>
          <a:ext cx="2438400" cy="1882775"/>
        </p:xfrm>
        <a:graphic>
          <a:graphicData uri="http://schemas.openxmlformats.org/presentationml/2006/ole">
            <mc:AlternateContent xmlns:mc="http://schemas.openxmlformats.org/markup-compatibility/2006">
              <mc:Choice xmlns:v="urn:schemas-microsoft-com:vml" Requires="v">
                <p:oleObj spid="_x0000_s163849" name="Document" r:id="rId5" imgW="2184127" imgH="1676190" progId="Word.Document.8">
                  <p:embed/>
                </p:oleObj>
              </mc:Choice>
              <mc:Fallback>
                <p:oleObj name="Document" r:id="rId5" imgW="2184127" imgH="167619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600200"/>
                        <a:ext cx="2438400"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6384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6002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502" name="Rectangle 6"/>
          <p:cNvSpPr>
            <a:spLocks noChangeArrowheads="1"/>
          </p:cNvSpPr>
          <p:nvPr/>
        </p:nvSpPr>
        <p:spPr bwMode="auto">
          <a:xfrm>
            <a:off x="8529638"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lgn="r" eaLnBrk="0" hangingPunct="0">
              <a:defRPr/>
            </a:pPr>
            <a:fld id="{727462F2-CE62-4341-8CE3-1321033CE19D}" type="slidenum">
              <a:rPr lang="fr-FR" sz="1400">
                <a:cs typeface="+mn-cs"/>
              </a:rPr>
              <a:pPr algn="r" eaLnBrk="0" hangingPunct="0">
                <a:defRPr/>
              </a:pPr>
              <a:t>79</a:t>
            </a:fld>
            <a:endParaRPr lang="fr-FR" sz="1400">
              <a:cs typeface="+mn-cs"/>
            </a:endParaRPr>
          </a:p>
        </p:txBody>
      </p:sp>
      <p:sp>
        <p:nvSpPr>
          <p:cNvPr id="163846" name="WordArt 7" descr="Papier Kraft"/>
          <p:cNvSpPr>
            <a:spLocks noChangeArrowheads="1" noChangeShapeType="1" noTextEdit="1"/>
          </p:cNvSpPr>
          <p:nvPr/>
        </p:nvSpPr>
        <p:spPr bwMode="auto">
          <a:xfrm>
            <a:off x="3048000" y="228600"/>
            <a:ext cx="6324600" cy="990600"/>
          </a:xfrm>
          <a:prstGeom prst="rect">
            <a:avLst/>
          </a:prstGeom>
        </p:spPr>
        <p:txBody>
          <a:bodyPr wrap="none" fromWordArt="1">
            <a:prstTxWarp prst="textCascadeUp">
              <a:avLst>
                <a:gd name="adj" fmla="val 44444"/>
              </a:avLst>
            </a:prstTxWarp>
            <a:scene3d>
              <a:camera prst="legacyPerspectiveTopLeft">
                <a:rot lat="0" lon="20519997" rev="0"/>
              </a:camera>
              <a:lightRig rig="legacyHarsh3" dir="r"/>
            </a:scene3d>
            <a:sp3d extrusionH="430200" prstMaterial="legacyMatte">
              <a:extrusionClr>
                <a:srgbClr val="006600"/>
              </a:extrusionClr>
            </a:sp3d>
          </a:bodyPr>
          <a:lstStyle/>
          <a:p>
            <a:pPr algn="ctr"/>
            <a:r>
              <a:rPr lang="fr-FR" sz="4400" kern="10">
                <a:ln w="9525">
                  <a:round/>
                  <a:headEnd/>
                  <a:tailEnd/>
                </a:ln>
                <a:blipFill dpi="0" rotWithShape="0">
                  <a:blip r:embed="rId8"/>
                  <a:srcRect/>
                  <a:tile tx="0" ty="0" sx="100000" sy="100000" flip="none" algn="tl"/>
                </a:blipFill>
                <a:latin typeface="Arial Black"/>
                <a:ea typeface="Arial Black"/>
                <a:cs typeface="Arial Black"/>
              </a:rPr>
              <a:t>L'avenir</a:t>
            </a:r>
          </a:p>
        </p:txBody>
      </p:sp>
    </p:spTree>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ctrTitle"/>
          </p:nvPr>
        </p:nvSpPr>
        <p:spPr bwMode="auto">
          <a:xfrm>
            <a:off x="1981200" y="228600"/>
            <a:ext cx="6858000" cy="1143000"/>
          </a:xfrm>
          <a:solidFill>
            <a:srgbClr val="FFFFFF"/>
          </a:solidFill>
          <a:extLst>
            <a:ext uri="{91240B29-F687-4f45-9708-019B960494DF}">
              <a14:hiddenLine xmlns:a14="http://schemas.microsoft.com/office/drawing/2010/main" w="0">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solidFill>
                  <a:srgbClr val="1C23FC"/>
                </a:solidFill>
                <a:latin typeface="Times New Roman" charset="0"/>
                <a:ea typeface="ＭＳ Ｐゴシック" charset="0"/>
              </a:rPr>
              <a:t>Bruno Comby</a:t>
            </a:r>
            <a:br>
              <a:rPr lang="fr-FR">
                <a:solidFill>
                  <a:srgbClr val="1C23FC"/>
                </a:solidFill>
                <a:latin typeface="Times New Roman" charset="0"/>
                <a:ea typeface="ＭＳ Ｐゴシック" charset="0"/>
              </a:rPr>
            </a:br>
            <a:r>
              <a:rPr lang="fr-FR">
                <a:solidFill>
                  <a:srgbClr val="1C23FC"/>
                </a:solidFill>
                <a:latin typeface="Times New Roman" charset="0"/>
                <a:ea typeface="ＭＳ Ｐゴシック" charset="0"/>
              </a:rPr>
              <a:t>Un travail de pionnier</a:t>
            </a:r>
            <a:endParaRPr lang="fr-FR">
              <a:latin typeface="Times New Roman" charset="0"/>
              <a:ea typeface="ＭＳ Ｐゴシック" charset="0"/>
            </a:endParaRPr>
          </a:p>
        </p:txBody>
      </p:sp>
      <p:sp>
        <p:nvSpPr>
          <p:cNvPr id="18434" name="Rectangle 3"/>
          <p:cNvSpPr>
            <a:spLocks noChangeArrowheads="1"/>
          </p:cNvSpPr>
          <p:nvPr/>
        </p:nvSpPr>
        <p:spPr bwMode="auto">
          <a:xfrm>
            <a:off x="4419600" y="2438400"/>
            <a:ext cx="4343400" cy="231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20000"/>
              </a:spcBef>
            </a:pPr>
            <a:r>
              <a:rPr lang="fr-FR" sz="2800">
                <a:latin typeface="Arial" charset="0"/>
              </a:rPr>
              <a:t>25 années de recherches pionnières au service de la santé préventive et</a:t>
            </a:r>
          </a:p>
          <a:p>
            <a:pPr>
              <a:spcBef>
                <a:spcPct val="20000"/>
              </a:spcBef>
            </a:pPr>
            <a:r>
              <a:rPr lang="fr-FR" sz="2800">
                <a:latin typeface="Arial" charset="0"/>
              </a:rPr>
              <a:t>de la protection de l</a:t>
            </a:r>
            <a:r>
              <a:rPr lang="ja-JP" altLang="fr-FR" sz="2800">
                <a:latin typeface="Arial" charset="0"/>
              </a:rPr>
              <a:t>’</a:t>
            </a:r>
            <a:r>
              <a:rPr lang="fr-FR" altLang="ja-JP" sz="2800">
                <a:latin typeface="Arial" charset="0"/>
              </a:rPr>
              <a:t>environnement.</a:t>
            </a:r>
            <a:endParaRPr lang="fr-FR">
              <a:latin typeface="Arial" charset="0"/>
            </a:endParaRPr>
          </a:p>
        </p:txBody>
      </p:sp>
      <p:sp>
        <p:nvSpPr>
          <p:cNvPr id="18435" name="Text Box 4"/>
          <p:cNvSpPr txBox="1">
            <a:spLocks noChangeArrowheads="1"/>
          </p:cNvSpPr>
          <p:nvPr/>
        </p:nvSpPr>
        <p:spPr bwMode="auto">
          <a:xfrm>
            <a:off x="2743200" y="5867400"/>
            <a:ext cx="1295400" cy="21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fr-FR" sz="800">
                <a:solidFill>
                  <a:srgbClr val="A9A9A9"/>
                </a:solidFill>
                <a:latin typeface="Arial" charset="0"/>
              </a:rPr>
              <a:t>Photo rights reserved</a:t>
            </a:r>
            <a:endParaRPr lang="fr-FR">
              <a:latin typeface="Arial" charset="0"/>
            </a:endParaRPr>
          </a:p>
        </p:txBody>
      </p:sp>
      <p:graphicFrame>
        <p:nvGraphicFramePr>
          <p:cNvPr id="18436" name="Object 5"/>
          <p:cNvGraphicFramePr>
            <a:graphicFrameLocks noChangeAspect="1"/>
          </p:cNvGraphicFramePr>
          <p:nvPr/>
        </p:nvGraphicFramePr>
        <p:xfrm>
          <a:off x="533400" y="2286000"/>
          <a:ext cx="3562350" cy="3581400"/>
        </p:xfrm>
        <a:graphic>
          <a:graphicData uri="http://schemas.openxmlformats.org/presentationml/2006/ole">
            <mc:AlternateContent xmlns:mc="http://schemas.openxmlformats.org/markup-compatibility/2006">
              <mc:Choice xmlns:v="urn:schemas-microsoft-com:vml" Requires="v">
                <p:oleObj spid="_x0000_s18439" name="Clip" r:id="rId4" imgW="0" imgH="0" progId="MS_ClipArt_Gallery.2">
                  <p:embed/>
                </p:oleObj>
              </mc:Choice>
              <mc:Fallback>
                <p:oleObj name="Clip" r:id="rId4" imgW="0" imgH="0" progId="MS_ClipArt_Gallery.2">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286000"/>
                        <a:ext cx="356235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0546" name="Rectangle 2"/>
          <p:cNvSpPr>
            <a:spLocks noGrp="1" noChangeArrowheads="1"/>
          </p:cNvSpPr>
          <p:nvPr>
            <p:ph type="title"/>
          </p:nvPr>
        </p:nvSpPr>
        <p:spPr bwMode="auto">
          <a:xfrm>
            <a:off x="1524000" y="228600"/>
            <a:ext cx="6934200" cy="1066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2075" tIns="46038" rIns="92075" bIns="46038" numCol="1" anchor="ctr" anchorCtr="0" compatLnSpc="1">
            <a:prstTxWarp prst="textNoShape">
              <a:avLst/>
            </a:prstTxWarp>
          </a:bodyPr>
          <a:lstStyle/>
          <a:p>
            <a:pPr>
              <a:defRPr/>
            </a:pPr>
            <a:r>
              <a:rPr lang="fr-FR" sz="2400" b="1" smtClean="0">
                <a:cs typeface="+mj-cs"/>
              </a:rPr>
              <a:t> </a:t>
            </a:r>
            <a:r>
              <a:rPr lang="fr-FR" sz="3600" b="1" smtClean="0">
                <a:solidFill>
                  <a:schemeClr val="accent2"/>
                </a:solidFill>
                <a:cs typeface="+mj-cs"/>
              </a:rPr>
              <a:t>D</a:t>
            </a:r>
            <a:r>
              <a:rPr lang="fr-FR" sz="3600" b="1" smtClean="0">
                <a:solidFill>
                  <a:schemeClr val="accent2"/>
                </a:solidFill>
                <a:cs typeface="Times New Roman" charset="0"/>
              </a:rPr>
              <a:t>É</a:t>
            </a:r>
            <a:r>
              <a:rPr lang="fr-FR" sz="3600" b="1" smtClean="0">
                <a:solidFill>
                  <a:schemeClr val="accent2"/>
                </a:solidFill>
                <a:cs typeface="+mj-cs"/>
              </a:rPr>
              <a:t>C</a:t>
            </a:r>
            <a:r>
              <a:rPr lang="fr-FR" sz="3600" b="1" smtClean="0">
                <a:solidFill>
                  <a:schemeClr val="accent2"/>
                </a:solidFill>
                <a:cs typeface="Times New Roman" charset="0"/>
              </a:rPr>
              <a:t>È</a:t>
            </a:r>
            <a:r>
              <a:rPr lang="fr-FR" sz="3600" b="1" smtClean="0">
                <a:solidFill>
                  <a:schemeClr val="accent2"/>
                </a:solidFill>
                <a:cs typeface="+mj-cs"/>
              </a:rPr>
              <a:t>S DIRECTS SUR 30 ANS</a:t>
            </a:r>
            <a:br>
              <a:rPr lang="fr-FR" sz="3600" b="1" smtClean="0">
                <a:solidFill>
                  <a:schemeClr val="accent2"/>
                </a:solidFill>
                <a:cs typeface="+mj-cs"/>
              </a:rPr>
            </a:br>
            <a:r>
              <a:rPr lang="fr-FR" sz="2400" b="1" smtClean="0">
                <a:solidFill>
                  <a:schemeClr val="accent2"/>
                </a:solidFill>
                <a:cs typeface="+mj-cs"/>
              </a:rPr>
              <a:t>(MONDE)</a:t>
            </a:r>
            <a:endParaRPr lang="fr-FR" sz="2400" b="1" smtClean="0">
              <a:cs typeface="+mj-cs"/>
            </a:endParaRPr>
          </a:p>
        </p:txBody>
      </p:sp>
      <p:sp>
        <p:nvSpPr>
          <p:cNvPr id="620547" name="Rectangle 3"/>
          <p:cNvSpPr>
            <a:spLocks noGrp="1" noChangeArrowheads="1"/>
          </p:cNvSpPr>
          <p:nvPr>
            <p:ph type="body" idx="1"/>
          </p:nvPr>
        </p:nvSpPr>
        <p:spPr bwMode="auto">
          <a:xfrm>
            <a:off x="685800" y="1447800"/>
            <a:ext cx="7772400" cy="4648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2075" tIns="46038" rIns="92075" bIns="46038" numCol="1" anchor="t" anchorCtr="0" compatLnSpc="1">
            <a:prstTxWarp prst="textNoShape">
              <a:avLst/>
            </a:prstTxWarp>
          </a:bodyPr>
          <a:lstStyle/>
          <a:p>
            <a:pPr>
              <a:lnSpc>
                <a:spcPct val="90000"/>
              </a:lnSpc>
              <a:buFontTx/>
              <a:buNone/>
              <a:defRPr/>
            </a:pPr>
            <a:r>
              <a:rPr lang="fr-FR" sz="2800" smtClean="0">
                <a:cs typeface="+mn-cs"/>
              </a:rPr>
              <a:t>					</a:t>
            </a:r>
            <a:r>
              <a:rPr lang="fr-FR" sz="2400" b="1" u="sng" smtClean="0">
                <a:cs typeface="+mn-cs"/>
              </a:rPr>
              <a:t>ACCDTS</a:t>
            </a:r>
            <a:r>
              <a:rPr lang="fr-FR" sz="2400" b="1" smtClean="0">
                <a:cs typeface="+mn-cs"/>
              </a:rPr>
              <a:t>        </a:t>
            </a:r>
            <a:r>
              <a:rPr lang="fr-FR" sz="2400" b="1" u="sng" smtClean="0">
                <a:cs typeface="+mn-cs"/>
              </a:rPr>
              <a:t>D/GW-AN</a:t>
            </a:r>
          </a:p>
          <a:p>
            <a:pPr>
              <a:lnSpc>
                <a:spcPct val="90000"/>
              </a:lnSpc>
              <a:defRPr/>
            </a:pPr>
            <a:r>
              <a:rPr lang="fr-FR" sz="2400" b="1" smtClean="0">
                <a:solidFill>
                  <a:schemeClr val="hlink"/>
                </a:solidFill>
                <a:cs typeface="+mn-cs"/>
              </a:rPr>
              <a:t>CHARBON			</a:t>
            </a:r>
            <a:r>
              <a:rPr lang="fr-FR" sz="2400" b="1" smtClean="0">
                <a:cs typeface="+mn-cs"/>
              </a:rPr>
              <a:t>62	   		0,3</a:t>
            </a:r>
            <a:endParaRPr lang="fr-FR" sz="2400" b="1" u="sng" smtClean="0">
              <a:cs typeface="+mn-cs"/>
            </a:endParaRPr>
          </a:p>
          <a:p>
            <a:pPr>
              <a:lnSpc>
                <a:spcPct val="90000"/>
              </a:lnSpc>
              <a:defRPr/>
            </a:pPr>
            <a:r>
              <a:rPr lang="fr-FR" sz="2400" b="1" smtClean="0">
                <a:solidFill>
                  <a:schemeClr val="hlink"/>
                </a:solidFill>
                <a:cs typeface="+mn-cs"/>
              </a:rPr>
              <a:t>P</a:t>
            </a:r>
            <a:r>
              <a:rPr lang="fr-FR" sz="2400" b="1" smtClean="0">
                <a:solidFill>
                  <a:schemeClr val="hlink"/>
                </a:solidFill>
                <a:cs typeface="Times New Roman" charset="0"/>
              </a:rPr>
              <a:t>É</a:t>
            </a:r>
            <a:r>
              <a:rPr lang="fr-FR" sz="2400" b="1" smtClean="0">
                <a:solidFill>
                  <a:schemeClr val="hlink"/>
                </a:solidFill>
                <a:cs typeface="+mn-cs"/>
              </a:rPr>
              <a:t>TROLE			</a:t>
            </a:r>
            <a:r>
              <a:rPr lang="fr-FR" sz="2400" b="1" smtClean="0">
                <a:cs typeface="+mn-cs"/>
              </a:rPr>
              <a:t>63	   		0,1</a:t>
            </a:r>
            <a:endParaRPr lang="fr-FR" sz="2400" b="1" smtClean="0">
              <a:solidFill>
                <a:schemeClr val="hlink"/>
              </a:solidFill>
              <a:cs typeface="+mn-cs"/>
            </a:endParaRPr>
          </a:p>
          <a:p>
            <a:pPr>
              <a:lnSpc>
                <a:spcPct val="90000"/>
              </a:lnSpc>
              <a:defRPr/>
            </a:pPr>
            <a:r>
              <a:rPr lang="fr-FR" sz="2400" b="1" smtClean="0">
                <a:solidFill>
                  <a:schemeClr val="hlink"/>
                </a:solidFill>
                <a:cs typeface="+mn-cs"/>
              </a:rPr>
              <a:t>GAZ				</a:t>
            </a:r>
            <a:r>
              <a:rPr lang="fr-FR" sz="2400" b="1" smtClean="0">
                <a:cs typeface="+mn-cs"/>
              </a:rPr>
              <a:t>24	      		0,2</a:t>
            </a:r>
            <a:endParaRPr lang="fr-FR" sz="2400" b="1" smtClean="0">
              <a:solidFill>
                <a:schemeClr val="hlink"/>
              </a:solidFill>
              <a:cs typeface="+mn-cs"/>
            </a:endParaRPr>
          </a:p>
          <a:p>
            <a:pPr>
              <a:lnSpc>
                <a:spcPct val="90000"/>
              </a:lnSpc>
              <a:defRPr/>
            </a:pPr>
            <a:r>
              <a:rPr lang="fr-FR" sz="2400" b="1" smtClean="0">
                <a:solidFill>
                  <a:schemeClr val="hlink"/>
                </a:solidFill>
                <a:cs typeface="+mn-cs"/>
              </a:rPr>
              <a:t>HYDRAULIQUE  	</a:t>
            </a:r>
            <a:r>
              <a:rPr lang="fr-FR" sz="2400" b="1" smtClean="0">
                <a:cs typeface="+mn-cs"/>
              </a:rPr>
              <a:t>8*	      		1,4</a:t>
            </a:r>
            <a:endParaRPr lang="fr-FR" sz="2400" b="1" smtClean="0">
              <a:solidFill>
                <a:schemeClr val="hlink"/>
              </a:solidFill>
              <a:cs typeface="+mn-cs"/>
            </a:endParaRPr>
          </a:p>
          <a:p>
            <a:pPr>
              <a:lnSpc>
                <a:spcPct val="90000"/>
              </a:lnSpc>
              <a:defRPr/>
            </a:pPr>
            <a:r>
              <a:rPr lang="fr-FR" sz="2400" b="1" smtClean="0">
                <a:solidFill>
                  <a:schemeClr val="hlink"/>
                </a:solidFill>
                <a:cs typeface="+mn-cs"/>
              </a:rPr>
              <a:t>NUCLEAIRE CIVIL</a:t>
            </a:r>
            <a:r>
              <a:rPr lang="fr-FR" sz="2400" b="1" smtClean="0">
                <a:solidFill>
                  <a:srgbClr val="00FF00"/>
                </a:solidFill>
                <a:cs typeface="+mn-cs"/>
              </a:rPr>
              <a:t>	</a:t>
            </a:r>
            <a:r>
              <a:rPr lang="fr-FR" sz="2400" b="1" smtClean="0">
                <a:solidFill>
                  <a:schemeClr val="tx2"/>
                </a:solidFill>
                <a:cs typeface="+mn-cs"/>
              </a:rPr>
              <a:t>12</a:t>
            </a:r>
            <a:r>
              <a:rPr lang="fr-FR" sz="2400" b="1" smtClean="0">
                <a:cs typeface="+mn-cs"/>
              </a:rPr>
              <a:t>**		         0,05</a:t>
            </a:r>
          </a:p>
          <a:p>
            <a:pPr>
              <a:lnSpc>
                <a:spcPct val="90000"/>
              </a:lnSpc>
              <a:buFontTx/>
              <a:buNone/>
              <a:defRPr/>
            </a:pPr>
            <a:r>
              <a:rPr lang="fr-FR" sz="2400" b="1" smtClean="0">
                <a:cs typeface="+mn-cs"/>
              </a:rPr>
              <a:t>						----	      		-----</a:t>
            </a:r>
          </a:p>
          <a:p>
            <a:pPr>
              <a:lnSpc>
                <a:spcPct val="90000"/>
              </a:lnSpc>
              <a:buFontTx/>
              <a:buNone/>
              <a:defRPr/>
            </a:pPr>
            <a:r>
              <a:rPr lang="fr-FR" sz="2400" b="1" smtClean="0">
                <a:cs typeface="+mn-cs"/>
              </a:rPr>
              <a:t>	TOTAL	      		168	     		0,25</a:t>
            </a:r>
          </a:p>
          <a:p>
            <a:pPr>
              <a:lnSpc>
                <a:spcPct val="90000"/>
              </a:lnSpc>
              <a:buFontTx/>
              <a:buNone/>
              <a:defRPr/>
            </a:pPr>
            <a:endParaRPr lang="fr-FR" sz="2400" b="1" smtClean="0">
              <a:cs typeface="+mn-cs"/>
            </a:endParaRPr>
          </a:p>
          <a:p>
            <a:pPr>
              <a:lnSpc>
                <a:spcPct val="90000"/>
              </a:lnSpc>
              <a:buFontTx/>
              <a:buNone/>
              <a:defRPr/>
            </a:pPr>
            <a:r>
              <a:rPr lang="fr-FR" sz="2400" b="1" smtClean="0">
                <a:cs typeface="+mn-cs"/>
              </a:rPr>
              <a:t>* </a:t>
            </a:r>
            <a:r>
              <a:rPr lang="fr-FR" sz="1600" b="1" smtClean="0">
                <a:cs typeface="+mn-cs"/>
              </a:rPr>
              <a:t>Dont Morvi (Inde) 1979 ~30 000 morts</a:t>
            </a:r>
            <a:endParaRPr lang="fr-FR" sz="2400" b="1" smtClean="0">
              <a:cs typeface="+mn-cs"/>
            </a:endParaRPr>
          </a:p>
          <a:p>
            <a:pPr>
              <a:lnSpc>
                <a:spcPct val="90000"/>
              </a:lnSpc>
              <a:buFontTx/>
              <a:buNone/>
              <a:defRPr/>
            </a:pPr>
            <a:r>
              <a:rPr lang="fr-FR" sz="2400" b="1" smtClean="0">
                <a:cs typeface="+mn-cs"/>
              </a:rPr>
              <a:t>**</a:t>
            </a:r>
            <a:r>
              <a:rPr lang="fr-FR" sz="1600" b="1" smtClean="0">
                <a:cs typeface="+mn-cs"/>
              </a:rPr>
              <a:t>Tchernobyl + 10 accidents de criticité + Mihama</a:t>
            </a:r>
          </a:p>
        </p:txBody>
      </p:sp>
      <p:sp>
        <p:nvSpPr>
          <p:cNvPr id="620548" name="Text Box 4"/>
          <p:cNvSpPr txBox="1">
            <a:spLocks noChangeArrowheads="1"/>
          </p:cNvSpPr>
          <p:nvPr/>
        </p:nvSpPr>
        <p:spPr bwMode="auto">
          <a:xfrm>
            <a:off x="7985125" y="6335713"/>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fontAlgn="base">
              <a:spcBef>
                <a:spcPct val="0"/>
              </a:spcBef>
              <a:spcAft>
                <a:spcPct val="0"/>
              </a:spcAft>
              <a:defRPr sz="2400">
                <a:solidFill>
                  <a:schemeClr val="tx1"/>
                </a:solidFill>
                <a:latin typeface="Times New Roman" charset="0"/>
                <a:ea typeface="ＭＳ Ｐゴシック" charset="0"/>
              </a:defRPr>
            </a:lvl6pPr>
            <a:lvl7pPr marL="3200400" defTabSz="762000" fontAlgn="base">
              <a:spcBef>
                <a:spcPct val="0"/>
              </a:spcBef>
              <a:spcAft>
                <a:spcPct val="0"/>
              </a:spcAft>
              <a:defRPr sz="2400">
                <a:solidFill>
                  <a:schemeClr val="tx1"/>
                </a:solidFill>
                <a:latin typeface="Times New Roman" charset="0"/>
                <a:ea typeface="ＭＳ Ｐゴシック" charset="0"/>
              </a:defRPr>
            </a:lvl7pPr>
            <a:lvl8pPr marL="3657600" defTabSz="762000" fontAlgn="base">
              <a:spcBef>
                <a:spcPct val="0"/>
              </a:spcBef>
              <a:spcAft>
                <a:spcPct val="0"/>
              </a:spcAft>
              <a:defRPr sz="2400">
                <a:solidFill>
                  <a:schemeClr val="tx1"/>
                </a:solidFill>
                <a:latin typeface="Times New Roman" charset="0"/>
                <a:ea typeface="ＭＳ Ｐゴシック" charset="0"/>
              </a:defRPr>
            </a:lvl8pPr>
            <a:lvl9pPr marL="4114800" defTabSz="762000"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fr-FR" sz="1800" b="1" smtClean="0">
                <a:cs typeface="+mn-cs"/>
              </a:rPr>
              <a:t>J. Frot</a:t>
            </a:r>
          </a:p>
        </p:txBody>
      </p:sp>
    </p:spTree>
  </p:cSld>
  <p:clrMapOvr>
    <a:masterClrMapping/>
  </p:clrMapOvr>
  <p:transition xmlns:p14="http://schemas.microsoft.com/office/powerpoint/2010/main" advClick="0" advTm="6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20546"/>
                                        </p:tgtEl>
                                        <p:attrNameLst>
                                          <p:attrName>style.visibility</p:attrName>
                                        </p:attrNameLst>
                                      </p:cBhvr>
                                      <p:to>
                                        <p:strVal val="visible"/>
                                      </p:to>
                                    </p:set>
                                    <p:anim calcmode="lin" valueType="num">
                                      <p:cBhvr additive="base">
                                        <p:cTn id="7" dur="500" fill="hold"/>
                                        <p:tgtEl>
                                          <p:spTgt spid="620546"/>
                                        </p:tgtEl>
                                        <p:attrNameLst>
                                          <p:attrName>ppt_x</p:attrName>
                                        </p:attrNameLst>
                                      </p:cBhvr>
                                      <p:tavLst>
                                        <p:tav tm="0">
                                          <p:val>
                                            <p:strVal val="0-#ppt_w/2"/>
                                          </p:val>
                                        </p:tav>
                                        <p:tav tm="100000">
                                          <p:val>
                                            <p:strVal val="#ppt_x"/>
                                          </p:val>
                                        </p:tav>
                                      </p:tavLst>
                                    </p:anim>
                                    <p:anim calcmode="lin" valueType="num">
                                      <p:cBhvr additive="base">
                                        <p:cTn id="8" dur="500" fill="hold"/>
                                        <p:tgtEl>
                                          <p:spTgt spid="62054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620547">
                                            <p:txEl>
                                              <p:pRg st="0" end="0"/>
                                            </p:txEl>
                                          </p:spTgt>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620547">
                                            <p:txEl>
                                              <p:pRg st="1" end="1"/>
                                            </p:txEl>
                                          </p:spTgt>
                                        </p:tgtEl>
                                        <p:attrNameLst>
                                          <p:attrName>style.visibility</p:attrName>
                                        </p:attrNameLst>
                                      </p:cBhvr>
                                      <p:to>
                                        <p:strVal val="visible"/>
                                      </p:to>
                                    </p:set>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620547">
                                            <p:txEl>
                                              <p:pRg st="2" end="2"/>
                                            </p:txEl>
                                          </p:spTgt>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620547">
                                            <p:txEl>
                                              <p:pRg st="3" end="3"/>
                                            </p:txEl>
                                          </p:spTgt>
                                        </p:tgtEl>
                                        <p:attrNameLst>
                                          <p:attrName>style.visibility</p:attrName>
                                        </p:attrNameLst>
                                      </p:cBhvr>
                                      <p:to>
                                        <p:strVal val="visible"/>
                                      </p:to>
                                    </p:set>
                                  </p:childTnLst>
                                </p:cTn>
                              </p:par>
                            </p:childTnLst>
                          </p:cTn>
                        </p:par>
                        <p:par>
                          <p:cTn id="21" fill="hold" nodeType="afterGroup">
                            <p:stCondLst>
                              <p:cond delay="2500"/>
                            </p:stCondLst>
                            <p:childTnLst>
                              <p:par>
                                <p:cTn id="22" presetID="1" presetClass="entr" presetSubtype="0" fill="hold" grpId="0" nodeType="afterEffect">
                                  <p:stCondLst>
                                    <p:cond delay="0"/>
                                  </p:stCondLst>
                                  <p:childTnLst>
                                    <p:set>
                                      <p:cBhvr>
                                        <p:cTn id="23" dur="1" fill="hold">
                                          <p:stCondLst>
                                            <p:cond delay="499"/>
                                          </p:stCondLst>
                                        </p:cTn>
                                        <p:tgtEl>
                                          <p:spTgt spid="620547">
                                            <p:txEl>
                                              <p:pRg st="4" end="4"/>
                                            </p:txEl>
                                          </p:spTgt>
                                        </p:tgtEl>
                                        <p:attrNameLst>
                                          <p:attrName>style.visibility</p:attrName>
                                        </p:attrNameLst>
                                      </p:cBhvr>
                                      <p:to>
                                        <p:strVal val="visible"/>
                                      </p:to>
                                    </p:set>
                                  </p:childTnLst>
                                </p:cTn>
                              </p:par>
                            </p:childTnLst>
                          </p:cTn>
                        </p:par>
                        <p:par>
                          <p:cTn id="24" fill="hold" nodeType="afterGroup">
                            <p:stCondLst>
                              <p:cond delay="3000"/>
                            </p:stCondLst>
                            <p:childTnLst>
                              <p:par>
                                <p:cTn id="25" presetID="1" presetClass="entr" presetSubtype="0" fill="hold" grpId="0" nodeType="afterEffect">
                                  <p:stCondLst>
                                    <p:cond delay="0"/>
                                  </p:stCondLst>
                                  <p:childTnLst>
                                    <p:set>
                                      <p:cBhvr>
                                        <p:cTn id="26" dur="1" fill="hold">
                                          <p:stCondLst>
                                            <p:cond delay="499"/>
                                          </p:stCondLst>
                                        </p:cTn>
                                        <p:tgtEl>
                                          <p:spTgt spid="620547">
                                            <p:txEl>
                                              <p:pRg st="5" end="5"/>
                                            </p:txEl>
                                          </p:spTgt>
                                        </p:tgtEl>
                                        <p:attrNameLst>
                                          <p:attrName>style.visibility</p:attrName>
                                        </p:attrNameLst>
                                      </p:cBhvr>
                                      <p:to>
                                        <p:strVal val="visible"/>
                                      </p:to>
                                    </p:set>
                                  </p:childTnLst>
                                </p:cTn>
                              </p:par>
                            </p:childTnLst>
                          </p:cTn>
                        </p:par>
                        <p:par>
                          <p:cTn id="27" fill="hold" nodeType="afterGroup">
                            <p:stCondLst>
                              <p:cond delay="3500"/>
                            </p:stCondLst>
                            <p:childTnLst>
                              <p:par>
                                <p:cTn id="28" presetID="1" presetClass="entr" presetSubtype="0" fill="hold" grpId="0" nodeType="afterEffect">
                                  <p:stCondLst>
                                    <p:cond delay="0"/>
                                  </p:stCondLst>
                                  <p:childTnLst>
                                    <p:set>
                                      <p:cBhvr>
                                        <p:cTn id="29" dur="1" fill="hold">
                                          <p:stCondLst>
                                            <p:cond delay="499"/>
                                          </p:stCondLst>
                                        </p:cTn>
                                        <p:tgtEl>
                                          <p:spTgt spid="620547">
                                            <p:txEl>
                                              <p:pRg st="6" end="6"/>
                                            </p:txEl>
                                          </p:spTgt>
                                        </p:tgtEl>
                                        <p:attrNameLst>
                                          <p:attrName>style.visibility</p:attrName>
                                        </p:attrNameLst>
                                      </p:cBhvr>
                                      <p:to>
                                        <p:strVal val="visible"/>
                                      </p:to>
                                    </p:set>
                                  </p:childTnLst>
                                </p:cTn>
                              </p:par>
                            </p:childTnLst>
                          </p:cTn>
                        </p:par>
                        <p:par>
                          <p:cTn id="30" fill="hold" nodeType="afterGroup">
                            <p:stCondLst>
                              <p:cond delay="4000"/>
                            </p:stCondLst>
                            <p:childTnLst>
                              <p:par>
                                <p:cTn id="31" presetID="1" presetClass="entr" presetSubtype="0" fill="hold" grpId="0" nodeType="afterEffect">
                                  <p:stCondLst>
                                    <p:cond delay="0"/>
                                  </p:stCondLst>
                                  <p:childTnLst>
                                    <p:set>
                                      <p:cBhvr>
                                        <p:cTn id="32" dur="1" fill="hold">
                                          <p:stCondLst>
                                            <p:cond delay="499"/>
                                          </p:stCondLst>
                                        </p:cTn>
                                        <p:tgtEl>
                                          <p:spTgt spid="620547">
                                            <p:txEl>
                                              <p:pRg st="7" end="7"/>
                                            </p:txEl>
                                          </p:spTgt>
                                        </p:tgtEl>
                                        <p:attrNameLst>
                                          <p:attrName>style.visibility</p:attrName>
                                        </p:attrNameLst>
                                      </p:cBhvr>
                                      <p:to>
                                        <p:strVal val="visible"/>
                                      </p:to>
                                    </p:set>
                                  </p:childTnLst>
                                </p:cTn>
                              </p:par>
                            </p:childTnLst>
                          </p:cTn>
                        </p:par>
                        <p:par>
                          <p:cTn id="33" fill="hold" nodeType="afterGroup">
                            <p:stCondLst>
                              <p:cond delay="4500"/>
                            </p:stCondLst>
                            <p:childTnLst>
                              <p:par>
                                <p:cTn id="34" presetID="1" presetClass="entr" presetSubtype="0" fill="hold" grpId="0" nodeType="afterEffect">
                                  <p:stCondLst>
                                    <p:cond delay="0"/>
                                  </p:stCondLst>
                                  <p:childTnLst>
                                    <p:set>
                                      <p:cBhvr>
                                        <p:cTn id="35" dur="1" fill="hold">
                                          <p:stCondLst>
                                            <p:cond delay="499"/>
                                          </p:stCondLst>
                                        </p:cTn>
                                        <p:tgtEl>
                                          <p:spTgt spid="620547">
                                            <p:txEl>
                                              <p:pRg st="9" end="9"/>
                                            </p:txEl>
                                          </p:spTgt>
                                        </p:tgtEl>
                                        <p:attrNameLst>
                                          <p:attrName>style.visibility</p:attrName>
                                        </p:attrNameLst>
                                      </p:cBhvr>
                                      <p:to>
                                        <p:strVal val="visible"/>
                                      </p:to>
                                    </p:set>
                                  </p:childTnLst>
                                </p:cTn>
                              </p:par>
                            </p:childTnLst>
                          </p:cTn>
                        </p:par>
                        <p:par>
                          <p:cTn id="36" fill="hold" nodeType="afterGroup">
                            <p:stCondLst>
                              <p:cond delay="5000"/>
                            </p:stCondLst>
                            <p:childTnLst>
                              <p:par>
                                <p:cTn id="37" presetID="1" presetClass="entr" presetSubtype="0" fill="hold" grpId="0" nodeType="afterEffect">
                                  <p:stCondLst>
                                    <p:cond delay="0"/>
                                  </p:stCondLst>
                                  <p:childTnLst>
                                    <p:set>
                                      <p:cBhvr>
                                        <p:cTn id="38" dur="1" fill="hold">
                                          <p:stCondLst>
                                            <p:cond delay="499"/>
                                          </p:stCondLst>
                                        </p:cTn>
                                        <p:tgtEl>
                                          <p:spTgt spid="6205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6" grpId="0" autoUpdateAnimBg="0"/>
      <p:bldP spid="620547" grpId="0" build="p" autoUpdateAnimBg="0" advAuto="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7" name="Rectangle 2"/>
          <p:cNvSpPr>
            <a:spLocks noGrp="1" noChangeArrowheads="1"/>
          </p:cNvSpPr>
          <p:nvPr>
            <p:ph type="subTitle" idx="1"/>
          </p:nvPr>
        </p:nvSpPr>
        <p:spPr bwMode="auto">
          <a:xfrm>
            <a:off x="0" y="0"/>
            <a:ext cx="9144000" cy="6858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marL="609600" indent="-609600" defTabSz="914400"/>
            <a:r>
              <a:rPr lang="fr-FR" b="1">
                <a:latin typeface="Times New Roman" charset="0"/>
                <a:ea typeface="ＭＳ Ｐゴシック" charset="0"/>
              </a:rPr>
              <a:t>Séquestration du carbone</a:t>
            </a:r>
          </a:p>
          <a:p>
            <a:pPr marL="609600" indent="-609600" algn="l" defTabSz="914400"/>
            <a:r>
              <a:rPr lang="fr-FR" sz="1400">
                <a:latin typeface="Times New Roman" charset="0"/>
                <a:ea typeface="ＭＳ Ｐゴシック" charset="0"/>
              </a:rPr>
              <a:t>	Capture et stockage de CO2 et autres GES: Géologique, Océan, sols, Concepts avancés</a:t>
            </a:r>
          </a:p>
          <a:p>
            <a:pPr marL="609600" indent="-609600" algn="l" defTabSz="914400">
              <a:buFontTx/>
              <a:buAutoNum type="arabicPeriod"/>
            </a:pPr>
            <a:r>
              <a:rPr lang="fr-FR" sz="1400" b="1">
                <a:solidFill>
                  <a:srgbClr val="FF0000"/>
                </a:solidFill>
                <a:latin typeface="Times New Roman" charset="0"/>
                <a:ea typeface="ＭＳ Ｐゴシック" charset="0"/>
              </a:rPr>
              <a:t>Capture et séparation : </a:t>
            </a:r>
            <a:r>
              <a:rPr lang="fr-FR" sz="1400">
                <a:latin typeface="Times New Roman" charset="0"/>
                <a:ea typeface="ＭＳ Ｐゴシック" charset="0"/>
              </a:rPr>
              <a:t>Coût capture </a:t>
            </a:r>
            <a:r>
              <a:rPr lang="en-US" sz="1400">
                <a:latin typeface="Times New Roman" charset="0"/>
                <a:ea typeface="ＭＳ Ｐゴシック" charset="0"/>
              </a:rPr>
              <a:t>≈ ¾ du coût global (capt + purific + transport  + stockage). Capture et purification par : absorbsion, adsorbsion, distill à basse t°, membranes. Important gisements de baisse des coûts de capture et séparation.</a:t>
            </a:r>
          </a:p>
          <a:p>
            <a:pPr marL="609600" indent="-609600" algn="l" defTabSz="914400">
              <a:buFontTx/>
              <a:buAutoNum type="arabicPeriod" startAt="2"/>
            </a:pPr>
            <a:r>
              <a:rPr lang="en-US" sz="1400" b="1">
                <a:solidFill>
                  <a:srgbClr val="FF0000"/>
                </a:solidFill>
                <a:latin typeface="Times New Roman" charset="0"/>
                <a:ea typeface="ＭＳ Ｐゴシック" charset="0"/>
              </a:rPr>
              <a:t>Séquestration géologique:</a:t>
            </a:r>
          </a:p>
          <a:p>
            <a:pPr marL="609600" indent="-609600" algn="l" defTabSz="914400"/>
            <a:r>
              <a:rPr lang="en-US" sz="1400" b="1">
                <a:latin typeface="Times New Roman" charset="0"/>
                <a:ea typeface="ＭＳ Ｐゴシック" charset="0"/>
              </a:rPr>
              <a:t>	</a:t>
            </a:r>
            <a:r>
              <a:rPr lang="en-US" sz="1400" b="1">
                <a:solidFill>
                  <a:srgbClr val="FF0000"/>
                </a:solidFill>
                <a:latin typeface="Times New Roman" charset="0"/>
                <a:ea typeface="ＭＳ Ｐゴシック" charset="0"/>
              </a:rPr>
              <a:t>a.</a:t>
            </a:r>
            <a:r>
              <a:rPr lang="en-US" sz="1400" b="1">
                <a:latin typeface="Times New Roman" charset="0"/>
                <a:ea typeface="ＭＳ Ｐゴシック" charset="0"/>
              </a:rPr>
              <a:t> EOR</a:t>
            </a:r>
            <a:r>
              <a:rPr lang="en-US" sz="1400">
                <a:latin typeface="Times New Roman" charset="0"/>
                <a:ea typeface="ＭＳ Ｐゴシック" charset="0"/>
              </a:rPr>
              <a:t> limitée </a:t>
            </a:r>
            <a:r>
              <a:rPr lang="en-US" sz="1400">
                <a:latin typeface="Arial" charset="0"/>
                <a:ea typeface="ＭＳ Ｐゴシック" charset="0"/>
              </a:rPr>
              <a:t>à CO2 </a:t>
            </a:r>
            <a:r>
              <a:rPr lang="en-US" sz="1400">
                <a:latin typeface="Times New Roman" charset="0"/>
                <a:ea typeface="ＭＳ Ｐゴシック" charset="0"/>
              </a:rPr>
              <a:t>produit proche du lieu d</a:t>
            </a:r>
            <a:r>
              <a:rPr lang="en-US" sz="1400">
                <a:latin typeface="Arial" charset="0"/>
                <a:ea typeface="ＭＳ Ｐゴシック" charset="0"/>
              </a:rPr>
              <a:t>’</a:t>
            </a:r>
            <a:r>
              <a:rPr lang="en-US" altLang="ja-JP" sz="1400">
                <a:latin typeface="Times New Roman" charset="0"/>
                <a:ea typeface="ＭＳ Ｐゴシック" charset="0"/>
              </a:rPr>
              <a:t>injection; ECBM: CO2 2 fois mieux adsorbé que CH4;gros efforts de R&amp;D additionnelle  nécessaires. Très nombreuses mines non exploitables économiquement contiennent du CH4 récupérable. Très prometteur car souvent proches de centrales productrices de CO2.</a:t>
            </a:r>
          </a:p>
          <a:p>
            <a:pPr marL="609600" indent="-609600" algn="l" defTabSz="914400"/>
            <a:r>
              <a:rPr lang="en-US" sz="1400">
                <a:latin typeface="Times New Roman" charset="0"/>
                <a:ea typeface="ＭＳ Ｐゴシック" charset="0"/>
              </a:rPr>
              <a:t>	</a:t>
            </a:r>
            <a:r>
              <a:rPr lang="en-US" sz="1400" b="1">
                <a:solidFill>
                  <a:srgbClr val="FF0000"/>
                </a:solidFill>
                <a:latin typeface="Times New Roman" charset="0"/>
                <a:ea typeface="ＭＳ Ｐゴシック" charset="0"/>
              </a:rPr>
              <a:t>b. </a:t>
            </a:r>
            <a:r>
              <a:rPr lang="en-US" sz="1400" b="1">
                <a:latin typeface="Times New Roman" charset="0"/>
                <a:ea typeface="ＭＳ Ｐゴシック" charset="0"/>
              </a:rPr>
              <a:t>Dômes de sel</a:t>
            </a:r>
            <a:r>
              <a:rPr lang="en-US" sz="1400">
                <a:latin typeface="Times New Roman" charset="0"/>
                <a:ea typeface="ＭＳ Ｐゴシック" charset="0"/>
              </a:rPr>
              <a:t> : très grande capacité potentielle (mais pas de sous-produits récupérables); nombreuses sources de CO2 proches de dômes de sel. Reste </a:t>
            </a:r>
            <a:r>
              <a:rPr lang="en-US" sz="1400">
                <a:latin typeface="Arial" charset="0"/>
                <a:ea typeface="ＭＳ Ｐゴシック" charset="0"/>
              </a:rPr>
              <a:t>à </a:t>
            </a:r>
            <a:r>
              <a:rPr lang="en-US" sz="1400">
                <a:latin typeface="Times New Roman" charset="0"/>
                <a:ea typeface="ＭＳ Ｐゴシック" charset="0"/>
              </a:rPr>
              <a:t>s</a:t>
            </a:r>
            <a:r>
              <a:rPr lang="en-US" sz="1400">
                <a:latin typeface="Arial" charset="0"/>
                <a:ea typeface="ＭＳ Ｐゴシック" charset="0"/>
              </a:rPr>
              <a:t>’</a:t>
            </a:r>
            <a:r>
              <a:rPr lang="en-US" altLang="ja-JP" sz="1400">
                <a:latin typeface="Times New Roman" charset="0"/>
                <a:ea typeface="ＭＳ Ｐゴシック" charset="0"/>
              </a:rPr>
              <a:t>assurer que le CO2 injecté en dôme profond ne s</a:t>
            </a:r>
            <a:r>
              <a:rPr lang="en-US" sz="1400">
                <a:latin typeface="Arial" charset="0"/>
                <a:ea typeface="ＭＳ Ｐゴシック" charset="0"/>
              </a:rPr>
              <a:t>’</a:t>
            </a:r>
            <a:r>
              <a:rPr lang="en-US" altLang="ja-JP" sz="1400">
                <a:latin typeface="Arial" charset="0"/>
                <a:ea typeface="ＭＳ Ｐゴシック" charset="0"/>
              </a:rPr>
              <a:t>é</a:t>
            </a:r>
            <a:r>
              <a:rPr lang="en-US" altLang="ja-JP" sz="1400">
                <a:latin typeface="Times New Roman" charset="0"/>
                <a:ea typeface="ＭＳ Ｐゴシック" charset="0"/>
              </a:rPr>
              <a:t>chappera pas. Seul exemple commercial à ce jour: Statoil en Norvège: 1Mt CO2/an injectés en dôme sous-marin.</a:t>
            </a:r>
          </a:p>
          <a:p>
            <a:pPr marL="609600" indent="-609600" algn="l" defTabSz="914400"/>
            <a:r>
              <a:rPr lang="en-US" sz="1400" b="1">
                <a:solidFill>
                  <a:srgbClr val="FF0000"/>
                </a:solidFill>
                <a:latin typeface="Times New Roman" charset="0"/>
                <a:ea typeface="ＭＳ Ｐゴシック" charset="0"/>
              </a:rPr>
              <a:t>3.	Séquestration</a:t>
            </a:r>
            <a:r>
              <a:rPr lang="en-US" sz="1400">
                <a:solidFill>
                  <a:srgbClr val="FF0000"/>
                </a:solidFill>
                <a:latin typeface="Times New Roman" charset="0"/>
                <a:ea typeface="ＭＳ Ｐゴシック" charset="0"/>
              </a:rPr>
              <a:t> </a:t>
            </a:r>
            <a:r>
              <a:rPr lang="en-US" sz="1400" b="1">
                <a:solidFill>
                  <a:srgbClr val="FF0000"/>
                </a:solidFill>
                <a:latin typeface="Times New Roman" charset="0"/>
                <a:ea typeface="ＭＳ Ｐゴシック" charset="0"/>
              </a:rPr>
              <a:t>océanique</a:t>
            </a:r>
            <a:r>
              <a:rPr lang="en-US" sz="1400">
                <a:latin typeface="Times New Roman" charset="0"/>
                <a:ea typeface="ＭＳ Ｐゴシック" charset="0"/>
              </a:rPr>
              <a:t>: tout est </a:t>
            </a:r>
            <a:r>
              <a:rPr lang="en-US" sz="1400">
                <a:latin typeface="Arial" charset="0"/>
                <a:ea typeface="ＭＳ Ｐゴシック" charset="0"/>
              </a:rPr>
              <a:t>à faire en </a:t>
            </a:r>
            <a:r>
              <a:rPr lang="en-US" sz="1400">
                <a:latin typeface="Times New Roman" charset="0"/>
                <a:ea typeface="ＭＳ Ｐゴシック" charset="0"/>
              </a:rPr>
              <a:t>matière de R&amp;D; les océans absorbent et restituent le CO2; processus de restitution très lent; il s</a:t>
            </a:r>
            <a:r>
              <a:rPr lang="en-US" sz="1400">
                <a:latin typeface="Arial" charset="0"/>
                <a:ea typeface="ＭＳ Ｐゴシック" charset="0"/>
              </a:rPr>
              <a:t>’</a:t>
            </a:r>
            <a:r>
              <a:rPr lang="en-US" altLang="ja-JP" sz="1400">
                <a:latin typeface="Times New Roman" charset="0"/>
                <a:ea typeface="ＭＳ Ｐゴシック" charset="0"/>
              </a:rPr>
              <a:t>agit d</a:t>
            </a:r>
            <a:r>
              <a:rPr lang="en-US" sz="1400">
                <a:latin typeface="Arial" charset="0"/>
                <a:ea typeface="ＭＳ Ｐゴシック" charset="0"/>
              </a:rPr>
              <a:t>’</a:t>
            </a:r>
            <a:r>
              <a:rPr lang="en-US" altLang="ja-JP" sz="1400">
                <a:latin typeface="Times New Roman" charset="0"/>
                <a:ea typeface="ＭＳ Ｐゴシック" charset="0"/>
              </a:rPr>
              <a:t>accélération le processus d</a:t>
            </a:r>
            <a:r>
              <a:rPr lang="en-US" sz="1400">
                <a:latin typeface="Arial" charset="0"/>
                <a:ea typeface="ＭＳ Ｐゴシック" charset="0"/>
              </a:rPr>
              <a:t>’</a:t>
            </a:r>
            <a:r>
              <a:rPr lang="en-US" altLang="ja-JP" sz="1400">
                <a:latin typeface="Times New Roman" charset="0"/>
                <a:ea typeface="ＭＳ Ｐゴシック" charset="0"/>
              </a:rPr>
              <a:t>absorbsion. Etudier </a:t>
            </a:r>
            <a:r>
              <a:rPr lang="en-US" altLang="ja-JP" sz="1400" b="1">
                <a:latin typeface="Times New Roman" charset="0"/>
                <a:ea typeface="ＭＳ Ｐゴシック" charset="0"/>
              </a:rPr>
              <a:t>injection directe</a:t>
            </a:r>
            <a:r>
              <a:rPr lang="en-US" altLang="ja-JP" sz="1400">
                <a:latin typeface="Times New Roman" charset="0"/>
                <a:ea typeface="ＭＳ Ｐゴシック" charset="0"/>
              </a:rPr>
              <a:t> du CO2 en eau profonde. Les </a:t>
            </a:r>
            <a:r>
              <a:rPr lang="en-US" altLang="ja-JP" sz="1400" b="1">
                <a:latin typeface="Times New Roman" charset="0"/>
                <a:ea typeface="ＭＳ Ｐゴシック" charset="0"/>
              </a:rPr>
              <a:t>phytoplanctons</a:t>
            </a:r>
            <a:r>
              <a:rPr lang="en-US" altLang="ja-JP" sz="1400">
                <a:latin typeface="Times New Roman" charset="0"/>
                <a:ea typeface="ＭＳ Ｐゴシック" charset="0"/>
              </a:rPr>
              <a:t> accélèrent l</a:t>
            </a:r>
            <a:r>
              <a:rPr lang="en-US" sz="1400">
                <a:latin typeface="Arial" charset="0"/>
                <a:ea typeface="ＭＳ Ｐゴシック" charset="0"/>
              </a:rPr>
              <a:t>’</a:t>
            </a:r>
            <a:r>
              <a:rPr lang="en-US" altLang="ja-JP" sz="1400">
                <a:latin typeface="Times New Roman" charset="0"/>
                <a:ea typeface="ＭＳ Ｐゴシック" charset="0"/>
              </a:rPr>
              <a:t>absorbsion CO2: stimuler leur croissance: impacts environnementaux de inj.direct et de phytpl? Pb acidité de l</a:t>
            </a:r>
            <a:r>
              <a:rPr lang="en-US" sz="1400">
                <a:latin typeface="Arial" charset="0"/>
                <a:ea typeface="ＭＳ Ｐゴシック" charset="0"/>
              </a:rPr>
              <a:t>’</a:t>
            </a:r>
            <a:r>
              <a:rPr lang="en-US" altLang="ja-JP" sz="1400">
                <a:latin typeface="Times New Roman" charset="0"/>
                <a:ea typeface="ＭＳ Ｐゴシック" charset="0"/>
              </a:rPr>
              <a:t>eau de mer?</a:t>
            </a:r>
          </a:p>
          <a:p>
            <a:pPr marL="609600" indent="-609600" algn="l" defTabSz="914400">
              <a:buFontTx/>
              <a:buAutoNum type="arabicPeriod" startAt="4"/>
            </a:pPr>
            <a:r>
              <a:rPr lang="en-US" sz="1400" b="1">
                <a:solidFill>
                  <a:srgbClr val="FF0000"/>
                </a:solidFill>
                <a:latin typeface="Times New Roman" charset="0"/>
                <a:ea typeface="ＭＳ Ｐゴシック" charset="0"/>
              </a:rPr>
              <a:t>Séquestration terrestre:</a:t>
            </a:r>
            <a:r>
              <a:rPr lang="en-US" sz="1400" b="1">
                <a:latin typeface="Times New Roman" charset="0"/>
                <a:ea typeface="ＭＳ Ｐゴシック" charset="0"/>
              </a:rPr>
              <a:t> </a:t>
            </a:r>
            <a:r>
              <a:rPr lang="en-US" sz="1400">
                <a:latin typeface="Times New Roman" charset="0"/>
                <a:ea typeface="ＭＳ Ｐゴシック" charset="0"/>
              </a:rPr>
              <a:t>(1) retire le C de l</a:t>
            </a:r>
            <a:r>
              <a:rPr lang="en-US" sz="1400">
                <a:latin typeface="Arial" charset="0"/>
                <a:ea typeface="ＭＳ Ｐゴシック" charset="0"/>
              </a:rPr>
              <a:t>’</a:t>
            </a:r>
            <a:r>
              <a:rPr lang="en-US" altLang="ja-JP" sz="1400">
                <a:latin typeface="Times New Roman" charset="0"/>
                <a:ea typeface="ＭＳ Ｐゴシック" charset="0"/>
              </a:rPr>
              <a:t>atmosphère et (2) l</a:t>
            </a:r>
            <a:r>
              <a:rPr lang="en-US" sz="1400">
                <a:latin typeface="Arial" charset="0"/>
                <a:ea typeface="ＭＳ Ｐゴシック" charset="0"/>
              </a:rPr>
              <a:t>’</a:t>
            </a:r>
            <a:r>
              <a:rPr lang="en-US" altLang="ja-JP" sz="1400">
                <a:latin typeface="Times New Roman" charset="0"/>
                <a:ea typeface="ＭＳ Ｐゴシック" charset="0"/>
              </a:rPr>
              <a:t>empêcher de quitter les </a:t>
            </a:r>
            <a:r>
              <a:rPr lang="en-US" altLang="ja-JP" sz="1400">
                <a:latin typeface="Arial" charset="0"/>
                <a:ea typeface="ＭＳ Ｐゴシック" charset="0"/>
              </a:rPr>
              <a:t>écosystèmes terrestres</a:t>
            </a:r>
            <a:r>
              <a:rPr lang="en-US" altLang="ja-JP" sz="1400">
                <a:latin typeface="Times New Roman" charset="0"/>
                <a:ea typeface="ＭＳ Ｐゴシック" charset="0"/>
              </a:rPr>
              <a:t>. (1): forêts. 2 Gt C/an naturellement séquestrées par le sol. R&amp;D pour accroître ce chiffre.</a:t>
            </a:r>
          </a:p>
          <a:p>
            <a:pPr marL="609600" indent="-609600" algn="l" defTabSz="914400">
              <a:buFontTx/>
              <a:buAutoNum type="arabicPeriod" startAt="4"/>
            </a:pPr>
            <a:r>
              <a:rPr lang="en-US" sz="1400" b="1">
                <a:solidFill>
                  <a:srgbClr val="FF0000"/>
                </a:solidFill>
                <a:latin typeface="Times New Roman" charset="0"/>
                <a:ea typeface="ＭＳ Ｐゴシック" charset="0"/>
              </a:rPr>
              <a:t>Concepts avancés.</a:t>
            </a:r>
          </a:p>
          <a:p>
            <a:pPr marL="609600" indent="-609600" algn="l" defTabSz="914400">
              <a:buFontTx/>
              <a:buAutoNum type="arabicPeriod" startAt="4"/>
            </a:pPr>
            <a:endParaRPr lang="en-US" sz="1400" b="1">
              <a:solidFill>
                <a:srgbClr val="FF0000"/>
              </a:solidFill>
              <a:latin typeface="Times New Roman" charset="0"/>
              <a:ea typeface="ＭＳ Ｐゴシック" charset="0"/>
            </a:endParaRPr>
          </a:p>
        </p:txBody>
      </p:sp>
    </p:spTree>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1" name="Object 2"/>
          <p:cNvGraphicFramePr>
            <a:graphicFrameLocks noChangeAspect="1"/>
          </p:cNvGraphicFramePr>
          <p:nvPr/>
        </p:nvGraphicFramePr>
        <p:xfrm>
          <a:off x="3429000" y="2590800"/>
          <a:ext cx="2476500" cy="2738438"/>
        </p:xfrm>
        <a:graphic>
          <a:graphicData uri="http://schemas.openxmlformats.org/presentationml/2006/ole">
            <mc:AlternateContent xmlns:mc="http://schemas.openxmlformats.org/markup-compatibility/2006">
              <mc:Choice xmlns:v="urn:schemas-microsoft-com:vml" Requires="v">
                <p:oleObj spid="_x0000_s20485" r:id="rId4" imgW="0" imgH="0" progId="MS_ClipArt_Gallery">
                  <p:embed/>
                </p:oleObj>
              </mc:Choice>
              <mc:Fallback>
                <p:oleObj r:id="rId4" imgW="0" imgH="0" progId="MS_ClipArt_Gallery">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590800"/>
                        <a:ext cx="2476500"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482" name="Rectangle 3"/>
          <p:cNvSpPr>
            <a:spLocks noChangeArrowheads="1"/>
          </p:cNvSpPr>
          <p:nvPr/>
        </p:nvSpPr>
        <p:spPr bwMode="auto">
          <a:xfrm>
            <a:off x="1600200" y="381000"/>
            <a:ext cx="7162800" cy="1143000"/>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p>
            <a:pPr algn="ctr" defTabSz="762000" eaLnBrk="0" hangingPunct="0"/>
            <a:r>
              <a:rPr lang="fr-FR" sz="4400">
                <a:solidFill>
                  <a:srgbClr val="1C23FC"/>
                </a:solidFill>
              </a:rPr>
              <a:t>Précurseur de la lutte contre le tabagisme</a:t>
            </a:r>
            <a:endParaRPr lang="fr-FR" sz="4400">
              <a:solidFill>
                <a:schemeClr val="tx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Modèle par défaut">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Modèle par défaut">
      <a:majorFont>
        <a:latin typeface="Times New Roman"/>
        <a:ea typeface="ＭＳ Ｐゴシック"/>
        <a:cs typeface=""/>
      </a:majorFont>
      <a:minorFont>
        <a:latin typeface="Times New Roman"/>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E0301E"/>
    </a:lt1>
    <a:dk2>
      <a:srgbClr val="000000"/>
    </a:dk2>
    <a:lt2>
      <a:srgbClr val="919191"/>
    </a:lt2>
    <a:accent1>
      <a:srgbClr val="618FFD"/>
    </a:accent1>
    <a:accent2>
      <a:srgbClr val="00AE00"/>
    </a:accent2>
    <a:accent3>
      <a:srgbClr val="EDADAB"/>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
  <TotalTime>159</TotalTime>
  <Pages>55</Pages>
  <Words>10531</Words>
  <Application>Microsoft Macintosh PowerPoint</Application>
  <PresentationFormat>Présentation à l'écran (4:3)</PresentationFormat>
  <Paragraphs>1037</Paragraphs>
  <Slides>81</Slides>
  <Notes>81</Notes>
  <HiddenSlides>24</HiddenSlides>
  <MMClips>0</MMClips>
  <ScaleCrop>false</ScaleCrop>
  <HeadingPairs>
    <vt:vector size="6" baseType="variant">
      <vt:variant>
        <vt:lpstr>Thème</vt:lpstr>
      </vt:variant>
      <vt:variant>
        <vt:i4>1</vt:i4>
      </vt:variant>
      <vt:variant>
        <vt:lpstr>Serveurs OLE incorporés</vt:lpstr>
      </vt:variant>
      <vt:variant>
        <vt:i4>7</vt:i4>
      </vt:variant>
      <vt:variant>
        <vt:lpstr>Titres des diapositives</vt:lpstr>
      </vt:variant>
      <vt:variant>
        <vt:i4>81</vt:i4>
      </vt:variant>
    </vt:vector>
  </HeadingPairs>
  <TitlesOfParts>
    <vt:vector size="89" baseType="lpstr">
      <vt:lpstr>Modèle par défaut</vt:lpstr>
      <vt:lpstr>Clip</vt:lpstr>
      <vt:lpstr>Document</vt:lpstr>
      <vt:lpstr>MS_ClipArt_Gallery</vt:lpstr>
      <vt:lpstr>Image Bitmap</vt:lpstr>
      <vt:lpstr>Chart</vt:lpstr>
      <vt:lpstr>Graphique</vt:lpstr>
      <vt:lpstr>Excel.Chart.8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Bruno Comby Un travail de pionnier</vt:lpstr>
      <vt:lpstr>Présentation PowerPoint</vt:lpstr>
      <vt:lpstr>Présentation PowerPoint</vt:lpstr>
      <vt:lpstr>Présentation PowerPoint</vt:lpstr>
      <vt:lpstr>Présentation PowerPoint</vt:lpstr>
      <vt:lpstr>Présentation PowerPoint</vt:lpstr>
      <vt:lpstr>Recherches sur l’immunité</vt:lpstr>
      <vt:lpstr>Présentation PowerPoint</vt:lpstr>
      <vt:lpstr>Présentation PowerPoint</vt:lpstr>
      <vt:lpstr>Présentation PowerPoint</vt:lpstr>
      <vt:lpstr>   CONSOMMATION D ’ENERGIE     (tep/habitant/an) 1996</vt:lpstr>
      <vt:lpstr>   SOURCES D'ÉNERGIES   hors biomasse et bois (MONDE 2002)</vt:lpstr>
      <vt:lpstr>Présentation PowerPoint</vt:lpstr>
      <vt:lpstr>Présentation PowerPoint</vt:lpstr>
      <vt:lpstr>Présentation PowerPoint</vt:lpstr>
      <vt:lpstr>Présentation PowerPoint</vt:lpstr>
      <vt:lpstr>Présentation PowerPoint</vt:lpstr>
      <vt:lpstr>CONTRIBUTION AU PRG*</vt:lpstr>
      <vt:lpstr>Présentation PowerPoint</vt:lpstr>
      <vt:lpstr>Présentation PowerPoint</vt:lpstr>
      <vt:lpstr>Présentation PowerPoint</vt:lpstr>
      <vt:lpstr>Un exemple concret : la construction écologique</vt:lpstr>
      <vt:lpstr>Présentation PowerPoint</vt:lpstr>
      <vt:lpstr>Présentation PowerPoint</vt:lpstr>
      <vt:lpstr>Consommation</vt:lpstr>
      <vt:lpstr>Industrie : - bannir le carbone - améliorer méthodes - électricité (propre)</vt:lpstr>
      <vt:lpstr>Amélioration des performances des batteries</vt:lpstr>
      <vt:lpstr>Présentation PowerPoint</vt:lpstr>
      <vt:lpstr>Présentation PowerPoint</vt:lpstr>
      <vt:lpstr>        Réseaux de chaleur     et cogénération nucléaire  </vt:lpstr>
      <vt:lpstr> moins d’engrais - moins de pétrole et produits phyto-sanitaires - améliorer les méthodes - davantage d’électricité.</vt:lpstr>
      <vt:lpstr>     Electricité propre :  - bannir le carbone         il reste : - les renouvelables - le nucléaire</vt:lpstr>
      <vt:lpstr>Présentation PowerPoint</vt:lpstr>
      <vt:lpstr>Présentation PowerPoint</vt:lpstr>
      <vt:lpstr>   REJETS DE CO2 PAR PAYS TONNES/GWh  1995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radioactivité, c’est naturel !</vt:lpstr>
      <vt:lpstr>Présentation PowerPoint</vt:lpstr>
      <vt:lpstr>Présentation PowerPoint</vt:lpstr>
      <vt:lpstr>Présentation PowerPoint</vt:lpstr>
      <vt:lpstr>Présentation PowerPoint</vt:lpstr>
      <vt:lpstr>Dépendance énergétique (%)</vt:lpstr>
      <vt:lpstr>RESERVES PROUVEES</vt:lpstr>
      <vt:lpstr> COÛT DE PRODUCTION DE L’ÉLECTRICITÉ EN FRANCE</vt:lpstr>
      <vt:lpstr>COÛTS SANITAIRES ET ENVIRONNEMENTAUX dits « COÛTS EXTERNES »</vt:lpstr>
      <vt:lpstr>   COÛT TOTAL (direct et indirect) PAR SOURCE D ’ENERGIE </vt:lpstr>
      <vt:lpstr>Présentation PowerPoint</vt:lpstr>
      <vt:lpstr>Toute énergie comporte des risques</vt:lpstr>
      <vt:lpstr>Concepts de base de la sûreté nucléaire</vt:lpstr>
      <vt:lpstr>Présentation PowerPoint</vt:lpstr>
      <vt:lpstr>Présentation PowerPoint</vt:lpstr>
      <vt:lpstr>Présentation PowerPoint</vt:lpstr>
      <vt:lpstr>Présentation PowerPoint</vt:lpstr>
      <vt:lpstr>Présentation PowerPoint</vt:lpstr>
      <vt:lpstr>AEPN : Association des Ecologistes Pour le Nucléaire</vt:lpstr>
      <vt:lpstr>Présentation PowerPoint</vt:lpstr>
      <vt:lpstr>Présentation PowerPoint</vt:lpstr>
      <vt:lpstr>Présentation PowerPoint</vt:lpstr>
      <vt:lpstr>Présentation PowerPoint</vt:lpstr>
      <vt:lpstr>Présentation PowerPoint</vt:lpstr>
      <vt:lpstr>Quelques autres écologistes pour le nucléaire                 </vt:lpstr>
      <vt:lpstr>Présentation PowerPoint</vt:lpstr>
      <vt:lpstr>Présentation PowerPoint</vt:lpstr>
      <vt:lpstr>EFFET DE SERRE</vt:lpstr>
      <vt:lpstr>BILAN RADIATIF DE LA TERRE (moyenne annuelle) </vt:lpstr>
      <vt:lpstr>Présentation PowerPoint</vt:lpstr>
      <vt:lpstr> DÉCÈS DIRECTS SUR 30 ANS (MONDE)</vt:lpstr>
      <vt:lpstr>Présentation PowerPoint</vt:lpstr>
    </vt:vector>
  </TitlesOfParts>
  <Company>cricket sahara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cricket sahara</dc:creator>
  <cp:keywords/>
  <dc:description/>
  <cp:lastModifiedBy>cricket sahara</cp:lastModifiedBy>
  <cp:revision>18</cp:revision>
  <cp:lastPrinted>2008-11-20T12:59:39Z</cp:lastPrinted>
  <dcterms:created xsi:type="dcterms:W3CDTF">2008-06-04T12:14:04Z</dcterms:created>
  <dcterms:modified xsi:type="dcterms:W3CDTF">2012-01-11T17:37:45Z</dcterms:modified>
</cp:coreProperties>
</file>