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7" r:id="rId2"/>
    <p:sldId id="314" r:id="rId3"/>
    <p:sldId id="338" r:id="rId4"/>
    <p:sldId id="308" r:id="rId5"/>
    <p:sldId id="288" r:id="rId6"/>
    <p:sldId id="339" r:id="rId7"/>
    <p:sldId id="316" r:id="rId8"/>
    <p:sldId id="317" r:id="rId9"/>
    <p:sldId id="340" r:id="rId10"/>
    <p:sldId id="341" r:id="rId11"/>
    <p:sldId id="342" r:id="rId12"/>
    <p:sldId id="343" r:id="rId13"/>
    <p:sldId id="344" r:id="rId14"/>
    <p:sldId id="345" r:id="rId15"/>
    <p:sldId id="346" r:id="rId16"/>
    <p:sldId id="336" r:id="rId17"/>
    <p:sldId id="335" r:id="rId18"/>
    <p:sldId id="302" r:id="rId19"/>
    <p:sldId id="310" r:id="rId20"/>
    <p:sldId id="318" r:id="rId21"/>
    <p:sldId id="319" r:id="rId22"/>
    <p:sldId id="315" r:id="rId23"/>
    <p:sldId id="328" r:id="rId24"/>
    <p:sldId id="330" r:id="rId25"/>
    <p:sldId id="331" r:id="rId26"/>
    <p:sldId id="337" r:id="rId27"/>
    <p:sldId id="334" r:id="rId28"/>
    <p:sldId id="332" r:id="rId29"/>
    <p:sldId id="333" r:id="rId30"/>
    <p:sldId id="329" r:id="rId31"/>
    <p:sldId id="300" r:id="rId32"/>
    <p:sldId id="303" r:id="rId33"/>
    <p:sldId id="304" r:id="rId34"/>
    <p:sldId id="305" r:id="rId35"/>
    <p:sldId id="306" r:id="rId36"/>
    <p:sldId id="307" r:id="rId37"/>
    <p:sldId id="301" r:id="rId38"/>
    <p:sldId id="292" r:id="rId39"/>
    <p:sldId id="309" r:id="rId40"/>
    <p:sldId id="283" r:id="rId41"/>
    <p:sldId id="282" r:id="rId42"/>
    <p:sldId id="281" r:id="rId43"/>
    <p:sldId id="289" r:id="rId44"/>
    <p:sldId id="299" r:id="rId45"/>
    <p:sldId id="293" r:id="rId46"/>
    <p:sldId id="298" r:id="rId47"/>
    <p:sldId id="294" r:id="rId48"/>
    <p:sldId id="295" r:id="rId49"/>
    <p:sldId id="296" r:id="rId50"/>
    <p:sldId id="297" r:id="rId51"/>
    <p:sldId id="279" r:id="rId52"/>
    <p:sldId id="276" r:id="rId53"/>
    <p:sldId id="277" r:id="rId54"/>
    <p:sldId id="278" r:id="rId55"/>
    <p:sldId id="280" r:id="rId56"/>
    <p:sldId id="269" r:id="rId57"/>
    <p:sldId id="267" r:id="rId58"/>
    <p:sldId id="270" r:id="rId59"/>
    <p:sldId id="268" r:id="rId60"/>
    <p:sldId id="266" r:id="rId61"/>
    <p:sldId id="263" r:id="rId62"/>
    <p:sldId id="272" r:id="rId63"/>
    <p:sldId id="264" r:id="rId64"/>
    <p:sldId id="265" r:id="rId65"/>
    <p:sldId id="258" r:id="rId66"/>
    <p:sldId id="259" r:id="rId67"/>
    <p:sldId id="260" r:id="rId68"/>
    <p:sldId id="284" r:id="rId69"/>
    <p:sldId id="285" r:id="rId70"/>
    <p:sldId id="286" r:id="rId71"/>
    <p:sldId id="287" r:id="rId72"/>
    <p:sldId id="262" r:id="rId73"/>
    <p:sldId id="271" r:id="rId74"/>
    <p:sldId id="256" r:id="rId75"/>
    <p:sldId id="261" r:id="rId76"/>
    <p:sldId id="273" r:id="rId77"/>
    <p:sldId id="274" r:id="rId78"/>
    <p:sldId id="290" r:id="rId79"/>
    <p:sldId id="291" r:id="rId80"/>
    <p:sldId id="320" r:id="rId81"/>
    <p:sldId id="321" r:id="rId82"/>
    <p:sldId id="322" r:id="rId83"/>
    <p:sldId id="323" r:id="rId84"/>
    <p:sldId id="324" r:id="rId85"/>
    <p:sldId id="325" r:id="rId86"/>
    <p:sldId id="326" r:id="rId87"/>
    <p:sldId id="327" r:id="rId8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6" d="100"/>
          <a:sy n="56" d="100"/>
        </p:scale>
        <p:origin x="-346" y="-6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2B6E8-B67D-4D8D-9751-6F12F1E3D650}" type="datetimeFigureOut">
              <a:rPr lang="fr-FR" smtClean="0"/>
              <a:pPr/>
              <a:t>23/10/2014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F2543-15B2-43BC-85D0-B9857493DED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F83944B6-E18F-41D2-8ACB-BA94520DBF7E}" type="slidenum">
              <a:rPr lang="fr-FR"/>
              <a:pPr/>
              <a:t>61</a:t>
            </a:fld>
            <a:endParaRPr lang="fr-F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F83944B6-E18F-41D2-8ACB-BA94520DBF7E}" type="slidenum">
              <a:rPr lang="fr-FR"/>
              <a:pPr/>
              <a:t>62</a:t>
            </a:fld>
            <a:endParaRPr lang="fr-F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302EB09C-438D-4FA1-A136-390CE1BF247B}" type="slidenum">
              <a:rPr lang="fr-FR"/>
              <a:pPr/>
              <a:t>63</a:t>
            </a:fld>
            <a:endParaRPr lang="fr-F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CA5E78B-0359-48F9-8BAA-C20A5F0CA0F6}" type="slidenum">
              <a:rPr lang="fr-FR"/>
              <a:pPr/>
              <a:t>64</a:t>
            </a:fld>
            <a:endParaRPr lang="fr-F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862F2673-E316-4122-AF72-3146A6372387}" type="slidenum">
              <a:rPr lang="fr-FR" smtClean="0"/>
              <a:pPr/>
              <a:t>68</a:t>
            </a:fld>
            <a:endParaRPr lang="fr-FR"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540F885B-2C6D-485A-909B-05EED0888C4D}" type="slidenum">
              <a:rPr lang="fr-FR" smtClean="0"/>
              <a:pPr/>
              <a:t>69</a:t>
            </a:fld>
            <a:endParaRPr lang="fr-FR"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98C41AC-3297-4D87-B2CF-1560D2DA64AA}" type="slidenum">
              <a:rPr lang="fr-FR" smtClean="0"/>
              <a:pPr/>
              <a:t>70</a:t>
            </a:fld>
            <a:endParaRPr lang="fr-FR"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26AA83E-6C92-43F4-822A-C099AD494A3E}" type="datetime1">
              <a:rPr lang="fr-FR" smtClean="0"/>
              <a:pPr/>
              <a:t>23/10/2014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Espace réservé du numéro de diapositive 5"/>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F141272-D829-46B2-A7A4-E84277A410C7}" type="datetime1">
              <a:rPr lang="fr-FR" smtClean="0"/>
              <a:pPr/>
              <a:t>23/10/2014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Espace réservé du numéro de diapositive 5"/>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5D2C6C6-8D64-41AD-8CA2-2D71AFB19992}" type="datetime1">
              <a:rPr lang="fr-FR" smtClean="0"/>
              <a:pPr/>
              <a:t>23/10/2014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Espace réservé du numéro de diapositive 5"/>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2724AC8-69F2-45BD-A635-BDAE31176E30}" type="datetime1">
              <a:rPr lang="fr-FR" smtClean="0"/>
              <a:pPr/>
              <a:t>23/10/2014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Espace réservé du numéro de diapositive 5"/>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2764707-2765-4336-8391-E55CD3BE8579}" type="datetime1">
              <a:rPr lang="fr-FR" smtClean="0"/>
              <a:pPr/>
              <a:t>23/10/2014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Espace réservé du numéro de diapositive 5"/>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26E557E-F30B-466E-815D-CB2735F25FD8}" type="datetime1">
              <a:rPr lang="fr-FR" smtClean="0"/>
              <a:pPr/>
              <a:t>23/10/2014</a:t>
            </a:fld>
            <a:endParaRPr lang="fr-FR"/>
          </a:p>
        </p:txBody>
      </p:sp>
      <p:sp>
        <p:nvSpPr>
          <p:cNvPr id="6" name="Espace réservé du pied de page 5"/>
          <p:cNvSpPr>
            <a:spLocks noGrp="1"/>
          </p:cNvSpPr>
          <p:nvPr>
            <p:ph type="ftr" sz="quarter" idx="11"/>
          </p:nvPr>
        </p:nvSpPr>
        <p:spPr/>
        <p:txBody>
          <a:bodyPr/>
          <a:lstStyle/>
          <a:p>
            <a:r>
              <a:rPr lang="fr-FR" smtClean="0"/>
              <a:t>SOCGEO-Nov2014</a:t>
            </a:r>
            <a:endParaRPr lang="fr-FR"/>
          </a:p>
        </p:txBody>
      </p:sp>
      <p:sp>
        <p:nvSpPr>
          <p:cNvPr id="7" name="Espace réservé du numéro de diapositive 6"/>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D14686E-FAD8-4AA9-AC4A-BE0DFAF11210}" type="datetime1">
              <a:rPr lang="fr-FR" smtClean="0"/>
              <a:pPr/>
              <a:t>23/10/2014</a:t>
            </a:fld>
            <a:endParaRPr lang="fr-FR"/>
          </a:p>
        </p:txBody>
      </p:sp>
      <p:sp>
        <p:nvSpPr>
          <p:cNvPr id="8" name="Espace réservé du pied de page 7"/>
          <p:cNvSpPr>
            <a:spLocks noGrp="1"/>
          </p:cNvSpPr>
          <p:nvPr>
            <p:ph type="ftr" sz="quarter" idx="11"/>
          </p:nvPr>
        </p:nvSpPr>
        <p:spPr/>
        <p:txBody>
          <a:bodyPr/>
          <a:lstStyle/>
          <a:p>
            <a:r>
              <a:rPr lang="fr-FR" smtClean="0"/>
              <a:t>SOCGEO-Nov2014</a:t>
            </a:r>
            <a:endParaRPr lang="fr-FR"/>
          </a:p>
        </p:txBody>
      </p:sp>
      <p:sp>
        <p:nvSpPr>
          <p:cNvPr id="9" name="Espace réservé du numéro de diapositive 8"/>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5A126F7-4AB2-4970-9193-4EE2D265D98A}" type="datetime1">
              <a:rPr lang="fr-FR" smtClean="0"/>
              <a:pPr/>
              <a:t>23/10/2014</a:t>
            </a:fld>
            <a:endParaRPr lang="fr-FR"/>
          </a:p>
        </p:txBody>
      </p:sp>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736A940-85E5-4469-9565-9E3873BA9A97}" type="datetime1">
              <a:rPr lang="fr-FR" smtClean="0"/>
              <a:pPr/>
              <a:t>23/10/2014</a:t>
            </a:fld>
            <a:endParaRPr lang="fr-FR"/>
          </a:p>
        </p:txBody>
      </p:sp>
      <p:sp>
        <p:nvSpPr>
          <p:cNvPr id="3" name="Espace réservé du pied de page 2"/>
          <p:cNvSpPr>
            <a:spLocks noGrp="1"/>
          </p:cNvSpPr>
          <p:nvPr>
            <p:ph type="ftr" sz="quarter" idx="11"/>
          </p:nvPr>
        </p:nvSpPr>
        <p:spPr/>
        <p:txBody>
          <a:bodyPr/>
          <a:lstStyle/>
          <a:p>
            <a:r>
              <a:rPr lang="fr-FR" smtClean="0"/>
              <a:t>SOCGEO-Nov2014</a:t>
            </a:r>
            <a:endParaRPr lang="fr-FR"/>
          </a:p>
        </p:txBody>
      </p:sp>
      <p:sp>
        <p:nvSpPr>
          <p:cNvPr id="4" name="Espace réservé du numéro de diapositive 3"/>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CF981D8-A47E-4F86-935F-69F5D9B4A539}" type="datetime1">
              <a:rPr lang="fr-FR" smtClean="0"/>
              <a:pPr/>
              <a:t>23/10/2014</a:t>
            </a:fld>
            <a:endParaRPr lang="fr-FR"/>
          </a:p>
        </p:txBody>
      </p:sp>
      <p:sp>
        <p:nvSpPr>
          <p:cNvPr id="6" name="Espace réservé du pied de page 5"/>
          <p:cNvSpPr>
            <a:spLocks noGrp="1"/>
          </p:cNvSpPr>
          <p:nvPr>
            <p:ph type="ftr" sz="quarter" idx="11"/>
          </p:nvPr>
        </p:nvSpPr>
        <p:spPr/>
        <p:txBody>
          <a:bodyPr/>
          <a:lstStyle/>
          <a:p>
            <a:r>
              <a:rPr lang="fr-FR" smtClean="0"/>
              <a:t>SOCGEO-Nov2014</a:t>
            </a:r>
            <a:endParaRPr lang="fr-FR"/>
          </a:p>
        </p:txBody>
      </p:sp>
      <p:sp>
        <p:nvSpPr>
          <p:cNvPr id="7" name="Espace réservé du numéro de diapositive 6"/>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1E1F274-3373-42FA-B461-05C63CBB2CF2}" type="datetime1">
              <a:rPr lang="fr-FR" smtClean="0"/>
              <a:pPr/>
              <a:t>23/10/2014</a:t>
            </a:fld>
            <a:endParaRPr lang="fr-FR"/>
          </a:p>
        </p:txBody>
      </p:sp>
      <p:sp>
        <p:nvSpPr>
          <p:cNvPr id="6" name="Espace réservé du pied de page 5"/>
          <p:cNvSpPr>
            <a:spLocks noGrp="1"/>
          </p:cNvSpPr>
          <p:nvPr>
            <p:ph type="ftr" sz="quarter" idx="11"/>
          </p:nvPr>
        </p:nvSpPr>
        <p:spPr/>
        <p:txBody>
          <a:bodyPr/>
          <a:lstStyle/>
          <a:p>
            <a:r>
              <a:rPr lang="fr-FR" smtClean="0"/>
              <a:t>SOCGEO-Nov2014</a:t>
            </a:r>
            <a:endParaRPr lang="fr-FR"/>
          </a:p>
        </p:txBody>
      </p:sp>
      <p:sp>
        <p:nvSpPr>
          <p:cNvPr id="7" name="Espace réservé du numéro de diapositive 6"/>
          <p:cNvSpPr>
            <a:spLocks noGrp="1"/>
          </p:cNvSpPr>
          <p:nvPr>
            <p:ph type="sldNum" sz="quarter" idx="12"/>
          </p:nvPr>
        </p:nvSpPr>
        <p:spPr/>
        <p:txBody>
          <a:bodyPr/>
          <a:lstStyle/>
          <a:p>
            <a:fld id="{6D9EAD39-6891-4C2E-A23D-0792C21CFB4E}"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A8C2D-A6BE-4A3C-AE26-9E86B3E91CB1}" type="datetime1">
              <a:rPr lang="fr-FR" smtClean="0"/>
              <a:pPr/>
              <a:t>23/10/2014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SOCGEO-Nov2014</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EAD39-6891-4C2E-A23D-0792C21CFB4E}"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it.wikipedia.org/wiki/Vittorio_Veneto" TargetMode="External"/><Relationship Id="rId7" Type="http://schemas.openxmlformats.org/officeDocument/2006/relationships/hyperlink" Target="http://it.wikipedia.org/wiki/31_maggio"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it.wikipedia.org/wiki/Ferrara" TargetMode="External"/><Relationship Id="rId5" Type="http://schemas.openxmlformats.org/officeDocument/2006/relationships/hyperlink" Target="http://it.wikipedia.org/wiki/1927" TargetMode="External"/><Relationship Id="rId4" Type="http://schemas.openxmlformats.org/officeDocument/2006/relationships/hyperlink" Target="http://it.wikipedia.org/wiki/24_agost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vajont.net/page.php?sid=565419524d76fa8523b72b3e332e80c3&amp;pageid=PGDET00I" TargetMode="External"/><Relationship Id="rId2" Type="http://schemas.openxmlformats.org/officeDocument/2006/relationships/hyperlink" Target="http://www.vajont.net/page.php?sid=565419524d76fa8523b72b3e332e80c3&amp;pageid=PGDET00H" TargetMode="External"/><Relationship Id="rId1" Type="http://schemas.openxmlformats.org/officeDocument/2006/relationships/slideLayout" Target="../slideLayouts/slideLayout7.xml"/><Relationship Id="rId4" Type="http://schemas.openxmlformats.org/officeDocument/2006/relationships/hyperlink" Target="http://www.vajont.net/page.php?sid=565419524d76fa8523b72b3e332e80c3&amp;pageid=PGDET00J"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it.wikipedia.org/wiki/1961"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it.wikipedia.org/wiki/30_ottobre" TargetMode="External"/><Relationship Id="rId5" Type="http://schemas.openxmlformats.org/officeDocument/2006/relationships/hyperlink" Target="http://it.wikipedia.org/wiki/1893" TargetMode="External"/><Relationship Id="rId4" Type="http://schemas.openxmlformats.org/officeDocument/2006/relationships/hyperlink" Target="http://it.wikipedia.org/wiki/9_luglio"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276872"/>
            <a:ext cx="9144000" cy="1470025"/>
          </a:xfrm>
        </p:spPr>
        <p:txBody>
          <a:bodyPr>
            <a:normAutofit/>
          </a:bodyPr>
          <a:lstStyle/>
          <a:p>
            <a:r>
              <a:rPr lang="fr-FR" sz="4000" b="1" dirty="0" smtClean="0">
                <a:solidFill>
                  <a:srgbClr val="C00000"/>
                </a:solidFill>
              </a:rPr>
              <a:t>Montagne dérangée et barrage maudit </a:t>
            </a:r>
            <a:endParaRPr lang="fr-FR" sz="4000" dirty="0">
              <a:solidFill>
                <a:srgbClr val="C00000"/>
              </a:solidFill>
            </a:endParaRPr>
          </a:p>
        </p:txBody>
      </p:sp>
      <p:sp>
        <p:nvSpPr>
          <p:cNvPr id="3" name="Sous-titre 2"/>
          <p:cNvSpPr>
            <a:spLocks noGrp="1"/>
          </p:cNvSpPr>
          <p:nvPr>
            <p:ph type="subTitle" idx="1"/>
          </p:nvPr>
        </p:nvSpPr>
        <p:spPr>
          <a:xfrm>
            <a:off x="1547664" y="4340696"/>
            <a:ext cx="6400800" cy="1752600"/>
          </a:xfrm>
        </p:spPr>
        <p:txBody>
          <a:bodyPr/>
          <a:lstStyle/>
          <a:p>
            <a:r>
              <a:rPr lang="fr-FR" b="1" dirty="0" smtClean="0">
                <a:solidFill>
                  <a:srgbClr val="00B050"/>
                </a:solidFill>
              </a:rPr>
              <a:t>Pierre Duffaut</a:t>
            </a:r>
          </a:p>
          <a:p>
            <a:r>
              <a:rPr lang="fr-FR" b="1" dirty="0" smtClean="0">
                <a:solidFill>
                  <a:srgbClr val="00B050"/>
                </a:solidFill>
              </a:rPr>
              <a:t>ancien ingénieur géologue à EDF</a:t>
            </a:r>
            <a:endParaRPr lang="fr-FR" b="1" dirty="0">
              <a:solidFill>
                <a:srgbClr val="00B050"/>
              </a:solidFill>
            </a:endParaRPr>
          </a:p>
        </p:txBody>
      </p:sp>
      <p:sp>
        <p:nvSpPr>
          <p:cNvPr id="4" name="Espace réservé du numéro de diapositive 3"/>
          <p:cNvSpPr>
            <a:spLocks noGrp="1"/>
          </p:cNvSpPr>
          <p:nvPr>
            <p:ph type="sldNum" sz="quarter" idx="12"/>
          </p:nvPr>
        </p:nvSpPr>
        <p:spPr/>
        <p:txBody>
          <a:bodyPr/>
          <a:lstStyle/>
          <a:p>
            <a:fld id="{6D9EAD39-6891-4C2E-A23D-0792C21CFB4E}" type="slidenum">
              <a:rPr lang="fr-FR" smtClean="0"/>
              <a:pPr/>
              <a:t>1</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ZoneTexte 5"/>
          <p:cNvSpPr txBox="1"/>
          <p:nvPr/>
        </p:nvSpPr>
        <p:spPr>
          <a:xfrm>
            <a:off x="467544" y="3543399"/>
            <a:ext cx="8208912" cy="461665"/>
          </a:xfrm>
          <a:prstGeom prst="rect">
            <a:avLst/>
          </a:prstGeom>
          <a:noFill/>
        </p:spPr>
        <p:txBody>
          <a:bodyPr wrap="square" rtlCol="0">
            <a:spAutoFit/>
          </a:bodyPr>
          <a:lstStyle/>
          <a:p>
            <a:pPr algn="ctr"/>
            <a:r>
              <a:rPr lang="fr-FR" sz="2400" b="1" i="1" dirty="0" smtClean="0"/>
              <a:t>Cinquantenaire de la catastrophe de </a:t>
            </a:r>
            <a:r>
              <a:rPr lang="fr-FR" sz="2400" b="1" i="1" dirty="0" err="1" smtClean="0"/>
              <a:t>Vajont</a:t>
            </a:r>
            <a:r>
              <a:rPr lang="fr-FR" sz="2400" b="1" i="1" dirty="0" smtClean="0"/>
              <a:t>, Italie, 9 oct. 1963</a:t>
            </a:r>
            <a:endParaRPr lang="fr-FR"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10</a:t>
            </a:fld>
            <a:endParaRPr lang="fr-FR"/>
          </a:p>
        </p:txBody>
      </p:sp>
      <p:pic>
        <p:nvPicPr>
          <p:cNvPr id="104450" name="Picture 2" descr="Pontesei.jpg"/>
          <p:cNvPicPr>
            <a:picLocks noChangeAspect="1" noChangeArrowheads="1"/>
          </p:cNvPicPr>
          <p:nvPr/>
        </p:nvPicPr>
        <p:blipFill>
          <a:blip r:embed="rId2" cstate="print"/>
          <a:srcRect/>
          <a:stretch>
            <a:fillRect/>
          </a:stretch>
        </p:blipFill>
        <p:spPr bwMode="auto">
          <a:xfrm>
            <a:off x="63500" y="-136525"/>
            <a:ext cx="4095750" cy="484822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11</a:t>
            </a:fld>
            <a:endParaRPr lang="fr-FR"/>
          </a:p>
        </p:txBody>
      </p:sp>
      <p:sp>
        <p:nvSpPr>
          <p:cNvPr id="4" name="ZoneTexte 3"/>
          <p:cNvSpPr txBox="1"/>
          <p:nvPr/>
        </p:nvSpPr>
        <p:spPr>
          <a:xfrm>
            <a:off x="251520" y="332656"/>
            <a:ext cx="8712968" cy="5909310"/>
          </a:xfrm>
          <a:prstGeom prst="rect">
            <a:avLst/>
          </a:prstGeom>
          <a:noFill/>
        </p:spPr>
        <p:txBody>
          <a:bodyPr wrap="square" rtlCol="0">
            <a:spAutoFit/>
          </a:bodyPr>
          <a:lstStyle/>
          <a:p>
            <a:r>
              <a:rPr lang="it-IT" b="1" dirty="0" smtClean="0"/>
              <a:t>La frana.</a:t>
            </a:r>
            <a:r>
              <a:rPr lang="it-IT" dirty="0" smtClean="0"/>
              <a:t/>
            </a:r>
            <a:br>
              <a:rPr lang="it-IT" dirty="0" smtClean="0"/>
            </a:br>
            <a:r>
              <a:rPr lang="it-IT" dirty="0" smtClean="0"/>
              <a:t>La frana presenta un fronte di 1.8km ed un'altezza massima al fondovalle di circa 400m, tanto da superare nei punti più elevati la diga di 140m.</a:t>
            </a:r>
            <a:br>
              <a:rPr lang="it-IT" dirty="0" smtClean="0"/>
            </a:br>
            <a:r>
              <a:rPr lang="it-IT" dirty="0" smtClean="0"/>
              <a:t>La larghezza da nord a sud varia da 800 a 1000m.</a:t>
            </a:r>
            <a:br>
              <a:rPr lang="it-IT" dirty="0" smtClean="0"/>
            </a:br>
            <a:r>
              <a:rPr lang="it-IT" dirty="0" smtClean="0"/>
              <a:t>Il volume si aggira sui 280 milioni di mc.</a:t>
            </a:r>
            <a:br>
              <a:rPr lang="it-IT" dirty="0" smtClean="0"/>
            </a:br>
            <a:r>
              <a:rPr lang="it-IT" dirty="0" smtClean="0"/>
              <a:t>Questo fenomeno non ha paragoni tra le frane in epoca storica, per dimensioni, dinamica del movimento e compattezza straordinaria che ha mantenuto, come si può osservare dalle carte geologiche della zona prima e dopo l'evento. Il distacco della massa è avvenuto quasi esattamente lungo la fessura perimetrale apparsa nell'ottobre 1960. Il piano di scivolamento, interno alla formazione di Fonzaso, ha andamento concorde alle stratificazioni della roccia (a franapoggio con inclinazione maggiore/uguale a quella del versante) ed è, anche attualmente, visibile in parte solo nella zona superiore.</a:t>
            </a:r>
            <a:br>
              <a:rPr lang="it-IT" dirty="0" smtClean="0"/>
            </a:br>
            <a:r>
              <a:rPr lang="it-IT" dirty="0" smtClean="0"/>
              <a:t>Probabilmente verso la base della frana, dal piano di scivolamento principale sono derivate altre superfici, via via meno profonde che raccordandosi verso monte con il piano principale, hanno scomposto la frana in varie zolle. Queste zolle, scorrendo le une sulle altre, hanno determinato il completo riempimento della valle e la risalita sul versante opposto per oltre 100m.</a:t>
            </a:r>
            <a:br>
              <a:rPr lang="it-IT" dirty="0" smtClean="0"/>
            </a:br>
            <a:r>
              <a:rPr lang="it-IT" dirty="0" smtClean="0"/>
              <a:t>Nel complesso la frana ha mantenuto una struttura compatta conservando in gran parte i rapporti stratigrafici originari. Il cumulo comprende rocce appartenenti a: Formazione di Fonzaso, Rosso Ammonitico, Calcare di Soccher e Scaglia Rossa.</a:t>
            </a:r>
            <a:br>
              <a:rPr lang="it-IT" dirty="0" smtClean="0"/>
            </a:br>
            <a:r>
              <a:rPr lang="it-IT" dirty="0" smtClean="0"/>
              <a:t>In posto sono invece rimasti i calcari oolitici del Vajont e le formazioni più antiche.</a:t>
            </a: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12</a:t>
            </a:fld>
            <a:endParaRPr lang="fr-FR"/>
          </a:p>
        </p:txBody>
      </p:sp>
      <p:sp>
        <p:nvSpPr>
          <p:cNvPr id="4" name="Rectangle 3"/>
          <p:cNvSpPr/>
          <p:nvPr/>
        </p:nvSpPr>
        <p:spPr>
          <a:xfrm>
            <a:off x="179512" y="909875"/>
            <a:ext cx="8712968" cy="5016758"/>
          </a:xfrm>
          <a:prstGeom prst="rect">
            <a:avLst/>
          </a:prstGeom>
        </p:spPr>
        <p:txBody>
          <a:bodyPr wrap="square">
            <a:spAutoFit/>
          </a:bodyPr>
          <a:lstStyle/>
          <a:p>
            <a:r>
              <a:rPr lang="it-IT" sz="2000" b="1" dirty="0" smtClean="0"/>
              <a:t>La dinamica.</a:t>
            </a:r>
            <a:r>
              <a:rPr lang="it-IT" sz="2000" dirty="0" smtClean="0"/>
              <a:t> I lenti movimenti che interessavano la massa, il giorno 9, subirono una straordinaria impennata arrivando a raggiungere punte di 3m/g per poi toccare nel giro di pochissimi minuti, durante lo scivolamento, velocità di 50-60km/h. La massa, rotti i legami che ancora la tenevano ancorata al terreno si staccò e con una straordinaria velocità precipitò a valle. Per quanto concerne le ragioni dell'elevata velocità registrata durante il movimento esistono tutt'oggi soltanto delle ipotesi. E' possibile che durante il movimento, gli strati basali della frana e quelli superiori appartenenti alle strutture tuttora in posto, ridotti in scaglie e poi praticamente sminuzzati, siano stati trascinati in avanti fino a riempire la gola.</a:t>
            </a:r>
            <a:br>
              <a:rPr lang="it-IT" sz="2000" dirty="0" smtClean="0"/>
            </a:br>
            <a:r>
              <a:rPr lang="it-IT" sz="2000" dirty="0" smtClean="0"/>
              <a:t>Questo materiale immerso nell'acqua ha probabilmente fornito un'ottima superficie di scivolamento per la restante massa che ha, in questo modo, potuto risalire il versante opposto per poi avere un moto di ritorno (qualche decina di metri) fino a raggiungere l'attuale posizione di equilibrio. L'intero movimento sarebbe durato circa due minuti, mentre l'onda avrebbe impiegato altri 4 minuti circa per percorrere la valle, prima di gettarsi sugli abitati di Longarone</a:t>
            </a:r>
            <a:endParaRPr lang="fr-FR"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13</a:t>
            </a:fld>
            <a:endParaRPr lang="fr-FR"/>
          </a:p>
        </p:txBody>
      </p:sp>
      <p:pic>
        <p:nvPicPr>
          <p:cNvPr id="105474" name="Picture 2" descr="precipitazioniVajont.jpg"/>
          <p:cNvPicPr>
            <a:picLocks noChangeAspect="1" noChangeArrowheads="1"/>
          </p:cNvPicPr>
          <p:nvPr/>
        </p:nvPicPr>
        <p:blipFill>
          <a:blip r:embed="rId2" cstate="print"/>
          <a:srcRect/>
          <a:stretch>
            <a:fillRect/>
          </a:stretch>
        </p:blipFill>
        <p:spPr bwMode="auto">
          <a:xfrm>
            <a:off x="1440160" y="-27384"/>
            <a:ext cx="6948264" cy="694826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14</a:t>
            </a:fld>
            <a:endParaRPr lang="fr-FR"/>
          </a:p>
        </p:txBody>
      </p:sp>
      <p:pic>
        <p:nvPicPr>
          <p:cNvPr id="108546" name="Picture 2" descr="0"/>
          <p:cNvPicPr>
            <a:picLocks noChangeAspect="1" noChangeArrowheads="1"/>
          </p:cNvPicPr>
          <p:nvPr/>
        </p:nvPicPr>
        <p:blipFill>
          <a:blip r:embed="rId2" cstate="print"/>
          <a:srcRect/>
          <a:stretch>
            <a:fillRect/>
          </a:stretch>
        </p:blipFill>
        <p:spPr bwMode="auto">
          <a:xfrm>
            <a:off x="63500" y="-243407"/>
            <a:ext cx="5502274" cy="727280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15</a:t>
            </a:fld>
            <a:endParaRPr lang="fr-FR"/>
          </a:p>
        </p:txBody>
      </p:sp>
      <p:pic>
        <p:nvPicPr>
          <p:cNvPr id="109570" name="Picture 2" descr="0"/>
          <p:cNvPicPr>
            <a:picLocks noChangeAspect="1" noChangeArrowheads="1"/>
          </p:cNvPicPr>
          <p:nvPr/>
        </p:nvPicPr>
        <p:blipFill>
          <a:blip r:embed="rId2" cstate="print"/>
          <a:srcRect/>
          <a:stretch>
            <a:fillRect/>
          </a:stretch>
        </p:blipFill>
        <p:spPr bwMode="auto">
          <a:xfrm>
            <a:off x="63500" y="-169432"/>
            <a:ext cx="5444604" cy="712682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16</a:t>
            </a:fld>
            <a:endParaRPr lang="fr-FR"/>
          </a:p>
        </p:txBody>
      </p:sp>
      <p:pic>
        <p:nvPicPr>
          <p:cNvPr id="99330" name="Picture 2"/>
          <p:cNvPicPr>
            <a:picLocks noChangeAspect="1" noChangeArrowheads="1"/>
          </p:cNvPicPr>
          <p:nvPr/>
        </p:nvPicPr>
        <p:blipFill>
          <a:blip r:embed="rId2" cstate="print"/>
          <a:srcRect/>
          <a:stretch>
            <a:fillRect/>
          </a:stretch>
        </p:blipFill>
        <p:spPr bwMode="auto">
          <a:xfrm>
            <a:off x="1" y="-27384"/>
            <a:ext cx="9128058" cy="605925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17</a:t>
            </a:fld>
            <a:endParaRPr lang="fr-FR"/>
          </a:p>
        </p:txBody>
      </p:sp>
      <p:pic>
        <p:nvPicPr>
          <p:cNvPr id="98306" name="Picture 2" descr="http://www.scios.org/uploads/4/0/2/4/4024847/8269196_ori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ZoneTexte 4"/>
          <p:cNvSpPr txBox="1"/>
          <p:nvPr/>
        </p:nvSpPr>
        <p:spPr>
          <a:xfrm>
            <a:off x="2843808" y="6165304"/>
            <a:ext cx="3600400" cy="461665"/>
          </a:xfrm>
          <a:prstGeom prst="rect">
            <a:avLst/>
          </a:prstGeom>
          <a:noFill/>
        </p:spPr>
        <p:txBody>
          <a:bodyPr wrap="square" rtlCol="0">
            <a:spAutoFit/>
          </a:bodyPr>
          <a:lstStyle/>
          <a:p>
            <a:r>
              <a:rPr lang="fr-FR" sz="2400" b="1" dirty="0" smtClean="0">
                <a:solidFill>
                  <a:schemeClr val="bg1"/>
                </a:solidFill>
              </a:rPr>
              <a:t>Ce qui reste du réservoir</a:t>
            </a:r>
            <a:endParaRPr lang="fr-FR" sz="2400" b="1"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18</a:t>
            </a:fld>
            <a:endParaRPr lang="fr-FR"/>
          </a:p>
        </p:txBody>
      </p:sp>
      <p:pic>
        <p:nvPicPr>
          <p:cNvPr id="67586" name="Picture 2" descr="http://www.timetotravel.it/images/phocagallery/alpi/vajont/thumbs/phoca_thumb_l_casso.jpg"/>
          <p:cNvPicPr>
            <a:picLocks noChangeAspect="1" noChangeArrowheads="1"/>
          </p:cNvPicPr>
          <p:nvPr/>
        </p:nvPicPr>
        <p:blipFill>
          <a:blip r:embed="rId2" cstate="print"/>
          <a:srcRect/>
          <a:stretch>
            <a:fillRect/>
          </a:stretch>
        </p:blipFill>
        <p:spPr bwMode="auto">
          <a:xfrm>
            <a:off x="0" y="0"/>
            <a:ext cx="5715000" cy="4286250"/>
          </a:xfrm>
          <a:prstGeom prst="rect">
            <a:avLst/>
          </a:prstGeom>
          <a:noFill/>
        </p:spPr>
      </p:pic>
      <p:pic>
        <p:nvPicPr>
          <p:cNvPr id="67588" name="Picture 4" descr="http://www.timetotravel.it/images/phocagallery/alpi/vajont/thumbs/phoca_thumb_l_diga_del_vajont.jpg"/>
          <p:cNvPicPr>
            <a:picLocks noChangeAspect="1" noChangeArrowheads="1"/>
          </p:cNvPicPr>
          <p:nvPr/>
        </p:nvPicPr>
        <p:blipFill>
          <a:blip r:embed="rId3" cstate="print"/>
          <a:srcRect/>
          <a:stretch>
            <a:fillRect/>
          </a:stretch>
        </p:blipFill>
        <p:spPr bwMode="auto">
          <a:xfrm>
            <a:off x="3429000" y="2971799"/>
            <a:ext cx="5715000" cy="3886201"/>
          </a:xfrm>
          <a:prstGeom prst="rect">
            <a:avLst/>
          </a:prstGeom>
          <a:noFill/>
        </p:spPr>
      </p:pic>
      <p:sp>
        <p:nvSpPr>
          <p:cNvPr id="6" name="ZoneTexte 5"/>
          <p:cNvSpPr txBox="1"/>
          <p:nvPr/>
        </p:nvSpPr>
        <p:spPr>
          <a:xfrm>
            <a:off x="5796136" y="0"/>
            <a:ext cx="3168352" cy="369332"/>
          </a:xfrm>
          <a:prstGeom prst="rect">
            <a:avLst/>
          </a:prstGeom>
          <a:noFill/>
        </p:spPr>
        <p:txBody>
          <a:bodyPr wrap="square" rtlCol="0">
            <a:spAutoFit/>
          </a:bodyPr>
          <a:lstStyle/>
          <a:p>
            <a:r>
              <a:rPr lang="fr-FR" dirty="0" smtClean="0"/>
              <a:t>Touristes 2012</a:t>
            </a:r>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19</a:t>
            </a:fld>
            <a:endParaRPr lang="fr-FR"/>
          </a:p>
        </p:txBody>
      </p:sp>
      <p:pic>
        <p:nvPicPr>
          <p:cNvPr id="75778" name="Picture 2" descr="mhtml:file://C:\Users\Pierre%20Duffaut\Documents\mécaroches\Barton_Pekin\MEDION%20PAPA\Documents\Louis_Claude\glissements\Vajont%20Dam%20Disaster%201963.mht!http://www.semp.us/_images/biots/Biot373PhotoE.jpg"/>
          <p:cNvPicPr>
            <a:picLocks noChangeAspect="1" noChangeArrowheads="1"/>
          </p:cNvPicPr>
          <p:nvPr/>
        </p:nvPicPr>
        <p:blipFill>
          <a:blip r:embed="rId2" cstate="print"/>
          <a:srcRect/>
          <a:stretch>
            <a:fillRect/>
          </a:stretch>
        </p:blipFill>
        <p:spPr bwMode="auto">
          <a:xfrm>
            <a:off x="779179" y="404664"/>
            <a:ext cx="7681253" cy="574173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276872"/>
            <a:ext cx="9144000" cy="1470025"/>
          </a:xfrm>
        </p:spPr>
        <p:txBody>
          <a:bodyPr>
            <a:normAutofit/>
          </a:bodyPr>
          <a:lstStyle/>
          <a:p>
            <a:r>
              <a:rPr lang="fr-FR" sz="4000" b="1" dirty="0" smtClean="0">
                <a:solidFill>
                  <a:srgbClr val="C00000"/>
                </a:solidFill>
              </a:rPr>
              <a:t>Montagne dérangée et barrage maudit </a:t>
            </a:r>
            <a:endParaRPr lang="fr-FR" sz="4000" dirty="0">
              <a:solidFill>
                <a:srgbClr val="C00000"/>
              </a:solidFill>
            </a:endParaRPr>
          </a:p>
        </p:txBody>
      </p:sp>
      <p:sp>
        <p:nvSpPr>
          <p:cNvPr id="3" name="Sous-titre 2"/>
          <p:cNvSpPr>
            <a:spLocks noGrp="1"/>
          </p:cNvSpPr>
          <p:nvPr>
            <p:ph type="subTitle" idx="1"/>
          </p:nvPr>
        </p:nvSpPr>
        <p:spPr>
          <a:xfrm>
            <a:off x="1547664" y="4340696"/>
            <a:ext cx="6400800" cy="1752600"/>
          </a:xfrm>
        </p:spPr>
        <p:txBody>
          <a:bodyPr/>
          <a:lstStyle/>
          <a:p>
            <a:r>
              <a:rPr lang="fr-FR" b="1" dirty="0" smtClean="0">
                <a:solidFill>
                  <a:srgbClr val="00B050"/>
                </a:solidFill>
              </a:rPr>
              <a:t>Pierre Duffaut</a:t>
            </a:r>
          </a:p>
          <a:p>
            <a:endParaRPr lang="fr-FR" b="1" dirty="0">
              <a:solidFill>
                <a:srgbClr val="00B050"/>
              </a:solidFill>
            </a:endParaRPr>
          </a:p>
        </p:txBody>
      </p:sp>
      <p:sp>
        <p:nvSpPr>
          <p:cNvPr id="4" name="Espace réservé du numéro de diapositive 3"/>
          <p:cNvSpPr>
            <a:spLocks noGrp="1"/>
          </p:cNvSpPr>
          <p:nvPr>
            <p:ph type="sldNum" sz="quarter" idx="12"/>
          </p:nvPr>
        </p:nvSpPr>
        <p:spPr/>
        <p:txBody>
          <a:bodyPr/>
          <a:lstStyle/>
          <a:p>
            <a:fld id="{6D9EAD39-6891-4C2E-A23D-0792C21CFB4E}" type="slidenum">
              <a:rPr lang="fr-FR" smtClean="0"/>
              <a:pPr/>
              <a:t>2</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6" name="ZoneTexte 5"/>
          <p:cNvSpPr txBox="1"/>
          <p:nvPr/>
        </p:nvSpPr>
        <p:spPr>
          <a:xfrm>
            <a:off x="467544" y="3543399"/>
            <a:ext cx="8208912" cy="461665"/>
          </a:xfrm>
          <a:prstGeom prst="rect">
            <a:avLst/>
          </a:prstGeom>
          <a:noFill/>
        </p:spPr>
        <p:txBody>
          <a:bodyPr wrap="square" rtlCol="0">
            <a:spAutoFit/>
          </a:bodyPr>
          <a:lstStyle/>
          <a:p>
            <a:pPr algn="ctr"/>
            <a:r>
              <a:rPr lang="fr-FR" sz="2400" b="1" i="1" dirty="0" smtClean="0"/>
              <a:t>Cinquantenaire de la catastrophe de </a:t>
            </a:r>
            <a:r>
              <a:rPr lang="fr-FR" sz="2400" b="1" i="1" dirty="0" err="1" smtClean="0"/>
              <a:t>Vajont</a:t>
            </a:r>
            <a:r>
              <a:rPr lang="fr-FR" sz="2400" b="1" i="1" dirty="0" smtClean="0"/>
              <a:t>, Italie, 9 oct. 1963</a:t>
            </a:r>
            <a:endParaRPr lang="fr-FR" sz="2400" dirty="0"/>
          </a:p>
        </p:txBody>
      </p:sp>
      <p:sp>
        <p:nvSpPr>
          <p:cNvPr id="7" name="Sous-titre 2"/>
          <p:cNvSpPr txBox="1">
            <a:spLocks/>
          </p:cNvSpPr>
          <p:nvPr/>
        </p:nvSpPr>
        <p:spPr>
          <a:xfrm>
            <a:off x="1259632" y="4340696"/>
            <a:ext cx="6912768" cy="1752600"/>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1" i="0" u="none" strike="noStrike" kern="1200" cap="none" spc="0" normalizeH="0" baseline="0" noProof="0" dirty="0" smtClean="0">
              <a:ln>
                <a:noFill/>
              </a:ln>
              <a:solidFill>
                <a:srgbClr val="00B05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accent1">
                    <a:lumMod val="75000"/>
                  </a:schemeClr>
                </a:solidFill>
                <a:effectLst/>
                <a:uLnTx/>
                <a:uFillTx/>
                <a:latin typeface="+mn-lt"/>
                <a:ea typeface="+mn-ea"/>
                <a:cs typeface="+mn-cs"/>
              </a:rPr>
              <a:t>1989 : À pied sec par dessous les mers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accent1">
                    <a:lumMod val="75000"/>
                  </a:schemeClr>
                </a:solidFill>
                <a:effectLst/>
                <a:uLnTx/>
                <a:uFillTx/>
                <a:latin typeface="+mn-lt"/>
                <a:ea typeface="+mn-ea"/>
                <a:cs typeface="+mn-cs"/>
              </a:rPr>
              <a:t>2010 : La seule rupture d’un barrage voûte</a:t>
            </a:r>
            <a:endParaRPr kumimoji="0" lang="fr-FR" sz="32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20</a:t>
            </a:fld>
            <a:endParaRPr lang="fr-FR"/>
          </a:p>
        </p:txBody>
      </p:sp>
      <p:sp>
        <p:nvSpPr>
          <p:cNvPr id="4" name="ZoneTexte 3"/>
          <p:cNvSpPr txBox="1"/>
          <p:nvPr/>
        </p:nvSpPr>
        <p:spPr>
          <a:xfrm>
            <a:off x="436480" y="686301"/>
            <a:ext cx="8280920" cy="5262979"/>
          </a:xfrm>
          <a:prstGeom prst="rect">
            <a:avLst/>
          </a:prstGeom>
          <a:solidFill>
            <a:schemeClr val="bg1"/>
          </a:solidFill>
        </p:spPr>
        <p:txBody>
          <a:bodyPr wrap="square" rtlCol="0">
            <a:spAutoFit/>
          </a:bodyPr>
          <a:lstStyle/>
          <a:p>
            <a:r>
              <a:rPr lang="en-US" sz="2400" dirty="0" smtClean="0"/>
              <a:t>On October 9th, 1963, at 10:39 pm, 260 million cubic meters of rock fell down from Mount Toc to the artificial lake formed by the </a:t>
            </a:r>
            <a:r>
              <a:rPr lang="en-US" sz="2400" dirty="0" err="1" smtClean="0"/>
              <a:t>Vajont</a:t>
            </a:r>
            <a:r>
              <a:rPr lang="en-US" sz="2400" dirty="0" smtClean="0"/>
              <a:t> dam, the higher dam in the world. The landslide formed a 250 meters wave and 50 million cubic meters of water completely destroyed all the towns downstream, killing more than 2000 people. Planned by engineer </a:t>
            </a:r>
            <a:r>
              <a:rPr lang="en-US" sz="2400" dirty="0" err="1" smtClean="0"/>
              <a:t>Semenza</a:t>
            </a:r>
            <a:r>
              <a:rPr lang="en-US" sz="2400" dirty="0" smtClean="0"/>
              <a:t>, </a:t>
            </a:r>
            <a:r>
              <a:rPr lang="en-US" sz="2400" dirty="0" err="1" smtClean="0"/>
              <a:t>Vajont</a:t>
            </a:r>
            <a:r>
              <a:rPr lang="en-US" sz="2400" dirty="0" smtClean="0"/>
              <a:t> dam (263 m high) had to carry the electricity in all the houses of the country. Tina Merlin, a journalist from "</a:t>
            </a:r>
            <a:r>
              <a:rPr lang="en-US" sz="2400" dirty="0" err="1" smtClean="0"/>
              <a:t>L'Unitá</a:t>
            </a:r>
            <a:r>
              <a:rPr lang="en-US" sz="2400" dirty="0" smtClean="0"/>
              <a:t>", tried for years to denounce the danger to build a dam near the Mount Toc and </a:t>
            </a:r>
            <a:r>
              <a:rPr lang="en-US" sz="2400" dirty="0" err="1" smtClean="0"/>
              <a:t>expecially</a:t>
            </a:r>
            <a:r>
              <a:rPr lang="en-US" sz="2400" dirty="0" smtClean="0"/>
              <a:t> to denounce all the omissions by the corrupted politicians and workers in charge of the dam construction. They preferred to trust in old geologist </a:t>
            </a:r>
            <a:r>
              <a:rPr lang="en-US" sz="2400" dirty="0" err="1" smtClean="0"/>
              <a:t>Dal</a:t>
            </a:r>
            <a:r>
              <a:rPr lang="en-US" sz="2400" dirty="0" smtClean="0"/>
              <a:t> </a:t>
            </a:r>
            <a:r>
              <a:rPr lang="en-US" sz="2400" dirty="0" err="1" smtClean="0"/>
              <a:t>Piaz</a:t>
            </a:r>
            <a:r>
              <a:rPr lang="en-US" sz="2400" dirty="0" smtClean="0"/>
              <a:t> instead to hear </a:t>
            </a:r>
            <a:r>
              <a:rPr lang="en-US" sz="2400" dirty="0" err="1" smtClean="0"/>
              <a:t>Semenza</a:t>
            </a:r>
            <a:r>
              <a:rPr lang="en-US" sz="2400" dirty="0" smtClean="0"/>
              <a:t> young son's alarming analysis. No one seemed to understand the high danger until that October fatal night.</a:t>
            </a:r>
            <a:endParaRPr lang="fr-F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21</a:t>
            </a:fld>
            <a:endParaRPr lang="fr-FR"/>
          </a:p>
        </p:txBody>
      </p:sp>
      <p:sp>
        <p:nvSpPr>
          <p:cNvPr id="4" name="ZoneTexte 3"/>
          <p:cNvSpPr txBox="1"/>
          <p:nvPr/>
        </p:nvSpPr>
        <p:spPr>
          <a:xfrm>
            <a:off x="436480" y="686301"/>
            <a:ext cx="8280920" cy="5262979"/>
          </a:xfrm>
          <a:prstGeom prst="rect">
            <a:avLst/>
          </a:prstGeom>
          <a:solidFill>
            <a:schemeClr val="tx1"/>
          </a:solidFill>
        </p:spPr>
        <p:txBody>
          <a:bodyPr wrap="square" rtlCol="0">
            <a:spAutoFit/>
          </a:bodyPr>
          <a:lstStyle/>
          <a:p>
            <a:r>
              <a:rPr lang="en-US" sz="2400" dirty="0" smtClean="0">
                <a:solidFill>
                  <a:srgbClr val="FFFF00"/>
                </a:solidFill>
              </a:rPr>
              <a:t>On October 9th, 1963, at 10:39 pm, 260 million cubic meters of rock fell down from Mount Toc to the artificial lake formed by the </a:t>
            </a:r>
            <a:r>
              <a:rPr lang="en-US" sz="2400" dirty="0" err="1" smtClean="0">
                <a:solidFill>
                  <a:srgbClr val="FFFF00"/>
                </a:solidFill>
              </a:rPr>
              <a:t>Vajont</a:t>
            </a:r>
            <a:r>
              <a:rPr lang="en-US" sz="2400" dirty="0" smtClean="0">
                <a:solidFill>
                  <a:srgbClr val="FFFF00"/>
                </a:solidFill>
              </a:rPr>
              <a:t> dam, the higher dam in the world. The landslide formed a 250 meters wave and 50 million cubic meters of water completely destroyed all the towns downstream, killing more than 2000 people. Planned by engineer </a:t>
            </a:r>
            <a:r>
              <a:rPr lang="en-US" sz="2400" dirty="0" err="1" smtClean="0">
                <a:solidFill>
                  <a:srgbClr val="FFFF00"/>
                </a:solidFill>
              </a:rPr>
              <a:t>Semenza</a:t>
            </a:r>
            <a:r>
              <a:rPr lang="en-US" sz="2400" dirty="0" smtClean="0">
                <a:solidFill>
                  <a:srgbClr val="FFFF00"/>
                </a:solidFill>
              </a:rPr>
              <a:t>, </a:t>
            </a:r>
            <a:r>
              <a:rPr lang="en-US" sz="2400" dirty="0" err="1" smtClean="0">
                <a:solidFill>
                  <a:srgbClr val="FFFF00"/>
                </a:solidFill>
              </a:rPr>
              <a:t>Vajont</a:t>
            </a:r>
            <a:r>
              <a:rPr lang="en-US" sz="2400" dirty="0" smtClean="0">
                <a:solidFill>
                  <a:srgbClr val="FFFF00"/>
                </a:solidFill>
              </a:rPr>
              <a:t> dam (263 m high) had to carry the electricity in all the houses of the country. Tina Merlin, a journalist from "</a:t>
            </a:r>
            <a:r>
              <a:rPr lang="en-US" sz="2400" dirty="0" err="1" smtClean="0">
                <a:solidFill>
                  <a:srgbClr val="FFFF00"/>
                </a:solidFill>
              </a:rPr>
              <a:t>L'Unitá</a:t>
            </a:r>
            <a:r>
              <a:rPr lang="en-US" sz="2400" dirty="0" smtClean="0">
                <a:solidFill>
                  <a:srgbClr val="FFFF00"/>
                </a:solidFill>
              </a:rPr>
              <a:t>", tried for years to denounce the danger to build a dam near the Mount Toc and </a:t>
            </a:r>
            <a:r>
              <a:rPr lang="en-US" sz="2400" dirty="0" err="1" smtClean="0">
                <a:solidFill>
                  <a:srgbClr val="FFFF00"/>
                </a:solidFill>
              </a:rPr>
              <a:t>expecially</a:t>
            </a:r>
            <a:r>
              <a:rPr lang="en-US" sz="2400" dirty="0" smtClean="0">
                <a:solidFill>
                  <a:srgbClr val="FFFF00"/>
                </a:solidFill>
              </a:rPr>
              <a:t> to denounce all the omissions by the corrupted politicians and workers in charge of the dam construction. They preferred to trust in old geologist </a:t>
            </a:r>
            <a:r>
              <a:rPr lang="en-US" sz="2400" dirty="0" err="1" smtClean="0">
                <a:solidFill>
                  <a:srgbClr val="FFFF00"/>
                </a:solidFill>
              </a:rPr>
              <a:t>Dal</a:t>
            </a:r>
            <a:r>
              <a:rPr lang="en-US" sz="2400" dirty="0" smtClean="0">
                <a:solidFill>
                  <a:srgbClr val="FFFF00"/>
                </a:solidFill>
              </a:rPr>
              <a:t> </a:t>
            </a:r>
            <a:r>
              <a:rPr lang="en-US" sz="2400" dirty="0" err="1" smtClean="0">
                <a:solidFill>
                  <a:srgbClr val="FFFF00"/>
                </a:solidFill>
              </a:rPr>
              <a:t>Piaz</a:t>
            </a:r>
            <a:r>
              <a:rPr lang="en-US" sz="2400" dirty="0" smtClean="0">
                <a:solidFill>
                  <a:srgbClr val="FFFF00"/>
                </a:solidFill>
              </a:rPr>
              <a:t> instead to hear </a:t>
            </a:r>
            <a:r>
              <a:rPr lang="en-US" sz="2400" dirty="0" err="1" smtClean="0">
                <a:solidFill>
                  <a:srgbClr val="FFFF00"/>
                </a:solidFill>
              </a:rPr>
              <a:t>Semenza</a:t>
            </a:r>
            <a:r>
              <a:rPr lang="en-US" sz="2400" dirty="0" smtClean="0">
                <a:solidFill>
                  <a:srgbClr val="FFFF00"/>
                </a:solidFill>
              </a:rPr>
              <a:t> young son's alarming analysis.</a:t>
            </a:r>
            <a:r>
              <a:rPr lang="en-US" sz="2400" dirty="0" smtClean="0"/>
              <a:t> </a:t>
            </a:r>
            <a:r>
              <a:rPr lang="en-US" sz="2400" b="1" dirty="0" smtClean="0">
                <a:solidFill>
                  <a:srgbClr val="FF0000"/>
                </a:solidFill>
              </a:rPr>
              <a:t>No one seemed to understand the high danger until that October fatal night.</a:t>
            </a:r>
            <a:endParaRPr lang="fr-FR" sz="2400"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22</a:t>
            </a:fld>
            <a:endParaRPr lang="fr-FR"/>
          </a:p>
        </p:txBody>
      </p:sp>
      <p:sp>
        <p:nvSpPr>
          <p:cNvPr id="4" name="ZoneTexte 3"/>
          <p:cNvSpPr txBox="1"/>
          <p:nvPr/>
        </p:nvSpPr>
        <p:spPr>
          <a:xfrm>
            <a:off x="683568" y="174694"/>
            <a:ext cx="7992888" cy="6278642"/>
          </a:xfrm>
          <a:prstGeom prst="rect">
            <a:avLst/>
          </a:prstGeom>
          <a:solidFill>
            <a:schemeClr val="accent1"/>
          </a:solidFill>
        </p:spPr>
        <p:txBody>
          <a:bodyPr wrap="square" rtlCol="0">
            <a:spAutoFit/>
          </a:bodyPr>
          <a:lstStyle/>
          <a:p>
            <a:r>
              <a:rPr lang="fr-FR" sz="2000" b="1" dirty="0" smtClean="0">
                <a:solidFill>
                  <a:srgbClr val="FFFF00"/>
                </a:solidFill>
              </a:rPr>
              <a:t>J’ai visité</a:t>
            </a:r>
            <a:r>
              <a:rPr lang="fr-FR" sz="2000" dirty="0" smtClean="0">
                <a:solidFill>
                  <a:schemeClr val="bg1"/>
                </a:solidFill>
              </a:rPr>
              <a:t> le site en juillet 1961, tournée dans les Dolomites d’un congrès des grands barrages, à Rome. La visite, menée par </a:t>
            </a:r>
            <a:r>
              <a:rPr lang="fr-FR" sz="2000" dirty="0" err="1" smtClean="0">
                <a:solidFill>
                  <a:schemeClr val="bg1"/>
                </a:solidFill>
              </a:rPr>
              <a:t>Semenza</a:t>
            </a:r>
            <a:r>
              <a:rPr lang="fr-FR" sz="2000" dirty="0" smtClean="0">
                <a:solidFill>
                  <a:schemeClr val="bg1"/>
                </a:solidFill>
              </a:rPr>
              <a:t>  lui-même, le concepteur du barrage le plus haut du monde, était le clou de la tournée.</a:t>
            </a:r>
          </a:p>
          <a:p>
            <a:r>
              <a:rPr lang="fr-FR" sz="2000" dirty="0" smtClean="0">
                <a:solidFill>
                  <a:schemeClr val="bg1"/>
                </a:solidFill>
              </a:rPr>
              <a:t>Un glissement était attendu dans la retenue depuis un premier événement  et l’apparition haut sur le versant d’une crevasse longue de 2 km.</a:t>
            </a:r>
          </a:p>
          <a:p>
            <a:r>
              <a:rPr lang="fr-FR" sz="2000" dirty="0" smtClean="0">
                <a:solidFill>
                  <a:schemeClr val="bg1"/>
                </a:solidFill>
              </a:rPr>
              <a:t>Une galerie était en cours de creusement pour relier les deux parties du lac que le phénomène allait séparer, et  pouvoir exploiter le réservoir.</a:t>
            </a:r>
          </a:p>
          <a:p>
            <a:endParaRPr lang="fr-FR" sz="1200" dirty="0" smtClean="0">
              <a:solidFill>
                <a:schemeClr val="bg1"/>
              </a:solidFill>
            </a:endParaRPr>
          </a:p>
          <a:p>
            <a:r>
              <a:rPr lang="fr-FR" sz="2000" dirty="0" smtClean="0">
                <a:solidFill>
                  <a:schemeClr val="bg1"/>
                </a:solidFill>
              </a:rPr>
              <a:t>Au colloque de Salzbourg suivant, octobre 1964, j’ai entendu </a:t>
            </a:r>
            <a:r>
              <a:rPr lang="fr-FR" sz="2000" dirty="0" err="1" smtClean="0">
                <a:solidFill>
                  <a:schemeClr val="bg1"/>
                </a:solidFill>
              </a:rPr>
              <a:t>Leopold</a:t>
            </a:r>
            <a:r>
              <a:rPr lang="fr-FR" sz="2000" dirty="0" smtClean="0">
                <a:solidFill>
                  <a:schemeClr val="bg1"/>
                </a:solidFill>
              </a:rPr>
              <a:t> Müller insister sur le caractère absolument imprévu et donc imprévisible du phénomène, « Une sorte de </a:t>
            </a:r>
            <a:r>
              <a:rPr lang="fr-FR" sz="2000" b="1" dirty="0" smtClean="0">
                <a:solidFill>
                  <a:srgbClr val="FFFF00"/>
                </a:solidFill>
              </a:rPr>
              <a:t>thixotropie</a:t>
            </a:r>
            <a:r>
              <a:rPr lang="fr-FR" sz="2000" dirty="0" smtClean="0">
                <a:solidFill>
                  <a:schemeClr val="bg1"/>
                </a:solidFill>
              </a:rPr>
              <a:t> donnant à l’ensemble du volume en mouvement le comportement d’un liquide … après disparition totale des résistances internes » (Une explication non confirmée ensuite)</a:t>
            </a:r>
          </a:p>
          <a:p>
            <a:endParaRPr lang="fr-FR" sz="1200" dirty="0" smtClean="0">
              <a:solidFill>
                <a:schemeClr val="bg1"/>
              </a:solidFill>
            </a:endParaRPr>
          </a:p>
          <a:p>
            <a:r>
              <a:rPr lang="fr-FR" sz="2000" dirty="0" smtClean="0">
                <a:solidFill>
                  <a:schemeClr val="bg1"/>
                </a:solidFill>
              </a:rPr>
              <a:t>A-t-il été obnubilé par le renforcement des appuis du barrage par tirants ou</a:t>
            </a:r>
          </a:p>
          <a:p>
            <a:r>
              <a:rPr lang="fr-FR" sz="2000" b="1" dirty="0" smtClean="0">
                <a:solidFill>
                  <a:srgbClr val="FFFF00"/>
                </a:solidFill>
              </a:rPr>
              <a:t>trompé</a:t>
            </a:r>
            <a:r>
              <a:rPr lang="fr-FR" sz="2000" dirty="0" smtClean="0">
                <a:solidFill>
                  <a:schemeClr val="bg1"/>
                </a:solidFill>
              </a:rPr>
              <a:t> par l’interprétation des mesures de déplacement effectuées depuis 3 ans qui semblaient témoigner d’une adaptation progressive du versant ?   </a:t>
            </a:r>
          </a:p>
          <a:p>
            <a:endParaRPr lang="fr-FR" sz="1200" dirty="0" smtClean="0">
              <a:solidFill>
                <a:schemeClr val="bg1"/>
              </a:solidFill>
            </a:endParaRPr>
          </a:p>
          <a:p>
            <a:r>
              <a:rPr lang="fr-FR" sz="2000" dirty="0" smtClean="0">
                <a:solidFill>
                  <a:schemeClr val="bg1"/>
                </a:solidFill>
              </a:rPr>
              <a:t>Il était facile, a posteriori, de lui reprocher d’avoir méconnu le précédent de </a:t>
            </a:r>
            <a:r>
              <a:rPr lang="fr-FR" sz="2000" dirty="0" err="1" smtClean="0">
                <a:solidFill>
                  <a:schemeClr val="bg1"/>
                </a:solidFill>
              </a:rPr>
              <a:t>Goldau</a:t>
            </a:r>
            <a:r>
              <a:rPr lang="fr-FR" sz="2000" dirty="0" smtClean="0">
                <a:solidFill>
                  <a:schemeClr val="bg1"/>
                </a:solidFill>
              </a:rPr>
              <a:t>, d’autant qu’il était un peu géologue : Après des études de génie civil il a fait une thèse sur la statistique des fractures avec le </a:t>
            </a:r>
            <a:r>
              <a:rPr lang="fr-FR" sz="2000" dirty="0" smtClean="0">
                <a:solidFill>
                  <a:schemeClr val="bg1"/>
                </a:solidFill>
              </a:rPr>
              <a:t>prof. </a:t>
            </a:r>
            <a:r>
              <a:rPr lang="fr-FR" sz="2000" dirty="0" err="1" smtClean="0">
                <a:solidFill>
                  <a:schemeClr val="bg1"/>
                </a:solidFill>
              </a:rPr>
              <a:t>Stini</a:t>
            </a:r>
            <a:r>
              <a:rPr lang="fr-FR" sz="2000" dirty="0" smtClean="0">
                <a:solidFill>
                  <a:schemeClr val="bg1"/>
                </a:solidFill>
              </a:rPr>
              <a:t> .</a:t>
            </a:r>
            <a:endParaRPr lang="fr-FR" sz="20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23</a:t>
            </a:fld>
            <a:endParaRPr lang="fr-FR"/>
          </a:p>
        </p:txBody>
      </p:sp>
      <p:pic>
        <p:nvPicPr>
          <p:cNvPr id="1026" name="Picture 2" descr="http://upload.wikimedia.org/wikipedia/it/b/be/Carlo_Semenza.png"/>
          <p:cNvPicPr>
            <a:picLocks noChangeAspect="1" noChangeArrowheads="1"/>
          </p:cNvPicPr>
          <p:nvPr/>
        </p:nvPicPr>
        <p:blipFill>
          <a:blip r:embed="rId2" cstate="print"/>
          <a:srcRect/>
          <a:stretch>
            <a:fillRect/>
          </a:stretch>
        </p:blipFill>
        <p:spPr bwMode="auto">
          <a:xfrm>
            <a:off x="0" y="0"/>
            <a:ext cx="2422518" cy="2420888"/>
          </a:xfrm>
          <a:prstGeom prst="rect">
            <a:avLst/>
          </a:prstGeom>
          <a:noFill/>
        </p:spPr>
      </p:pic>
      <p:sp>
        <p:nvSpPr>
          <p:cNvPr id="5" name="ZoneTexte 4"/>
          <p:cNvSpPr txBox="1"/>
          <p:nvPr/>
        </p:nvSpPr>
        <p:spPr>
          <a:xfrm>
            <a:off x="2411760" y="836712"/>
            <a:ext cx="6480720" cy="5355312"/>
          </a:xfrm>
          <a:prstGeom prst="rect">
            <a:avLst/>
          </a:prstGeom>
          <a:noFill/>
        </p:spPr>
        <p:txBody>
          <a:bodyPr wrap="square" rtlCol="0">
            <a:spAutoFit/>
          </a:bodyPr>
          <a:lstStyle/>
          <a:p>
            <a:r>
              <a:rPr lang="it-IT" dirty="0" smtClean="0"/>
              <a:t>la parte inferiore della vallata del Vajont, che confluisce nel Piave di fronte a Longarone, viene citata come esempio classico e suggestivo di profondissima gola che s'interna nei monti a guisa di gigantesca spaccatura (.....). </a:t>
            </a:r>
          </a:p>
          <a:p>
            <a:r>
              <a:rPr lang="it-IT" dirty="0" smtClean="0"/>
              <a:t>In questo punto la gola è così angusta e profonda da richiamare alla mente i classici canyon degli Stati Uniti. Anche qui, come nei canyon dell'America settentrionale, il fiume scorre in una profondissima fessura a forma di tortuoso corridoio, i cui fianchi si ergono a pareti verticali per considerevoli altezze".</a:t>
            </a:r>
            <a:br>
              <a:rPr lang="it-IT" dirty="0" smtClean="0"/>
            </a:br>
            <a:r>
              <a:rPr lang="it-IT" dirty="0" smtClean="0"/>
              <a:t>Sempre il professor Dal Piaz, in una sua relazione geologica asserisce che: "........se vi è una località la quale colpisce l'osservatore per le peculiari sue caratteristiche morfologiche </a:t>
            </a:r>
            <a:r>
              <a:rPr lang="it-IT" dirty="0" smtClean="0">
                <a:solidFill>
                  <a:srgbClr val="FF0000"/>
                </a:solidFill>
              </a:rPr>
              <a:t>particolarmente adatte per opere di sbarramento </a:t>
            </a:r>
            <a:r>
              <a:rPr lang="it-IT" dirty="0" smtClean="0"/>
              <a:t>in generale, questa è appunto la valle del Vajont............... A cominciare dal ponte di Casso fino quasi allo sbocco della valle del Vajont in quella del Piave per un tratto di circa 3 chilometri, si può dire che vi sono innumerevoli sezioni in cui la gola si presta per la costruzione di una diga di sbarramento...........</a:t>
            </a:r>
          </a:p>
          <a:p>
            <a:endParaRPr lang="fr-FR" dirty="0"/>
          </a:p>
        </p:txBody>
      </p:sp>
      <p:sp>
        <p:nvSpPr>
          <p:cNvPr id="6" name="ZoneTexte 5"/>
          <p:cNvSpPr txBox="1"/>
          <p:nvPr/>
        </p:nvSpPr>
        <p:spPr>
          <a:xfrm>
            <a:off x="0" y="5733256"/>
            <a:ext cx="2123728" cy="923330"/>
          </a:xfrm>
          <a:prstGeom prst="rect">
            <a:avLst/>
          </a:prstGeom>
          <a:noFill/>
        </p:spPr>
        <p:txBody>
          <a:bodyPr wrap="square" rtlCol="0">
            <a:spAutoFit/>
          </a:bodyPr>
          <a:lstStyle/>
          <a:p>
            <a:r>
              <a:rPr lang="it-IT" dirty="0" smtClean="0">
                <a:hlinkClick r:id="rId3" tooltip="Vittorio Veneto"/>
              </a:rPr>
              <a:t>Vittorio Veneto</a:t>
            </a:r>
            <a:r>
              <a:rPr lang="it-IT" dirty="0" smtClean="0"/>
              <a:t>, </a:t>
            </a:r>
            <a:r>
              <a:rPr lang="it-IT" dirty="0" smtClean="0">
                <a:hlinkClick r:id="rId4" tooltip="24 agosto"/>
              </a:rPr>
              <a:t>24 agosto</a:t>
            </a:r>
            <a:r>
              <a:rPr lang="it-IT" dirty="0" smtClean="0"/>
              <a:t> </a:t>
            </a:r>
            <a:r>
              <a:rPr lang="it-IT" dirty="0" smtClean="0">
                <a:hlinkClick r:id="rId5" tooltip="1927"/>
              </a:rPr>
              <a:t>1927</a:t>
            </a:r>
            <a:r>
              <a:rPr lang="it-IT" dirty="0" smtClean="0"/>
              <a:t> – </a:t>
            </a:r>
            <a:r>
              <a:rPr lang="it-IT" dirty="0" smtClean="0">
                <a:hlinkClick r:id="rId6" tooltip="Ferrara"/>
              </a:rPr>
              <a:t>Ferrara</a:t>
            </a:r>
            <a:r>
              <a:rPr lang="it-IT" dirty="0" smtClean="0"/>
              <a:t>, </a:t>
            </a:r>
            <a:r>
              <a:rPr lang="it-IT" dirty="0" smtClean="0">
                <a:hlinkClick r:id="rId7" tooltip="31 maggio"/>
              </a:rPr>
              <a:t>31 </a:t>
            </a:r>
            <a:r>
              <a:rPr lang="it-IT" dirty="0" smtClean="0">
                <a:hlinkClick r:id="rId7" tooltip="31 maggio"/>
              </a:rPr>
              <a:t>mai 2002 </a:t>
            </a:r>
            <a:endParaRPr lang="fr-FR" dirty="0"/>
          </a:p>
        </p:txBody>
      </p:sp>
      <p:pic>
        <p:nvPicPr>
          <p:cNvPr id="1028" name="Picture 4" descr="http://www.vajont.info/tesinaimg/edoSemenza.jpg"/>
          <p:cNvPicPr>
            <a:picLocks noChangeAspect="1" noChangeArrowheads="1"/>
          </p:cNvPicPr>
          <p:nvPr/>
        </p:nvPicPr>
        <p:blipFill>
          <a:blip r:embed="rId8" cstate="print"/>
          <a:srcRect/>
          <a:stretch>
            <a:fillRect/>
          </a:stretch>
        </p:blipFill>
        <p:spPr bwMode="auto">
          <a:xfrm>
            <a:off x="-36512" y="3140968"/>
            <a:ext cx="2483768" cy="261373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24</a:t>
            </a:fld>
            <a:endParaRPr lang="fr-FR"/>
          </a:p>
        </p:txBody>
      </p:sp>
      <p:sp>
        <p:nvSpPr>
          <p:cNvPr id="4" name="ZoneTexte 3"/>
          <p:cNvSpPr txBox="1"/>
          <p:nvPr/>
        </p:nvSpPr>
        <p:spPr>
          <a:xfrm>
            <a:off x="251520" y="84102"/>
            <a:ext cx="8892480" cy="7017306"/>
          </a:xfrm>
          <a:prstGeom prst="rect">
            <a:avLst/>
          </a:prstGeom>
          <a:noFill/>
        </p:spPr>
        <p:txBody>
          <a:bodyPr wrap="square" rtlCol="0">
            <a:spAutoFit/>
          </a:bodyPr>
          <a:lstStyle/>
          <a:p>
            <a:r>
              <a:rPr lang="it-IT" sz="1600" dirty="0" smtClean="0"/>
              <a:t>Le acque del Vajont sono sempre state viste sotto l'ottica di un loro sfruttamento. Al 10 gennaio del 1900 risale la prima richiesta ufficiale per l'utilizzazione delle acque del torrente Vajont ad opera di Gustavo Protti, proprietario della cartiera omonima situata a Codissago, nel comune di Castellavazzo; l'uso richiesto era "forza motrice". L'anno successivo venne così approntato il progetto di una diga alta appena 8 metri, ma sufficiente, attraverso un canale a condotta forzata di portata pari a 700 litri al minuto secondo, a produrre l'energia richiesta.</a:t>
            </a:r>
            <a:br>
              <a:rPr lang="it-IT" sz="1600" dirty="0" smtClean="0"/>
            </a:br>
            <a:r>
              <a:rPr lang="it-IT" sz="1600" dirty="0" smtClean="0"/>
              <a:t>Una ventina di anni dopo, precisamente nel 1925, fu considerata la possibilità di sfruttare in modo sistematico l'acqua, con conseguente produzione idroelettrica.</a:t>
            </a:r>
            <a:br>
              <a:rPr lang="it-IT" sz="1600" dirty="0" smtClean="0"/>
            </a:br>
            <a:r>
              <a:rPr lang="it-IT" sz="1600" dirty="0" smtClean="0"/>
              <a:t>Sulla base di studi preliminari compiuti con la consulenza di J. Hug, noto geologo svizzero, il progettista del "Grande Vajont", l'ing. Carlo Semenza, stilò, nel 1929, un primo progetto organico di sfruttamento delle acque del Vajont e di insediamento di una grande diga. L'elaborato venne presentato a nome e per conto della Società Idroelettrica Veneta. La diga ad arco avrebbe dovuto raggiungere un'altezza di 130 metri e contenere un invaso di 33 milioni di metri cubi. Nel 1934 la SADE assorbiva la Società Idroelettrica Veneta, rilevandone tutte le posizioni, e nel 1937 venne redatto il progetto esecutivo della diga, sempre a firma dell'ing. C. Semenza. Si notano comunque importanti variazioni: la diga viene infatti prolungata in altezza fino a 190 metri con un invaso stimato di 46 milioni di metri cubi e viene ubicata nei pressi del ponte del Colombèr, su indicazioni del geologo Dal Piaz; inizialmente era prevista all'altezza del ponte di Casso.</a:t>
            </a:r>
            <a:br>
              <a:rPr lang="it-IT" sz="1600" dirty="0" smtClean="0"/>
            </a:br>
            <a:r>
              <a:rPr lang="it-IT" sz="1600" dirty="0" smtClean="0"/>
              <a:t>Nel 1939 C. Semenza, per conto della Società idroelettrica Dolomiti, anche essa in seguito assorbita dalla SADE, presentò un progetto che prevedeva l'utilizzazione delle acque del torrente Boite e del Piave, sul tipo di quello del Vajont.</a:t>
            </a:r>
            <a:br>
              <a:rPr lang="it-IT" sz="1600" dirty="0" smtClean="0"/>
            </a:br>
            <a:r>
              <a:rPr lang="it-IT" sz="1600" dirty="0" smtClean="0"/>
              <a:t>Un anno dopo nasceva il progetto "Derivazione dai fiumi </a:t>
            </a:r>
            <a:r>
              <a:rPr lang="it-IT" sz="1600" dirty="0" smtClean="0">
                <a:hlinkClick r:id="rId2"/>
              </a:rPr>
              <a:t>Boite - Piave - Vajont</a:t>
            </a:r>
            <a:r>
              <a:rPr lang="it-IT" sz="1600" dirty="0" smtClean="0"/>
              <a:t>: fusione e coordinamento di precedenti domande", avanzato dalla SADE. Questa società era diventata ormai monopolista assoluta nel contesto di un piano di sfruttamento delle forme energetiche dovuto alla guerra mondiale da poco iniziata.</a:t>
            </a:r>
            <a:br>
              <a:rPr lang="it-IT" sz="1600" dirty="0" smtClean="0"/>
            </a:br>
            <a:r>
              <a:rPr lang="it-IT" sz="1600" dirty="0" smtClean="0"/>
              <a:t>Nel 1948 il progetto del Vajont venne integrato in quello "</a:t>
            </a:r>
            <a:r>
              <a:rPr lang="it-IT" sz="1600" dirty="0" smtClean="0">
                <a:hlinkClick r:id="rId3"/>
              </a:rPr>
              <a:t>Boite - Piave - Maè - Vajont - Val Gallina</a:t>
            </a:r>
            <a:r>
              <a:rPr lang="it-IT" sz="1600" dirty="0" smtClean="0"/>
              <a:t>" e solo successivamente, nel 1957, assunse il nome del "</a:t>
            </a:r>
            <a:r>
              <a:rPr lang="it-IT" sz="1600" dirty="0" smtClean="0">
                <a:hlinkClick r:id="rId4"/>
              </a:rPr>
              <a:t>Grande Vajont</a:t>
            </a:r>
            <a:r>
              <a:rPr lang="it-IT" sz="1600" dirty="0" smtClean="0"/>
              <a:t>". </a:t>
            </a:r>
          </a:p>
          <a:p>
            <a:endParaRPr lang="fr-FR"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25</a:t>
            </a:fld>
            <a:endParaRPr lang="fr-FR"/>
          </a:p>
        </p:txBody>
      </p:sp>
      <p:sp>
        <p:nvSpPr>
          <p:cNvPr id="4" name="ZoneTexte 3"/>
          <p:cNvSpPr txBox="1"/>
          <p:nvPr/>
        </p:nvSpPr>
        <p:spPr>
          <a:xfrm>
            <a:off x="323528" y="476672"/>
            <a:ext cx="8424936" cy="4247317"/>
          </a:xfrm>
          <a:prstGeom prst="rect">
            <a:avLst/>
          </a:prstGeom>
          <a:noFill/>
        </p:spPr>
        <p:txBody>
          <a:bodyPr wrap="square" rtlCol="0">
            <a:spAutoFit/>
          </a:bodyPr>
          <a:lstStyle/>
          <a:p>
            <a:r>
              <a:rPr lang="it-IT" dirty="0" smtClean="0"/>
              <a:t>Nella nuova relazione geologica Dal Piaz distingueva la valle del Vajont in due settori vallivi con caratteri morfologici completamente diversi; confermava per la parte inferiore della vallata la possibilità di impiantare una diga di sbarramento di altezza considerevole anche se la parte superiore era caratterizzata "dalla presenza di vastissimi rivestimenti di materiali detritici di natura morenica e specialmente franosa che rivestono i fianchi del bacino". Secondo Dal Piaz una frana, staccatasi dalle pendici del monte Borgà, si era accumulata in epoca antica sul fondo valle, </a:t>
            </a:r>
            <a:r>
              <a:rPr lang="it-IT" dirty="0" smtClean="0"/>
              <a:t>risalendo </a:t>
            </a:r>
            <a:r>
              <a:rPr lang="it-IT" dirty="0" smtClean="0"/>
              <a:t>in parte la sponda opposta. Successivamente le acque del Vajont avevano inciso la massa nel suo punto inferiore. Ma la frase della relazione che doveva forse allarmare era relativa ad una zona, il Pian di Pineda che, secondo il luminare "non mancherà di dar luogo, specialmente in conseguenza a fenomeni di svaso, a distacchi e smottamenti più o meno notevoli". In generale un po' tutta la relazione geologica iniziava a mettere in dubbio le perfette condizioni morfologiche della vallata, ma si rimandava a successivi studi che avrebbero chiarito in via definitiva l'entità del problema, se problema doveva essere........... </a:t>
            </a:r>
            <a:endParaRPr lang="it-IT" dirty="0" smtClean="0"/>
          </a:p>
          <a:p>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26</a:t>
            </a:fld>
            <a:endParaRPr lang="fr-FR"/>
          </a:p>
        </p:txBody>
      </p:sp>
      <p:sp>
        <p:nvSpPr>
          <p:cNvPr id="4" name="ZoneTexte 3"/>
          <p:cNvSpPr txBox="1"/>
          <p:nvPr/>
        </p:nvSpPr>
        <p:spPr>
          <a:xfrm>
            <a:off x="179512" y="188640"/>
            <a:ext cx="8964488" cy="6740307"/>
          </a:xfrm>
          <a:prstGeom prst="rect">
            <a:avLst/>
          </a:prstGeom>
          <a:noFill/>
        </p:spPr>
        <p:txBody>
          <a:bodyPr wrap="square" rtlCol="0">
            <a:spAutoFit/>
          </a:bodyPr>
          <a:lstStyle/>
          <a:p>
            <a:r>
              <a:rPr lang="it-IT" dirty="0" smtClean="0"/>
              <a:t>Nell'ottobre 1959 la SADE commissionò al prof. Caloi, uno specialista geosismico, di condurre un'indagine geofisica sul versante sinistro a monte della diga. Il prof. Caloi non era nuovo a questi resoconti in quanto già dal 1953 stava studiando la zona interessata dalla diga ed aveva previsto con "sconcertante esattezza" quanto poi successe a Pontesei nel marzo 1959; ma anche in quel caso le previsioni catastrofiche non furono mai rivelate all'opinione pubblica. Nel caso del Vajont avrebbe dovuto chiarire se l'ammasso roccioso esistente sulla sponda sinistra del bacino dovesse o non essere considerato come una massa scivolata dalla montagna sovrastante. Il 4 febbraio 1960 il prof. Caloi consegnò alla SADE la sua relazione, nella quale individuava un importante "supporto roccioso autoctono". La roccia si presentava per il prof. Caloi come solida e compatta, con uno spessore detritico superficiale di circa 12 metri ed un modulo elastico molto elevato. Sempre secondo le sue considerazioni la roccia si era formata in loco.</a:t>
            </a:r>
            <a:br>
              <a:rPr lang="it-IT" dirty="0" smtClean="0"/>
            </a:br>
            <a:r>
              <a:rPr lang="it-IT" dirty="0" smtClean="0"/>
              <a:t>Nel dicembre del 1960 iniziò una seconda campagna geofisica del prof. Caloi, che si concluse nell'aprile dell'anno dopo. Venne sempre commissionata dalla SADE al fine di individuare la profondità della massa instabile rivelatasi con la frana del 4 novembre di quell'anno.</a:t>
            </a:r>
          </a:p>
          <a:p>
            <a:r>
              <a:rPr lang="it-IT" dirty="0" smtClean="0"/>
              <a:t>I risultati furono profondamente diversi dai primi: la roccia si presentava compatta e solida solo ad una certa profondità. Al di sopra di essa, per uno spessore variabile tra i 100 e 150 metri dalla superficie, si estendeva un'ampia area di materiale sciolto o roccia frantumata, con ovvie caratteristiche anelastiche. La motivazione di questo cambiamento geologico veniva attribuito ad un inconsiderato aumento di pressioni interne, dovute a cedimenti di roccia compatta posti a quota maggiore, e ciò in conseguenza delle scosse sismiche che si erano verificate nei primi mesi del 1960 e fino a metà novembre dello stesso anno. Un resoconto che andava a stridere con quanto redatto da Giudici e Semenza, in una indagine parallela.</a:t>
            </a:r>
          </a:p>
          <a:p>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27</a:t>
            </a:fld>
            <a:endParaRPr lang="fr-FR"/>
          </a:p>
        </p:txBody>
      </p:sp>
      <p:pic>
        <p:nvPicPr>
          <p:cNvPr id="97282" name="Picture 2" descr="http://www.vajont.net/linea58/images/relgeo2.jpg"/>
          <p:cNvPicPr>
            <a:picLocks noChangeAspect="1" noChangeArrowheads="1"/>
          </p:cNvPicPr>
          <p:nvPr/>
        </p:nvPicPr>
        <p:blipFill>
          <a:blip r:embed="rId2" cstate="print"/>
          <a:srcRect/>
          <a:stretch>
            <a:fillRect/>
          </a:stretch>
        </p:blipFill>
        <p:spPr bwMode="auto">
          <a:xfrm>
            <a:off x="0" y="188640"/>
            <a:ext cx="5325238" cy="381642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28</a:t>
            </a:fld>
            <a:endParaRPr lang="fr-FR"/>
          </a:p>
        </p:txBody>
      </p:sp>
      <p:pic>
        <p:nvPicPr>
          <p:cNvPr id="93186" name="Picture 2" descr="http://www.vajont.net/linea58/images/visite4.jpg"/>
          <p:cNvPicPr>
            <a:picLocks noChangeAspect="1" noChangeArrowheads="1"/>
          </p:cNvPicPr>
          <p:nvPr/>
        </p:nvPicPr>
        <p:blipFill>
          <a:blip r:embed="rId2" cstate="print"/>
          <a:srcRect/>
          <a:stretch>
            <a:fillRect/>
          </a:stretch>
        </p:blipFill>
        <p:spPr bwMode="auto">
          <a:xfrm>
            <a:off x="-1" y="0"/>
            <a:ext cx="3933053" cy="3933056"/>
          </a:xfrm>
          <a:prstGeom prst="rect">
            <a:avLst/>
          </a:prstGeom>
          <a:noFill/>
        </p:spPr>
      </p:pic>
      <p:pic>
        <p:nvPicPr>
          <p:cNvPr id="93188" name="Picture 4" descr="http://www.vajont.net/linea58/images/visite3B.jpg"/>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29</a:t>
            </a:fld>
            <a:endParaRPr lang="fr-FR"/>
          </a:p>
        </p:txBody>
      </p:sp>
      <p:pic>
        <p:nvPicPr>
          <p:cNvPr id="96262" name="Picture 6" descr="http://www.vajont.net/linea58/images/diga.jpg"/>
          <p:cNvPicPr>
            <a:picLocks noChangeAspect="1" noChangeArrowheads="1"/>
          </p:cNvPicPr>
          <p:nvPr/>
        </p:nvPicPr>
        <p:blipFill>
          <a:blip r:embed="rId2" cstate="print"/>
          <a:srcRect/>
          <a:stretch>
            <a:fillRect/>
          </a:stretch>
        </p:blipFill>
        <p:spPr bwMode="auto">
          <a:xfrm>
            <a:off x="0" y="-1"/>
            <a:ext cx="4932040" cy="6904859"/>
          </a:xfrm>
          <a:prstGeom prst="rect">
            <a:avLst/>
          </a:prstGeom>
          <a:noFill/>
        </p:spPr>
      </p:pic>
      <p:sp>
        <p:nvSpPr>
          <p:cNvPr id="7" name="ZoneTexte 6"/>
          <p:cNvSpPr txBox="1"/>
          <p:nvPr/>
        </p:nvSpPr>
        <p:spPr>
          <a:xfrm>
            <a:off x="5004048" y="0"/>
            <a:ext cx="4139952" cy="369332"/>
          </a:xfrm>
          <a:prstGeom prst="rect">
            <a:avLst/>
          </a:prstGeom>
          <a:noFill/>
        </p:spPr>
        <p:txBody>
          <a:bodyPr wrap="square" rtlCol="0">
            <a:spAutoFit/>
          </a:bodyPr>
          <a:lstStyle/>
          <a:p>
            <a:pPr algn="ctr"/>
            <a:r>
              <a:rPr lang="fr-FR" dirty="0" smtClean="0"/>
              <a:t>Photo </a:t>
            </a:r>
            <a:r>
              <a:rPr lang="fr-FR" dirty="0" err="1" smtClean="0"/>
              <a:t>Zanfroni</a:t>
            </a:r>
            <a:r>
              <a:rPr lang="fr-FR" dirty="0" smtClean="0"/>
              <a:t>, site du 50</a:t>
            </a:r>
            <a:r>
              <a:rPr lang="fr-FR" baseline="30000" dirty="0" smtClean="0"/>
              <a:t>é</a:t>
            </a:r>
            <a:r>
              <a:rPr lang="fr-FR" dirty="0" smtClean="0"/>
              <a:t> anniversaire</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3</a:t>
            </a:fld>
            <a:endParaRPr lang="fr-FR"/>
          </a:p>
        </p:txBody>
      </p:sp>
      <p:sp>
        <p:nvSpPr>
          <p:cNvPr id="3" name="Espace réservé du contenu 2"/>
          <p:cNvSpPr>
            <a:spLocks noGrp="1"/>
          </p:cNvSpPr>
          <p:nvPr>
            <p:ph idx="4294967295"/>
          </p:nvPr>
        </p:nvSpPr>
        <p:spPr>
          <a:xfrm>
            <a:off x="0" y="1600200"/>
            <a:ext cx="8229600" cy="4525963"/>
          </a:xfrm>
        </p:spPr>
        <p:txBody>
          <a:bodyPr/>
          <a:lstStyle/>
          <a:p>
            <a:endParaRPr lang="fr-FR" dirty="0" smtClean="0"/>
          </a:p>
          <a:p>
            <a:pPr>
              <a:buNone/>
            </a:pPr>
            <a:endParaRPr lang="fr-FR" dirty="0"/>
          </a:p>
        </p:txBody>
      </p:sp>
      <p:pic>
        <p:nvPicPr>
          <p:cNvPr id="101378" name="Picture 2" descr="http://upload.wikimedia.org/wikipedia/it/c/cf/Giorgio_Dal_Piaz.jpg"/>
          <p:cNvPicPr>
            <a:picLocks noChangeAspect="1" noChangeArrowheads="1"/>
          </p:cNvPicPr>
          <p:nvPr/>
        </p:nvPicPr>
        <p:blipFill>
          <a:blip r:embed="rId2" cstate="print"/>
          <a:srcRect/>
          <a:stretch>
            <a:fillRect/>
          </a:stretch>
        </p:blipFill>
        <p:spPr bwMode="auto">
          <a:xfrm>
            <a:off x="-1" y="0"/>
            <a:ext cx="2213191" cy="3068960"/>
          </a:xfrm>
          <a:prstGeom prst="rect">
            <a:avLst/>
          </a:prstGeom>
          <a:noFill/>
        </p:spPr>
      </p:pic>
      <p:pic>
        <p:nvPicPr>
          <p:cNvPr id="101380" name="Picture 4" descr="Leopold MULLER"/>
          <p:cNvPicPr>
            <a:picLocks noChangeAspect="1" noChangeArrowheads="1"/>
          </p:cNvPicPr>
          <p:nvPr/>
        </p:nvPicPr>
        <p:blipFill>
          <a:blip r:embed="rId3" cstate="print"/>
          <a:srcRect/>
          <a:stretch>
            <a:fillRect/>
          </a:stretch>
        </p:blipFill>
        <p:spPr bwMode="auto">
          <a:xfrm>
            <a:off x="6480720" y="3496308"/>
            <a:ext cx="2771800" cy="3461084"/>
          </a:xfrm>
          <a:prstGeom prst="rect">
            <a:avLst/>
          </a:prstGeom>
          <a:noFill/>
        </p:spPr>
      </p:pic>
      <p:pic>
        <p:nvPicPr>
          <p:cNvPr id="101382" name="Picture 6" descr="Alberico Nino BIADENE"/>
          <p:cNvPicPr>
            <a:picLocks noChangeAspect="1" noChangeArrowheads="1"/>
          </p:cNvPicPr>
          <p:nvPr/>
        </p:nvPicPr>
        <p:blipFill>
          <a:blip r:embed="rId4" cstate="print"/>
          <a:srcRect/>
          <a:stretch>
            <a:fillRect/>
          </a:stretch>
        </p:blipFill>
        <p:spPr bwMode="auto">
          <a:xfrm>
            <a:off x="2295040" y="1242294"/>
            <a:ext cx="2088232" cy="2837854"/>
          </a:xfrm>
          <a:prstGeom prst="rect">
            <a:avLst/>
          </a:prstGeom>
          <a:noFill/>
        </p:spPr>
      </p:pic>
      <p:pic>
        <p:nvPicPr>
          <p:cNvPr id="101384" name="Picture 8" descr="Mario PANCINI"/>
          <p:cNvPicPr>
            <a:picLocks noChangeAspect="1" noChangeArrowheads="1"/>
          </p:cNvPicPr>
          <p:nvPr/>
        </p:nvPicPr>
        <p:blipFill>
          <a:blip r:embed="rId5" cstate="print"/>
          <a:srcRect/>
          <a:stretch>
            <a:fillRect/>
          </a:stretch>
        </p:blipFill>
        <p:spPr bwMode="auto">
          <a:xfrm>
            <a:off x="4398622" y="2924944"/>
            <a:ext cx="2045586" cy="273630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30</a:t>
            </a:fld>
            <a:endParaRPr lang="fr-FR"/>
          </a:p>
        </p:txBody>
      </p:sp>
      <p:pic>
        <p:nvPicPr>
          <p:cNvPr id="1026" name="Picture 2" descr="http://upload.wikimedia.org/wikipedia/it/b/be/Carlo_Semenza.png"/>
          <p:cNvPicPr>
            <a:picLocks noChangeAspect="1" noChangeArrowheads="1"/>
          </p:cNvPicPr>
          <p:nvPr/>
        </p:nvPicPr>
        <p:blipFill>
          <a:blip r:embed="rId2" cstate="print"/>
          <a:srcRect/>
          <a:stretch>
            <a:fillRect/>
          </a:stretch>
        </p:blipFill>
        <p:spPr bwMode="auto">
          <a:xfrm>
            <a:off x="0" y="0"/>
            <a:ext cx="2267744" cy="2458846"/>
          </a:xfrm>
          <a:prstGeom prst="rect">
            <a:avLst/>
          </a:prstGeom>
          <a:noFill/>
        </p:spPr>
      </p:pic>
      <p:pic>
        <p:nvPicPr>
          <p:cNvPr id="92162" name="Picture 2" descr="http://upload.wikimedia.org/wikipedia/commons/d/de/VajontDiga.jpg"/>
          <p:cNvPicPr>
            <a:picLocks noChangeAspect="1" noChangeArrowheads="1"/>
          </p:cNvPicPr>
          <p:nvPr/>
        </p:nvPicPr>
        <p:blipFill>
          <a:blip r:embed="rId3" cstate="print"/>
          <a:srcRect/>
          <a:stretch>
            <a:fillRect/>
          </a:stretch>
        </p:blipFill>
        <p:spPr bwMode="auto">
          <a:xfrm>
            <a:off x="2267744" y="-190500"/>
            <a:ext cx="4867275" cy="7048500"/>
          </a:xfrm>
          <a:prstGeom prst="rect">
            <a:avLst/>
          </a:prstGeom>
          <a:noFill/>
        </p:spPr>
      </p:pic>
      <p:sp>
        <p:nvSpPr>
          <p:cNvPr id="6" name="ZoneTexte 5"/>
          <p:cNvSpPr txBox="1"/>
          <p:nvPr/>
        </p:nvSpPr>
        <p:spPr>
          <a:xfrm>
            <a:off x="-36512" y="2433662"/>
            <a:ext cx="2304256" cy="646331"/>
          </a:xfrm>
          <a:prstGeom prst="rect">
            <a:avLst/>
          </a:prstGeom>
          <a:noFill/>
        </p:spPr>
        <p:txBody>
          <a:bodyPr wrap="square" rtlCol="0">
            <a:spAutoFit/>
          </a:bodyPr>
          <a:lstStyle/>
          <a:p>
            <a:r>
              <a:rPr lang="it-IT" dirty="0" smtClean="0"/>
              <a:t>Milano</a:t>
            </a:r>
            <a:r>
              <a:rPr lang="it-IT" dirty="0" smtClean="0"/>
              <a:t>, </a:t>
            </a:r>
            <a:r>
              <a:rPr lang="it-IT" dirty="0" smtClean="0">
                <a:hlinkClick r:id="rId4" tooltip="9 luglio"/>
              </a:rPr>
              <a:t>9 </a:t>
            </a:r>
            <a:r>
              <a:rPr lang="it-IT" dirty="0" smtClean="0">
                <a:hlinkClick r:id="rId4" tooltip="9 luglio"/>
              </a:rPr>
              <a:t>juillet</a:t>
            </a:r>
            <a:r>
              <a:rPr lang="it-IT" dirty="0" smtClean="0"/>
              <a:t> </a:t>
            </a:r>
            <a:r>
              <a:rPr lang="it-IT" dirty="0" smtClean="0">
                <a:hlinkClick r:id="rId5" tooltip="1893"/>
              </a:rPr>
              <a:t>1893</a:t>
            </a:r>
            <a:r>
              <a:rPr lang="it-IT" dirty="0" smtClean="0"/>
              <a:t>  Venise,    </a:t>
            </a:r>
            <a:r>
              <a:rPr lang="it-IT" dirty="0" smtClean="0">
                <a:hlinkClick r:id="rId6" tooltip="30 ottobre"/>
              </a:rPr>
              <a:t>30 oct.</a:t>
            </a:r>
            <a:r>
              <a:rPr lang="it-IT" dirty="0" smtClean="0">
                <a:hlinkClick r:id="rId7" tooltip="1961"/>
              </a:rPr>
              <a:t>1961</a:t>
            </a:r>
            <a:endParaRPr 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31</a:t>
            </a:fld>
            <a:endParaRPr lang="fr-FR"/>
          </a:p>
        </p:txBody>
      </p:sp>
      <p:pic>
        <p:nvPicPr>
          <p:cNvPr id="66564" name="Picture 4" descr="http://www.timetotravel.it/images/phocagallery/alpi/vajont/thumbs/phoca_thumb_l_frana_del_vajont.jpg"/>
          <p:cNvPicPr>
            <a:picLocks noChangeAspect="1" noChangeArrowheads="1"/>
          </p:cNvPicPr>
          <p:nvPr/>
        </p:nvPicPr>
        <p:blipFill>
          <a:blip r:embed="rId2" cstate="print"/>
          <a:srcRect/>
          <a:stretch>
            <a:fillRect/>
          </a:stretch>
        </p:blipFill>
        <p:spPr bwMode="auto">
          <a:xfrm>
            <a:off x="3429000" y="0"/>
            <a:ext cx="5715000" cy="4286250"/>
          </a:xfrm>
          <a:prstGeom prst="rect">
            <a:avLst/>
          </a:prstGeom>
          <a:noFill/>
        </p:spPr>
      </p:pic>
      <p:pic>
        <p:nvPicPr>
          <p:cNvPr id="66562" name="Picture 2" descr="http://www.timetotravel.it/images/phocagallery/alpi/vajont/thumbs/phoca_thumb_l_bacino_artificiale_del_vajont.jpg"/>
          <p:cNvPicPr>
            <a:picLocks noChangeAspect="1" noChangeArrowheads="1"/>
          </p:cNvPicPr>
          <p:nvPr/>
        </p:nvPicPr>
        <p:blipFill>
          <a:blip r:embed="rId3" cstate="print"/>
          <a:srcRect/>
          <a:stretch>
            <a:fillRect/>
          </a:stretch>
        </p:blipFill>
        <p:spPr bwMode="auto">
          <a:xfrm>
            <a:off x="0" y="2971799"/>
            <a:ext cx="5715000" cy="3886201"/>
          </a:xfrm>
          <a:prstGeom prst="rect">
            <a:avLst/>
          </a:prstGeom>
          <a:noFill/>
        </p:spPr>
      </p:pic>
      <p:sp>
        <p:nvSpPr>
          <p:cNvPr id="8" name="ZoneTexte 7"/>
          <p:cNvSpPr txBox="1"/>
          <p:nvPr/>
        </p:nvSpPr>
        <p:spPr>
          <a:xfrm>
            <a:off x="0" y="476672"/>
            <a:ext cx="3347864" cy="923330"/>
          </a:xfrm>
          <a:prstGeom prst="rect">
            <a:avLst/>
          </a:prstGeom>
          <a:noFill/>
        </p:spPr>
        <p:txBody>
          <a:bodyPr wrap="square" rtlCol="0">
            <a:spAutoFit/>
          </a:bodyPr>
          <a:lstStyle/>
          <a:p>
            <a:r>
              <a:rPr lang="fr-FR" dirty="0" smtClean="0"/>
              <a:t>Vers </a:t>
            </a:r>
            <a:r>
              <a:rPr lang="fr-FR" dirty="0" err="1" smtClean="0"/>
              <a:t>Pineda</a:t>
            </a:r>
            <a:r>
              <a:rPr lang="fr-FR" dirty="0" smtClean="0"/>
              <a:t> et Casera </a:t>
            </a:r>
            <a:r>
              <a:rPr lang="fr-FR" dirty="0" err="1" smtClean="0"/>
              <a:t>Ditta</a:t>
            </a:r>
            <a:endParaRPr lang="fr-FR" dirty="0" smtClean="0"/>
          </a:p>
          <a:p>
            <a:r>
              <a:rPr lang="fr-FR" dirty="0" smtClean="0"/>
              <a:t>Par Val </a:t>
            </a:r>
            <a:r>
              <a:rPr lang="fr-FR" dirty="0" err="1" smtClean="0"/>
              <a:t>Mesaz</a:t>
            </a:r>
            <a:r>
              <a:rPr lang="fr-FR" dirty="0" smtClean="0"/>
              <a:t>                                 et pont sur Ge dei </a:t>
            </a:r>
            <a:r>
              <a:rPr lang="fr-FR" dirty="0" err="1" smtClean="0"/>
              <a:t>Lavei</a:t>
            </a:r>
            <a:r>
              <a:rPr lang="fr-FR" dirty="0" smtClean="0"/>
              <a:t> </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32</a:t>
            </a:fld>
            <a:endParaRPr lang="fr-FR"/>
          </a:p>
        </p:txBody>
      </p:sp>
      <p:pic>
        <p:nvPicPr>
          <p:cNvPr id="68610" name="Picture 2" descr="http://triportrek.files.wordpress.com/2012/11/p1000427.jpg?w=640"/>
          <p:cNvPicPr>
            <a:picLocks noChangeAspect="1" noChangeArrowheads="1"/>
          </p:cNvPicPr>
          <p:nvPr/>
        </p:nvPicPr>
        <p:blipFill>
          <a:blip r:embed="rId2" cstate="print"/>
          <a:srcRect/>
          <a:stretch>
            <a:fillRect/>
          </a:stretch>
        </p:blipFill>
        <p:spPr bwMode="auto">
          <a:xfrm>
            <a:off x="0" y="0"/>
            <a:ext cx="6096000" cy="50577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33</a:t>
            </a:fld>
            <a:endParaRPr lang="fr-FR"/>
          </a:p>
        </p:txBody>
      </p:sp>
      <p:pic>
        <p:nvPicPr>
          <p:cNvPr id="69634" name="Picture 2" descr="http://www.vajont.net/linea58/images/percorso9B.jpg"/>
          <p:cNvPicPr>
            <a:picLocks noChangeAspect="1" noChangeArrowheads="1"/>
          </p:cNvPicPr>
          <p:nvPr/>
        </p:nvPicPr>
        <p:blipFill>
          <a:blip r:embed="rId2" cstate="print"/>
          <a:srcRect/>
          <a:stretch>
            <a:fillRect/>
          </a:stretch>
        </p:blipFill>
        <p:spPr bwMode="auto">
          <a:xfrm>
            <a:off x="0" y="-6085"/>
            <a:ext cx="5148064" cy="6864086"/>
          </a:xfrm>
          <a:prstGeom prst="rect">
            <a:avLst/>
          </a:prstGeom>
          <a:noFill/>
        </p:spPr>
      </p:pic>
      <p:sp>
        <p:nvSpPr>
          <p:cNvPr id="5" name="ZoneTexte 4"/>
          <p:cNvSpPr txBox="1"/>
          <p:nvPr/>
        </p:nvSpPr>
        <p:spPr>
          <a:xfrm>
            <a:off x="5436096" y="188640"/>
            <a:ext cx="3707904" cy="369332"/>
          </a:xfrm>
          <a:prstGeom prst="rect">
            <a:avLst/>
          </a:prstGeom>
          <a:noFill/>
        </p:spPr>
        <p:txBody>
          <a:bodyPr wrap="square" rtlCol="0">
            <a:spAutoFit/>
          </a:bodyPr>
          <a:lstStyle/>
          <a:p>
            <a:r>
              <a:rPr lang="fr-FR" dirty="0" smtClean="0"/>
              <a:t>Site www.vajont. net</a:t>
            </a:r>
            <a:endParaRPr lang="fr-FR" dirty="0"/>
          </a:p>
        </p:txBody>
      </p:sp>
      <p:sp>
        <p:nvSpPr>
          <p:cNvPr id="6" name="ZoneTexte 5"/>
          <p:cNvSpPr txBox="1"/>
          <p:nvPr/>
        </p:nvSpPr>
        <p:spPr>
          <a:xfrm>
            <a:off x="5292080" y="5733256"/>
            <a:ext cx="3600400" cy="646331"/>
          </a:xfrm>
          <a:prstGeom prst="rect">
            <a:avLst/>
          </a:prstGeom>
          <a:noFill/>
        </p:spPr>
        <p:txBody>
          <a:bodyPr wrap="square" rtlCol="0">
            <a:spAutoFit/>
          </a:bodyPr>
          <a:lstStyle/>
          <a:p>
            <a:r>
              <a:rPr lang="fr-FR" dirty="0" smtClean="0"/>
              <a:t>La gorge et la vieille route qui rejoignait la centrale de </a:t>
            </a:r>
            <a:r>
              <a:rPr lang="fr-FR" dirty="0" err="1" smtClean="0"/>
              <a:t>Colomber</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34</a:t>
            </a:fld>
            <a:endParaRPr lang="fr-FR"/>
          </a:p>
        </p:txBody>
      </p:sp>
      <p:pic>
        <p:nvPicPr>
          <p:cNvPr id="70658" name="Picture 2" descr="http://www.vajont.net/linea58/images/visite5.jpg"/>
          <p:cNvPicPr>
            <a:picLocks noChangeAspect="1" noChangeArrowheads="1"/>
          </p:cNvPicPr>
          <p:nvPr/>
        </p:nvPicPr>
        <p:blipFill>
          <a:blip r:embed="rId2" cstate="print"/>
          <a:srcRect/>
          <a:stretch>
            <a:fillRect/>
          </a:stretch>
        </p:blipFill>
        <p:spPr bwMode="auto">
          <a:xfrm>
            <a:off x="0" y="0"/>
            <a:ext cx="2987824" cy="2987826"/>
          </a:xfrm>
          <a:prstGeom prst="rect">
            <a:avLst/>
          </a:prstGeom>
          <a:noFill/>
        </p:spPr>
      </p:pic>
      <p:pic>
        <p:nvPicPr>
          <p:cNvPr id="70660" name="Picture 4" descr="http://www.vajont.net/linea58/images/visite2.jpg"/>
          <p:cNvPicPr>
            <a:picLocks noChangeAspect="1" noChangeArrowheads="1"/>
          </p:cNvPicPr>
          <p:nvPr/>
        </p:nvPicPr>
        <p:blipFill>
          <a:blip r:embed="rId3" cstate="print"/>
          <a:srcRect/>
          <a:stretch>
            <a:fillRect/>
          </a:stretch>
        </p:blipFill>
        <p:spPr bwMode="auto">
          <a:xfrm>
            <a:off x="6723115" y="0"/>
            <a:ext cx="2420886" cy="2420888"/>
          </a:xfrm>
          <a:prstGeom prst="rect">
            <a:avLst/>
          </a:prstGeom>
          <a:noFill/>
        </p:spPr>
      </p:pic>
      <p:pic>
        <p:nvPicPr>
          <p:cNvPr id="70662" name="Picture 6" descr="http://www.vajont.net/linea58/images/visite4.jpg"/>
          <p:cNvPicPr>
            <a:picLocks noChangeAspect="1" noChangeArrowheads="1"/>
          </p:cNvPicPr>
          <p:nvPr/>
        </p:nvPicPr>
        <p:blipFill>
          <a:blip r:embed="rId4" cstate="print"/>
          <a:srcRect/>
          <a:stretch>
            <a:fillRect/>
          </a:stretch>
        </p:blipFill>
        <p:spPr bwMode="auto">
          <a:xfrm>
            <a:off x="0" y="3789040"/>
            <a:ext cx="3068958" cy="3068960"/>
          </a:xfrm>
          <a:prstGeom prst="rect">
            <a:avLst/>
          </a:prstGeom>
          <a:noFill/>
        </p:spPr>
      </p:pic>
      <p:sp>
        <p:nvSpPr>
          <p:cNvPr id="8" name="ZoneTexte 7"/>
          <p:cNvSpPr txBox="1"/>
          <p:nvPr/>
        </p:nvSpPr>
        <p:spPr>
          <a:xfrm>
            <a:off x="3635896" y="3356992"/>
            <a:ext cx="1656184" cy="369332"/>
          </a:xfrm>
          <a:prstGeom prst="rect">
            <a:avLst/>
          </a:prstGeom>
          <a:noFill/>
        </p:spPr>
        <p:txBody>
          <a:bodyPr wrap="square" rtlCol="0">
            <a:spAutoFit/>
          </a:bodyPr>
          <a:lstStyle/>
          <a:p>
            <a:pPr algn="ctr"/>
            <a:r>
              <a:rPr lang="fr-FR" dirty="0" err="1" smtClean="0"/>
              <a:t>siteweb</a:t>
            </a:r>
            <a:endParaRPr lang="fr-FR" dirty="0"/>
          </a:p>
        </p:txBody>
      </p:sp>
      <p:pic>
        <p:nvPicPr>
          <p:cNvPr id="70666" name="Picture 10" descr="http://www.vajont.net/linea58/images/visite1B.jpg"/>
          <p:cNvPicPr>
            <a:picLocks noChangeAspect="1" noChangeArrowheads="1"/>
          </p:cNvPicPr>
          <p:nvPr/>
        </p:nvPicPr>
        <p:blipFill>
          <a:blip r:embed="rId5" cstate="print"/>
          <a:srcRect/>
          <a:stretch>
            <a:fillRect/>
          </a:stretch>
        </p:blipFill>
        <p:spPr bwMode="auto">
          <a:xfrm>
            <a:off x="3048000" y="2286000"/>
            <a:ext cx="6096000" cy="4572000"/>
          </a:xfrm>
          <a:prstGeom prst="rect">
            <a:avLst/>
          </a:prstGeom>
          <a:noFill/>
        </p:spPr>
      </p:pic>
      <p:sp>
        <p:nvSpPr>
          <p:cNvPr id="9" name="ZoneTexte 8"/>
          <p:cNvSpPr txBox="1"/>
          <p:nvPr/>
        </p:nvSpPr>
        <p:spPr>
          <a:xfrm>
            <a:off x="2987824" y="620688"/>
            <a:ext cx="3672408" cy="646331"/>
          </a:xfrm>
          <a:prstGeom prst="rect">
            <a:avLst/>
          </a:prstGeom>
          <a:noFill/>
        </p:spPr>
        <p:txBody>
          <a:bodyPr wrap="square" rtlCol="0">
            <a:spAutoFit/>
          </a:bodyPr>
          <a:lstStyle/>
          <a:p>
            <a:pPr algn="ctr"/>
            <a:r>
              <a:rPr lang="fr-FR" dirty="0" smtClean="0"/>
              <a:t>Le site est désormais équipé pour son ouverture (payante) aux touristes</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35</a:t>
            </a:fld>
            <a:endParaRPr lang="fr-FR"/>
          </a:p>
        </p:txBody>
      </p:sp>
      <p:pic>
        <p:nvPicPr>
          <p:cNvPr id="71682" name="Picture 2"/>
          <p:cNvPicPr>
            <a:picLocks noChangeAspect="1" noChangeArrowheads="1"/>
          </p:cNvPicPr>
          <p:nvPr/>
        </p:nvPicPr>
        <p:blipFill>
          <a:blip r:embed="rId2" cstate="print"/>
          <a:srcRect/>
          <a:stretch>
            <a:fillRect/>
          </a:stretch>
        </p:blipFill>
        <p:spPr bwMode="auto">
          <a:xfrm>
            <a:off x="0" y="332656"/>
            <a:ext cx="9107735" cy="59282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36</a:t>
            </a:fld>
            <a:endParaRPr lang="fr-FR"/>
          </a:p>
        </p:txBody>
      </p:sp>
      <p:pic>
        <p:nvPicPr>
          <p:cNvPr id="72706" name="Picture 2"/>
          <p:cNvPicPr>
            <a:picLocks noChangeAspect="1" noChangeArrowheads="1"/>
          </p:cNvPicPr>
          <p:nvPr/>
        </p:nvPicPr>
        <p:blipFill>
          <a:blip r:embed="rId2" cstate="print"/>
          <a:srcRect/>
          <a:stretch>
            <a:fillRect/>
          </a:stretch>
        </p:blipFill>
        <p:spPr bwMode="auto">
          <a:xfrm>
            <a:off x="-157672" y="0"/>
            <a:ext cx="9301672" cy="6858000"/>
          </a:xfrm>
          <a:prstGeom prst="rect">
            <a:avLst/>
          </a:prstGeom>
          <a:noFill/>
          <a:ln w="9525">
            <a:noFill/>
            <a:miter lim="800000"/>
            <a:headEnd/>
            <a:tailEnd/>
          </a:ln>
        </p:spPr>
      </p:pic>
      <p:sp>
        <p:nvSpPr>
          <p:cNvPr id="5" name="ZoneTexte 4"/>
          <p:cNvSpPr txBox="1"/>
          <p:nvPr/>
        </p:nvSpPr>
        <p:spPr>
          <a:xfrm>
            <a:off x="35496" y="260648"/>
            <a:ext cx="2736304" cy="369332"/>
          </a:xfrm>
          <a:prstGeom prst="rect">
            <a:avLst/>
          </a:prstGeom>
          <a:noFill/>
        </p:spPr>
        <p:txBody>
          <a:bodyPr wrap="square" rtlCol="0">
            <a:spAutoFit/>
          </a:bodyPr>
          <a:lstStyle/>
          <a:p>
            <a:r>
              <a:rPr lang="fr-FR" b="1" dirty="0" err="1" smtClean="0">
                <a:solidFill>
                  <a:srgbClr val="002060"/>
                </a:solidFill>
              </a:rPr>
              <a:t>Di_Buduo_GM_</a:t>
            </a:r>
            <a:r>
              <a:rPr lang="fr-FR" b="1" dirty="0" smtClean="0">
                <a:solidFill>
                  <a:srgbClr val="002060"/>
                </a:solidFill>
              </a:rPr>
              <a:t>-</a:t>
            </a:r>
            <a:r>
              <a:rPr lang="fr-FR" b="1" dirty="0" err="1" smtClean="0">
                <a:solidFill>
                  <a:srgbClr val="002060"/>
                </a:solidFill>
              </a:rPr>
              <a:t>_Vajont</a:t>
            </a:r>
            <a:endParaRPr lang="fr-FR" b="1" dirty="0">
              <a:solidFill>
                <a:srgbClr val="002060"/>
              </a:solidFill>
            </a:endParaRPr>
          </a:p>
        </p:txBody>
      </p:sp>
      <p:sp>
        <p:nvSpPr>
          <p:cNvPr id="6" name="ZoneTexte 5"/>
          <p:cNvSpPr txBox="1"/>
          <p:nvPr/>
        </p:nvSpPr>
        <p:spPr>
          <a:xfrm>
            <a:off x="2411760" y="332656"/>
            <a:ext cx="6408712" cy="707886"/>
          </a:xfrm>
          <a:prstGeom prst="rect">
            <a:avLst/>
          </a:prstGeom>
          <a:noFill/>
        </p:spPr>
        <p:txBody>
          <a:bodyPr wrap="square" rtlCol="0">
            <a:spAutoFit/>
          </a:bodyPr>
          <a:lstStyle/>
          <a:p>
            <a:pPr algn="ctr"/>
            <a:r>
              <a:rPr lang="fr-FR" sz="2000" b="1" dirty="0" smtClean="0">
                <a:solidFill>
                  <a:srgbClr val="C00000"/>
                </a:solidFill>
              </a:rPr>
              <a:t>Le danger des figurés trop figuratifs :</a:t>
            </a:r>
          </a:p>
          <a:p>
            <a:pPr algn="ctr"/>
            <a:r>
              <a:rPr lang="fr-FR" sz="2000" b="1" dirty="0" smtClean="0">
                <a:solidFill>
                  <a:srgbClr val="C00000"/>
                </a:solidFill>
              </a:rPr>
              <a:t>Aucune formation calcaire ne présente la structure utilisée</a:t>
            </a:r>
            <a:endParaRPr lang="fr-FR" sz="2000" b="1" dirty="0">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37</a:t>
            </a:fld>
            <a:endParaRPr lang="fr-FR"/>
          </a:p>
        </p:txBody>
      </p:sp>
      <p:pic>
        <p:nvPicPr>
          <p:cNvPr id="65538" name="Picture 2" descr="http://www.vigilidelfuoco.bergamo.it/formazione/frane/vajont/Vajont12.jpg"/>
          <p:cNvPicPr>
            <a:picLocks noChangeAspect="1" noChangeArrowheads="1"/>
          </p:cNvPicPr>
          <p:nvPr/>
        </p:nvPicPr>
        <p:blipFill>
          <a:blip r:embed="rId2" cstate="print"/>
          <a:srcRect/>
          <a:stretch>
            <a:fillRect/>
          </a:stretch>
        </p:blipFill>
        <p:spPr bwMode="auto">
          <a:xfrm>
            <a:off x="2215300" y="0"/>
            <a:ext cx="69287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38</a:t>
            </a:fld>
            <a:endParaRPr lang="fr-FR"/>
          </a:p>
        </p:txBody>
      </p:sp>
      <p:pic>
        <p:nvPicPr>
          <p:cNvPr id="2050" name="Picture 2"/>
          <p:cNvPicPr>
            <a:picLocks noChangeAspect="1" noChangeArrowheads="1"/>
          </p:cNvPicPr>
          <p:nvPr/>
        </p:nvPicPr>
        <p:blipFill>
          <a:blip r:embed="rId2" cstate="print"/>
          <a:srcRect/>
          <a:stretch>
            <a:fillRect/>
          </a:stretch>
        </p:blipFill>
        <p:spPr bwMode="auto">
          <a:xfrm>
            <a:off x="-22416" y="0"/>
            <a:ext cx="9166415" cy="6321426"/>
          </a:xfrm>
          <a:prstGeom prst="rect">
            <a:avLst/>
          </a:prstGeom>
          <a:noFill/>
          <a:ln w="9525">
            <a:noFill/>
            <a:miter lim="800000"/>
            <a:headEnd/>
            <a:tailEnd/>
          </a:ln>
        </p:spPr>
      </p:pic>
      <p:sp>
        <p:nvSpPr>
          <p:cNvPr id="7" name="ZoneTexte 6"/>
          <p:cNvSpPr txBox="1"/>
          <p:nvPr/>
        </p:nvSpPr>
        <p:spPr>
          <a:xfrm>
            <a:off x="179512" y="116632"/>
            <a:ext cx="2232248" cy="461665"/>
          </a:xfrm>
          <a:prstGeom prst="rect">
            <a:avLst/>
          </a:prstGeom>
          <a:noFill/>
        </p:spPr>
        <p:txBody>
          <a:bodyPr wrap="square" rtlCol="0">
            <a:spAutoFit/>
          </a:bodyPr>
          <a:lstStyle/>
          <a:p>
            <a:r>
              <a:rPr lang="fr-FR" sz="2400" b="1" dirty="0" smtClean="0">
                <a:solidFill>
                  <a:srgbClr val="FFFF00"/>
                </a:solidFill>
              </a:rPr>
              <a:t>LE MONT TOC</a:t>
            </a:r>
            <a:endParaRPr lang="fr-FR" sz="2400" b="1" dirty="0">
              <a:solidFill>
                <a:srgbClr val="FFFF00"/>
              </a:solidFill>
            </a:endParaRPr>
          </a:p>
        </p:txBody>
      </p:sp>
      <p:sp>
        <p:nvSpPr>
          <p:cNvPr id="8" name="ZoneTexte 7"/>
          <p:cNvSpPr txBox="1"/>
          <p:nvPr/>
        </p:nvSpPr>
        <p:spPr>
          <a:xfrm>
            <a:off x="3923928" y="116632"/>
            <a:ext cx="5112568" cy="461665"/>
          </a:xfrm>
          <a:prstGeom prst="rect">
            <a:avLst/>
          </a:prstGeom>
          <a:noFill/>
        </p:spPr>
        <p:txBody>
          <a:bodyPr wrap="square" rtlCol="0">
            <a:spAutoFit/>
          </a:bodyPr>
          <a:lstStyle/>
          <a:p>
            <a:r>
              <a:rPr lang="fr-FR" sz="2400" b="1" dirty="0" smtClean="0">
                <a:solidFill>
                  <a:srgbClr val="FFFF00"/>
                </a:solidFill>
              </a:rPr>
              <a:t>LA VALLÉE DU PIAVE ET LONGARONE</a:t>
            </a:r>
            <a:endParaRPr lang="fr-FR" sz="2400" b="1" dirty="0">
              <a:solidFill>
                <a:srgbClr val="FFFF00"/>
              </a:solidFill>
            </a:endParaRPr>
          </a:p>
        </p:txBody>
      </p:sp>
      <p:sp>
        <p:nvSpPr>
          <p:cNvPr id="9" name="ZoneTexte 8"/>
          <p:cNvSpPr txBox="1"/>
          <p:nvPr/>
        </p:nvSpPr>
        <p:spPr>
          <a:xfrm>
            <a:off x="7380312" y="5517232"/>
            <a:ext cx="2232248" cy="461665"/>
          </a:xfrm>
          <a:prstGeom prst="rect">
            <a:avLst/>
          </a:prstGeom>
          <a:noFill/>
        </p:spPr>
        <p:txBody>
          <a:bodyPr wrap="square" rtlCol="0">
            <a:spAutoFit/>
          </a:bodyPr>
          <a:lstStyle/>
          <a:p>
            <a:r>
              <a:rPr lang="fr-FR" sz="2400" b="1" dirty="0" smtClean="0">
                <a:solidFill>
                  <a:srgbClr val="FFFF00"/>
                </a:solidFill>
              </a:rPr>
              <a:t>ERTO</a:t>
            </a:r>
            <a:endParaRPr lang="fr-FR" sz="2400" b="1" dirty="0">
              <a:solidFill>
                <a:srgbClr val="FFFF00"/>
              </a:solidFill>
            </a:endParaRPr>
          </a:p>
        </p:txBody>
      </p:sp>
      <p:sp>
        <p:nvSpPr>
          <p:cNvPr id="10" name="ZoneTexte 9"/>
          <p:cNvSpPr txBox="1"/>
          <p:nvPr/>
        </p:nvSpPr>
        <p:spPr>
          <a:xfrm>
            <a:off x="539552" y="5108991"/>
            <a:ext cx="3600400" cy="1200329"/>
          </a:xfrm>
          <a:prstGeom prst="rect">
            <a:avLst/>
          </a:prstGeom>
          <a:noFill/>
        </p:spPr>
        <p:txBody>
          <a:bodyPr wrap="square" rtlCol="0">
            <a:spAutoFit/>
          </a:bodyPr>
          <a:lstStyle/>
          <a:p>
            <a:pPr algn="ctr"/>
            <a:r>
              <a:rPr lang="fr-FR" dirty="0" smtClean="0">
                <a:solidFill>
                  <a:srgbClr val="FFFF00"/>
                </a:solidFill>
              </a:rPr>
              <a:t>Le confluent de ces deux torrents avec le </a:t>
            </a:r>
            <a:r>
              <a:rPr lang="fr-FR" dirty="0" err="1" smtClean="0">
                <a:solidFill>
                  <a:srgbClr val="FFFF00"/>
                </a:solidFill>
              </a:rPr>
              <a:t>Vaiont</a:t>
            </a:r>
            <a:r>
              <a:rPr lang="fr-FR" dirty="0" smtClean="0">
                <a:solidFill>
                  <a:srgbClr val="FFFF00"/>
                </a:solidFill>
              </a:rPr>
              <a:t> a été déplacé par un </a:t>
            </a:r>
            <a:r>
              <a:rPr lang="fr-FR" dirty="0" err="1" smtClean="0">
                <a:solidFill>
                  <a:srgbClr val="FFFF00"/>
                </a:solidFill>
              </a:rPr>
              <a:t>écroulemement</a:t>
            </a:r>
            <a:r>
              <a:rPr lang="fr-FR" dirty="0" smtClean="0">
                <a:solidFill>
                  <a:srgbClr val="FFFF00"/>
                </a:solidFill>
              </a:rPr>
              <a:t> ancien (</a:t>
            </a:r>
            <a:r>
              <a:rPr lang="fr-FR" dirty="0" err="1" smtClean="0">
                <a:solidFill>
                  <a:srgbClr val="FFFF00"/>
                </a:solidFill>
              </a:rPr>
              <a:t>qq</a:t>
            </a:r>
            <a:r>
              <a:rPr lang="fr-FR" dirty="0" smtClean="0">
                <a:solidFill>
                  <a:srgbClr val="FFFF00"/>
                </a:solidFill>
              </a:rPr>
              <a:t> siècles?) qui a échancré l’angle du massif</a:t>
            </a:r>
            <a:endParaRPr lang="fr-FR" dirty="0">
              <a:solidFill>
                <a:srgbClr val="FFFF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39</a:t>
            </a:fld>
            <a:endParaRPr lang="fr-FR"/>
          </a:p>
        </p:txBody>
      </p:sp>
      <p:pic>
        <p:nvPicPr>
          <p:cNvPr id="2050" name="Picture 2"/>
          <p:cNvPicPr>
            <a:picLocks noChangeAspect="1" noChangeArrowheads="1"/>
          </p:cNvPicPr>
          <p:nvPr/>
        </p:nvPicPr>
        <p:blipFill>
          <a:blip r:embed="rId2" cstate="print"/>
          <a:srcRect/>
          <a:stretch>
            <a:fillRect/>
          </a:stretch>
        </p:blipFill>
        <p:spPr bwMode="auto">
          <a:xfrm>
            <a:off x="-22416" y="0"/>
            <a:ext cx="9166415" cy="63214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Pierre Duffaut\Documents\Vaiont tvx.JPG"/>
          <p:cNvPicPr>
            <a:picLocks noChangeAspect="1" noChangeArrowheads="1"/>
          </p:cNvPicPr>
          <p:nvPr/>
        </p:nvPicPr>
        <p:blipFill>
          <a:blip r:embed="rId2" cstate="print"/>
          <a:srcRect/>
          <a:stretch>
            <a:fillRect/>
          </a:stretch>
        </p:blipFill>
        <p:spPr bwMode="auto">
          <a:xfrm>
            <a:off x="-36512" y="982185"/>
            <a:ext cx="3960440" cy="5875815"/>
          </a:xfrm>
          <a:prstGeom prst="rect">
            <a:avLst/>
          </a:prstGeom>
          <a:noFill/>
        </p:spPr>
      </p:pic>
      <p:pic>
        <p:nvPicPr>
          <p:cNvPr id="1027" name="Picture 3" descr="C:\Users\Pierre Duffaut\Pictures\Lanoux\Toc.jpg"/>
          <p:cNvPicPr>
            <a:picLocks noChangeAspect="1" noChangeArrowheads="1"/>
          </p:cNvPicPr>
          <p:nvPr/>
        </p:nvPicPr>
        <p:blipFill>
          <a:blip r:embed="rId3" cstate="print"/>
          <a:srcRect/>
          <a:stretch>
            <a:fillRect/>
          </a:stretch>
        </p:blipFill>
        <p:spPr bwMode="auto">
          <a:xfrm>
            <a:off x="4090820" y="-1"/>
            <a:ext cx="5089694" cy="4509121"/>
          </a:xfrm>
          <a:prstGeom prst="rect">
            <a:avLst/>
          </a:prstGeom>
          <a:noFill/>
        </p:spPr>
      </p:pic>
      <p:sp>
        <p:nvSpPr>
          <p:cNvPr id="2" name="Titre 1"/>
          <p:cNvSpPr>
            <a:spLocks noGrp="1"/>
          </p:cNvSpPr>
          <p:nvPr>
            <p:ph type="ctrTitle"/>
          </p:nvPr>
        </p:nvSpPr>
        <p:spPr>
          <a:xfrm>
            <a:off x="0" y="2276872"/>
            <a:ext cx="9144000" cy="1470025"/>
          </a:xfrm>
        </p:spPr>
        <p:txBody>
          <a:bodyPr>
            <a:normAutofit/>
          </a:bodyPr>
          <a:lstStyle/>
          <a:p>
            <a:r>
              <a:rPr lang="fr-FR" sz="4000" b="1" dirty="0" smtClean="0">
                <a:solidFill>
                  <a:srgbClr val="C00000"/>
                </a:solidFill>
              </a:rPr>
              <a:t>Montagne </a:t>
            </a:r>
            <a:r>
              <a:rPr lang="fr-FR" sz="4000" b="1" u="sng" dirty="0" smtClean="0">
                <a:solidFill>
                  <a:srgbClr val="FF0000"/>
                </a:solidFill>
              </a:rPr>
              <a:t>dérangée</a:t>
            </a:r>
            <a:r>
              <a:rPr lang="fr-FR" sz="4000" b="1" dirty="0" smtClean="0">
                <a:solidFill>
                  <a:srgbClr val="C00000"/>
                </a:solidFill>
              </a:rPr>
              <a:t> et barrage </a:t>
            </a:r>
            <a:r>
              <a:rPr lang="fr-FR" sz="4000" b="1" u="sng" dirty="0" smtClean="0">
                <a:solidFill>
                  <a:srgbClr val="FF0000"/>
                </a:solidFill>
              </a:rPr>
              <a:t>maudit</a:t>
            </a:r>
            <a:r>
              <a:rPr lang="fr-FR" sz="4000" b="1" dirty="0" smtClean="0">
                <a:solidFill>
                  <a:srgbClr val="C00000"/>
                </a:solidFill>
              </a:rPr>
              <a:t> </a:t>
            </a:r>
            <a:endParaRPr lang="fr-FR" sz="4000" dirty="0">
              <a:solidFill>
                <a:srgbClr val="C00000"/>
              </a:solidFill>
            </a:endParaRPr>
          </a:p>
        </p:txBody>
      </p:sp>
      <p:sp>
        <p:nvSpPr>
          <p:cNvPr id="4" name="Espace réservé du numéro de diapositive 3"/>
          <p:cNvSpPr>
            <a:spLocks noGrp="1"/>
          </p:cNvSpPr>
          <p:nvPr>
            <p:ph type="sldNum" sz="quarter" idx="12"/>
          </p:nvPr>
        </p:nvSpPr>
        <p:spPr/>
        <p:txBody>
          <a:bodyPr/>
          <a:lstStyle/>
          <a:p>
            <a:fld id="{6D9EAD39-6891-4C2E-A23D-0792C21CFB4E}" type="slidenum">
              <a:rPr lang="fr-FR" smtClean="0"/>
              <a:pPr/>
              <a:t>4</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sp>
        <p:nvSpPr>
          <p:cNvPr id="7" name="ZoneTexte 6"/>
          <p:cNvSpPr txBox="1"/>
          <p:nvPr/>
        </p:nvSpPr>
        <p:spPr>
          <a:xfrm rot="19752281">
            <a:off x="-98697" y="967192"/>
            <a:ext cx="4752528" cy="707886"/>
          </a:xfrm>
          <a:prstGeom prst="rect">
            <a:avLst/>
          </a:prstGeom>
          <a:noFill/>
        </p:spPr>
        <p:txBody>
          <a:bodyPr wrap="square" rtlCol="0">
            <a:spAutoFit/>
          </a:bodyPr>
          <a:lstStyle/>
          <a:p>
            <a:r>
              <a:rPr lang="fr-FR" sz="4000" b="1" dirty="0" smtClean="0">
                <a:solidFill>
                  <a:schemeClr val="bg1"/>
                </a:solidFill>
              </a:rPr>
              <a:t>La </a:t>
            </a:r>
            <a:r>
              <a:rPr lang="fr-FR" sz="4000" b="1" dirty="0" err="1" smtClean="0">
                <a:solidFill>
                  <a:schemeClr val="bg1"/>
                </a:solidFill>
              </a:rPr>
              <a:t>diga</a:t>
            </a:r>
            <a:r>
              <a:rPr lang="fr-FR" sz="4000" b="1" dirty="0" smtClean="0">
                <a:solidFill>
                  <a:schemeClr val="bg1"/>
                </a:solidFill>
              </a:rPr>
              <a:t> </a:t>
            </a:r>
            <a:r>
              <a:rPr lang="fr-FR" sz="4000" b="1" dirty="0" err="1" smtClean="0">
                <a:solidFill>
                  <a:schemeClr val="bg1"/>
                </a:solidFill>
              </a:rPr>
              <a:t>del</a:t>
            </a:r>
            <a:r>
              <a:rPr lang="fr-FR" sz="4000" b="1" dirty="0" smtClean="0">
                <a:solidFill>
                  <a:schemeClr val="bg1"/>
                </a:solidFill>
              </a:rPr>
              <a:t> </a:t>
            </a:r>
            <a:r>
              <a:rPr lang="fr-FR" sz="4000" b="1" dirty="0" err="1" smtClean="0">
                <a:solidFill>
                  <a:srgbClr val="FF0000"/>
                </a:solidFill>
              </a:rPr>
              <a:t>disonore</a:t>
            </a:r>
            <a:endParaRPr lang="fr-FR" sz="4000" b="1" dirty="0">
              <a:solidFill>
                <a:srgbClr val="FF0000"/>
              </a:solidFill>
            </a:endParaRPr>
          </a:p>
        </p:txBody>
      </p:sp>
      <p:sp>
        <p:nvSpPr>
          <p:cNvPr id="8" name="ZoneTexte 7"/>
          <p:cNvSpPr txBox="1"/>
          <p:nvPr/>
        </p:nvSpPr>
        <p:spPr>
          <a:xfrm rot="19751975">
            <a:off x="4418079" y="995443"/>
            <a:ext cx="4752528" cy="707886"/>
          </a:xfrm>
          <a:prstGeom prst="rect">
            <a:avLst/>
          </a:prstGeom>
          <a:noFill/>
        </p:spPr>
        <p:txBody>
          <a:bodyPr wrap="square" rtlCol="0">
            <a:spAutoFit/>
          </a:bodyPr>
          <a:lstStyle/>
          <a:p>
            <a:r>
              <a:rPr lang="fr-FR" sz="4000" b="1" dirty="0" smtClean="0">
                <a:solidFill>
                  <a:srgbClr val="FFFF00"/>
                </a:solidFill>
              </a:rPr>
              <a:t>La</a:t>
            </a:r>
            <a:r>
              <a:rPr lang="fr-FR" sz="4000" b="1" dirty="0" smtClean="0">
                <a:solidFill>
                  <a:srgbClr val="FF0000"/>
                </a:solidFill>
              </a:rPr>
              <a:t> folie </a:t>
            </a:r>
            <a:r>
              <a:rPr lang="fr-FR" sz="4000" b="1" dirty="0" smtClean="0">
                <a:solidFill>
                  <a:srgbClr val="FFFF00"/>
                </a:solidFill>
              </a:rPr>
              <a:t>des hommes</a:t>
            </a:r>
            <a:endParaRPr lang="fr-FR" sz="4000" b="1" dirty="0">
              <a:solidFill>
                <a:srgbClr val="FFFF00"/>
              </a:solidFill>
            </a:endParaRPr>
          </a:p>
        </p:txBody>
      </p:sp>
      <p:grpSp>
        <p:nvGrpSpPr>
          <p:cNvPr id="16" name="Groupe 15"/>
          <p:cNvGrpSpPr/>
          <p:nvPr/>
        </p:nvGrpSpPr>
        <p:grpSpPr>
          <a:xfrm>
            <a:off x="0" y="4509120"/>
            <a:ext cx="9144000" cy="2838822"/>
            <a:chOff x="0" y="4509120"/>
            <a:chExt cx="9144000" cy="2838822"/>
          </a:xfrm>
        </p:grpSpPr>
        <p:sp>
          <p:nvSpPr>
            <p:cNvPr id="13" name="ZoneTexte 12"/>
            <p:cNvSpPr txBox="1"/>
            <p:nvPr/>
          </p:nvSpPr>
          <p:spPr>
            <a:xfrm>
              <a:off x="3995936" y="4797152"/>
              <a:ext cx="3312368" cy="1569660"/>
            </a:xfrm>
            <a:prstGeom prst="rect">
              <a:avLst/>
            </a:prstGeom>
            <a:noFill/>
          </p:spPr>
          <p:txBody>
            <a:bodyPr wrap="square" rtlCol="0">
              <a:spAutoFit/>
            </a:bodyPr>
            <a:lstStyle/>
            <a:p>
              <a:r>
                <a:rPr lang="fr-FR" sz="2400" b="1" i="1" dirty="0" smtClean="0"/>
                <a:t>Film de Renzo </a:t>
              </a:r>
              <a:r>
                <a:rPr lang="fr-FR" sz="2400" b="1" i="1" dirty="0" err="1" smtClean="0"/>
                <a:t>Martinelli</a:t>
              </a:r>
              <a:endParaRPr lang="fr-FR" sz="2400" b="1" i="1" dirty="0" smtClean="0"/>
            </a:p>
            <a:p>
              <a:r>
                <a:rPr lang="fr-FR" sz="2400" b="1" i="1" dirty="0" smtClean="0"/>
                <a:t>Avec  Michel Serrault    et Daniel Auteuil</a:t>
              </a:r>
            </a:p>
            <a:p>
              <a:r>
                <a:rPr lang="fr-FR" sz="2400" b="1" i="1" dirty="0" smtClean="0"/>
                <a:t>Sorti à Paris en 2002</a:t>
              </a:r>
              <a:endParaRPr lang="fr-FR" sz="2400" b="1" i="1" dirty="0"/>
            </a:p>
          </p:txBody>
        </p:sp>
        <p:pic>
          <p:nvPicPr>
            <p:cNvPr id="1029" name="Picture 5" descr="Photo Michel Serrault"/>
            <p:cNvPicPr>
              <a:picLocks noChangeAspect="1" noChangeArrowheads="1"/>
            </p:cNvPicPr>
            <p:nvPr/>
          </p:nvPicPr>
          <p:blipFill>
            <a:blip r:embed="rId4" cstate="print"/>
            <a:srcRect/>
            <a:stretch>
              <a:fillRect/>
            </a:stretch>
          </p:blipFill>
          <p:spPr bwMode="auto">
            <a:xfrm>
              <a:off x="0" y="4667250"/>
              <a:ext cx="1428750" cy="2190750"/>
            </a:xfrm>
            <a:prstGeom prst="rect">
              <a:avLst/>
            </a:prstGeom>
            <a:noFill/>
          </p:spPr>
        </p:pic>
        <p:pic>
          <p:nvPicPr>
            <p:cNvPr id="1031" name="Picture 7" descr="Photo Daniel Auteuil"/>
            <p:cNvPicPr>
              <a:picLocks noChangeAspect="1" noChangeArrowheads="1"/>
            </p:cNvPicPr>
            <p:nvPr/>
          </p:nvPicPr>
          <p:blipFill>
            <a:blip r:embed="rId5" cstate="print"/>
            <a:srcRect/>
            <a:stretch>
              <a:fillRect/>
            </a:stretch>
          </p:blipFill>
          <p:spPr bwMode="auto">
            <a:xfrm>
              <a:off x="7292595" y="4509120"/>
              <a:ext cx="1851405" cy="2838822"/>
            </a:xfrm>
            <a:prstGeom prst="rect">
              <a:avLst/>
            </a:prstGeom>
            <a:noFill/>
          </p:spPr>
        </p:pic>
      </p:grpSp>
      <p:sp>
        <p:nvSpPr>
          <p:cNvPr id="17" name="ZoneTexte 16"/>
          <p:cNvSpPr txBox="1"/>
          <p:nvPr/>
        </p:nvSpPr>
        <p:spPr>
          <a:xfrm>
            <a:off x="0" y="-27384"/>
            <a:ext cx="4067944" cy="400110"/>
          </a:xfrm>
          <a:prstGeom prst="rect">
            <a:avLst/>
          </a:prstGeom>
          <a:noFill/>
        </p:spPr>
        <p:txBody>
          <a:bodyPr wrap="square" rtlCol="0">
            <a:spAutoFit/>
          </a:bodyPr>
          <a:lstStyle/>
          <a:p>
            <a:pPr algn="r"/>
            <a:r>
              <a:rPr lang="fr-FR" sz="2000" b="1" dirty="0" smtClean="0">
                <a:solidFill>
                  <a:srgbClr val="0070C0"/>
                </a:solidFill>
              </a:rPr>
              <a:t>Monte TOC, </a:t>
            </a:r>
            <a:r>
              <a:rPr lang="fr-FR" sz="2000" b="1" dirty="0" err="1" smtClean="0">
                <a:solidFill>
                  <a:srgbClr val="0070C0"/>
                </a:solidFill>
              </a:rPr>
              <a:t>Dolomiti</a:t>
            </a:r>
            <a:r>
              <a:rPr lang="fr-FR" sz="2000" b="1" dirty="0" smtClean="0">
                <a:solidFill>
                  <a:srgbClr val="0070C0"/>
                </a:solidFill>
              </a:rPr>
              <a:t> </a:t>
            </a:r>
            <a:r>
              <a:rPr lang="fr-FR" sz="2000" b="1" dirty="0" err="1" smtClean="0">
                <a:solidFill>
                  <a:srgbClr val="0070C0"/>
                </a:solidFill>
              </a:rPr>
              <a:t>del</a:t>
            </a:r>
            <a:r>
              <a:rPr lang="fr-FR" sz="2000" b="1" dirty="0" smtClean="0">
                <a:solidFill>
                  <a:srgbClr val="0070C0"/>
                </a:solidFill>
              </a:rPr>
              <a:t> </a:t>
            </a:r>
            <a:r>
              <a:rPr lang="fr-FR" sz="2000" b="1" dirty="0" err="1" smtClean="0">
                <a:solidFill>
                  <a:srgbClr val="0070C0"/>
                </a:solidFill>
              </a:rPr>
              <a:t>Friuli</a:t>
            </a:r>
            <a:endParaRPr lang="fr-FR" sz="2000" b="1" dirty="0">
              <a:solidFill>
                <a:srgbClr val="0070C0"/>
              </a:solidFill>
            </a:endParaRPr>
          </a:p>
        </p:txBody>
      </p:sp>
      <p:sp>
        <p:nvSpPr>
          <p:cNvPr id="18" name="ZoneTexte 17"/>
          <p:cNvSpPr txBox="1"/>
          <p:nvPr/>
        </p:nvSpPr>
        <p:spPr>
          <a:xfrm>
            <a:off x="0" y="548680"/>
            <a:ext cx="2461443" cy="461665"/>
          </a:xfrm>
          <a:prstGeom prst="rect">
            <a:avLst/>
          </a:prstGeom>
          <a:noFill/>
        </p:spPr>
        <p:txBody>
          <a:bodyPr wrap="none" rtlCol="0">
            <a:spAutoFit/>
          </a:bodyPr>
          <a:lstStyle/>
          <a:p>
            <a:r>
              <a:rPr lang="fr-FR" sz="2400" b="1" dirty="0" smtClean="0"/>
              <a:t>Barrage de </a:t>
            </a:r>
            <a:r>
              <a:rPr lang="fr-FR" sz="2400" b="1" dirty="0" err="1" smtClean="0"/>
              <a:t>Vajont</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40</a:t>
            </a:fld>
            <a:endParaRPr lang="fr-FR"/>
          </a:p>
        </p:txBody>
      </p:sp>
      <p:pic>
        <p:nvPicPr>
          <p:cNvPr id="2050" name="Picture 2" descr="C:\Users\Pierre Duffaut\Contacts\Desktop\Alonso\alonso1.JPG"/>
          <p:cNvPicPr>
            <a:picLocks noChangeAspect="1" noChangeArrowheads="1"/>
          </p:cNvPicPr>
          <p:nvPr/>
        </p:nvPicPr>
        <p:blipFill>
          <a:blip r:embed="rId2" cstate="print"/>
          <a:srcRect/>
          <a:stretch>
            <a:fillRect/>
          </a:stretch>
        </p:blipFill>
        <p:spPr bwMode="auto">
          <a:xfrm>
            <a:off x="0" y="573364"/>
            <a:ext cx="9144000" cy="6284636"/>
          </a:xfrm>
          <a:prstGeom prst="rect">
            <a:avLst/>
          </a:prstGeom>
          <a:noFill/>
        </p:spPr>
      </p:pic>
      <p:sp>
        <p:nvSpPr>
          <p:cNvPr id="8" name="Flèche gauche 7"/>
          <p:cNvSpPr/>
          <p:nvPr/>
        </p:nvSpPr>
        <p:spPr>
          <a:xfrm rot="18815437">
            <a:off x="-109072" y="3326147"/>
            <a:ext cx="1690753" cy="432048"/>
          </a:xfrm>
          <a:prstGeom prst="leftArrow">
            <a:avLst/>
          </a:prstGeom>
          <a:solidFill>
            <a:srgbClr val="92D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116632"/>
            <a:ext cx="9144000" cy="369332"/>
          </a:xfrm>
          <a:prstGeom prst="rect">
            <a:avLst/>
          </a:prstGeom>
          <a:noFill/>
        </p:spPr>
        <p:txBody>
          <a:bodyPr wrap="square" rtlCol="0">
            <a:spAutoFit/>
          </a:bodyPr>
          <a:lstStyle/>
          <a:p>
            <a:pPr algn="ctr"/>
            <a:r>
              <a:rPr lang="fr-FR" b="1" dirty="0" smtClean="0">
                <a:solidFill>
                  <a:srgbClr val="C00000"/>
                </a:solidFill>
              </a:rPr>
              <a:t>MONTAGNE DÉRANGÉE</a:t>
            </a:r>
            <a:r>
              <a:rPr lang="fr-FR" b="1" dirty="0" smtClean="0">
                <a:solidFill>
                  <a:schemeClr val="accent1">
                    <a:lumMod val="75000"/>
                  </a:schemeClr>
                </a:solidFill>
              </a:rPr>
              <a:t>, le mont TOC, domine le torrent </a:t>
            </a:r>
            <a:r>
              <a:rPr lang="fr-FR" b="1" dirty="0" err="1" smtClean="0">
                <a:solidFill>
                  <a:schemeClr val="accent1">
                    <a:lumMod val="75000"/>
                  </a:schemeClr>
                </a:solidFill>
              </a:rPr>
              <a:t>Vaiont</a:t>
            </a:r>
            <a:r>
              <a:rPr lang="fr-FR" b="1" dirty="0" smtClean="0">
                <a:solidFill>
                  <a:schemeClr val="accent1">
                    <a:lumMod val="75000"/>
                  </a:schemeClr>
                </a:solidFill>
              </a:rPr>
              <a:t>, affluent oriental du PIAVE</a:t>
            </a:r>
            <a:endParaRPr lang="fr-FR" dirty="0">
              <a:solidFill>
                <a:schemeClr val="accent1">
                  <a:lumMod val="75000"/>
                </a:schemeClr>
              </a:solidFill>
            </a:endParaRPr>
          </a:p>
        </p:txBody>
      </p:sp>
      <p:grpSp>
        <p:nvGrpSpPr>
          <p:cNvPr id="10" name="Groupe 9"/>
          <p:cNvGrpSpPr/>
          <p:nvPr/>
        </p:nvGrpSpPr>
        <p:grpSpPr>
          <a:xfrm>
            <a:off x="2680521" y="2849194"/>
            <a:ext cx="3960440" cy="1744059"/>
            <a:chOff x="2680521" y="2849194"/>
            <a:chExt cx="3960440" cy="1744059"/>
          </a:xfrm>
        </p:grpSpPr>
        <p:sp>
          <p:nvSpPr>
            <p:cNvPr id="7" name="Flèche gauche 6"/>
            <p:cNvSpPr/>
            <p:nvPr/>
          </p:nvSpPr>
          <p:spPr>
            <a:xfrm rot="17284423">
              <a:off x="5579560" y="3478547"/>
              <a:ext cx="1690753" cy="432048"/>
            </a:xfrm>
            <a:prstGeom prst="leftArrow">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gauche 8"/>
            <p:cNvSpPr/>
            <p:nvPr/>
          </p:nvSpPr>
          <p:spPr>
            <a:xfrm rot="15757965">
              <a:off x="2051168" y="3531853"/>
              <a:ext cx="1690753" cy="432048"/>
            </a:xfrm>
            <a:prstGeom prst="leftArrow">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Flèche vers le bas 10"/>
          <p:cNvSpPr/>
          <p:nvPr/>
        </p:nvSpPr>
        <p:spPr>
          <a:xfrm>
            <a:off x="8388424" y="548680"/>
            <a:ext cx="216024" cy="1368152"/>
          </a:xfrm>
          <a:prstGeom prst="down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6512" y="6444044"/>
            <a:ext cx="9144000" cy="369332"/>
          </a:xfrm>
          <a:prstGeom prst="rect">
            <a:avLst/>
          </a:prstGeom>
          <a:solidFill>
            <a:srgbClr val="FFC000">
              <a:alpha val="33000"/>
            </a:srgbClr>
          </a:solidFill>
        </p:spPr>
        <p:txBody>
          <a:bodyPr wrap="square" rtlCol="0">
            <a:spAutoFit/>
          </a:bodyPr>
          <a:lstStyle/>
          <a:p>
            <a:pPr algn="ctr"/>
            <a:r>
              <a:rPr lang="fr-FR" b="1" dirty="0" smtClean="0">
                <a:solidFill>
                  <a:schemeClr val="tx2">
                    <a:lumMod val="75000"/>
                  </a:schemeClr>
                </a:solidFill>
              </a:rPr>
              <a:t>Construit par la SADE, le plus haut barrage voûte du monde à l’époque, </a:t>
            </a:r>
            <a:r>
              <a:rPr lang="fr-FR" b="1" dirty="0" smtClean="0">
                <a:solidFill>
                  <a:srgbClr val="C00000"/>
                </a:solidFill>
              </a:rPr>
              <a:t>BARRAGE MAUDIT</a:t>
            </a:r>
            <a:endParaRPr lang="fr-FR"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41</a:t>
            </a:fld>
            <a:endParaRPr lang="fr-FR"/>
          </a:p>
        </p:txBody>
      </p:sp>
      <p:pic>
        <p:nvPicPr>
          <p:cNvPr id="1026" name="Picture 2" descr="C:\Users\Pierre Duffaut\Documents\barrages\VajontWIKI8.JPG"/>
          <p:cNvPicPr>
            <a:picLocks noChangeAspect="1" noChangeArrowheads="1"/>
          </p:cNvPicPr>
          <p:nvPr/>
        </p:nvPicPr>
        <p:blipFill>
          <a:blip r:embed="rId2" cstate="print"/>
          <a:srcRect/>
          <a:stretch>
            <a:fillRect/>
          </a:stretch>
        </p:blipFill>
        <p:spPr bwMode="auto">
          <a:xfrm>
            <a:off x="5448" y="476672"/>
            <a:ext cx="9144000" cy="590672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759586" y="0"/>
            <a:ext cx="7384414" cy="6858000"/>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42</a:t>
            </a:fld>
            <a:endParaRPr lang="fr-FR"/>
          </a:p>
        </p:txBody>
      </p:sp>
      <p:sp>
        <p:nvSpPr>
          <p:cNvPr id="6" name="ZoneTexte 5"/>
          <p:cNvSpPr txBox="1"/>
          <p:nvPr/>
        </p:nvSpPr>
        <p:spPr>
          <a:xfrm>
            <a:off x="7452320" y="3967896"/>
            <a:ext cx="1584176" cy="1477328"/>
          </a:xfrm>
          <a:prstGeom prst="rect">
            <a:avLst/>
          </a:prstGeom>
          <a:noFill/>
        </p:spPr>
        <p:txBody>
          <a:bodyPr wrap="square" rtlCol="0">
            <a:spAutoFit/>
          </a:bodyPr>
          <a:lstStyle/>
          <a:p>
            <a:r>
              <a:rPr lang="fr-FR" dirty="0" smtClean="0"/>
              <a:t>SADE</a:t>
            </a:r>
          </a:p>
          <a:p>
            <a:r>
              <a:rPr lang="fr-FR" dirty="0" err="1" smtClean="0"/>
              <a:t>Società</a:t>
            </a:r>
            <a:endParaRPr lang="fr-FR" dirty="0" smtClean="0"/>
          </a:p>
          <a:p>
            <a:r>
              <a:rPr lang="fr-FR" dirty="0" err="1" smtClean="0"/>
              <a:t>Adriatica</a:t>
            </a:r>
            <a:endParaRPr lang="fr-FR" dirty="0" smtClean="0"/>
          </a:p>
          <a:p>
            <a:r>
              <a:rPr lang="fr-FR" dirty="0" smtClean="0"/>
              <a:t>Di</a:t>
            </a:r>
          </a:p>
          <a:p>
            <a:r>
              <a:rPr lang="fr-FR" dirty="0" err="1" smtClean="0"/>
              <a:t>Elettricità</a:t>
            </a:r>
            <a:endParaRPr lang="fr-FR" dirty="0"/>
          </a:p>
        </p:txBody>
      </p:sp>
      <p:sp>
        <p:nvSpPr>
          <p:cNvPr id="7" name="ZoneTexte 6"/>
          <p:cNvSpPr txBox="1"/>
          <p:nvPr/>
        </p:nvSpPr>
        <p:spPr>
          <a:xfrm>
            <a:off x="7236296" y="5613047"/>
            <a:ext cx="1763688" cy="1200329"/>
          </a:xfrm>
          <a:prstGeom prst="rect">
            <a:avLst/>
          </a:prstGeom>
          <a:noFill/>
        </p:spPr>
        <p:txBody>
          <a:bodyPr wrap="square" rtlCol="0">
            <a:spAutoFit/>
          </a:bodyPr>
          <a:lstStyle/>
          <a:p>
            <a:r>
              <a:rPr lang="fr-FR" dirty="0" smtClean="0"/>
              <a:t>Aménagements hydroélectriques du bassin du fleuve PIAVE </a:t>
            </a:r>
            <a:endParaRPr lang="fr-FR" dirty="0"/>
          </a:p>
        </p:txBody>
      </p:sp>
      <p:pic>
        <p:nvPicPr>
          <p:cNvPr id="36868" name="Picture 4" descr="http://upload.wikimedia.org/wikipedia/commons/a/ac/LocationPiaveRiver.png"/>
          <p:cNvPicPr>
            <a:picLocks noChangeAspect="1" noChangeArrowheads="1"/>
          </p:cNvPicPr>
          <p:nvPr/>
        </p:nvPicPr>
        <p:blipFill>
          <a:blip r:embed="rId3" cstate="print"/>
          <a:srcRect/>
          <a:stretch>
            <a:fillRect/>
          </a:stretch>
        </p:blipFill>
        <p:spPr bwMode="auto">
          <a:xfrm>
            <a:off x="-468560" y="0"/>
            <a:ext cx="4325676" cy="3356992"/>
          </a:xfrm>
          <a:prstGeom prst="rect">
            <a:avLst/>
          </a:prstGeom>
          <a:noFill/>
        </p:spPr>
      </p:pic>
      <p:sp>
        <p:nvSpPr>
          <p:cNvPr id="12" name="ZoneTexte 11"/>
          <p:cNvSpPr txBox="1"/>
          <p:nvPr/>
        </p:nvSpPr>
        <p:spPr>
          <a:xfrm>
            <a:off x="0" y="3645024"/>
            <a:ext cx="1835696" cy="1754326"/>
          </a:xfrm>
          <a:prstGeom prst="rect">
            <a:avLst/>
          </a:prstGeom>
          <a:noFill/>
        </p:spPr>
        <p:txBody>
          <a:bodyPr wrap="square" rtlCol="0">
            <a:spAutoFit/>
          </a:bodyPr>
          <a:lstStyle/>
          <a:p>
            <a:r>
              <a:rPr lang="fr-FR" dirty="0" smtClean="0"/>
              <a:t>Fleuve PIAVE</a:t>
            </a:r>
          </a:p>
          <a:p>
            <a:r>
              <a:rPr lang="fr-FR" dirty="0" smtClean="0"/>
              <a:t>Source à  2037 m Longueur 231 km</a:t>
            </a:r>
          </a:p>
          <a:p>
            <a:r>
              <a:rPr lang="fr-FR" dirty="0" smtClean="0"/>
              <a:t>Bassin   4125 </a:t>
            </a:r>
            <a:r>
              <a:rPr lang="fr-FR" smtClean="0"/>
              <a:t>km² Module </a:t>
            </a:r>
            <a:r>
              <a:rPr lang="fr-FR" dirty="0" smtClean="0"/>
              <a:t>135 m3/s</a:t>
            </a:r>
          </a:p>
          <a:p>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1759586" y="0"/>
            <a:ext cx="7384414" cy="6858000"/>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43</a:t>
            </a:fld>
            <a:endParaRPr lang="fr-FR"/>
          </a:p>
        </p:txBody>
      </p:sp>
      <p:sp>
        <p:nvSpPr>
          <p:cNvPr id="6" name="ZoneTexte 5"/>
          <p:cNvSpPr txBox="1"/>
          <p:nvPr/>
        </p:nvSpPr>
        <p:spPr>
          <a:xfrm>
            <a:off x="107504" y="3031792"/>
            <a:ext cx="1584176" cy="1477328"/>
          </a:xfrm>
          <a:prstGeom prst="rect">
            <a:avLst/>
          </a:prstGeom>
          <a:noFill/>
        </p:spPr>
        <p:txBody>
          <a:bodyPr wrap="square" rtlCol="0">
            <a:spAutoFit/>
          </a:bodyPr>
          <a:lstStyle/>
          <a:p>
            <a:r>
              <a:rPr lang="fr-FR" dirty="0" smtClean="0"/>
              <a:t>SADE</a:t>
            </a:r>
          </a:p>
          <a:p>
            <a:r>
              <a:rPr lang="fr-FR" dirty="0" err="1" smtClean="0"/>
              <a:t>Società</a:t>
            </a:r>
            <a:endParaRPr lang="fr-FR" dirty="0" smtClean="0"/>
          </a:p>
          <a:p>
            <a:r>
              <a:rPr lang="fr-FR" dirty="0" err="1" smtClean="0"/>
              <a:t>Adriatica</a:t>
            </a:r>
            <a:endParaRPr lang="fr-FR" dirty="0" smtClean="0"/>
          </a:p>
          <a:p>
            <a:r>
              <a:rPr lang="fr-FR" dirty="0" smtClean="0"/>
              <a:t>Di</a:t>
            </a:r>
          </a:p>
          <a:p>
            <a:r>
              <a:rPr lang="fr-FR" dirty="0" err="1" smtClean="0"/>
              <a:t>Elettricità</a:t>
            </a:r>
            <a:endParaRPr lang="fr-FR" dirty="0"/>
          </a:p>
        </p:txBody>
      </p:sp>
      <p:sp>
        <p:nvSpPr>
          <p:cNvPr id="7" name="ZoneTexte 6"/>
          <p:cNvSpPr txBox="1"/>
          <p:nvPr/>
        </p:nvSpPr>
        <p:spPr>
          <a:xfrm>
            <a:off x="7236296" y="5613047"/>
            <a:ext cx="1763688" cy="1200329"/>
          </a:xfrm>
          <a:prstGeom prst="rect">
            <a:avLst/>
          </a:prstGeom>
          <a:noFill/>
        </p:spPr>
        <p:txBody>
          <a:bodyPr wrap="square" rtlCol="0">
            <a:spAutoFit/>
          </a:bodyPr>
          <a:lstStyle/>
          <a:p>
            <a:r>
              <a:rPr lang="fr-FR" dirty="0" smtClean="0"/>
              <a:t>Aménagements hydroélectriques du bassin du fleuve PIAVE </a:t>
            </a:r>
            <a:endParaRPr lang="fr-FR" dirty="0"/>
          </a:p>
        </p:txBody>
      </p:sp>
      <p:pic>
        <p:nvPicPr>
          <p:cNvPr id="36866" name="Picture 2" descr="Carte Relief Italie"/>
          <p:cNvPicPr>
            <a:picLocks noChangeAspect="1" noChangeArrowheads="1"/>
          </p:cNvPicPr>
          <p:nvPr/>
        </p:nvPicPr>
        <p:blipFill>
          <a:blip r:embed="rId3" cstate="print"/>
          <a:srcRect/>
          <a:stretch>
            <a:fillRect/>
          </a:stretch>
        </p:blipFill>
        <p:spPr bwMode="auto">
          <a:xfrm>
            <a:off x="-36511" y="2158"/>
            <a:ext cx="3672408" cy="4525326"/>
          </a:xfrm>
          <a:prstGeom prst="rect">
            <a:avLst/>
          </a:prstGeom>
          <a:noFill/>
        </p:spPr>
      </p:pic>
      <p:cxnSp>
        <p:nvCxnSpPr>
          <p:cNvPr id="9" name="Connecteur droit avec flèche 8"/>
          <p:cNvCxnSpPr/>
          <p:nvPr/>
        </p:nvCxnSpPr>
        <p:spPr>
          <a:xfrm flipH="1" flipV="1">
            <a:off x="1763688" y="764704"/>
            <a:ext cx="165720" cy="2377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44</a:t>
            </a:fld>
            <a:endParaRPr lang="fr-FR"/>
          </a:p>
        </p:txBody>
      </p:sp>
      <p:pic>
        <p:nvPicPr>
          <p:cNvPr id="64514" name="Picture 2"/>
          <p:cNvPicPr>
            <a:picLocks noChangeAspect="1" noChangeArrowheads="1"/>
          </p:cNvPicPr>
          <p:nvPr/>
        </p:nvPicPr>
        <p:blipFill>
          <a:blip r:embed="rId2" cstate="print"/>
          <a:srcRect/>
          <a:stretch>
            <a:fillRect/>
          </a:stretch>
        </p:blipFill>
        <p:spPr bwMode="auto">
          <a:xfrm>
            <a:off x="3779912" y="-44445"/>
            <a:ext cx="5400600" cy="6929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45</a:t>
            </a:fld>
            <a:endParaRPr lang="fr-FR"/>
          </a:p>
        </p:txBody>
      </p:sp>
      <p:pic>
        <p:nvPicPr>
          <p:cNvPr id="3074" name="Picture 2" descr="Vajont Lago e diga 1962 un'anno prima della frana-Foto dalla diga verso valle-Si intravede il letto del torrente Vajont e la vecchia strada."/>
          <p:cNvPicPr>
            <a:picLocks noChangeAspect="1" noChangeArrowheads="1"/>
          </p:cNvPicPr>
          <p:nvPr/>
        </p:nvPicPr>
        <p:blipFill>
          <a:blip r:embed="rId2" cstate="print"/>
          <a:srcRect/>
          <a:stretch>
            <a:fillRect/>
          </a:stretch>
        </p:blipFill>
        <p:spPr bwMode="auto">
          <a:xfrm>
            <a:off x="1" y="0"/>
            <a:ext cx="4212580" cy="6858000"/>
          </a:xfrm>
          <a:prstGeom prst="rect">
            <a:avLst/>
          </a:prstGeom>
          <a:noFill/>
        </p:spPr>
      </p:pic>
      <p:sp>
        <p:nvSpPr>
          <p:cNvPr id="5" name="ZoneTexte 4"/>
          <p:cNvSpPr txBox="1"/>
          <p:nvPr/>
        </p:nvSpPr>
        <p:spPr>
          <a:xfrm>
            <a:off x="4427984" y="332656"/>
            <a:ext cx="4536504" cy="2031325"/>
          </a:xfrm>
          <a:prstGeom prst="rect">
            <a:avLst/>
          </a:prstGeom>
          <a:noFill/>
        </p:spPr>
        <p:txBody>
          <a:bodyPr wrap="square" rtlCol="0">
            <a:spAutoFit/>
          </a:bodyPr>
          <a:lstStyle/>
          <a:p>
            <a:r>
              <a:rPr lang="fr-FR" dirty="0" smtClean="0"/>
              <a:t>Pont de </a:t>
            </a:r>
            <a:r>
              <a:rPr lang="fr-FR" dirty="0" err="1" smtClean="0"/>
              <a:t>Colomber</a:t>
            </a:r>
            <a:r>
              <a:rPr lang="fr-FR" dirty="0" smtClean="0"/>
              <a:t>, plus haut pont  d’Italie, sur la première route militaire  donnant accès à la vallée du </a:t>
            </a:r>
            <a:r>
              <a:rPr lang="fr-FR" dirty="0" err="1" smtClean="0"/>
              <a:t>Vaiont</a:t>
            </a:r>
            <a:r>
              <a:rPr lang="fr-FR" dirty="0" smtClean="0"/>
              <a:t> </a:t>
            </a:r>
            <a:r>
              <a:rPr lang="fr-FR" smtClean="0"/>
              <a:t>par l’ouest. </a:t>
            </a:r>
            <a:r>
              <a:rPr lang="fr-FR" dirty="0" smtClean="0"/>
              <a:t>Auparavant elle était accessible par un col communiquant avec  </a:t>
            </a:r>
            <a:r>
              <a:rPr lang="fr-FR" dirty="0" err="1" smtClean="0"/>
              <a:t>Cimolais</a:t>
            </a:r>
            <a:r>
              <a:rPr lang="fr-FR" dirty="0" smtClean="0"/>
              <a:t> (</a:t>
            </a:r>
            <a:r>
              <a:rPr lang="fr-FR" dirty="0" err="1" smtClean="0"/>
              <a:t>Erto</a:t>
            </a:r>
            <a:r>
              <a:rPr lang="fr-FR" dirty="0" smtClean="0"/>
              <a:t> et </a:t>
            </a:r>
            <a:r>
              <a:rPr lang="fr-FR" dirty="0" err="1" smtClean="0"/>
              <a:t>Casso</a:t>
            </a:r>
            <a:r>
              <a:rPr lang="fr-FR" dirty="0" smtClean="0"/>
              <a:t> sont rattachés administrativement à la province de Pordenone </a:t>
            </a:r>
            <a:endParaRPr lang="fr-FR" dirty="0"/>
          </a:p>
        </p:txBody>
      </p:sp>
      <p:sp>
        <p:nvSpPr>
          <p:cNvPr id="6" name="ZoneTexte 5"/>
          <p:cNvSpPr txBox="1"/>
          <p:nvPr/>
        </p:nvSpPr>
        <p:spPr>
          <a:xfrm>
            <a:off x="4716016" y="1840756"/>
            <a:ext cx="4176464" cy="1200329"/>
          </a:xfrm>
          <a:prstGeom prst="rect">
            <a:avLst/>
          </a:prstGeom>
          <a:noFill/>
        </p:spPr>
        <p:txBody>
          <a:bodyPr wrap="square" rtlCol="0">
            <a:spAutoFit/>
          </a:bodyPr>
          <a:lstStyle/>
          <a:p>
            <a:r>
              <a:rPr lang="fr-FR" dirty="0" smtClean="0"/>
              <a:t>Le pont de </a:t>
            </a:r>
            <a:r>
              <a:rPr lang="fr-FR" dirty="0" err="1" smtClean="0"/>
              <a:t>Colomber</a:t>
            </a:r>
            <a:r>
              <a:rPr lang="fr-FR" dirty="0" smtClean="0"/>
              <a:t> était le plus haut d’Italie, construit pour une route stratégique d’accès à la haute vallée du </a:t>
            </a:r>
            <a:r>
              <a:rPr lang="fr-FR" dirty="0" err="1" smtClean="0"/>
              <a:t>Vaiont</a:t>
            </a:r>
            <a:r>
              <a:rPr lang="fr-FR" dirty="0" smtClean="0"/>
              <a:t> à partir du Piave. </a:t>
            </a: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46</a:t>
            </a:fld>
            <a:endParaRPr lang="fr-FR"/>
          </a:p>
        </p:txBody>
      </p:sp>
      <p:pic>
        <p:nvPicPr>
          <p:cNvPr id="63490" name="Picture 2"/>
          <p:cNvPicPr>
            <a:picLocks noChangeAspect="1" noChangeArrowheads="1"/>
          </p:cNvPicPr>
          <p:nvPr/>
        </p:nvPicPr>
        <p:blipFill>
          <a:blip r:embed="rId2" cstate="print"/>
          <a:srcRect/>
          <a:stretch>
            <a:fillRect/>
          </a:stretch>
        </p:blipFill>
        <p:spPr bwMode="auto">
          <a:xfrm>
            <a:off x="3995936" y="-27384"/>
            <a:ext cx="5184576" cy="6994673"/>
          </a:xfrm>
          <a:prstGeom prst="rect">
            <a:avLst/>
          </a:prstGeom>
          <a:noFill/>
          <a:ln w="9525">
            <a:noFill/>
            <a:miter lim="800000"/>
            <a:headEnd/>
            <a:tailEnd/>
          </a:ln>
        </p:spPr>
      </p:pic>
      <p:sp>
        <p:nvSpPr>
          <p:cNvPr id="5" name="ZoneTexte 4"/>
          <p:cNvSpPr txBox="1"/>
          <p:nvPr/>
        </p:nvSpPr>
        <p:spPr>
          <a:xfrm>
            <a:off x="0" y="0"/>
            <a:ext cx="3923928" cy="369332"/>
          </a:xfrm>
          <a:prstGeom prst="rect">
            <a:avLst/>
          </a:prstGeom>
          <a:noFill/>
        </p:spPr>
        <p:txBody>
          <a:bodyPr wrap="square" rtlCol="0">
            <a:spAutoFit/>
          </a:bodyPr>
          <a:lstStyle/>
          <a:p>
            <a:r>
              <a:rPr lang="fr-FR" dirty="0" err="1" smtClean="0"/>
              <a:t>Longarone</a:t>
            </a:r>
            <a:r>
              <a:rPr lang="fr-FR" dirty="0" smtClean="0"/>
              <a:t> vue de la vieille route</a:t>
            </a:r>
            <a:endParaRPr 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47</a:t>
            </a:fld>
            <a:endParaRPr lang="fr-FR"/>
          </a:p>
        </p:txBody>
      </p:sp>
      <p:pic>
        <p:nvPicPr>
          <p:cNvPr id="59394" name="Picture 2" descr="sbarramento Vajont"/>
          <p:cNvPicPr>
            <a:picLocks noChangeAspect="1" noChangeArrowheads="1"/>
          </p:cNvPicPr>
          <p:nvPr/>
        </p:nvPicPr>
        <p:blipFill>
          <a:blip r:embed="rId2" cstate="print"/>
          <a:srcRect/>
          <a:stretch>
            <a:fillRect/>
          </a:stretch>
        </p:blipFill>
        <p:spPr bwMode="auto">
          <a:xfrm>
            <a:off x="3891017" y="-27385"/>
            <a:ext cx="5361503" cy="7056785"/>
          </a:xfrm>
          <a:prstGeom prst="rect">
            <a:avLst/>
          </a:prstGeom>
          <a:noFill/>
        </p:spPr>
      </p:pic>
      <p:sp>
        <p:nvSpPr>
          <p:cNvPr id="5" name="ZoneTexte 4"/>
          <p:cNvSpPr txBox="1"/>
          <p:nvPr/>
        </p:nvSpPr>
        <p:spPr>
          <a:xfrm>
            <a:off x="0" y="260648"/>
            <a:ext cx="3923928" cy="3477875"/>
          </a:xfrm>
          <a:prstGeom prst="rect">
            <a:avLst/>
          </a:prstGeom>
          <a:noFill/>
        </p:spPr>
        <p:txBody>
          <a:bodyPr wrap="square" rtlCol="0">
            <a:spAutoFit/>
          </a:bodyPr>
          <a:lstStyle/>
          <a:p>
            <a:pPr algn="ctr"/>
            <a:r>
              <a:rPr lang="fr-FR" sz="2000" b="1" dirty="0" smtClean="0">
                <a:solidFill>
                  <a:schemeClr val="tx2">
                    <a:lumMod val="75000"/>
                  </a:schemeClr>
                </a:solidFill>
              </a:rPr>
              <a:t>Consolidation de la paroi rocheuse à l’aval de la voûte par des poutres de béton armé et des tirants ancrés</a:t>
            </a:r>
          </a:p>
          <a:p>
            <a:pPr algn="ctr"/>
            <a:endParaRPr lang="fr-FR" sz="2000" b="1" dirty="0" smtClean="0">
              <a:solidFill>
                <a:schemeClr val="tx2">
                  <a:lumMod val="75000"/>
                </a:schemeClr>
              </a:solidFill>
            </a:endParaRPr>
          </a:p>
          <a:p>
            <a:pPr algn="ctr"/>
            <a:endParaRPr lang="fr-FR" sz="2000" b="1" dirty="0" smtClean="0">
              <a:solidFill>
                <a:schemeClr val="tx2">
                  <a:lumMod val="75000"/>
                </a:schemeClr>
              </a:solidFill>
            </a:endParaRPr>
          </a:p>
          <a:p>
            <a:pPr algn="ctr"/>
            <a:r>
              <a:rPr lang="fr-FR" sz="2000" b="1" dirty="0" smtClean="0">
                <a:solidFill>
                  <a:schemeClr val="tx2">
                    <a:lumMod val="75000"/>
                  </a:schemeClr>
                </a:solidFill>
              </a:rPr>
              <a:t>Ces travaux, recommandés par le Prof. </a:t>
            </a:r>
            <a:r>
              <a:rPr lang="fr-FR" sz="2000" b="1" dirty="0" err="1" smtClean="0">
                <a:solidFill>
                  <a:schemeClr val="tx2">
                    <a:lumMod val="75000"/>
                  </a:schemeClr>
                </a:solidFill>
              </a:rPr>
              <a:t>Leopold</a:t>
            </a:r>
            <a:r>
              <a:rPr lang="fr-FR" sz="2000" b="1" dirty="0" smtClean="0">
                <a:solidFill>
                  <a:schemeClr val="tx2">
                    <a:lumMod val="75000"/>
                  </a:schemeClr>
                </a:solidFill>
              </a:rPr>
              <a:t> Müller, de Salzbourg,</a:t>
            </a:r>
          </a:p>
          <a:p>
            <a:pPr algn="ctr"/>
            <a:r>
              <a:rPr lang="fr-FR" sz="2000" b="1" dirty="0" smtClean="0">
                <a:solidFill>
                  <a:schemeClr val="tx2">
                    <a:lumMod val="75000"/>
                  </a:schemeClr>
                </a:solidFill>
              </a:rPr>
              <a:t>ont sans doute aidé la voûte à encaisser le choc de la vague</a:t>
            </a:r>
          </a:p>
          <a:p>
            <a:pPr algn="ctr"/>
            <a:endParaRPr lang="fr-FR" sz="2000" b="1" dirty="0" smtClean="0">
              <a:solidFill>
                <a:schemeClr val="tx2">
                  <a:lumMod val="75000"/>
                </a:schemeClr>
              </a:solidFill>
            </a:endParaRPr>
          </a:p>
          <a:p>
            <a:pPr algn="ctr"/>
            <a:endParaRPr lang="fr-FR" sz="2000" b="1"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48</a:t>
            </a:fld>
            <a:endParaRPr lang="fr-FR"/>
          </a:p>
        </p:txBody>
      </p:sp>
      <p:pic>
        <p:nvPicPr>
          <p:cNvPr id="60418" name="Picture 2"/>
          <p:cNvPicPr>
            <a:picLocks noChangeAspect="1" noChangeArrowheads="1"/>
          </p:cNvPicPr>
          <p:nvPr/>
        </p:nvPicPr>
        <p:blipFill>
          <a:blip r:embed="rId2" cstate="print"/>
          <a:srcRect/>
          <a:stretch>
            <a:fillRect/>
          </a:stretch>
        </p:blipFill>
        <p:spPr bwMode="auto">
          <a:xfrm>
            <a:off x="2261852" y="0"/>
            <a:ext cx="462029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49</a:t>
            </a:fld>
            <a:endParaRPr lang="fr-FR"/>
          </a:p>
        </p:txBody>
      </p:sp>
      <p:pic>
        <p:nvPicPr>
          <p:cNvPr id="61442" name="Picture 2"/>
          <p:cNvPicPr>
            <a:picLocks noChangeAspect="1" noChangeArrowheads="1"/>
          </p:cNvPicPr>
          <p:nvPr/>
        </p:nvPicPr>
        <p:blipFill>
          <a:blip r:embed="rId2" cstate="print"/>
          <a:srcRect/>
          <a:stretch>
            <a:fillRect/>
          </a:stretch>
        </p:blipFill>
        <p:spPr bwMode="auto">
          <a:xfrm>
            <a:off x="4181325" y="44624"/>
            <a:ext cx="4927179" cy="678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276872"/>
            <a:ext cx="9144000" cy="1470025"/>
          </a:xfrm>
        </p:spPr>
        <p:txBody>
          <a:bodyPr>
            <a:normAutofit/>
          </a:bodyPr>
          <a:lstStyle/>
          <a:p>
            <a:r>
              <a:rPr lang="fr-FR" sz="4000" b="1" dirty="0" smtClean="0">
                <a:solidFill>
                  <a:srgbClr val="C00000"/>
                </a:solidFill>
              </a:rPr>
              <a:t>Montagne </a:t>
            </a:r>
            <a:r>
              <a:rPr lang="fr-FR" sz="4000" b="1" u="sng" dirty="0" smtClean="0">
                <a:solidFill>
                  <a:srgbClr val="FF0000"/>
                </a:solidFill>
              </a:rPr>
              <a:t>dérangée</a:t>
            </a:r>
            <a:r>
              <a:rPr lang="fr-FR" sz="4000" b="1" dirty="0" smtClean="0">
                <a:solidFill>
                  <a:srgbClr val="C00000"/>
                </a:solidFill>
              </a:rPr>
              <a:t> et barrage </a:t>
            </a:r>
            <a:r>
              <a:rPr lang="fr-FR" sz="4000" b="1" u="sng" dirty="0" smtClean="0">
                <a:solidFill>
                  <a:srgbClr val="FF0000"/>
                </a:solidFill>
              </a:rPr>
              <a:t>maudit</a:t>
            </a:r>
            <a:r>
              <a:rPr lang="fr-FR" sz="4000" b="1" dirty="0" smtClean="0">
                <a:solidFill>
                  <a:srgbClr val="C00000"/>
                </a:solidFill>
              </a:rPr>
              <a:t> </a:t>
            </a:r>
            <a:endParaRPr lang="fr-FR" sz="4000" dirty="0">
              <a:solidFill>
                <a:srgbClr val="C00000"/>
              </a:solidFill>
            </a:endParaRPr>
          </a:p>
        </p:txBody>
      </p:sp>
      <p:sp>
        <p:nvSpPr>
          <p:cNvPr id="4" name="Espace réservé du numéro de diapositive 3"/>
          <p:cNvSpPr>
            <a:spLocks noGrp="1"/>
          </p:cNvSpPr>
          <p:nvPr>
            <p:ph type="sldNum" sz="quarter" idx="12"/>
          </p:nvPr>
        </p:nvSpPr>
        <p:spPr/>
        <p:txBody>
          <a:bodyPr/>
          <a:lstStyle/>
          <a:p>
            <a:fld id="{6D9EAD39-6891-4C2E-A23D-0792C21CFB4E}" type="slidenum">
              <a:rPr lang="fr-FR" smtClean="0"/>
              <a:pPr/>
              <a:t>5</a:t>
            </a:fld>
            <a:endParaRPr lang="fr-FR"/>
          </a:p>
        </p:txBody>
      </p:sp>
      <p:sp>
        <p:nvSpPr>
          <p:cNvPr id="5" name="Espace réservé du pied de page 4"/>
          <p:cNvSpPr>
            <a:spLocks noGrp="1"/>
          </p:cNvSpPr>
          <p:nvPr>
            <p:ph type="ftr" sz="quarter" idx="11"/>
          </p:nvPr>
        </p:nvSpPr>
        <p:spPr/>
        <p:txBody>
          <a:bodyPr/>
          <a:lstStyle/>
          <a:p>
            <a:r>
              <a:rPr lang="fr-FR" smtClean="0"/>
              <a:t>SOCGEO-Nov2014</a:t>
            </a:r>
            <a:endParaRPr lang="fr-FR"/>
          </a:p>
        </p:txBody>
      </p:sp>
      <p:pic>
        <p:nvPicPr>
          <p:cNvPr id="7" name="Picture 3"/>
          <p:cNvPicPr>
            <a:picLocks noChangeAspect="1" noChangeArrowheads="1"/>
          </p:cNvPicPr>
          <p:nvPr/>
        </p:nvPicPr>
        <p:blipFill>
          <a:blip r:embed="rId2" cstate="print"/>
          <a:srcRect/>
          <a:stretch>
            <a:fillRect/>
          </a:stretch>
        </p:blipFill>
        <p:spPr bwMode="auto">
          <a:xfrm>
            <a:off x="5222189" y="-243408"/>
            <a:ext cx="3921811" cy="2996951"/>
          </a:xfrm>
          <a:prstGeom prst="rect">
            <a:avLst/>
          </a:prstGeom>
          <a:noFill/>
          <a:ln w="9525">
            <a:noFill/>
            <a:miter lim="800000"/>
            <a:headEnd/>
            <a:tailEnd/>
          </a:ln>
        </p:spPr>
      </p:pic>
      <p:sp>
        <p:nvSpPr>
          <p:cNvPr id="8" name="ZoneTexte 7"/>
          <p:cNvSpPr txBox="1"/>
          <p:nvPr/>
        </p:nvSpPr>
        <p:spPr>
          <a:xfrm>
            <a:off x="251520" y="260648"/>
            <a:ext cx="4752528" cy="954107"/>
          </a:xfrm>
          <a:prstGeom prst="rect">
            <a:avLst/>
          </a:prstGeom>
          <a:noFill/>
        </p:spPr>
        <p:txBody>
          <a:bodyPr wrap="square" rtlCol="0">
            <a:spAutoFit/>
          </a:bodyPr>
          <a:lstStyle/>
          <a:p>
            <a:r>
              <a:rPr lang="fr-FR" sz="2800" b="1" dirty="0" smtClean="0">
                <a:solidFill>
                  <a:srgbClr val="0070C0"/>
                </a:solidFill>
              </a:rPr>
              <a:t>DOLOMITES</a:t>
            </a:r>
            <a:r>
              <a:rPr lang="fr-FR" sz="2000" b="1" dirty="0" smtClean="0">
                <a:solidFill>
                  <a:srgbClr val="0070C0"/>
                </a:solidFill>
              </a:rPr>
              <a:t> (Italie) </a:t>
            </a:r>
          </a:p>
          <a:p>
            <a:r>
              <a:rPr lang="fr-FR" sz="2000" b="1" dirty="0" smtClean="0">
                <a:solidFill>
                  <a:srgbClr val="0070C0"/>
                </a:solidFill>
              </a:rPr>
              <a:t>                         </a:t>
            </a:r>
            <a:r>
              <a:rPr lang="fr-FR" sz="2800" b="1" dirty="0" err="1" smtClean="0">
                <a:solidFill>
                  <a:srgbClr val="0070C0"/>
                </a:solidFill>
              </a:rPr>
              <a:t>Tre</a:t>
            </a:r>
            <a:r>
              <a:rPr lang="fr-FR" sz="2800" b="1" dirty="0" smtClean="0">
                <a:solidFill>
                  <a:srgbClr val="0070C0"/>
                </a:solidFill>
              </a:rPr>
              <a:t> Cime di </a:t>
            </a:r>
            <a:r>
              <a:rPr lang="fr-FR" sz="2800" b="1" dirty="0" err="1" smtClean="0">
                <a:solidFill>
                  <a:srgbClr val="0070C0"/>
                </a:solidFill>
              </a:rPr>
              <a:t>Lavaredo</a:t>
            </a:r>
            <a:r>
              <a:rPr lang="fr-FR" sz="2800" b="1" dirty="0" smtClean="0">
                <a:solidFill>
                  <a:srgbClr val="0070C0"/>
                </a:solidFill>
              </a:rPr>
              <a:t> </a:t>
            </a:r>
            <a:endParaRPr lang="fr-FR" sz="2800" b="1" dirty="0">
              <a:solidFill>
                <a:srgbClr val="0070C0"/>
              </a:solidFill>
            </a:endParaRPr>
          </a:p>
        </p:txBody>
      </p:sp>
      <p:sp>
        <p:nvSpPr>
          <p:cNvPr id="9" name="ZoneTexte 8"/>
          <p:cNvSpPr txBox="1"/>
          <p:nvPr/>
        </p:nvSpPr>
        <p:spPr>
          <a:xfrm>
            <a:off x="2699792" y="3717032"/>
            <a:ext cx="6264696" cy="2677656"/>
          </a:xfrm>
          <a:prstGeom prst="rect">
            <a:avLst/>
          </a:prstGeom>
          <a:noFill/>
        </p:spPr>
        <p:txBody>
          <a:bodyPr wrap="square" rtlCol="0">
            <a:spAutoFit/>
          </a:bodyPr>
          <a:lstStyle/>
          <a:p>
            <a:pPr algn="ctr"/>
            <a:r>
              <a:rPr lang="fr-FR" sz="2400" b="1" dirty="0" smtClean="0">
                <a:solidFill>
                  <a:srgbClr val="0070C0"/>
                </a:solidFill>
              </a:rPr>
              <a:t>Massif des Alpes orientales                               ainsi </a:t>
            </a:r>
            <a:r>
              <a:rPr lang="fr-FR" sz="2400" b="1" dirty="0" smtClean="0">
                <a:solidFill>
                  <a:srgbClr val="0070C0"/>
                </a:solidFill>
              </a:rPr>
              <a:t>nommé </a:t>
            </a:r>
            <a:r>
              <a:rPr lang="fr-FR" sz="2400" b="1" dirty="0" smtClean="0">
                <a:solidFill>
                  <a:srgbClr val="0070C0"/>
                </a:solidFill>
              </a:rPr>
              <a:t>d’après le  géologue isérois                         </a:t>
            </a:r>
            <a:r>
              <a:rPr lang="fr-FR" sz="2400" b="1" dirty="0" err="1" smtClean="0">
                <a:solidFill>
                  <a:srgbClr val="0070C0"/>
                </a:solidFill>
              </a:rPr>
              <a:t>Déodat</a:t>
            </a:r>
            <a:r>
              <a:rPr lang="fr-FR" sz="2400" b="1" dirty="0" smtClean="0">
                <a:solidFill>
                  <a:srgbClr val="0070C0"/>
                </a:solidFill>
              </a:rPr>
              <a:t> de DOLOMIEU</a:t>
            </a:r>
          </a:p>
          <a:p>
            <a:pPr algn="ctr"/>
            <a:endParaRPr lang="fr-FR" sz="2400" b="1" dirty="0" smtClean="0">
              <a:solidFill>
                <a:srgbClr val="0070C0"/>
              </a:solidFill>
            </a:endParaRPr>
          </a:p>
          <a:p>
            <a:pPr algn="ctr"/>
            <a:r>
              <a:rPr lang="fr-FR" sz="2000" b="1" dirty="0" smtClean="0">
                <a:solidFill>
                  <a:srgbClr val="0070C0"/>
                </a:solidFill>
              </a:rPr>
              <a:t>On appelle dolomie ou </a:t>
            </a:r>
            <a:r>
              <a:rPr lang="fr-FR" sz="2400" b="1" dirty="0" smtClean="0">
                <a:solidFill>
                  <a:srgbClr val="0070C0"/>
                </a:solidFill>
              </a:rPr>
              <a:t>dolomite </a:t>
            </a:r>
            <a:r>
              <a:rPr lang="fr-FR" sz="2000" b="1" dirty="0" smtClean="0">
                <a:solidFill>
                  <a:srgbClr val="0070C0"/>
                </a:solidFill>
              </a:rPr>
              <a:t>un carbonate de  </a:t>
            </a:r>
            <a:r>
              <a:rPr lang="fr-FR" sz="2400" b="1" dirty="0" err="1" smtClean="0">
                <a:solidFill>
                  <a:srgbClr val="0070C0"/>
                </a:solidFill>
              </a:rPr>
              <a:t>magnésiun</a:t>
            </a:r>
            <a:r>
              <a:rPr lang="fr-FR" sz="2000" b="1" dirty="0" smtClean="0">
                <a:solidFill>
                  <a:srgbClr val="0070C0"/>
                </a:solidFill>
              </a:rPr>
              <a:t> qui est beaucoup moins soluble que le carbonate de calcium, et donc peu ou pas </a:t>
            </a:r>
            <a:r>
              <a:rPr lang="fr-FR" sz="2400" b="1" dirty="0" err="1" smtClean="0">
                <a:solidFill>
                  <a:srgbClr val="0070C0"/>
                </a:solidFill>
              </a:rPr>
              <a:t>karstifié</a:t>
            </a:r>
            <a:endParaRPr lang="fr-FR" sz="2000" b="1" dirty="0">
              <a:solidFill>
                <a:srgbClr val="0070C0"/>
              </a:solidFill>
            </a:endParaRPr>
          </a:p>
        </p:txBody>
      </p:sp>
      <p:pic>
        <p:nvPicPr>
          <p:cNvPr id="10" name="Picture 2" descr="Fichier:Deodat de Dolomieu.jpg"/>
          <p:cNvPicPr>
            <a:picLocks noChangeAspect="1" noChangeArrowheads="1"/>
          </p:cNvPicPr>
          <p:nvPr/>
        </p:nvPicPr>
        <p:blipFill>
          <a:blip r:embed="rId3" cstate="print"/>
          <a:srcRect/>
          <a:stretch>
            <a:fillRect/>
          </a:stretch>
        </p:blipFill>
        <p:spPr bwMode="auto">
          <a:xfrm>
            <a:off x="0" y="3392083"/>
            <a:ext cx="2555776" cy="3565309"/>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50</a:t>
            </a:fld>
            <a:endParaRPr lang="fr-FR"/>
          </a:p>
        </p:txBody>
      </p:sp>
      <p:pic>
        <p:nvPicPr>
          <p:cNvPr id="62466" name="Picture 2"/>
          <p:cNvPicPr>
            <a:picLocks noChangeAspect="1" noChangeArrowheads="1"/>
          </p:cNvPicPr>
          <p:nvPr/>
        </p:nvPicPr>
        <p:blipFill>
          <a:blip r:embed="rId2" cstate="print"/>
          <a:srcRect/>
          <a:stretch>
            <a:fillRect/>
          </a:stretch>
        </p:blipFill>
        <p:spPr bwMode="auto">
          <a:xfrm>
            <a:off x="4496792" y="-68188"/>
            <a:ext cx="4683720" cy="7025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51</a:t>
            </a:fld>
            <a:endParaRPr lang="fr-FR"/>
          </a:p>
        </p:txBody>
      </p:sp>
      <p:pic>
        <p:nvPicPr>
          <p:cNvPr id="41986" name="Picture 2" descr="C:\Users\Pierre Duffaut\Pictures\barrages\VajontDiga.jpg"/>
          <p:cNvPicPr>
            <a:picLocks noChangeAspect="1" noChangeArrowheads="1"/>
          </p:cNvPicPr>
          <p:nvPr/>
        </p:nvPicPr>
        <p:blipFill>
          <a:blip r:embed="rId2" cstate="print"/>
          <a:srcRect/>
          <a:stretch>
            <a:fillRect/>
          </a:stretch>
        </p:blipFill>
        <p:spPr bwMode="auto">
          <a:xfrm>
            <a:off x="2202656" y="0"/>
            <a:ext cx="4738688"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52</a:t>
            </a:fld>
            <a:endParaRPr lang="fr-FR"/>
          </a:p>
        </p:txBody>
      </p:sp>
      <p:pic>
        <p:nvPicPr>
          <p:cNvPr id="38914" name="Picture 2"/>
          <p:cNvPicPr>
            <a:picLocks noChangeAspect="1" noChangeArrowheads="1"/>
          </p:cNvPicPr>
          <p:nvPr/>
        </p:nvPicPr>
        <p:blipFill>
          <a:blip r:embed="rId2" cstate="print"/>
          <a:srcRect/>
          <a:stretch>
            <a:fillRect/>
          </a:stretch>
        </p:blipFill>
        <p:spPr bwMode="auto">
          <a:xfrm>
            <a:off x="0" y="994491"/>
            <a:ext cx="9396536" cy="50988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53</a:t>
            </a:fld>
            <a:endParaRPr lang="fr-FR"/>
          </a:p>
        </p:txBody>
      </p:sp>
      <p:pic>
        <p:nvPicPr>
          <p:cNvPr id="39938" name="Picture 2"/>
          <p:cNvPicPr>
            <a:picLocks noChangeAspect="1" noChangeArrowheads="1"/>
          </p:cNvPicPr>
          <p:nvPr/>
        </p:nvPicPr>
        <p:blipFill>
          <a:blip r:embed="rId2" cstate="print"/>
          <a:srcRect/>
          <a:stretch>
            <a:fillRect/>
          </a:stretch>
        </p:blipFill>
        <p:spPr bwMode="auto">
          <a:xfrm>
            <a:off x="0" y="908720"/>
            <a:ext cx="9144000" cy="41171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54</a:t>
            </a:fld>
            <a:endParaRPr lang="fr-FR"/>
          </a:p>
        </p:txBody>
      </p:sp>
      <p:pic>
        <p:nvPicPr>
          <p:cNvPr id="40962" name="Picture 2"/>
          <p:cNvPicPr>
            <a:picLocks noChangeAspect="1" noChangeArrowheads="1"/>
          </p:cNvPicPr>
          <p:nvPr/>
        </p:nvPicPr>
        <p:blipFill>
          <a:blip r:embed="rId2" cstate="print"/>
          <a:srcRect/>
          <a:stretch>
            <a:fillRect/>
          </a:stretch>
        </p:blipFill>
        <p:spPr bwMode="auto">
          <a:xfrm>
            <a:off x="209550" y="822325"/>
            <a:ext cx="8724900" cy="521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55</a:t>
            </a:fld>
            <a:endParaRPr lang="fr-FR"/>
          </a:p>
        </p:txBody>
      </p:sp>
      <p:pic>
        <p:nvPicPr>
          <p:cNvPr id="43010" name="Picture 2" descr="C:\Users\Pierre Duffaut\Pictures\barrages\Capture.JPG"/>
          <p:cNvPicPr>
            <a:picLocks noChangeAspect="1" noChangeArrowheads="1"/>
          </p:cNvPicPr>
          <p:nvPr/>
        </p:nvPicPr>
        <p:blipFill>
          <a:blip r:embed="rId2" cstate="print"/>
          <a:srcRect/>
          <a:stretch>
            <a:fillRect/>
          </a:stretch>
        </p:blipFill>
        <p:spPr bwMode="auto">
          <a:xfrm>
            <a:off x="1653540" y="1493520"/>
            <a:ext cx="5836920" cy="387096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ierre Duffaut\Documents\barrages\Vaiont ARIA.JPG"/>
          <p:cNvPicPr>
            <a:picLocks noChangeAspect="1" noChangeArrowheads="1"/>
          </p:cNvPicPr>
          <p:nvPr/>
        </p:nvPicPr>
        <p:blipFill>
          <a:blip r:embed="rId2" cstate="print"/>
          <a:srcRect/>
          <a:stretch>
            <a:fillRect/>
          </a:stretch>
        </p:blipFill>
        <p:spPr bwMode="auto">
          <a:xfrm>
            <a:off x="0" y="0"/>
            <a:ext cx="9464322" cy="6609747"/>
          </a:xfrm>
          <a:prstGeom prst="rect">
            <a:avLst/>
          </a:prstGeom>
          <a:noFill/>
        </p:spPr>
      </p:pic>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56</a:t>
            </a:fld>
            <a:endParaRPr lang="fr-F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57</a:t>
            </a:fld>
            <a:endParaRPr lang="fr-FR"/>
          </a:p>
        </p:txBody>
      </p:sp>
      <p:pic>
        <p:nvPicPr>
          <p:cNvPr id="9218" name="Picture 2" descr="C:\Users\Pierre Duffaut\Documents\Vajont Sat.JPG"/>
          <p:cNvPicPr>
            <a:picLocks noChangeAspect="1" noChangeArrowheads="1"/>
          </p:cNvPicPr>
          <p:nvPr/>
        </p:nvPicPr>
        <p:blipFill>
          <a:blip r:embed="rId2" cstate="print"/>
          <a:srcRect/>
          <a:stretch>
            <a:fillRect/>
          </a:stretch>
        </p:blipFill>
        <p:spPr bwMode="auto">
          <a:xfrm>
            <a:off x="0" y="1031789"/>
            <a:ext cx="9144000" cy="479442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58</a:t>
            </a:fld>
            <a:endParaRPr lang="fr-FR"/>
          </a:p>
        </p:txBody>
      </p:sp>
      <p:pic>
        <p:nvPicPr>
          <p:cNvPr id="12290" name="Picture 2" descr="C:\Users\Pierre Duffaut\Documents\barrages\Vaiont_Gleno.JPG"/>
          <p:cNvPicPr>
            <a:picLocks noChangeAspect="1" noChangeArrowheads="1"/>
          </p:cNvPicPr>
          <p:nvPr/>
        </p:nvPicPr>
        <p:blipFill>
          <a:blip r:embed="rId2" cstate="print"/>
          <a:srcRect/>
          <a:stretch>
            <a:fillRect/>
          </a:stretch>
        </p:blipFill>
        <p:spPr bwMode="auto">
          <a:xfrm>
            <a:off x="9068" y="39187"/>
            <a:ext cx="9134932" cy="547804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59</a:t>
            </a:fld>
            <a:endParaRPr lang="fr-FR"/>
          </a:p>
        </p:txBody>
      </p:sp>
      <p:pic>
        <p:nvPicPr>
          <p:cNvPr id="10242" name="Picture 2" descr="C:\Users\Pierre Duffaut\Documents\Vaiont tvx.JPG"/>
          <p:cNvPicPr>
            <a:picLocks noChangeAspect="1" noChangeArrowheads="1"/>
          </p:cNvPicPr>
          <p:nvPr/>
        </p:nvPicPr>
        <p:blipFill>
          <a:blip r:embed="rId2" cstate="print"/>
          <a:srcRect/>
          <a:stretch>
            <a:fillRect/>
          </a:stretch>
        </p:blipFill>
        <p:spPr bwMode="auto">
          <a:xfrm>
            <a:off x="-36512" y="0"/>
            <a:ext cx="4622456"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6</a:t>
            </a:fld>
            <a:endParaRPr lang="fr-FR"/>
          </a:p>
        </p:txBody>
      </p:sp>
      <p:pic>
        <p:nvPicPr>
          <p:cNvPr id="102402" name="Picture 2" descr="fig2SezValVajont.jpg"/>
          <p:cNvPicPr>
            <a:picLocks noChangeAspect="1" noChangeArrowheads="1"/>
          </p:cNvPicPr>
          <p:nvPr/>
        </p:nvPicPr>
        <p:blipFill>
          <a:blip r:embed="rId2" cstate="print"/>
          <a:srcRect/>
          <a:stretch>
            <a:fillRect/>
          </a:stretch>
        </p:blipFill>
        <p:spPr bwMode="auto">
          <a:xfrm>
            <a:off x="-36512" y="-136526"/>
            <a:ext cx="9211128" cy="3349501"/>
          </a:xfrm>
          <a:prstGeom prst="rect">
            <a:avLst/>
          </a:prstGeom>
          <a:noFill/>
        </p:spPr>
      </p:pic>
      <p:pic>
        <p:nvPicPr>
          <p:cNvPr id="102404" name="Picture 4" descr="PianPozza.jpg"/>
          <p:cNvPicPr>
            <a:picLocks noChangeAspect="1" noChangeArrowheads="1"/>
          </p:cNvPicPr>
          <p:nvPr/>
        </p:nvPicPr>
        <p:blipFill>
          <a:blip r:embed="rId3" cstate="print"/>
          <a:srcRect/>
          <a:stretch>
            <a:fillRect/>
          </a:stretch>
        </p:blipFill>
        <p:spPr bwMode="auto">
          <a:xfrm>
            <a:off x="0" y="3343275"/>
            <a:ext cx="8448675" cy="351472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60</a:t>
            </a:fld>
            <a:endParaRPr lang="fr-FR"/>
          </a:p>
        </p:txBody>
      </p:sp>
      <p:pic>
        <p:nvPicPr>
          <p:cNvPr id="8194" name="Picture 2" descr="C:\Users\Pierre Duffaut\Documents\mécaroches\Barton_Pekin\MEDION PAPA\Documents\Anciens documents\Toshiba\barrages\glissements\vajont-Tyrol\Vajont02052003\Barrage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0" y="1199626"/>
            <a:ext cx="9343710" cy="5833333"/>
            <a:chOff x="35496" y="692150"/>
            <a:chExt cx="9704246" cy="6576242"/>
          </a:xfrm>
        </p:grpSpPr>
        <p:pic>
          <p:nvPicPr>
            <p:cNvPr id="3074" name="Picture 2"/>
            <p:cNvPicPr>
              <a:picLocks noChangeAspect="1" noChangeArrowheads="1"/>
            </p:cNvPicPr>
            <p:nvPr/>
          </p:nvPicPr>
          <p:blipFill>
            <a:blip r:embed="rId3" cstate="print"/>
            <a:srcRect/>
            <a:stretch>
              <a:fillRect/>
            </a:stretch>
          </p:blipFill>
          <p:spPr bwMode="auto">
            <a:xfrm>
              <a:off x="35496" y="692150"/>
              <a:ext cx="3922712" cy="522922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rot="226458">
              <a:off x="2008907" y="964073"/>
              <a:ext cx="4047430" cy="539602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rot="290422">
              <a:off x="5392375" y="1472471"/>
              <a:ext cx="4347367" cy="5795921"/>
            </a:xfrm>
            <a:prstGeom prst="rect">
              <a:avLst/>
            </a:prstGeom>
            <a:noFill/>
            <a:ln w="9525">
              <a:noFill/>
              <a:miter lim="800000"/>
              <a:headEnd/>
              <a:tailEnd/>
            </a:ln>
          </p:spPr>
        </p:pic>
      </p:grpSp>
      <p:sp>
        <p:nvSpPr>
          <p:cNvPr id="3077" name="Text Box 5"/>
          <p:cNvSpPr txBox="1">
            <a:spLocks noChangeArrowheads="1"/>
          </p:cNvSpPr>
          <p:nvPr/>
        </p:nvSpPr>
        <p:spPr bwMode="auto">
          <a:xfrm>
            <a:off x="0" y="-27384"/>
            <a:ext cx="9144000" cy="1384995"/>
          </a:xfrm>
          <a:prstGeom prst="rect">
            <a:avLst/>
          </a:prstGeom>
          <a:noFill/>
          <a:ln w="9525">
            <a:noFill/>
            <a:miter lim="800000"/>
            <a:headEnd/>
            <a:tailEnd/>
          </a:ln>
        </p:spPr>
        <p:txBody>
          <a:bodyPr>
            <a:spAutoFit/>
          </a:bodyPr>
          <a:lstStyle/>
          <a:p>
            <a:pPr algn="ctr">
              <a:spcBef>
                <a:spcPct val="50000"/>
              </a:spcBef>
            </a:pPr>
            <a:r>
              <a:rPr lang="fr-FR" sz="2400" b="1" dirty="0">
                <a:solidFill>
                  <a:srgbClr val="003399"/>
                </a:solidFill>
              </a:rPr>
              <a:t>Panorama de </a:t>
            </a:r>
            <a:r>
              <a:rPr lang="fr-FR" sz="2400" b="1" dirty="0" err="1">
                <a:solidFill>
                  <a:srgbClr val="003399"/>
                </a:solidFill>
              </a:rPr>
              <a:t>Casso</a:t>
            </a:r>
            <a:r>
              <a:rPr lang="fr-FR" sz="2400" b="1" dirty="0">
                <a:solidFill>
                  <a:srgbClr val="003399"/>
                </a:solidFill>
              </a:rPr>
              <a:t> : à gauche le barrage-voûte de VAJONT</a:t>
            </a:r>
          </a:p>
          <a:p>
            <a:pPr algn="ctr">
              <a:spcBef>
                <a:spcPct val="50000"/>
              </a:spcBef>
            </a:pPr>
            <a:r>
              <a:rPr lang="fr-FR" sz="2400" b="1" dirty="0">
                <a:solidFill>
                  <a:schemeClr val="folHlink"/>
                </a:solidFill>
              </a:rPr>
              <a:t>Cicatrice en M sur le versant du Mont Toc,           </a:t>
            </a:r>
            <a:r>
              <a:rPr lang="fr-FR" sz="2400" b="1" dirty="0" smtClean="0">
                <a:solidFill>
                  <a:schemeClr val="folHlink"/>
                </a:solidFill>
              </a:rPr>
              <a:t>                   l’écroulement </a:t>
            </a:r>
            <a:r>
              <a:rPr lang="fr-FR" sz="2400" b="1" dirty="0">
                <a:solidFill>
                  <a:schemeClr val="folHlink"/>
                </a:solidFill>
              </a:rPr>
              <a:t>a pris la place de la retenue de barrage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0" y="1169369"/>
            <a:ext cx="9154259" cy="5518543"/>
            <a:chOff x="0" y="1169369"/>
            <a:chExt cx="9154259" cy="5518543"/>
          </a:xfrm>
        </p:grpSpPr>
        <p:grpSp>
          <p:nvGrpSpPr>
            <p:cNvPr id="7" name="Groupe 6"/>
            <p:cNvGrpSpPr/>
            <p:nvPr/>
          </p:nvGrpSpPr>
          <p:grpSpPr>
            <a:xfrm>
              <a:off x="0" y="1169369"/>
              <a:ext cx="5414727" cy="4625273"/>
              <a:chOff x="-211742" y="941542"/>
              <a:chExt cx="6049689" cy="5174534"/>
            </a:xfrm>
          </p:grpSpPr>
          <p:pic>
            <p:nvPicPr>
              <p:cNvPr id="3074" name="Picture 2"/>
              <p:cNvPicPr>
                <a:picLocks noChangeAspect="1" noChangeArrowheads="1"/>
              </p:cNvPicPr>
              <p:nvPr/>
            </p:nvPicPr>
            <p:blipFill>
              <a:blip r:embed="rId3" cstate="print"/>
              <a:srcRect/>
              <a:stretch>
                <a:fillRect/>
              </a:stretch>
            </p:blipFill>
            <p:spPr bwMode="auto">
              <a:xfrm>
                <a:off x="-211742" y="941542"/>
                <a:ext cx="4163003" cy="511256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rot="226458">
                <a:off x="1940888" y="1329636"/>
                <a:ext cx="3897059" cy="4786440"/>
              </a:xfrm>
              <a:prstGeom prst="rect">
                <a:avLst/>
              </a:prstGeom>
              <a:noFill/>
              <a:ln w="9525">
                <a:noFill/>
                <a:miter lim="800000"/>
                <a:headEnd/>
                <a:tailEnd/>
              </a:ln>
            </p:spPr>
          </p:pic>
        </p:grpSp>
        <p:pic>
          <p:nvPicPr>
            <p:cNvPr id="3076" name="Picture 4"/>
            <p:cNvPicPr>
              <a:picLocks noChangeAspect="1" noChangeArrowheads="1"/>
            </p:cNvPicPr>
            <p:nvPr/>
          </p:nvPicPr>
          <p:blipFill>
            <a:blip r:embed="rId5" cstate="print"/>
            <a:srcRect/>
            <a:stretch>
              <a:fillRect/>
            </a:stretch>
          </p:blipFill>
          <p:spPr bwMode="auto">
            <a:xfrm rot="360000">
              <a:off x="5286764" y="1944073"/>
              <a:ext cx="3867495" cy="4743839"/>
            </a:xfrm>
            <a:prstGeom prst="rect">
              <a:avLst/>
            </a:prstGeom>
            <a:noFill/>
            <a:ln w="9525">
              <a:noFill/>
              <a:miter lim="800000"/>
              <a:headEnd/>
              <a:tailEnd/>
            </a:ln>
          </p:spPr>
        </p:pic>
      </p:grpSp>
      <p:sp>
        <p:nvSpPr>
          <p:cNvPr id="3077" name="Text Box 5"/>
          <p:cNvSpPr txBox="1">
            <a:spLocks noChangeArrowheads="1"/>
          </p:cNvSpPr>
          <p:nvPr/>
        </p:nvSpPr>
        <p:spPr bwMode="auto">
          <a:xfrm>
            <a:off x="0" y="-27384"/>
            <a:ext cx="9144000" cy="1384995"/>
          </a:xfrm>
          <a:prstGeom prst="rect">
            <a:avLst/>
          </a:prstGeom>
          <a:noFill/>
          <a:ln w="9525">
            <a:noFill/>
            <a:miter lim="800000"/>
            <a:headEnd/>
            <a:tailEnd/>
          </a:ln>
        </p:spPr>
        <p:txBody>
          <a:bodyPr>
            <a:spAutoFit/>
          </a:bodyPr>
          <a:lstStyle/>
          <a:p>
            <a:pPr algn="ctr">
              <a:spcBef>
                <a:spcPct val="50000"/>
              </a:spcBef>
            </a:pPr>
            <a:r>
              <a:rPr lang="fr-FR" sz="2400" b="1" dirty="0">
                <a:solidFill>
                  <a:srgbClr val="003399"/>
                </a:solidFill>
              </a:rPr>
              <a:t>Panorama de </a:t>
            </a:r>
            <a:r>
              <a:rPr lang="fr-FR" sz="2400" b="1" dirty="0" err="1">
                <a:solidFill>
                  <a:srgbClr val="003399"/>
                </a:solidFill>
              </a:rPr>
              <a:t>Casso</a:t>
            </a:r>
            <a:r>
              <a:rPr lang="fr-FR" sz="2400" b="1" dirty="0">
                <a:solidFill>
                  <a:srgbClr val="003399"/>
                </a:solidFill>
              </a:rPr>
              <a:t> : à gauche le barrage-voûte de VAJONT</a:t>
            </a:r>
          </a:p>
          <a:p>
            <a:pPr algn="ctr">
              <a:spcBef>
                <a:spcPct val="50000"/>
              </a:spcBef>
            </a:pPr>
            <a:r>
              <a:rPr lang="fr-FR" sz="2400" b="1" dirty="0">
                <a:solidFill>
                  <a:schemeClr val="folHlink"/>
                </a:solidFill>
              </a:rPr>
              <a:t>Cicatrice en M sur le versant du Mont Toc,           </a:t>
            </a:r>
            <a:r>
              <a:rPr lang="fr-FR" sz="2400" b="1" dirty="0" smtClean="0">
                <a:solidFill>
                  <a:schemeClr val="folHlink"/>
                </a:solidFill>
              </a:rPr>
              <a:t>                   l’écroulement </a:t>
            </a:r>
            <a:r>
              <a:rPr lang="fr-FR" sz="2400" b="1" dirty="0">
                <a:solidFill>
                  <a:schemeClr val="folHlink"/>
                </a:solidFill>
              </a:rPr>
              <a:t>a pris la place de la retenue de barrage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75" y="1196975"/>
            <a:ext cx="9145588" cy="4759325"/>
            <a:chOff x="167" y="754"/>
            <a:chExt cx="5761" cy="2998"/>
          </a:xfrm>
        </p:grpSpPr>
        <p:pic>
          <p:nvPicPr>
            <p:cNvPr id="4099" name="Picture 3"/>
            <p:cNvPicPr>
              <a:picLocks noChangeAspect="1" noChangeArrowheads="1"/>
            </p:cNvPicPr>
            <p:nvPr/>
          </p:nvPicPr>
          <p:blipFill>
            <a:blip r:embed="rId3" cstate="print"/>
            <a:srcRect/>
            <a:stretch>
              <a:fillRect/>
            </a:stretch>
          </p:blipFill>
          <p:spPr bwMode="auto">
            <a:xfrm>
              <a:off x="2381" y="1071"/>
              <a:ext cx="3547" cy="2681"/>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67" y="754"/>
              <a:ext cx="3680" cy="278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p:spPr>
      </p:pic>
      <p:sp>
        <p:nvSpPr>
          <p:cNvPr id="5123" name="Text Box 3"/>
          <p:cNvSpPr txBox="1">
            <a:spLocks noChangeArrowheads="1"/>
          </p:cNvSpPr>
          <p:nvPr/>
        </p:nvSpPr>
        <p:spPr bwMode="auto">
          <a:xfrm>
            <a:off x="5003800" y="188913"/>
            <a:ext cx="4140200" cy="2224087"/>
          </a:xfrm>
          <a:prstGeom prst="rect">
            <a:avLst/>
          </a:prstGeom>
          <a:noFill/>
          <a:ln w="9525">
            <a:noFill/>
            <a:miter lim="800000"/>
            <a:headEnd/>
            <a:tailEnd/>
          </a:ln>
          <a:effectLst/>
        </p:spPr>
        <p:txBody>
          <a:bodyPr>
            <a:spAutoFit/>
          </a:bodyPr>
          <a:lstStyle/>
          <a:p>
            <a:pPr algn="ctr">
              <a:spcBef>
                <a:spcPct val="50000"/>
              </a:spcBef>
              <a:defRPr/>
            </a:pPr>
            <a:r>
              <a:rPr lang="fr-FR" sz="4400" b="1">
                <a:solidFill>
                  <a:schemeClr val="hlink"/>
                </a:solidFill>
                <a:effectLst>
                  <a:outerShdw blurRad="38100" dist="38100" dir="2700000" algn="tl">
                    <a:srgbClr val="C0C0C0"/>
                  </a:outerShdw>
                </a:effectLst>
              </a:rPr>
              <a:t>Monte Toc</a:t>
            </a:r>
            <a:r>
              <a:rPr lang="fr-FR" sz="2800" b="1">
                <a:solidFill>
                  <a:schemeClr val="hlink"/>
                </a:solidFill>
                <a:effectLst>
                  <a:outerShdw blurRad="38100" dist="38100" dir="2700000" algn="tl">
                    <a:srgbClr val="C0C0C0"/>
                  </a:outerShdw>
                </a:effectLst>
              </a:rPr>
              <a:t> </a:t>
            </a:r>
            <a:r>
              <a:rPr lang="fr-FR" sz="2800" b="1">
                <a:solidFill>
                  <a:schemeClr val="accent2"/>
                </a:solidFill>
                <a:effectLst>
                  <a:outerShdw blurRad="38100" dist="38100" dir="2700000" algn="tl">
                    <a:srgbClr val="C0C0C0"/>
                  </a:outerShdw>
                </a:effectLst>
              </a:rPr>
              <a:t> </a:t>
            </a:r>
            <a:r>
              <a:rPr lang="fr-FR" sz="3200" b="1">
                <a:solidFill>
                  <a:schemeClr val="folHlink"/>
                </a:solidFill>
                <a:effectLst>
                  <a:outerShdw blurRad="38100" dist="38100" dir="2700000" algn="tl">
                    <a:srgbClr val="C0C0C0"/>
                  </a:outerShdw>
                </a:effectLst>
              </a:rPr>
              <a:t>barrage de Vajont (Italie, Dolomites)               le 9 octobre 1963</a:t>
            </a:r>
          </a:p>
        </p:txBody>
      </p:sp>
      <p:sp>
        <p:nvSpPr>
          <p:cNvPr id="5124" name="Text Box 4"/>
          <p:cNvSpPr txBox="1">
            <a:spLocks noChangeArrowheads="1"/>
          </p:cNvSpPr>
          <p:nvPr/>
        </p:nvSpPr>
        <p:spPr bwMode="auto">
          <a:xfrm>
            <a:off x="5292725" y="2565400"/>
            <a:ext cx="3851275" cy="4154488"/>
          </a:xfrm>
          <a:prstGeom prst="rect">
            <a:avLst/>
          </a:prstGeom>
          <a:noFill/>
          <a:ln w="9525">
            <a:noFill/>
            <a:miter lim="800000"/>
            <a:headEnd/>
            <a:tailEnd/>
          </a:ln>
          <a:effectLst/>
        </p:spPr>
        <p:txBody>
          <a:bodyPr>
            <a:spAutoFit/>
          </a:bodyPr>
          <a:lstStyle/>
          <a:p>
            <a:pPr>
              <a:spcBef>
                <a:spcPct val="50000"/>
              </a:spcBef>
              <a:buFontTx/>
              <a:buChar char="•"/>
              <a:defRPr/>
            </a:pPr>
            <a:r>
              <a:rPr lang="fr-FR" dirty="0">
                <a:effectLst>
                  <a:outerShdw blurRad="38100" dist="38100" dir="2700000" algn="tl">
                    <a:srgbClr val="C0C0C0"/>
                  </a:outerShdw>
                </a:effectLst>
              </a:rPr>
              <a:t>    </a:t>
            </a:r>
            <a:r>
              <a:rPr lang="fr-FR" sz="2400" b="1" dirty="0">
                <a:solidFill>
                  <a:srgbClr val="008000"/>
                </a:solidFill>
              </a:rPr>
              <a:t>à droite, la partie amont de la cicatrice et la masse glissée</a:t>
            </a:r>
          </a:p>
          <a:p>
            <a:pPr>
              <a:spcBef>
                <a:spcPct val="50000"/>
              </a:spcBef>
              <a:buFontTx/>
              <a:buChar char="•"/>
              <a:defRPr/>
            </a:pPr>
            <a:r>
              <a:rPr lang="fr-FR" sz="2400" b="1" dirty="0">
                <a:solidFill>
                  <a:srgbClr val="008000"/>
                </a:solidFill>
              </a:rPr>
              <a:t>   en bas, le lac résiduel retenu derrière cette masse</a:t>
            </a:r>
          </a:p>
          <a:p>
            <a:pPr>
              <a:spcBef>
                <a:spcPct val="50000"/>
              </a:spcBef>
              <a:buFontTx/>
              <a:buChar char="•"/>
              <a:defRPr/>
            </a:pPr>
            <a:r>
              <a:rPr lang="fr-FR" sz="2400" b="1" dirty="0">
                <a:solidFill>
                  <a:srgbClr val="008000"/>
                </a:solidFill>
              </a:rPr>
              <a:t>   à gauche, la langue d’un glissement ancien, dont le ravin boisé figure la zone de départ </a:t>
            </a:r>
          </a:p>
        </p:txBody>
      </p:sp>
      <p:sp>
        <p:nvSpPr>
          <p:cNvPr id="5125" name="Arc 5"/>
          <p:cNvSpPr>
            <a:spLocks/>
          </p:cNvSpPr>
          <p:nvPr/>
        </p:nvSpPr>
        <p:spPr bwMode="auto">
          <a:xfrm rot="-4076808">
            <a:off x="2841626" y="1350962"/>
            <a:ext cx="715962" cy="1128713"/>
          </a:xfrm>
          <a:custGeom>
            <a:avLst/>
            <a:gdLst>
              <a:gd name="T0" fmla="*/ 336958 w 21600"/>
              <a:gd name="T1" fmla="*/ 0 h 27951"/>
              <a:gd name="T2" fmla="*/ 653018 w 21600"/>
              <a:gd name="T3" fmla="*/ 1127818 h 27951"/>
              <a:gd name="T4" fmla="*/ 0 w 21600"/>
              <a:gd name="T5" fmla="*/ 769148 h 27951"/>
              <a:gd name="T6" fmla="*/ 0 60000 65536"/>
              <a:gd name="T7" fmla="*/ 0 60000 65536"/>
              <a:gd name="T8" fmla="*/ 0 60000 65536"/>
              <a:gd name="T9" fmla="*/ 0 w 21600"/>
              <a:gd name="T10" fmla="*/ 0 h 27951"/>
              <a:gd name="T11" fmla="*/ 21600 w 21600"/>
              <a:gd name="T12" fmla="*/ 27951 h 27951"/>
            </a:gdLst>
            <a:ahLst/>
            <a:cxnLst>
              <a:cxn ang="T6">
                <a:pos x="T0" y="T1"/>
              </a:cxn>
              <a:cxn ang="T7">
                <a:pos x="T2" y="T3"/>
              </a:cxn>
              <a:cxn ang="T8">
                <a:pos x="T4" y="T5"/>
              </a:cxn>
            </a:cxnLst>
            <a:rect l="T9" t="T10" r="T11" b="T12"/>
            <a:pathLst>
              <a:path w="21600" h="27951" fill="none" extrusionOk="0">
                <a:moveTo>
                  <a:pt x="10158" y="-1"/>
                </a:moveTo>
                <a:cubicBezTo>
                  <a:pt x="17200" y="3752"/>
                  <a:pt x="21600" y="11082"/>
                  <a:pt x="21600" y="19062"/>
                </a:cubicBezTo>
                <a:cubicBezTo>
                  <a:pt x="21600" y="22127"/>
                  <a:pt x="20947" y="25157"/>
                  <a:pt x="19686" y="27951"/>
                </a:cubicBezTo>
              </a:path>
              <a:path w="21600" h="27951" stroke="0" extrusionOk="0">
                <a:moveTo>
                  <a:pt x="10158" y="-1"/>
                </a:moveTo>
                <a:cubicBezTo>
                  <a:pt x="17200" y="3752"/>
                  <a:pt x="21600" y="11082"/>
                  <a:pt x="21600" y="19062"/>
                </a:cubicBezTo>
                <a:cubicBezTo>
                  <a:pt x="21600" y="22127"/>
                  <a:pt x="20947" y="25157"/>
                  <a:pt x="19686" y="27951"/>
                </a:cubicBezTo>
                <a:lnTo>
                  <a:pt x="0" y="19062"/>
                </a:lnTo>
                <a:close/>
              </a:path>
            </a:pathLst>
          </a:custGeom>
          <a:noFill/>
          <a:ln w="50800">
            <a:solidFill>
              <a:srgbClr val="FF3300"/>
            </a:solidFill>
            <a:round/>
            <a:headEnd/>
            <a:tailEnd/>
          </a:ln>
        </p:spPr>
        <p:txBody>
          <a:bodyPr wrap="none" anchor="ctr"/>
          <a:lstStyle/>
          <a:p>
            <a:endParaRPr lang="fr-FR"/>
          </a:p>
        </p:txBody>
      </p:sp>
      <p:sp>
        <p:nvSpPr>
          <p:cNvPr id="5126" name="Line 6"/>
          <p:cNvSpPr>
            <a:spLocks noChangeShapeType="1"/>
          </p:cNvSpPr>
          <p:nvPr/>
        </p:nvSpPr>
        <p:spPr bwMode="auto">
          <a:xfrm flipH="1">
            <a:off x="971550" y="1989138"/>
            <a:ext cx="576263" cy="792162"/>
          </a:xfrm>
          <a:prstGeom prst="line">
            <a:avLst/>
          </a:prstGeom>
          <a:noFill/>
          <a:ln w="50800">
            <a:solidFill>
              <a:srgbClr val="00FF00"/>
            </a:solidFill>
            <a:round/>
            <a:headEnd/>
            <a:tailEnd type="stealth" w="med" len="med"/>
          </a:ln>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65</a:t>
            </a:fld>
            <a:endParaRPr lang="fr-FR"/>
          </a:p>
        </p:txBody>
      </p:sp>
      <p:pic>
        <p:nvPicPr>
          <p:cNvPr id="2050" name="Picture 2" descr="C:\Users\Pierre Duffaut\Contacts\Desktop\Alonso\alonso1.JPG"/>
          <p:cNvPicPr>
            <a:picLocks noChangeAspect="1" noChangeArrowheads="1"/>
          </p:cNvPicPr>
          <p:nvPr/>
        </p:nvPicPr>
        <p:blipFill>
          <a:blip r:embed="rId2" cstate="print"/>
          <a:srcRect/>
          <a:stretch>
            <a:fillRect/>
          </a:stretch>
        </p:blipFill>
        <p:spPr bwMode="auto">
          <a:xfrm>
            <a:off x="0" y="-27384"/>
            <a:ext cx="9144000" cy="6284636"/>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66</a:t>
            </a:fld>
            <a:endParaRPr lang="fr-FR"/>
          </a:p>
        </p:txBody>
      </p:sp>
      <p:pic>
        <p:nvPicPr>
          <p:cNvPr id="3074" name="Picture 2" descr="C:\Users\Pierre Duffaut\Contacts\Desktop\Alonso\alonso3.JPG"/>
          <p:cNvPicPr>
            <a:picLocks noChangeAspect="1" noChangeArrowheads="1"/>
          </p:cNvPicPr>
          <p:nvPr/>
        </p:nvPicPr>
        <p:blipFill>
          <a:blip r:embed="rId2" cstate="print"/>
          <a:srcRect/>
          <a:stretch>
            <a:fillRect/>
          </a:stretch>
        </p:blipFill>
        <p:spPr bwMode="auto">
          <a:xfrm>
            <a:off x="-36512" y="0"/>
            <a:ext cx="9261835" cy="6021288"/>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67</a:t>
            </a:fld>
            <a:endParaRPr lang="fr-FR"/>
          </a:p>
        </p:txBody>
      </p:sp>
      <p:pic>
        <p:nvPicPr>
          <p:cNvPr id="4098" name="Picture 2" descr="C:\Users\Pierre Duffaut\Contacts\Desktop\Alonso\alonso2.JPG"/>
          <p:cNvPicPr>
            <a:picLocks noChangeAspect="1" noChangeArrowheads="1"/>
          </p:cNvPicPr>
          <p:nvPr/>
        </p:nvPicPr>
        <p:blipFill>
          <a:blip r:embed="rId2" cstate="print"/>
          <a:srcRect/>
          <a:stretch>
            <a:fillRect/>
          </a:stretch>
        </p:blipFill>
        <p:spPr bwMode="auto">
          <a:xfrm>
            <a:off x="0" y="-27384"/>
            <a:ext cx="9144000" cy="5719496"/>
          </a:xfrm>
          <a:prstGeom prst="rect">
            <a:avLst/>
          </a:prstGeom>
          <a:noFill/>
        </p:spPr>
      </p:pic>
      <p:sp>
        <p:nvSpPr>
          <p:cNvPr id="5" name="ZoneTexte 4"/>
          <p:cNvSpPr txBox="1"/>
          <p:nvPr/>
        </p:nvSpPr>
        <p:spPr>
          <a:xfrm>
            <a:off x="3851920" y="0"/>
            <a:ext cx="1224136" cy="400110"/>
          </a:xfrm>
          <a:prstGeom prst="rect">
            <a:avLst/>
          </a:prstGeom>
          <a:noFill/>
        </p:spPr>
        <p:txBody>
          <a:bodyPr wrap="square" rtlCol="0">
            <a:spAutoFit/>
          </a:bodyPr>
          <a:lstStyle/>
          <a:p>
            <a:r>
              <a:rPr lang="fr-FR" sz="2000" b="1" dirty="0" err="1" smtClean="0">
                <a:solidFill>
                  <a:schemeClr val="bg1"/>
                </a:solidFill>
              </a:rPr>
              <a:t>Casso</a:t>
            </a:r>
            <a:endParaRPr lang="fr-FR" sz="20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79388" y="692150"/>
            <a:ext cx="3922712" cy="522922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rot="226458">
            <a:off x="2124075" y="981075"/>
            <a:ext cx="3868738" cy="5157788"/>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rot="290422">
            <a:off x="5715000" y="1489075"/>
            <a:ext cx="4030663" cy="5373688"/>
          </a:xfrm>
          <a:prstGeom prst="rect">
            <a:avLst/>
          </a:prstGeom>
          <a:noFill/>
          <a:ln w="9525">
            <a:noFill/>
            <a:miter lim="800000"/>
            <a:headEnd/>
            <a:tailEnd/>
          </a:ln>
        </p:spPr>
      </p:pic>
      <p:sp>
        <p:nvSpPr>
          <p:cNvPr id="3077" name="Text Box 5"/>
          <p:cNvSpPr txBox="1">
            <a:spLocks noChangeArrowheads="1"/>
          </p:cNvSpPr>
          <p:nvPr/>
        </p:nvSpPr>
        <p:spPr bwMode="auto">
          <a:xfrm>
            <a:off x="0" y="188913"/>
            <a:ext cx="9144000" cy="1384995"/>
          </a:xfrm>
          <a:prstGeom prst="rect">
            <a:avLst/>
          </a:prstGeom>
          <a:noFill/>
          <a:ln w="9525">
            <a:noFill/>
            <a:miter lim="800000"/>
            <a:headEnd/>
            <a:tailEnd/>
          </a:ln>
        </p:spPr>
        <p:txBody>
          <a:bodyPr>
            <a:spAutoFit/>
          </a:bodyPr>
          <a:lstStyle/>
          <a:p>
            <a:pPr algn="ctr">
              <a:spcBef>
                <a:spcPct val="50000"/>
              </a:spcBef>
            </a:pPr>
            <a:r>
              <a:rPr lang="fr-FR" sz="2400" b="1" dirty="0">
                <a:solidFill>
                  <a:srgbClr val="003399"/>
                </a:solidFill>
              </a:rPr>
              <a:t>Panorama de </a:t>
            </a:r>
            <a:r>
              <a:rPr lang="fr-FR" sz="2400" b="1" dirty="0" err="1">
                <a:solidFill>
                  <a:srgbClr val="003399"/>
                </a:solidFill>
              </a:rPr>
              <a:t>Casso</a:t>
            </a:r>
            <a:r>
              <a:rPr lang="fr-FR" sz="2400" b="1" dirty="0">
                <a:solidFill>
                  <a:srgbClr val="003399"/>
                </a:solidFill>
              </a:rPr>
              <a:t> : à gauche le barrage-voûte de VAJONT</a:t>
            </a:r>
          </a:p>
          <a:p>
            <a:pPr algn="ctr">
              <a:spcBef>
                <a:spcPct val="50000"/>
              </a:spcBef>
            </a:pPr>
            <a:r>
              <a:rPr lang="fr-FR" sz="2400" b="1" dirty="0">
                <a:solidFill>
                  <a:schemeClr val="folHlink"/>
                </a:solidFill>
              </a:rPr>
              <a:t>Cicatrice en M sur le versant du Mont Toc,           </a:t>
            </a:r>
            <a:r>
              <a:rPr lang="fr-FR" sz="2400" b="1" dirty="0" smtClean="0">
                <a:solidFill>
                  <a:schemeClr val="folHlink"/>
                </a:solidFill>
              </a:rPr>
              <a:t>                                                    l’écroulement </a:t>
            </a:r>
            <a:r>
              <a:rPr lang="fr-FR" sz="2400" b="1" dirty="0">
                <a:solidFill>
                  <a:schemeClr val="folHlink"/>
                </a:solidFill>
              </a:rPr>
              <a:t>a pris la place de la retenue de barrage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75" y="1196975"/>
            <a:ext cx="9145588" cy="4759325"/>
            <a:chOff x="167" y="754"/>
            <a:chExt cx="5761" cy="2998"/>
          </a:xfrm>
        </p:grpSpPr>
        <p:pic>
          <p:nvPicPr>
            <p:cNvPr id="4099" name="Picture 3"/>
            <p:cNvPicPr>
              <a:picLocks noChangeAspect="1" noChangeArrowheads="1"/>
            </p:cNvPicPr>
            <p:nvPr/>
          </p:nvPicPr>
          <p:blipFill>
            <a:blip r:embed="rId3" cstate="print"/>
            <a:srcRect/>
            <a:stretch>
              <a:fillRect/>
            </a:stretch>
          </p:blipFill>
          <p:spPr bwMode="auto">
            <a:xfrm>
              <a:off x="2381" y="1071"/>
              <a:ext cx="3547" cy="2681"/>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67" y="754"/>
              <a:ext cx="3680" cy="278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7</a:t>
            </a:fld>
            <a:endParaRPr lang="fr-FR"/>
          </a:p>
        </p:txBody>
      </p:sp>
      <p:pic>
        <p:nvPicPr>
          <p:cNvPr id="1026" name="Picture 2" descr="E:\barrages\Capture.JPG"/>
          <p:cNvPicPr>
            <a:picLocks noChangeAspect="1" noChangeArrowheads="1"/>
          </p:cNvPicPr>
          <p:nvPr/>
        </p:nvPicPr>
        <p:blipFill>
          <a:blip r:embed="rId2" cstate="print"/>
          <a:srcRect/>
          <a:stretch>
            <a:fillRect/>
          </a:stretch>
        </p:blipFill>
        <p:spPr bwMode="auto">
          <a:xfrm>
            <a:off x="323528" y="332656"/>
            <a:ext cx="8469162" cy="5616624"/>
          </a:xfrm>
          <a:prstGeom prst="rect">
            <a:avLst/>
          </a:prstGeom>
          <a:noFill/>
        </p:spPr>
      </p:pic>
      <p:sp>
        <p:nvSpPr>
          <p:cNvPr id="7" name="ZoneTexte 6"/>
          <p:cNvSpPr txBox="1"/>
          <p:nvPr/>
        </p:nvSpPr>
        <p:spPr>
          <a:xfrm>
            <a:off x="395536" y="6309320"/>
            <a:ext cx="3600400" cy="369332"/>
          </a:xfrm>
          <a:prstGeom prst="rect">
            <a:avLst/>
          </a:prstGeom>
          <a:noFill/>
        </p:spPr>
        <p:txBody>
          <a:bodyPr wrap="square" rtlCol="0">
            <a:spAutoFit/>
          </a:bodyPr>
          <a:lstStyle/>
          <a:p>
            <a:r>
              <a:rPr lang="fr-FR" smtClean="0"/>
              <a:t>Premier glissement</a:t>
            </a:r>
            <a:endParaRPr lang="fr-F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p:spPr>
      </p:pic>
      <p:sp>
        <p:nvSpPr>
          <p:cNvPr id="5123" name="Text Box 3"/>
          <p:cNvSpPr txBox="1">
            <a:spLocks noChangeArrowheads="1"/>
          </p:cNvSpPr>
          <p:nvPr/>
        </p:nvSpPr>
        <p:spPr bwMode="auto">
          <a:xfrm>
            <a:off x="5003800" y="188913"/>
            <a:ext cx="4140200" cy="2224087"/>
          </a:xfrm>
          <a:prstGeom prst="rect">
            <a:avLst/>
          </a:prstGeom>
          <a:noFill/>
          <a:ln w="9525">
            <a:noFill/>
            <a:miter lim="800000"/>
            <a:headEnd/>
            <a:tailEnd/>
          </a:ln>
          <a:effectLst/>
        </p:spPr>
        <p:txBody>
          <a:bodyPr>
            <a:spAutoFit/>
          </a:bodyPr>
          <a:lstStyle/>
          <a:p>
            <a:pPr algn="ctr">
              <a:spcBef>
                <a:spcPct val="50000"/>
              </a:spcBef>
              <a:defRPr/>
            </a:pPr>
            <a:r>
              <a:rPr lang="fr-FR" sz="4400" b="1">
                <a:solidFill>
                  <a:schemeClr val="hlink"/>
                </a:solidFill>
                <a:effectLst>
                  <a:outerShdw blurRad="38100" dist="38100" dir="2700000" algn="tl">
                    <a:srgbClr val="C0C0C0"/>
                  </a:outerShdw>
                </a:effectLst>
              </a:rPr>
              <a:t>Monte Toc</a:t>
            </a:r>
            <a:r>
              <a:rPr lang="fr-FR" sz="2800" b="1">
                <a:solidFill>
                  <a:schemeClr val="hlink"/>
                </a:solidFill>
                <a:effectLst>
                  <a:outerShdw blurRad="38100" dist="38100" dir="2700000" algn="tl">
                    <a:srgbClr val="C0C0C0"/>
                  </a:outerShdw>
                </a:effectLst>
              </a:rPr>
              <a:t> </a:t>
            </a:r>
            <a:r>
              <a:rPr lang="fr-FR" sz="2800" b="1">
                <a:solidFill>
                  <a:schemeClr val="accent2"/>
                </a:solidFill>
                <a:effectLst>
                  <a:outerShdw blurRad="38100" dist="38100" dir="2700000" algn="tl">
                    <a:srgbClr val="C0C0C0"/>
                  </a:outerShdw>
                </a:effectLst>
              </a:rPr>
              <a:t> </a:t>
            </a:r>
            <a:r>
              <a:rPr lang="fr-FR" sz="3200" b="1">
                <a:solidFill>
                  <a:schemeClr val="folHlink"/>
                </a:solidFill>
                <a:effectLst>
                  <a:outerShdw blurRad="38100" dist="38100" dir="2700000" algn="tl">
                    <a:srgbClr val="C0C0C0"/>
                  </a:outerShdw>
                </a:effectLst>
              </a:rPr>
              <a:t>barrage de Vajont (Italie, Dolomites)               le 9 octobre 1963</a:t>
            </a:r>
          </a:p>
        </p:txBody>
      </p:sp>
      <p:sp>
        <p:nvSpPr>
          <p:cNvPr id="5124" name="Text Box 4"/>
          <p:cNvSpPr txBox="1">
            <a:spLocks noChangeArrowheads="1"/>
          </p:cNvSpPr>
          <p:nvPr/>
        </p:nvSpPr>
        <p:spPr bwMode="auto">
          <a:xfrm>
            <a:off x="5292725" y="2565400"/>
            <a:ext cx="3851275" cy="4154488"/>
          </a:xfrm>
          <a:prstGeom prst="rect">
            <a:avLst/>
          </a:prstGeom>
          <a:noFill/>
          <a:ln w="9525">
            <a:noFill/>
            <a:miter lim="800000"/>
            <a:headEnd/>
            <a:tailEnd/>
          </a:ln>
          <a:effectLst/>
        </p:spPr>
        <p:txBody>
          <a:bodyPr>
            <a:spAutoFit/>
          </a:bodyPr>
          <a:lstStyle/>
          <a:p>
            <a:pPr>
              <a:spcBef>
                <a:spcPct val="50000"/>
              </a:spcBef>
              <a:buFontTx/>
              <a:buChar char="•"/>
              <a:defRPr/>
            </a:pPr>
            <a:r>
              <a:rPr lang="fr-FR" dirty="0">
                <a:effectLst>
                  <a:outerShdw blurRad="38100" dist="38100" dir="2700000" algn="tl">
                    <a:srgbClr val="C0C0C0"/>
                  </a:outerShdw>
                </a:effectLst>
              </a:rPr>
              <a:t>    </a:t>
            </a:r>
            <a:r>
              <a:rPr lang="fr-FR" sz="2400" b="1" dirty="0">
                <a:solidFill>
                  <a:srgbClr val="008000"/>
                </a:solidFill>
              </a:rPr>
              <a:t>à droite, la partie amont de la cicatrice et la masse glissée</a:t>
            </a:r>
          </a:p>
          <a:p>
            <a:pPr>
              <a:spcBef>
                <a:spcPct val="50000"/>
              </a:spcBef>
              <a:buFontTx/>
              <a:buChar char="•"/>
              <a:defRPr/>
            </a:pPr>
            <a:r>
              <a:rPr lang="fr-FR" sz="2400" b="1" dirty="0">
                <a:solidFill>
                  <a:srgbClr val="008000"/>
                </a:solidFill>
              </a:rPr>
              <a:t>   en bas, le lac résiduel retenu derrière cette masse</a:t>
            </a:r>
          </a:p>
          <a:p>
            <a:pPr>
              <a:spcBef>
                <a:spcPct val="50000"/>
              </a:spcBef>
              <a:buFontTx/>
              <a:buChar char="•"/>
              <a:defRPr/>
            </a:pPr>
            <a:r>
              <a:rPr lang="fr-FR" sz="2400" b="1" dirty="0">
                <a:solidFill>
                  <a:srgbClr val="008000"/>
                </a:solidFill>
              </a:rPr>
              <a:t>   à gauche, la langue d’un glissement ancien, dont le ravin boisé figure la zone de départ </a:t>
            </a:r>
          </a:p>
        </p:txBody>
      </p:sp>
      <p:sp>
        <p:nvSpPr>
          <p:cNvPr id="5125" name="Arc 5"/>
          <p:cNvSpPr>
            <a:spLocks/>
          </p:cNvSpPr>
          <p:nvPr/>
        </p:nvSpPr>
        <p:spPr bwMode="auto">
          <a:xfrm rot="-4076808">
            <a:off x="2841626" y="1350962"/>
            <a:ext cx="715962" cy="1128713"/>
          </a:xfrm>
          <a:custGeom>
            <a:avLst/>
            <a:gdLst>
              <a:gd name="T0" fmla="*/ 11168941 w 21600"/>
              <a:gd name="T1" fmla="*/ 0 h 27951"/>
              <a:gd name="T2" fmla="*/ 21645189 w 21600"/>
              <a:gd name="T3" fmla="*/ 45543381 h 27951"/>
              <a:gd name="T4" fmla="*/ 0 w 21600"/>
              <a:gd name="T5" fmla="*/ 31059618 h 27951"/>
              <a:gd name="T6" fmla="*/ 0 60000 65536"/>
              <a:gd name="T7" fmla="*/ 0 60000 65536"/>
              <a:gd name="T8" fmla="*/ 0 60000 65536"/>
              <a:gd name="T9" fmla="*/ 0 w 21600"/>
              <a:gd name="T10" fmla="*/ 0 h 27951"/>
              <a:gd name="T11" fmla="*/ 21600 w 21600"/>
              <a:gd name="T12" fmla="*/ 27951 h 27951"/>
            </a:gdLst>
            <a:ahLst/>
            <a:cxnLst>
              <a:cxn ang="T6">
                <a:pos x="T0" y="T1"/>
              </a:cxn>
              <a:cxn ang="T7">
                <a:pos x="T2" y="T3"/>
              </a:cxn>
              <a:cxn ang="T8">
                <a:pos x="T4" y="T5"/>
              </a:cxn>
            </a:cxnLst>
            <a:rect l="T9" t="T10" r="T11" b="T12"/>
            <a:pathLst>
              <a:path w="21600" h="27951" fill="none" extrusionOk="0">
                <a:moveTo>
                  <a:pt x="10158" y="-1"/>
                </a:moveTo>
                <a:cubicBezTo>
                  <a:pt x="17200" y="3752"/>
                  <a:pt x="21600" y="11082"/>
                  <a:pt x="21600" y="19062"/>
                </a:cubicBezTo>
                <a:cubicBezTo>
                  <a:pt x="21600" y="22127"/>
                  <a:pt x="20947" y="25157"/>
                  <a:pt x="19686" y="27951"/>
                </a:cubicBezTo>
              </a:path>
              <a:path w="21600" h="27951" stroke="0" extrusionOk="0">
                <a:moveTo>
                  <a:pt x="10158" y="-1"/>
                </a:moveTo>
                <a:cubicBezTo>
                  <a:pt x="17200" y="3752"/>
                  <a:pt x="21600" y="11082"/>
                  <a:pt x="21600" y="19062"/>
                </a:cubicBezTo>
                <a:cubicBezTo>
                  <a:pt x="21600" y="22127"/>
                  <a:pt x="20947" y="25157"/>
                  <a:pt x="19686" y="27951"/>
                </a:cubicBezTo>
                <a:lnTo>
                  <a:pt x="0" y="19062"/>
                </a:lnTo>
                <a:close/>
              </a:path>
            </a:pathLst>
          </a:custGeom>
          <a:noFill/>
          <a:ln w="50800">
            <a:solidFill>
              <a:srgbClr val="FF3300"/>
            </a:solidFill>
            <a:round/>
            <a:headEnd/>
            <a:tailEnd/>
          </a:ln>
        </p:spPr>
        <p:txBody>
          <a:bodyPr wrap="none" anchor="ctr"/>
          <a:lstStyle/>
          <a:p>
            <a:endParaRPr lang="fr-FR"/>
          </a:p>
        </p:txBody>
      </p:sp>
      <p:sp>
        <p:nvSpPr>
          <p:cNvPr id="5126" name="Line 6"/>
          <p:cNvSpPr>
            <a:spLocks noChangeShapeType="1"/>
          </p:cNvSpPr>
          <p:nvPr/>
        </p:nvSpPr>
        <p:spPr bwMode="auto">
          <a:xfrm flipH="1">
            <a:off x="971550" y="1989138"/>
            <a:ext cx="576263" cy="792162"/>
          </a:xfrm>
          <a:prstGeom prst="line">
            <a:avLst/>
          </a:prstGeom>
          <a:noFill/>
          <a:ln w="50800">
            <a:solidFill>
              <a:srgbClr val="00FF00"/>
            </a:solidFill>
            <a:round/>
            <a:headEnd/>
            <a:tailEnd type="stealth" w="med" len="med"/>
          </a:ln>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animBg="1"/>
      <p:bldP spid="512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44475" y="115888"/>
            <a:ext cx="8720138" cy="6481762"/>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72</a:t>
            </a:fld>
            <a:endParaRPr lang="fr-FR"/>
          </a:p>
        </p:txBody>
      </p:sp>
      <p:pic>
        <p:nvPicPr>
          <p:cNvPr id="6147" name="Picture 3" descr="C:\Users\Pierre Duffaut\Pictures\vaiont av ap.jpg"/>
          <p:cNvPicPr>
            <a:picLocks noChangeAspect="1" noChangeArrowheads="1"/>
          </p:cNvPicPr>
          <p:nvPr/>
        </p:nvPicPr>
        <p:blipFill>
          <a:blip r:embed="rId2" cstate="print"/>
          <a:srcRect/>
          <a:stretch>
            <a:fillRect/>
          </a:stretch>
        </p:blipFill>
        <p:spPr bwMode="auto">
          <a:xfrm>
            <a:off x="-36512" y="594929"/>
            <a:ext cx="6912768" cy="5498367"/>
          </a:xfrm>
          <a:prstGeom prst="rect">
            <a:avLst/>
          </a:prstGeom>
          <a:noFill/>
        </p:spPr>
      </p:pic>
      <p:sp>
        <p:nvSpPr>
          <p:cNvPr id="8" name="ZoneTexte 7"/>
          <p:cNvSpPr txBox="1"/>
          <p:nvPr/>
        </p:nvSpPr>
        <p:spPr>
          <a:xfrm>
            <a:off x="6732240" y="1916832"/>
            <a:ext cx="2448272" cy="3693319"/>
          </a:xfrm>
          <a:prstGeom prst="rect">
            <a:avLst/>
          </a:prstGeom>
          <a:noFill/>
        </p:spPr>
        <p:txBody>
          <a:bodyPr wrap="square" rtlCol="0">
            <a:spAutoFit/>
          </a:bodyPr>
          <a:lstStyle/>
          <a:p>
            <a:r>
              <a:rPr lang="fr-FR" dirty="0" smtClean="0"/>
              <a:t>1a   Quaternaire</a:t>
            </a:r>
          </a:p>
          <a:p>
            <a:r>
              <a:rPr lang="fr-FR" dirty="0" smtClean="0"/>
              <a:t>1b   graviers stratifiés</a:t>
            </a:r>
          </a:p>
          <a:p>
            <a:pPr marL="342900" indent="-342900">
              <a:buAutoNum type="arabicPlain" startAt="2"/>
            </a:pPr>
            <a:r>
              <a:rPr lang="fr-FR" i="1" dirty="0" err="1" smtClean="0"/>
              <a:t>Scaglia</a:t>
            </a:r>
            <a:r>
              <a:rPr lang="fr-FR" i="1" dirty="0" smtClean="0"/>
              <a:t> rossa</a:t>
            </a:r>
          </a:p>
          <a:p>
            <a:pPr marL="342900" indent="-342900"/>
            <a:r>
              <a:rPr lang="fr-FR" dirty="0"/>
              <a:t> </a:t>
            </a:r>
            <a:r>
              <a:rPr lang="fr-FR" dirty="0" smtClean="0"/>
              <a:t>      Crétacé supérieur</a:t>
            </a:r>
          </a:p>
          <a:p>
            <a:pPr marL="342900" indent="-342900">
              <a:buAutoNum type="arabicPlain" startAt="3"/>
            </a:pPr>
            <a:r>
              <a:rPr lang="fr-FR" i="1" dirty="0" err="1" smtClean="0"/>
              <a:t>Soccher</a:t>
            </a:r>
            <a:r>
              <a:rPr lang="fr-FR" i="1" dirty="0" smtClean="0"/>
              <a:t> </a:t>
            </a:r>
            <a:r>
              <a:rPr lang="fr-FR" dirty="0" smtClean="0"/>
              <a:t>Jura-Crétacé</a:t>
            </a:r>
          </a:p>
          <a:p>
            <a:pPr marL="342900" indent="-342900"/>
            <a:r>
              <a:rPr lang="fr-FR" i="1" dirty="0" smtClean="0"/>
              <a:t>3c   </a:t>
            </a:r>
            <a:r>
              <a:rPr lang="fr-FR" i="1" dirty="0" err="1" smtClean="0"/>
              <a:t>Ammonitico</a:t>
            </a:r>
            <a:r>
              <a:rPr lang="fr-FR" i="1" dirty="0" smtClean="0"/>
              <a:t> </a:t>
            </a:r>
            <a:r>
              <a:rPr lang="fr-FR" i="1" dirty="0" err="1" smtClean="0"/>
              <a:t>rosso</a:t>
            </a:r>
            <a:endParaRPr lang="fr-FR" i="1" dirty="0" smtClean="0"/>
          </a:p>
          <a:p>
            <a:pPr marL="342900" indent="-342900">
              <a:buAutoNum type="arabicPlain" startAt="3"/>
            </a:pPr>
            <a:r>
              <a:rPr lang="fr-FR" dirty="0" smtClean="0"/>
              <a:t>Calcaire du Dogger</a:t>
            </a:r>
          </a:p>
          <a:p>
            <a:pPr marL="342900" indent="-342900">
              <a:buAutoNum type="arabicPlain" startAt="3"/>
            </a:pPr>
            <a:r>
              <a:rPr lang="fr-FR" dirty="0" smtClean="0"/>
              <a:t>Lias supérieur</a:t>
            </a:r>
          </a:p>
          <a:p>
            <a:pPr marL="342900" indent="-342900">
              <a:buAutoNum type="arabicPlain" startAt="5"/>
            </a:pPr>
            <a:r>
              <a:rPr lang="fr-FR" i="1" dirty="0" err="1" smtClean="0"/>
              <a:t>Igne</a:t>
            </a:r>
            <a:r>
              <a:rPr lang="fr-FR" dirty="0" smtClean="0"/>
              <a:t> Lias inférieur</a:t>
            </a:r>
          </a:p>
          <a:p>
            <a:pPr marL="342900" indent="-342900">
              <a:buAutoNum type="arabicPlain" startAt="5"/>
            </a:pPr>
            <a:r>
              <a:rPr lang="fr-FR" dirty="0" smtClean="0"/>
              <a:t>F de </a:t>
            </a:r>
            <a:r>
              <a:rPr lang="fr-FR" dirty="0" err="1" smtClean="0"/>
              <a:t>Soverzene</a:t>
            </a:r>
            <a:endParaRPr lang="fr-FR" dirty="0" smtClean="0"/>
          </a:p>
          <a:p>
            <a:pPr marL="342900" indent="-342900">
              <a:buAutoNum type="arabicPlain" startAt="5"/>
            </a:pPr>
            <a:r>
              <a:rPr lang="fr-FR" dirty="0" smtClean="0"/>
              <a:t>Dolomie principale</a:t>
            </a:r>
          </a:p>
          <a:p>
            <a:pPr marL="342900" indent="-342900">
              <a:buAutoNum type="arabicPlain" startAt="5"/>
            </a:pPr>
            <a:r>
              <a:rPr lang="fr-FR" dirty="0" smtClean="0"/>
              <a:t>Failles, </a:t>
            </a:r>
            <a:r>
              <a:rPr lang="fr-FR" dirty="0" err="1" smtClean="0"/>
              <a:t>chevauchmts</a:t>
            </a:r>
            <a:endParaRPr lang="fr-FR" dirty="0" smtClean="0"/>
          </a:p>
          <a:p>
            <a:pPr marL="342900" indent="-342900">
              <a:buAutoNum type="arabicPlain" startAt="5"/>
            </a:pPr>
            <a:r>
              <a:rPr lang="fr-FR" dirty="0" smtClean="0"/>
              <a:t>Surfaces de </a:t>
            </a:r>
            <a:r>
              <a:rPr lang="fr-FR" dirty="0" err="1" smtClean="0"/>
              <a:t>glissemt</a:t>
            </a:r>
            <a:endParaRPr lang="fr-FR" dirty="0"/>
          </a:p>
        </p:txBody>
      </p:sp>
      <p:sp>
        <p:nvSpPr>
          <p:cNvPr id="7" name="ZoneTexte 6"/>
          <p:cNvSpPr txBox="1"/>
          <p:nvPr/>
        </p:nvSpPr>
        <p:spPr>
          <a:xfrm>
            <a:off x="6732240" y="5877272"/>
            <a:ext cx="2520280" cy="369332"/>
          </a:xfrm>
          <a:prstGeom prst="rect">
            <a:avLst/>
          </a:prstGeom>
          <a:noFill/>
        </p:spPr>
        <p:txBody>
          <a:bodyPr wrap="square" rtlCol="0">
            <a:spAutoFit/>
          </a:bodyPr>
          <a:lstStyle/>
          <a:p>
            <a:r>
              <a:rPr lang="fr-FR" dirty="0" err="1" smtClean="0"/>
              <a:t>Semenza</a:t>
            </a:r>
            <a:r>
              <a:rPr lang="fr-FR" dirty="0" smtClean="0"/>
              <a:t>, </a:t>
            </a:r>
            <a:r>
              <a:rPr lang="fr-FR" dirty="0" err="1" smtClean="0"/>
              <a:t>Ghirotti</a:t>
            </a:r>
            <a:r>
              <a:rPr lang="fr-FR" dirty="0" smtClean="0"/>
              <a:t>, 2000</a:t>
            </a:r>
            <a:endParaRPr lang="fr-FR" dirty="0"/>
          </a:p>
        </p:txBody>
      </p:sp>
      <p:sp>
        <p:nvSpPr>
          <p:cNvPr id="11" name="Rectangle 10"/>
          <p:cNvSpPr/>
          <p:nvPr/>
        </p:nvSpPr>
        <p:spPr>
          <a:xfrm>
            <a:off x="0" y="3429000"/>
            <a:ext cx="6804248"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020544" y="476672"/>
            <a:ext cx="3275856" cy="954107"/>
          </a:xfrm>
          <a:prstGeom prst="rect">
            <a:avLst/>
          </a:prstGeom>
          <a:noFill/>
        </p:spPr>
        <p:txBody>
          <a:bodyPr wrap="square" rtlCol="0">
            <a:spAutoFit/>
          </a:bodyPr>
          <a:lstStyle/>
          <a:p>
            <a:pPr algn="ctr"/>
            <a:r>
              <a:rPr lang="fr-FR" sz="2800" b="1" dirty="0" smtClean="0"/>
              <a:t>VALLÉE du VAIONT COUPES avant/après</a:t>
            </a:r>
            <a:endParaRPr lang="fr-FR" sz="28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73</a:t>
            </a:fld>
            <a:endParaRPr lang="fr-FR"/>
          </a:p>
        </p:txBody>
      </p:sp>
      <p:pic>
        <p:nvPicPr>
          <p:cNvPr id="6147" name="Picture 3" descr="C:\Users\Pierre Duffaut\Pictures\vaiont av ap.jpg"/>
          <p:cNvPicPr>
            <a:picLocks noChangeAspect="1" noChangeArrowheads="1"/>
          </p:cNvPicPr>
          <p:nvPr/>
        </p:nvPicPr>
        <p:blipFill>
          <a:blip r:embed="rId2" cstate="print"/>
          <a:srcRect/>
          <a:stretch>
            <a:fillRect/>
          </a:stretch>
        </p:blipFill>
        <p:spPr bwMode="auto">
          <a:xfrm>
            <a:off x="-36512" y="594929"/>
            <a:ext cx="6912768" cy="5498367"/>
          </a:xfrm>
          <a:prstGeom prst="rect">
            <a:avLst/>
          </a:prstGeom>
          <a:noFill/>
        </p:spPr>
      </p:pic>
      <p:sp>
        <p:nvSpPr>
          <p:cNvPr id="10" name="ZoneTexte 9"/>
          <p:cNvSpPr txBox="1"/>
          <p:nvPr/>
        </p:nvSpPr>
        <p:spPr>
          <a:xfrm>
            <a:off x="5868144" y="332656"/>
            <a:ext cx="3275856" cy="954107"/>
          </a:xfrm>
          <a:prstGeom prst="rect">
            <a:avLst/>
          </a:prstGeom>
          <a:noFill/>
        </p:spPr>
        <p:txBody>
          <a:bodyPr wrap="square" rtlCol="0">
            <a:spAutoFit/>
          </a:bodyPr>
          <a:lstStyle/>
          <a:p>
            <a:pPr algn="ctr"/>
            <a:r>
              <a:rPr lang="fr-FR" sz="2800" b="1" dirty="0" smtClean="0"/>
              <a:t>VALLÉE du VAIONT COUPES avant/après</a:t>
            </a:r>
            <a:endParaRPr lang="fr-FR" sz="2800" b="1" dirty="0"/>
          </a:p>
        </p:txBody>
      </p:sp>
      <p:sp>
        <p:nvSpPr>
          <p:cNvPr id="8" name="ZoneTexte 7"/>
          <p:cNvSpPr txBox="1"/>
          <p:nvPr/>
        </p:nvSpPr>
        <p:spPr>
          <a:xfrm>
            <a:off x="6732240" y="1916832"/>
            <a:ext cx="2448272" cy="3693319"/>
          </a:xfrm>
          <a:prstGeom prst="rect">
            <a:avLst/>
          </a:prstGeom>
          <a:noFill/>
        </p:spPr>
        <p:txBody>
          <a:bodyPr wrap="square" rtlCol="0">
            <a:spAutoFit/>
          </a:bodyPr>
          <a:lstStyle/>
          <a:p>
            <a:r>
              <a:rPr lang="fr-FR" dirty="0" smtClean="0"/>
              <a:t>1a   Quaternaire</a:t>
            </a:r>
          </a:p>
          <a:p>
            <a:r>
              <a:rPr lang="fr-FR" dirty="0" smtClean="0"/>
              <a:t>1b   graviers stratifiés</a:t>
            </a:r>
          </a:p>
          <a:p>
            <a:pPr marL="342900" indent="-342900">
              <a:buAutoNum type="arabicPlain" startAt="2"/>
            </a:pPr>
            <a:r>
              <a:rPr lang="fr-FR" i="1" dirty="0" err="1" smtClean="0"/>
              <a:t>Scaglia</a:t>
            </a:r>
            <a:r>
              <a:rPr lang="fr-FR" i="1" dirty="0" smtClean="0"/>
              <a:t> rossa</a:t>
            </a:r>
          </a:p>
          <a:p>
            <a:pPr marL="342900" indent="-342900"/>
            <a:r>
              <a:rPr lang="fr-FR" dirty="0"/>
              <a:t> </a:t>
            </a:r>
            <a:r>
              <a:rPr lang="fr-FR" dirty="0" smtClean="0"/>
              <a:t>      Crétacé supérieur</a:t>
            </a:r>
          </a:p>
          <a:p>
            <a:pPr marL="342900" indent="-342900">
              <a:buAutoNum type="arabicPlain" startAt="3"/>
            </a:pPr>
            <a:r>
              <a:rPr lang="fr-FR" i="1" dirty="0" err="1" smtClean="0"/>
              <a:t>Soccher</a:t>
            </a:r>
            <a:r>
              <a:rPr lang="fr-FR" i="1" dirty="0" smtClean="0"/>
              <a:t> </a:t>
            </a:r>
            <a:r>
              <a:rPr lang="fr-FR" dirty="0" smtClean="0"/>
              <a:t>Jura-Crétacé</a:t>
            </a:r>
          </a:p>
          <a:p>
            <a:pPr marL="342900" indent="-342900"/>
            <a:r>
              <a:rPr lang="fr-FR" i="1" dirty="0" smtClean="0"/>
              <a:t>3c   </a:t>
            </a:r>
            <a:r>
              <a:rPr lang="fr-FR" i="1" dirty="0" err="1" smtClean="0"/>
              <a:t>Ammonitico</a:t>
            </a:r>
            <a:r>
              <a:rPr lang="fr-FR" i="1" dirty="0" smtClean="0"/>
              <a:t> </a:t>
            </a:r>
            <a:r>
              <a:rPr lang="fr-FR" i="1" dirty="0" err="1" smtClean="0"/>
              <a:t>rosso</a:t>
            </a:r>
            <a:endParaRPr lang="fr-FR" i="1" dirty="0" smtClean="0"/>
          </a:p>
          <a:p>
            <a:pPr marL="342900" indent="-342900">
              <a:buAutoNum type="arabicPlain" startAt="3"/>
            </a:pPr>
            <a:r>
              <a:rPr lang="fr-FR" dirty="0" smtClean="0"/>
              <a:t>Calcaire du Dogger</a:t>
            </a:r>
          </a:p>
          <a:p>
            <a:pPr marL="342900" indent="-342900">
              <a:buAutoNum type="arabicPlain" startAt="3"/>
            </a:pPr>
            <a:r>
              <a:rPr lang="fr-FR" dirty="0" smtClean="0"/>
              <a:t>Lias supérieur</a:t>
            </a:r>
          </a:p>
          <a:p>
            <a:pPr marL="342900" indent="-342900">
              <a:buAutoNum type="arabicPlain" startAt="5"/>
            </a:pPr>
            <a:r>
              <a:rPr lang="fr-FR" i="1" dirty="0" err="1" smtClean="0"/>
              <a:t>Igne</a:t>
            </a:r>
            <a:r>
              <a:rPr lang="fr-FR" dirty="0" smtClean="0"/>
              <a:t> Lias inférieur</a:t>
            </a:r>
          </a:p>
          <a:p>
            <a:pPr marL="342900" indent="-342900">
              <a:buAutoNum type="arabicPlain" startAt="5"/>
            </a:pPr>
            <a:r>
              <a:rPr lang="fr-FR" dirty="0" smtClean="0"/>
              <a:t>F de </a:t>
            </a:r>
            <a:r>
              <a:rPr lang="fr-FR" dirty="0" err="1" smtClean="0"/>
              <a:t>Soverzene</a:t>
            </a:r>
            <a:endParaRPr lang="fr-FR" dirty="0" smtClean="0"/>
          </a:p>
          <a:p>
            <a:pPr marL="342900" indent="-342900">
              <a:buAutoNum type="arabicPlain" startAt="5"/>
            </a:pPr>
            <a:r>
              <a:rPr lang="fr-FR" dirty="0" smtClean="0"/>
              <a:t>Dolomie principale</a:t>
            </a:r>
          </a:p>
          <a:p>
            <a:pPr marL="342900" indent="-342900">
              <a:buAutoNum type="arabicPlain" startAt="5"/>
            </a:pPr>
            <a:r>
              <a:rPr lang="fr-FR" dirty="0" smtClean="0"/>
              <a:t>Failles, </a:t>
            </a:r>
            <a:r>
              <a:rPr lang="fr-FR" dirty="0" err="1" smtClean="0"/>
              <a:t>chevauchmts</a:t>
            </a:r>
            <a:endParaRPr lang="fr-FR" dirty="0" smtClean="0"/>
          </a:p>
          <a:p>
            <a:pPr marL="342900" indent="-342900">
              <a:buAutoNum type="arabicPlain" startAt="5"/>
            </a:pPr>
            <a:r>
              <a:rPr lang="fr-FR" dirty="0" smtClean="0"/>
              <a:t>Surfaces de </a:t>
            </a:r>
            <a:r>
              <a:rPr lang="fr-FR" dirty="0" err="1" smtClean="0"/>
              <a:t>glissemt</a:t>
            </a:r>
            <a:endParaRPr lang="fr-FR" dirty="0"/>
          </a:p>
        </p:txBody>
      </p:sp>
      <p:sp>
        <p:nvSpPr>
          <p:cNvPr id="7" name="ZoneTexte 6"/>
          <p:cNvSpPr txBox="1"/>
          <p:nvPr/>
        </p:nvSpPr>
        <p:spPr>
          <a:xfrm>
            <a:off x="6732240" y="5877272"/>
            <a:ext cx="2520280" cy="369332"/>
          </a:xfrm>
          <a:prstGeom prst="rect">
            <a:avLst/>
          </a:prstGeom>
          <a:noFill/>
        </p:spPr>
        <p:txBody>
          <a:bodyPr wrap="square" rtlCol="0">
            <a:spAutoFit/>
          </a:bodyPr>
          <a:lstStyle/>
          <a:p>
            <a:r>
              <a:rPr lang="fr-FR" dirty="0" err="1" smtClean="0"/>
              <a:t>Semenza</a:t>
            </a:r>
            <a:r>
              <a:rPr lang="fr-FR" dirty="0" smtClean="0"/>
              <a:t>, </a:t>
            </a:r>
            <a:r>
              <a:rPr lang="fr-FR" dirty="0" err="1" smtClean="0"/>
              <a:t>Ghirotti</a:t>
            </a:r>
            <a:r>
              <a:rPr lang="fr-FR" dirty="0" smtClean="0"/>
              <a:t>, 2000</a:t>
            </a:r>
            <a:endParaRPr lang="fr-FR" dirty="0"/>
          </a:p>
        </p:txBody>
      </p:sp>
      <p:grpSp>
        <p:nvGrpSpPr>
          <p:cNvPr id="15" name="Groupe 14"/>
          <p:cNvGrpSpPr/>
          <p:nvPr/>
        </p:nvGrpSpPr>
        <p:grpSpPr>
          <a:xfrm>
            <a:off x="1187624" y="2492896"/>
            <a:ext cx="2952328" cy="1008112"/>
            <a:chOff x="1187624" y="2492896"/>
            <a:chExt cx="2952328" cy="1008112"/>
          </a:xfrm>
        </p:grpSpPr>
        <p:sp>
          <p:nvSpPr>
            <p:cNvPr id="9" name="ZoneTexte 8"/>
            <p:cNvSpPr txBox="1"/>
            <p:nvPr/>
          </p:nvSpPr>
          <p:spPr>
            <a:xfrm>
              <a:off x="1187624" y="2852936"/>
              <a:ext cx="2952328" cy="648072"/>
            </a:xfrm>
            <a:prstGeom prst="rect">
              <a:avLst/>
            </a:prstGeom>
            <a:noFill/>
            <a:ln w="19050">
              <a:solidFill>
                <a:schemeClr val="tx1"/>
              </a:solidFill>
            </a:ln>
          </p:spPr>
          <p:txBody>
            <a:bodyPr wrap="square" rtlCol="0">
              <a:spAutoFit/>
            </a:bodyPr>
            <a:lstStyle/>
            <a:p>
              <a:pPr algn="ctr"/>
              <a:r>
                <a:rPr lang="fr-FR" b="1" dirty="0" smtClean="0">
                  <a:solidFill>
                    <a:srgbClr val="C00000"/>
                  </a:solidFill>
                </a:rPr>
                <a:t>Première gorge, remplie par un premier glissement</a:t>
              </a:r>
              <a:endParaRPr lang="fr-FR" b="1" dirty="0">
                <a:solidFill>
                  <a:srgbClr val="C00000"/>
                </a:solidFill>
              </a:endParaRPr>
            </a:p>
          </p:txBody>
        </p:sp>
        <p:cxnSp>
          <p:nvCxnSpPr>
            <p:cNvPr id="13" name="Connecteur droit avec flèche 12"/>
            <p:cNvCxnSpPr/>
            <p:nvPr/>
          </p:nvCxnSpPr>
          <p:spPr>
            <a:xfrm rot="360000" flipH="1" flipV="1">
              <a:off x="2606969" y="2492896"/>
              <a:ext cx="36004" cy="3600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ierre Duffaut\Contacts\Desktop\Alonso\alonso 5.JPG"/>
          <p:cNvPicPr>
            <a:picLocks noChangeAspect="1" noChangeArrowheads="1"/>
          </p:cNvPicPr>
          <p:nvPr/>
        </p:nvPicPr>
        <p:blipFill>
          <a:blip r:embed="rId2" cstate="print"/>
          <a:srcRect/>
          <a:stretch>
            <a:fillRect/>
          </a:stretch>
        </p:blipFill>
        <p:spPr bwMode="auto">
          <a:xfrm>
            <a:off x="-5725144" y="-2763688"/>
            <a:ext cx="23114568" cy="7920880"/>
          </a:xfrm>
          <a:prstGeom prst="rect">
            <a:avLst/>
          </a:prstGeom>
          <a:noFill/>
        </p:spPr>
      </p:pic>
      <p:pic>
        <p:nvPicPr>
          <p:cNvPr id="1026" name="Picture 2" descr="C:\Users\Pierre Duffaut\Contacts\Desktop\Alonso\alonso 5.JPG"/>
          <p:cNvPicPr>
            <a:picLocks noChangeAspect="1" noChangeArrowheads="1"/>
          </p:cNvPicPr>
          <p:nvPr/>
        </p:nvPicPr>
        <p:blipFill>
          <a:blip r:embed="rId2" cstate="print"/>
          <a:srcRect/>
          <a:stretch>
            <a:fillRect/>
          </a:stretch>
        </p:blipFill>
        <p:spPr bwMode="auto">
          <a:xfrm>
            <a:off x="0" y="3789040"/>
            <a:ext cx="9144000" cy="3096344"/>
          </a:xfrm>
          <a:prstGeom prst="rect">
            <a:avLst/>
          </a:prstGeom>
          <a:noFill/>
        </p:spPr>
      </p:pic>
      <p:sp>
        <p:nvSpPr>
          <p:cNvPr id="6" name="Espace réservé du numéro de diapositive 5"/>
          <p:cNvSpPr>
            <a:spLocks noGrp="1"/>
          </p:cNvSpPr>
          <p:nvPr>
            <p:ph type="sldNum" sz="quarter" idx="12"/>
          </p:nvPr>
        </p:nvSpPr>
        <p:spPr/>
        <p:txBody>
          <a:bodyPr/>
          <a:lstStyle/>
          <a:p>
            <a:fld id="{6D9EAD39-6891-4C2E-A23D-0792C21CFB4E}" type="slidenum">
              <a:rPr lang="fr-FR" smtClean="0"/>
              <a:pPr/>
              <a:t>74</a:t>
            </a:fld>
            <a:endParaRPr lang="fr-FR"/>
          </a:p>
        </p:txBody>
      </p:sp>
      <p:sp>
        <p:nvSpPr>
          <p:cNvPr id="7" name="Espace réservé du pied de page 6"/>
          <p:cNvSpPr>
            <a:spLocks noGrp="1"/>
          </p:cNvSpPr>
          <p:nvPr>
            <p:ph type="ftr" sz="quarter" idx="11"/>
          </p:nvPr>
        </p:nvSpPr>
        <p:spPr/>
        <p:txBody>
          <a:bodyPr/>
          <a:lstStyle/>
          <a:p>
            <a:r>
              <a:rPr lang="fr-FR" smtClean="0"/>
              <a:t>SOCGEO-Nov2014</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75</a:t>
            </a:fld>
            <a:endParaRPr lang="fr-FR"/>
          </a:p>
        </p:txBody>
      </p:sp>
      <p:pic>
        <p:nvPicPr>
          <p:cNvPr id="5122" name="Picture 2" descr="C:\Users\Pierre Duffaut\Contacts\Desktop\Alonso\alonso4.JPG"/>
          <p:cNvPicPr>
            <a:picLocks noChangeAspect="1" noChangeArrowheads="1"/>
          </p:cNvPicPr>
          <p:nvPr/>
        </p:nvPicPr>
        <p:blipFill>
          <a:blip r:embed="rId2" cstate="print"/>
          <a:srcRect/>
          <a:stretch>
            <a:fillRect/>
          </a:stretch>
        </p:blipFill>
        <p:spPr bwMode="auto">
          <a:xfrm>
            <a:off x="0" y="709729"/>
            <a:ext cx="9144000" cy="5438541"/>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ierre Duffaut\Documents\barrages\Longarone avant.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76</a:t>
            </a:fld>
            <a:endParaRPr lang="fr-FR"/>
          </a:p>
        </p:txBody>
      </p:sp>
      <p:pic>
        <p:nvPicPr>
          <p:cNvPr id="5" name="Picture 2" descr="C:\Users\Pierre Duffaut\Documents\barrages\Longaroe après.JPG"/>
          <p:cNvPicPr>
            <a:picLocks noChangeAspect="1" noChangeArrowheads="1"/>
          </p:cNvPicPr>
          <p:nvPr/>
        </p:nvPicPr>
        <p:blipFill>
          <a:blip r:embed="rId3" cstate="print"/>
          <a:srcRect/>
          <a:stretch>
            <a:fillRect/>
          </a:stretch>
        </p:blipFill>
        <p:spPr bwMode="auto">
          <a:xfrm rot="21189543">
            <a:off x="1569362" y="-1055025"/>
            <a:ext cx="8291524" cy="60031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ierre Duffaut\Documents\barrages\Longaroe après.JPG"/>
          <p:cNvPicPr>
            <a:picLocks noChangeAspect="1" noChangeArrowheads="1"/>
          </p:cNvPicPr>
          <p:nvPr/>
        </p:nvPicPr>
        <p:blipFill>
          <a:blip r:embed="rId2" cstate="print"/>
          <a:srcRect/>
          <a:stretch>
            <a:fillRect/>
          </a:stretch>
        </p:blipFill>
        <p:spPr bwMode="auto">
          <a:xfrm>
            <a:off x="0" y="118806"/>
            <a:ext cx="9144000" cy="6620388"/>
          </a:xfrm>
          <a:prstGeom prst="rect">
            <a:avLst/>
          </a:prstGeom>
          <a:noFill/>
        </p:spPr>
      </p:pic>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77</a:t>
            </a:fld>
            <a:endParaRPr lang="fr-F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78</a:t>
            </a:fld>
            <a:endParaRPr lang="fr-FR"/>
          </a:p>
        </p:txBody>
      </p:sp>
      <p:pic>
        <p:nvPicPr>
          <p:cNvPr id="1027" name="Picture 3" descr="C:\Users\Pierre Duffaut\Pictures\barrages\64-6.JPG"/>
          <p:cNvPicPr>
            <a:picLocks noChangeAspect="1" noChangeArrowheads="1"/>
          </p:cNvPicPr>
          <p:nvPr/>
        </p:nvPicPr>
        <p:blipFill>
          <a:blip r:embed="rId2" cstate="print"/>
          <a:srcRect/>
          <a:stretch>
            <a:fillRect/>
          </a:stretch>
        </p:blipFill>
        <p:spPr bwMode="auto">
          <a:xfrm>
            <a:off x="141303" y="548680"/>
            <a:ext cx="8750626" cy="5688632"/>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79</a:t>
            </a:fld>
            <a:endParaRPr lang="fr-FR"/>
          </a:p>
        </p:txBody>
      </p:sp>
      <p:pic>
        <p:nvPicPr>
          <p:cNvPr id="2050" name="Picture 2" descr="C:\Users\Pierre Duffaut\Pictures\barrages\67-3 et 4.JPG"/>
          <p:cNvPicPr>
            <a:picLocks noChangeAspect="1" noChangeArrowheads="1"/>
          </p:cNvPicPr>
          <p:nvPr/>
        </p:nvPicPr>
        <p:blipFill>
          <a:blip r:embed="rId2" cstate="print"/>
          <a:srcRect/>
          <a:stretch>
            <a:fillRect/>
          </a:stretch>
        </p:blipFill>
        <p:spPr bwMode="auto">
          <a:xfrm>
            <a:off x="27725" y="1700808"/>
            <a:ext cx="8899205" cy="338437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smtClean="0"/>
              <a:t>SOCGEO-Nov2014</a:t>
            </a:r>
            <a:endParaRPr lang="fr-FR"/>
          </a:p>
        </p:txBody>
      </p:sp>
      <p:sp>
        <p:nvSpPr>
          <p:cNvPr id="5" name="Espace réservé du numéro de diapositive 4"/>
          <p:cNvSpPr>
            <a:spLocks noGrp="1"/>
          </p:cNvSpPr>
          <p:nvPr>
            <p:ph type="sldNum" sz="quarter" idx="12"/>
          </p:nvPr>
        </p:nvSpPr>
        <p:spPr/>
        <p:txBody>
          <a:bodyPr/>
          <a:lstStyle/>
          <a:p>
            <a:fld id="{6D9EAD39-6891-4C2E-A23D-0792C21CFB4E}" type="slidenum">
              <a:rPr lang="fr-FR" smtClean="0"/>
              <a:pPr/>
              <a:t>8</a:t>
            </a:fld>
            <a:endParaRPr lang="fr-FR"/>
          </a:p>
        </p:txBody>
      </p:sp>
      <p:pic>
        <p:nvPicPr>
          <p:cNvPr id="1026" name="Picture 2" descr="E:\barrages\Voiont après.jpg"/>
          <p:cNvPicPr>
            <a:picLocks noChangeAspect="1" noChangeArrowheads="1"/>
          </p:cNvPicPr>
          <p:nvPr/>
        </p:nvPicPr>
        <p:blipFill>
          <a:blip r:embed="rId2" cstate="print"/>
          <a:srcRect/>
          <a:stretch>
            <a:fillRect/>
          </a:stretch>
        </p:blipFill>
        <p:spPr bwMode="auto">
          <a:xfrm>
            <a:off x="317513" y="303365"/>
            <a:ext cx="9079023" cy="535788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Visite de la vallée du </a:t>
            </a:r>
            <a:r>
              <a:rPr lang="fr-FR" dirty="0" err="1" smtClean="0"/>
              <a:t>Vaiont</a:t>
            </a:r>
            <a:endParaRPr lang="fr-FR" dirty="0"/>
          </a:p>
        </p:txBody>
      </p:sp>
      <p:sp>
        <p:nvSpPr>
          <p:cNvPr id="3" name="Sous-titre 2"/>
          <p:cNvSpPr>
            <a:spLocks noGrp="1"/>
          </p:cNvSpPr>
          <p:nvPr>
            <p:ph type="subTitle" idx="1"/>
          </p:nvPr>
        </p:nvSpPr>
        <p:spPr/>
        <p:txBody>
          <a:bodyPr/>
          <a:lstStyle/>
          <a:p>
            <a:r>
              <a:rPr lang="fr-FR" dirty="0" smtClean="0"/>
              <a:t>À partir du col San </a:t>
            </a:r>
            <a:r>
              <a:rPr lang="fr-FR" dirty="0" err="1" smtClean="0"/>
              <a:t>Osvaldo</a:t>
            </a:r>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6D9EAD39-6891-4C2E-A23D-0792C21CFB4E}" type="slidenum">
              <a:rPr lang="fr-FR" smtClean="0"/>
              <a:pPr/>
              <a:t>81</a:t>
            </a:fld>
            <a:endParaRPr lang="fr-FR"/>
          </a:p>
        </p:txBody>
      </p:sp>
      <p:pic>
        <p:nvPicPr>
          <p:cNvPr id="3074" name="Picture 2"/>
          <p:cNvPicPr>
            <a:picLocks noChangeAspect="1" noChangeArrowheads="1"/>
          </p:cNvPicPr>
          <p:nvPr/>
        </p:nvPicPr>
        <p:blipFill>
          <a:blip r:embed="rId2" cstate="print"/>
          <a:srcRect/>
          <a:stretch>
            <a:fillRect/>
          </a:stretch>
        </p:blipFill>
        <p:spPr bwMode="auto">
          <a:xfrm>
            <a:off x="-38160" y="0"/>
            <a:ext cx="9182161" cy="6093296"/>
          </a:xfrm>
          <a:prstGeom prst="rect">
            <a:avLst/>
          </a:prstGeom>
          <a:noFill/>
          <a:ln w="9525">
            <a:noFill/>
            <a:miter lim="800000"/>
            <a:headEnd/>
            <a:tailEnd/>
          </a:ln>
        </p:spPr>
      </p:pic>
      <p:sp>
        <p:nvSpPr>
          <p:cNvPr id="6" name="ZoneTexte 5"/>
          <p:cNvSpPr txBox="1"/>
          <p:nvPr/>
        </p:nvSpPr>
        <p:spPr>
          <a:xfrm>
            <a:off x="0" y="6021288"/>
            <a:ext cx="9144000" cy="923330"/>
          </a:xfrm>
          <a:prstGeom prst="rect">
            <a:avLst/>
          </a:prstGeom>
          <a:solidFill>
            <a:schemeClr val="tx2"/>
          </a:solidFill>
        </p:spPr>
        <p:txBody>
          <a:bodyPr wrap="square" rtlCol="0">
            <a:spAutoFit/>
          </a:bodyPr>
          <a:lstStyle/>
          <a:p>
            <a:pPr>
              <a:lnSpc>
                <a:spcPct val="150000"/>
              </a:lnSpc>
            </a:pPr>
            <a:r>
              <a:rPr lang="fr-FR" b="1" dirty="0" smtClean="0">
                <a:solidFill>
                  <a:srgbClr val="FFFF00"/>
                </a:solidFill>
              </a:rPr>
              <a:t>LE MONT TOC</a:t>
            </a:r>
            <a:r>
              <a:rPr lang="fr-FR" dirty="0" smtClean="0">
                <a:solidFill>
                  <a:srgbClr val="FFFF00"/>
                </a:solidFill>
              </a:rPr>
              <a:t>, vu du col: de face, cicatrice ancienne et au pied langue glissée érodée par torrent</a:t>
            </a:r>
          </a:p>
          <a:p>
            <a:pPr>
              <a:lnSpc>
                <a:spcPct val="150000"/>
              </a:lnSpc>
            </a:pPr>
            <a:r>
              <a:rPr lang="fr-FR" dirty="0" smtClean="0">
                <a:solidFill>
                  <a:srgbClr val="FFFF00"/>
                </a:solidFill>
              </a:rPr>
              <a:t>Sur son versant nord, à droite, cicatrice du glissement du 9 oct. 1963 dans la retenue du barrage </a:t>
            </a:r>
            <a:endParaRPr lang="fr-FR" dirty="0">
              <a:solidFill>
                <a:srgbClr val="FFFF00"/>
              </a:solidFill>
            </a:endParaRPr>
          </a:p>
        </p:txBody>
      </p:sp>
      <p:sp>
        <p:nvSpPr>
          <p:cNvPr id="5" name="ZoneTexte 4"/>
          <p:cNvSpPr txBox="1"/>
          <p:nvPr/>
        </p:nvSpPr>
        <p:spPr>
          <a:xfrm>
            <a:off x="179512" y="-25643"/>
            <a:ext cx="8712968" cy="646331"/>
          </a:xfrm>
          <a:prstGeom prst="rect">
            <a:avLst/>
          </a:prstGeom>
          <a:noFill/>
        </p:spPr>
        <p:txBody>
          <a:bodyPr wrap="square" rtlCol="0">
            <a:spAutoFit/>
          </a:bodyPr>
          <a:lstStyle/>
          <a:p>
            <a:pPr algn="ctr"/>
            <a:r>
              <a:rPr lang="fr-FR" b="1" dirty="0" smtClean="0">
                <a:solidFill>
                  <a:srgbClr val="C00000"/>
                </a:solidFill>
              </a:rPr>
              <a:t>À ma connaissance personne n’a signalé la cicatrice ancienne et la langue qui en est issue, d’autant plus visibles                 puisque c’était autrefois le seul accès routier à cette vallée</a:t>
            </a:r>
            <a:endParaRPr lang="fr-FR"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6D9EAD39-6891-4C2E-A23D-0792C21CFB4E}" type="slidenum">
              <a:rPr lang="fr-FR" smtClean="0"/>
              <a:pPr/>
              <a:t>82</a:t>
            </a:fld>
            <a:endParaRPr lang="fr-FR"/>
          </a:p>
        </p:txBody>
      </p:sp>
      <p:pic>
        <p:nvPicPr>
          <p:cNvPr id="1026" name="Picture 2"/>
          <p:cNvPicPr>
            <a:picLocks noChangeAspect="1" noChangeArrowheads="1"/>
          </p:cNvPicPr>
          <p:nvPr/>
        </p:nvPicPr>
        <p:blipFill>
          <a:blip r:embed="rId2" cstate="print"/>
          <a:srcRect/>
          <a:stretch>
            <a:fillRect/>
          </a:stretch>
        </p:blipFill>
        <p:spPr bwMode="auto">
          <a:xfrm>
            <a:off x="-1030288" y="116632"/>
            <a:ext cx="10210800" cy="5353050"/>
          </a:xfrm>
          <a:prstGeom prst="rect">
            <a:avLst/>
          </a:prstGeom>
          <a:noFill/>
          <a:ln w="9525">
            <a:noFill/>
            <a:miter lim="800000"/>
            <a:headEnd/>
            <a:tailEnd/>
          </a:ln>
        </p:spPr>
      </p:pic>
      <p:sp>
        <p:nvSpPr>
          <p:cNvPr id="5" name="ZoneTexte 4"/>
          <p:cNvSpPr txBox="1"/>
          <p:nvPr/>
        </p:nvSpPr>
        <p:spPr>
          <a:xfrm>
            <a:off x="107504" y="5517232"/>
            <a:ext cx="8856984" cy="1200329"/>
          </a:xfrm>
          <a:prstGeom prst="rect">
            <a:avLst/>
          </a:prstGeom>
          <a:noFill/>
        </p:spPr>
        <p:txBody>
          <a:bodyPr wrap="square" rtlCol="0">
            <a:spAutoFit/>
          </a:bodyPr>
          <a:lstStyle/>
          <a:p>
            <a:r>
              <a:rPr lang="fr-FR" dirty="0" smtClean="0"/>
              <a:t>Un nouveau pont a été construit sur le </a:t>
            </a:r>
            <a:r>
              <a:rPr lang="fr-FR" dirty="0" err="1" smtClean="0"/>
              <a:t>Vaiont</a:t>
            </a:r>
            <a:r>
              <a:rPr lang="fr-FR" dirty="0" smtClean="0"/>
              <a:t> en amont de ERTO (caché à droite) raccordant la route rive droite et la piste rive gauche aménagée pour desservir </a:t>
            </a:r>
            <a:r>
              <a:rPr lang="fr-FR" dirty="0" err="1" smtClean="0"/>
              <a:t>Pineda</a:t>
            </a:r>
            <a:r>
              <a:rPr lang="fr-FR" dirty="0" smtClean="0"/>
              <a:t> : la vue de ce pont montre le Mont Toc, sa cicatrice ancienne et les dernières, un toit de </a:t>
            </a:r>
            <a:r>
              <a:rPr lang="fr-FR" dirty="0" err="1" smtClean="0"/>
              <a:t>Pineda</a:t>
            </a:r>
            <a:r>
              <a:rPr lang="fr-FR" dirty="0" smtClean="0"/>
              <a:t>, ainsi que le couloir séparant les masses glissés de </a:t>
            </a:r>
            <a:r>
              <a:rPr lang="fr-FR" dirty="0" err="1" smtClean="0"/>
              <a:t>Pineda</a:t>
            </a:r>
            <a:r>
              <a:rPr lang="fr-FR" dirty="0" smtClean="0"/>
              <a:t> et de 1963</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748528"/>
            <a:ext cx="9144000" cy="5360944"/>
          </a:xfrm>
          <a:prstGeom prst="rect">
            <a:avLst/>
          </a:prstGeom>
          <a:noFill/>
          <a:ln w="9525">
            <a:noFill/>
            <a:miter lim="800000"/>
            <a:headEnd/>
            <a:tailEnd/>
          </a:ln>
        </p:spPr>
      </p:pic>
      <p:sp>
        <p:nvSpPr>
          <p:cNvPr id="5" name="ZoneTexte 4"/>
          <p:cNvSpPr txBox="1"/>
          <p:nvPr/>
        </p:nvSpPr>
        <p:spPr>
          <a:xfrm>
            <a:off x="0" y="6093296"/>
            <a:ext cx="9144000" cy="646331"/>
          </a:xfrm>
          <a:prstGeom prst="rect">
            <a:avLst/>
          </a:prstGeom>
          <a:noFill/>
        </p:spPr>
        <p:txBody>
          <a:bodyPr wrap="square" rtlCol="0">
            <a:spAutoFit/>
          </a:bodyPr>
          <a:lstStyle/>
          <a:p>
            <a:pPr algn="ctr"/>
            <a:r>
              <a:rPr lang="fr-FR" dirty="0" smtClean="0"/>
              <a:t>Le vieux village d’ERTO (et son extension récente plus haut sur l’adret) dominent le confluent du torrent affluent venant de la droite; au fond le lac résiduel et les cicatrices du Mont TOC </a:t>
            </a:r>
            <a:endParaRPr lang="fr-F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56700" cy="5918200"/>
          </a:xfrm>
          <a:prstGeom prst="rect">
            <a:avLst/>
          </a:prstGeom>
          <a:noFill/>
          <a:ln w="9525">
            <a:noFill/>
            <a:miter lim="800000"/>
            <a:headEnd/>
            <a:tailEnd/>
          </a:ln>
        </p:spPr>
      </p:pic>
      <p:sp>
        <p:nvSpPr>
          <p:cNvPr id="3" name="ZoneTexte 2"/>
          <p:cNvSpPr txBox="1"/>
          <p:nvPr/>
        </p:nvSpPr>
        <p:spPr>
          <a:xfrm>
            <a:off x="0" y="6021288"/>
            <a:ext cx="9144000" cy="646331"/>
          </a:xfrm>
          <a:prstGeom prst="rect">
            <a:avLst/>
          </a:prstGeom>
          <a:noFill/>
        </p:spPr>
        <p:txBody>
          <a:bodyPr wrap="square" rtlCol="0">
            <a:spAutoFit/>
          </a:bodyPr>
          <a:lstStyle/>
          <a:p>
            <a:r>
              <a:rPr lang="fr-FR" dirty="0" smtClean="0"/>
              <a:t>À gauche, ERTO et son extension récente sur l’adret, à droite la route arrive du col Sant Oswaldo en face torrent  </a:t>
            </a:r>
            <a:r>
              <a:rPr lang="fr-FR" smtClean="0"/>
              <a:t>Zemola</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296400" cy="6292850"/>
          </a:xfrm>
          <a:prstGeom prst="rect">
            <a:avLst/>
          </a:prstGeom>
          <a:noFill/>
          <a:ln w="9525">
            <a:noFill/>
            <a:miter lim="800000"/>
            <a:headEnd/>
            <a:tailEnd/>
          </a:ln>
        </p:spPr>
      </p:pic>
      <p:sp>
        <p:nvSpPr>
          <p:cNvPr id="3" name="ZoneTexte 2"/>
          <p:cNvSpPr txBox="1"/>
          <p:nvPr/>
        </p:nvSpPr>
        <p:spPr>
          <a:xfrm>
            <a:off x="0" y="6237312"/>
            <a:ext cx="9144000" cy="646331"/>
          </a:xfrm>
          <a:prstGeom prst="rect">
            <a:avLst/>
          </a:prstGeom>
          <a:noFill/>
        </p:spPr>
        <p:txBody>
          <a:bodyPr wrap="square" rtlCol="0">
            <a:spAutoFit/>
          </a:bodyPr>
          <a:lstStyle/>
          <a:p>
            <a:r>
              <a:rPr lang="fr-FR" dirty="0" smtClean="0"/>
              <a:t>Au centre la langue de </a:t>
            </a:r>
            <a:r>
              <a:rPr lang="fr-FR" dirty="0" err="1" smtClean="0"/>
              <a:t>Pineda</a:t>
            </a:r>
            <a:r>
              <a:rPr lang="fr-FR" dirty="0" smtClean="0"/>
              <a:t>, érodée par le torrent, dont les apports coupent en deux le lac résiduel; à gauche la masse glissée de 1963 (ERTO dans l’angle droit en haut)  </a:t>
            </a:r>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6D9EAD39-6891-4C2E-A23D-0792C21CFB4E}" type="slidenum">
              <a:rPr lang="fr-FR" smtClean="0"/>
              <a:pPr/>
              <a:t>86</a:t>
            </a:fld>
            <a:endParaRPr lang="fr-FR"/>
          </a:p>
        </p:txBody>
      </p:sp>
      <p:pic>
        <p:nvPicPr>
          <p:cNvPr id="1026" name="Picture 2"/>
          <p:cNvPicPr>
            <a:picLocks noChangeAspect="1" noChangeArrowheads="1"/>
          </p:cNvPicPr>
          <p:nvPr/>
        </p:nvPicPr>
        <p:blipFill>
          <a:blip r:embed="rId2" cstate="print"/>
          <a:srcRect/>
          <a:stretch>
            <a:fillRect/>
          </a:stretch>
        </p:blipFill>
        <p:spPr bwMode="auto">
          <a:xfrm>
            <a:off x="0" y="404664"/>
            <a:ext cx="9645650" cy="5283200"/>
          </a:xfrm>
          <a:prstGeom prst="rect">
            <a:avLst/>
          </a:prstGeom>
          <a:noFill/>
          <a:ln w="9525">
            <a:noFill/>
            <a:miter lim="800000"/>
            <a:headEnd/>
            <a:tailEnd/>
          </a:ln>
        </p:spPr>
      </p:pic>
      <p:sp>
        <p:nvSpPr>
          <p:cNvPr id="5" name="ZoneTexte 4"/>
          <p:cNvSpPr txBox="1"/>
          <p:nvPr/>
        </p:nvSpPr>
        <p:spPr>
          <a:xfrm>
            <a:off x="0" y="5733256"/>
            <a:ext cx="9144000" cy="923330"/>
          </a:xfrm>
          <a:prstGeom prst="rect">
            <a:avLst/>
          </a:prstGeom>
          <a:noFill/>
        </p:spPr>
        <p:txBody>
          <a:bodyPr wrap="square" rtlCol="0">
            <a:spAutoFit/>
          </a:bodyPr>
          <a:lstStyle/>
          <a:p>
            <a:r>
              <a:rPr lang="fr-FR" dirty="0" smtClean="0"/>
              <a:t>Le lac résiduel vu du nouveau pont sur le </a:t>
            </a:r>
            <a:r>
              <a:rPr lang="fr-FR" dirty="0" err="1" smtClean="0"/>
              <a:t>Vaiont</a:t>
            </a:r>
            <a:r>
              <a:rPr lang="fr-FR" dirty="0" smtClean="0"/>
              <a:t> ; la brume cache la partie inférieure de la masse glissée, limitée par le couloir visible à gauche ; le sommet central est rive droite du Piave. </a:t>
            </a:r>
          </a:p>
          <a:p>
            <a:r>
              <a:rPr lang="fr-FR" dirty="0" smtClean="0"/>
              <a:t>À gauche la cicatrice; à droite ERTO domine le confluent du torrent </a:t>
            </a:r>
            <a:r>
              <a:rPr lang="fr-FR" dirty="0" err="1" smtClean="0"/>
              <a:t>Zemola</a:t>
            </a:r>
            <a:endParaRPr lang="fr-F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ago di Vajont, Erto e Casso, Longarone"/>
          <p:cNvPicPr>
            <a:picLocks noChangeAspect="1" noChangeArrowheads="1"/>
          </p:cNvPicPr>
          <p:nvPr/>
        </p:nvPicPr>
        <p:blipFill>
          <a:blip r:embed="rId2" cstate="print"/>
          <a:srcRect/>
          <a:stretch>
            <a:fillRect/>
          </a:stretch>
        </p:blipFill>
        <p:spPr bwMode="auto">
          <a:xfrm>
            <a:off x="0" y="404664"/>
            <a:ext cx="9324528" cy="2610867"/>
          </a:xfrm>
          <a:prstGeom prst="rect">
            <a:avLst/>
          </a:prstGeom>
          <a:noFill/>
        </p:spPr>
      </p:pic>
      <p:pic>
        <p:nvPicPr>
          <p:cNvPr id="12292" name="Picture 4" descr="lago di Vajont, Erto e Casso, Longarone"/>
          <p:cNvPicPr>
            <a:picLocks noChangeAspect="1" noChangeArrowheads="1"/>
          </p:cNvPicPr>
          <p:nvPr/>
        </p:nvPicPr>
        <p:blipFill>
          <a:blip r:embed="rId3" cstate="print"/>
          <a:srcRect/>
          <a:stretch>
            <a:fillRect/>
          </a:stretch>
        </p:blipFill>
        <p:spPr bwMode="auto">
          <a:xfrm>
            <a:off x="-294713" y="2996952"/>
            <a:ext cx="9438713" cy="3303549"/>
          </a:xfrm>
          <a:prstGeom prst="rect">
            <a:avLst/>
          </a:prstGeom>
          <a:noFill/>
        </p:spPr>
      </p:pic>
      <p:sp>
        <p:nvSpPr>
          <p:cNvPr id="6" name="ZoneTexte 5"/>
          <p:cNvSpPr txBox="1"/>
          <p:nvPr/>
        </p:nvSpPr>
        <p:spPr>
          <a:xfrm>
            <a:off x="0" y="44624"/>
            <a:ext cx="9144000" cy="369332"/>
          </a:xfrm>
          <a:prstGeom prst="rect">
            <a:avLst/>
          </a:prstGeom>
          <a:noFill/>
        </p:spPr>
        <p:txBody>
          <a:bodyPr wrap="square" rtlCol="0">
            <a:spAutoFit/>
          </a:bodyPr>
          <a:lstStyle/>
          <a:p>
            <a:pPr algn="ctr"/>
            <a:r>
              <a:rPr lang="fr-FR" dirty="0" smtClean="0"/>
              <a:t>Panorama d’au-dessus de CASSO : versant du Mont  TOC et masse glissée </a:t>
            </a:r>
            <a:endParaRPr lang="fr-FR" dirty="0"/>
          </a:p>
        </p:txBody>
      </p:sp>
      <p:sp>
        <p:nvSpPr>
          <p:cNvPr id="7" name="ZoneTexte 6"/>
          <p:cNvSpPr txBox="1"/>
          <p:nvPr/>
        </p:nvSpPr>
        <p:spPr>
          <a:xfrm>
            <a:off x="0" y="6237312"/>
            <a:ext cx="9144000" cy="646331"/>
          </a:xfrm>
          <a:prstGeom prst="rect">
            <a:avLst/>
          </a:prstGeom>
          <a:noFill/>
        </p:spPr>
        <p:txBody>
          <a:bodyPr wrap="square" rtlCol="0">
            <a:spAutoFit/>
          </a:bodyPr>
          <a:lstStyle/>
          <a:p>
            <a:pPr algn="ctr"/>
            <a:r>
              <a:rPr lang="fr-FR" dirty="0" smtClean="0"/>
              <a:t>Panorama du front du glissement dans sa partie aval, jusqu’au barrage et son pavillon d’accueil</a:t>
            </a:r>
          </a:p>
          <a:p>
            <a:pPr algn="ctr"/>
            <a:r>
              <a:rPr lang="fr-FR" dirty="0" smtClean="0"/>
              <a:t>La forêt n’a pas repris sur les calcaires balayés par la vague au-dessus de l’appui </a:t>
            </a:r>
            <a:r>
              <a:rPr lang="fr-FR" smtClean="0"/>
              <a:t>rive gauche </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SOCGEO-Nov2014</a:t>
            </a:r>
            <a:endParaRPr lang="fr-FR"/>
          </a:p>
        </p:txBody>
      </p:sp>
      <p:sp>
        <p:nvSpPr>
          <p:cNvPr id="3" name="Espace réservé du numéro de diapositive 2"/>
          <p:cNvSpPr>
            <a:spLocks noGrp="1"/>
          </p:cNvSpPr>
          <p:nvPr>
            <p:ph type="sldNum" sz="quarter" idx="12"/>
          </p:nvPr>
        </p:nvSpPr>
        <p:spPr/>
        <p:txBody>
          <a:bodyPr/>
          <a:lstStyle/>
          <a:p>
            <a:fld id="{6D9EAD39-6891-4C2E-A23D-0792C21CFB4E}" type="slidenum">
              <a:rPr lang="fr-FR" smtClean="0"/>
              <a:pPr/>
              <a:t>9</a:t>
            </a:fld>
            <a:endParaRPr lang="fr-FR"/>
          </a:p>
        </p:txBody>
      </p:sp>
      <p:pic>
        <p:nvPicPr>
          <p:cNvPr id="103426" name="Picture 2" descr="Fessura.jpg"/>
          <p:cNvPicPr>
            <a:picLocks noChangeAspect="1" noChangeArrowheads="1"/>
          </p:cNvPicPr>
          <p:nvPr/>
        </p:nvPicPr>
        <p:blipFill>
          <a:blip r:embed="rId2" cstate="print"/>
          <a:srcRect/>
          <a:stretch>
            <a:fillRect/>
          </a:stretch>
        </p:blipFill>
        <p:spPr bwMode="auto">
          <a:xfrm>
            <a:off x="931479" y="1231627"/>
            <a:ext cx="7096905" cy="4933677"/>
          </a:xfrm>
          <a:prstGeom prst="rect">
            <a:avLst/>
          </a:prstGeom>
          <a:noFill/>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3371</TotalTime>
  <Words>2284</Words>
  <Application>Microsoft Office PowerPoint</Application>
  <PresentationFormat>Affichage à l'écran (4:3)</PresentationFormat>
  <Paragraphs>300</Paragraphs>
  <Slides>87</Slides>
  <Notes>7</Notes>
  <HiddenSlides>0</HiddenSlides>
  <MMClips>0</MMClips>
  <ScaleCrop>false</ScaleCrop>
  <HeadingPairs>
    <vt:vector size="4" baseType="variant">
      <vt:variant>
        <vt:lpstr>Thème</vt:lpstr>
      </vt:variant>
      <vt:variant>
        <vt:i4>1</vt:i4>
      </vt:variant>
      <vt:variant>
        <vt:lpstr>Titres des diapositives</vt:lpstr>
      </vt:variant>
      <vt:variant>
        <vt:i4>87</vt:i4>
      </vt:variant>
    </vt:vector>
  </HeadingPairs>
  <TitlesOfParts>
    <vt:vector size="88" baseType="lpstr">
      <vt:lpstr>Thème Office</vt:lpstr>
      <vt:lpstr>Montagne dérangée et barrage maudit </vt:lpstr>
      <vt:lpstr>Montagne dérangée et barrage maudit </vt:lpstr>
      <vt:lpstr>Diapositive 3</vt:lpstr>
      <vt:lpstr>Montagne dérangée et barrage maudit </vt:lpstr>
      <vt:lpstr>Montagne dérangée et barrage maudit </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Visite de la vallée du Vaiont</vt:lpstr>
      <vt:lpstr>Diapositive 81</vt:lpstr>
      <vt:lpstr>Diapositive 82</vt:lpstr>
      <vt:lpstr>Diapositive 83</vt:lpstr>
      <vt:lpstr>Diapositive 84</vt:lpstr>
      <vt:lpstr>Diapositive 85</vt:lpstr>
      <vt:lpstr>Diapositive 86</vt:lpstr>
      <vt:lpstr>Diapositive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Catastrophe de Vaiont</dc:title>
  <dc:creator>Pierre Duffaut</dc:creator>
  <cp:lastModifiedBy>Pierre Duffaut</cp:lastModifiedBy>
  <cp:revision>50</cp:revision>
  <dcterms:created xsi:type="dcterms:W3CDTF">2013-12-25T17:22:54Z</dcterms:created>
  <dcterms:modified xsi:type="dcterms:W3CDTF">2014-10-23T15:11:08Z</dcterms:modified>
</cp:coreProperties>
</file>