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85" d="100"/>
          <a:sy n="185" d="100"/>
        </p:scale>
        <p:origin x="-4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351B20-7808-4F35-81A9-3CACE639C258}" type="datetimeFigureOut">
              <a:rPr lang="fr-FR" smtClean="0"/>
              <a:t>02 10 12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01BF9A-CF6D-4CF2-8AAE-FCE7723060E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7573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74BB-C0A1-4323-8EE2-D1A6C584CE6E}" type="datetimeFigureOut">
              <a:rPr lang="fr-FR" smtClean="0"/>
              <a:t>02 10 12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12E0-9B72-42A9-9B65-EE264E51F49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74BB-C0A1-4323-8EE2-D1A6C584CE6E}" type="datetimeFigureOut">
              <a:rPr lang="fr-FR" smtClean="0"/>
              <a:t>02 10 12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12E0-9B72-42A9-9B65-EE264E51F49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74BB-C0A1-4323-8EE2-D1A6C584CE6E}" type="datetimeFigureOut">
              <a:rPr lang="fr-FR" smtClean="0"/>
              <a:t>02 10 12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12E0-9B72-42A9-9B65-EE264E51F49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74BB-C0A1-4323-8EE2-D1A6C584CE6E}" type="datetimeFigureOut">
              <a:rPr lang="fr-FR" smtClean="0"/>
              <a:t>02 10 12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12E0-9B72-42A9-9B65-EE264E51F49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74BB-C0A1-4323-8EE2-D1A6C584CE6E}" type="datetimeFigureOut">
              <a:rPr lang="fr-FR" smtClean="0"/>
              <a:t>02 10 12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12E0-9B72-42A9-9B65-EE264E51F49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74BB-C0A1-4323-8EE2-D1A6C584CE6E}" type="datetimeFigureOut">
              <a:rPr lang="fr-FR" smtClean="0"/>
              <a:t>02 10 12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12E0-9B72-42A9-9B65-EE264E51F49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74BB-C0A1-4323-8EE2-D1A6C584CE6E}" type="datetimeFigureOut">
              <a:rPr lang="fr-FR" smtClean="0"/>
              <a:t>02 10 12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12E0-9B72-42A9-9B65-EE264E51F49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74BB-C0A1-4323-8EE2-D1A6C584CE6E}" type="datetimeFigureOut">
              <a:rPr lang="fr-FR" smtClean="0"/>
              <a:t>02 10 12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12E0-9B72-42A9-9B65-EE264E51F49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74BB-C0A1-4323-8EE2-D1A6C584CE6E}" type="datetimeFigureOut">
              <a:rPr lang="fr-FR" smtClean="0"/>
              <a:t>02 10 12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12E0-9B72-42A9-9B65-EE264E51F49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74BB-C0A1-4323-8EE2-D1A6C584CE6E}" type="datetimeFigureOut">
              <a:rPr lang="fr-FR" smtClean="0"/>
              <a:t>02 10 12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12E0-9B72-42A9-9B65-EE264E51F49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74BB-C0A1-4323-8EE2-D1A6C584CE6E}" type="datetimeFigureOut">
              <a:rPr lang="fr-FR" smtClean="0"/>
              <a:t>02 10 12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12E0-9B72-42A9-9B65-EE264E51F49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074BB-C0A1-4323-8EE2-D1A6C584CE6E}" type="datetimeFigureOut">
              <a:rPr lang="fr-FR" smtClean="0"/>
              <a:t>02 10 12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712E0-9B72-42A9-9B65-EE264E51F493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IMPACT ARRET FESSENHEIM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692696"/>
            <a:ext cx="8507288" cy="5721499"/>
          </a:xfrm>
          <a:ln>
            <a:solidFill>
              <a:srgbClr val="002060"/>
            </a:solidFill>
          </a:ln>
        </p:spPr>
        <p:txBody>
          <a:bodyPr>
            <a:normAutofit fontScale="70000" lnSpcReduction="20000"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10 ans de plus Fessenheim (1800 MW) :</a:t>
            </a:r>
          </a:p>
          <a:p>
            <a:pPr lvl="1"/>
            <a:r>
              <a:rPr lang="fr-FR" b="1" dirty="0" smtClean="0">
                <a:solidFill>
                  <a:srgbClr val="C00000"/>
                </a:solidFill>
              </a:rPr>
              <a:t>Fonctionnement 120 TWh à 40 €/MWh soit 4,8 milliards €</a:t>
            </a:r>
          </a:p>
          <a:p>
            <a:pPr lvl="1"/>
            <a:r>
              <a:rPr lang="fr-FR" b="1" dirty="0" smtClean="0">
                <a:solidFill>
                  <a:srgbClr val="C00000"/>
                </a:solidFill>
              </a:rPr>
              <a:t>Recettes vente sur 10 ans: 8,4 G€ (70 €/MWh moyen)</a:t>
            </a:r>
          </a:p>
          <a:p>
            <a:pPr lvl="1"/>
            <a:r>
              <a:rPr lang="fr-FR" b="1" dirty="0" smtClean="0">
                <a:solidFill>
                  <a:srgbClr val="C00000"/>
                </a:solidFill>
              </a:rPr>
              <a:t>Coût du post Fukushima: environ 200 à 300 M€</a:t>
            </a:r>
          </a:p>
          <a:p>
            <a:pPr lvl="1"/>
            <a:r>
              <a:rPr lang="fr-FR" b="1" dirty="0" smtClean="0">
                <a:solidFill>
                  <a:srgbClr val="C00000"/>
                </a:solidFill>
              </a:rPr>
              <a:t>Emissions de CO2 environ 0,6 millions de tonnes de CO2 (50g/kWh selon RTE en France en 2011 par kWh produit)</a:t>
            </a:r>
          </a:p>
          <a:p>
            <a:r>
              <a:rPr lang="fr-FR" b="1" dirty="0" smtClean="0">
                <a:solidFill>
                  <a:srgbClr val="C00000"/>
                </a:solidFill>
              </a:rPr>
              <a:t>Avec le gaz il faudrait (en Alsace?), pour suppléer Fessenheim </a:t>
            </a:r>
          </a:p>
          <a:p>
            <a:pPr lvl="1"/>
            <a:r>
              <a:rPr lang="fr-FR" b="1" dirty="0" smtClean="0">
                <a:solidFill>
                  <a:srgbClr val="C00000"/>
                </a:solidFill>
              </a:rPr>
              <a:t> investir 1800 MW soit 2,5 milliards d’€</a:t>
            </a:r>
          </a:p>
          <a:p>
            <a:pPr lvl="1"/>
            <a:r>
              <a:rPr lang="fr-FR" b="1" dirty="0" smtClean="0">
                <a:solidFill>
                  <a:srgbClr val="C00000"/>
                </a:solidFill>
              </a:rPr>
              <a:t>acheter pour 7 milliards € de gaz (importé) en 10 ans</a:t>
            </a:r>
          </a:p>
          <a:p>
            <a:pPr lvl="1"/>
            <a:r>
              <a:rPr lang="fr-FR" b="1" dirty="0" smtClean="0">
                <a:solidFill>
                  <a:srgbClr val="C00000"/>
                </a:solidFill>
              </a:rPr>
              <a:t>Impact </a:t>
            </a:r>
            <a:r>
              <a:rPr lang="fr-FR" b="1" dirty="0" smtClean="0">
                <a:solidFill>
                  <a:srgbClr val="C00000"/>
                </a:solidFill>
              </a:rPr>
              <a:t>environnemental : </a:t>
            </a:r>
            <a:r>
              <a:rPr lang="fr-FR" b="1" dirty="0" smtClean="0">
                <a:solidFill>
                  <a:srgbClr val="C00000"/>
                </a:solidFill>
              </a:rPr>
              <a:t>54 millions de tonnes de CO2 dans l’atmosphère en 10 ans (450 g/kWh)</a:t>
            </a:r>
          </a:p>
          <a:p>
            <a:r>
              <a:rPr lang="fr-FR" b="1" dirty="0" smtClean="0">
                <a:solidFill>
                  <a:srgbClr val="C00000"/>
                </a:solidFill>
              </a:rPr>
              <a:t>Avec des éoliennes (40% éoliennes 60% gaz) il faudrait investir d’ici 2016 pour une fourniture en base + </a:t>
            </a:r>
            <a:r>
              <a:rPr lang="fr-FR" b="1" dirty="0" err="1" smtClean="0">
                <a:solidFill>
                  <a:srgbClr val="C00000"/>
                </a:solidFill>
              </a:rPr>
              <a:t>demi-base</a:t>
            </a:r>
            <a:r>
              <a:rPr lang="fr-FR" b="1" dirty="0" smtClean="0">
                <a:solidFill>
                  <a:srgbClr val="C00000"/>
                </a:solidFill>
              </a:rPr>
              <a:t> (comme Fessenheim)</a:t>
            </a:r>
          </a:p>
          <a:p>
            <a:pPr lvl="1"/>
            <a:r>
              <a:rPr lang="fr-FR" sz="2400" b="1" dirty="0" smtClean="0">
                <a:solidFill>
                  <a:srgbClr val="C00000"/>
                </a:solidFill>
              </a:rPr>
              <a:t>2200 MW éolien (terrestre) soit 3,3 milliards € d’investissements</a:t>
            </a:r>
          </a:p>
          <a:p>
            <a:pPr lvl="1"/>
            <a:r>
              <a:rPr lang="fr-FR" sz="2400" b="1" dirty="0" smtClean="0">
                <a:solidFill>
                  <a:srgbClr val="C00000"/>
                </a:solidFill>
              </a:rPr>
              <a:t>1000 MW gaz soit 1,4 milliards € d’investissement	                       </a:t>
            </a:r>
            <a:r>
              <a:rPr lang="fr-FR" sz="3300" b="1" dirty="0" smtClean="0">
                <a:solidFill>
                  <a:srgbClr val="002060"/>
                </a:solidFill>
              </a:rPr>
              <a:t>5,2 milliards €</a:t>
            </a:r>
          </a:p>
          <a:p>
            <a:pPr lvl="1"/>
            <a:r>
              <a:rPr lang="fr-FR" sz="2400" b="1" dirty="0" smtClean="0">
                <a:solidFill>
                  <a:srgbClr val="C00000"/>
                </a:solidFill>
              </a:rPr>
              <a:t> Réseau HT 0,5 milliards €</a:t>
            </a:r>
          </a:p>
          <a:p>
            <a:pPr lvl="1">
              <a:buFont typeface="Arial" pitchFamily="34" charset="0"/>
              <a:buChar char="•"/>
            </a:pPr>
            <a:r>
              <a:rPr lang="fr-FR" b="1" dirty="0" smtClean="0">
                <a:solidFill>
                  <a:srgbClr val="C00000"/>
                </a:solidFill>
              </a:rPr>
              <a:t> Gaz: 4,2 milliards € et </a:t>
            </a:r>
            <a:r>
              <a:rPr lang="fr-FR" b="1" dirty="0" smtClean="0">
                <a:solidFill>
                  <a:srgbClr val="002060"/>
                </a:solidFill>
              </a:rPr>
              <a:t>32 millions de tonnes de CO2 en 10 ans (27,4 en 2011 pour l’ensemble du secteur électrique RTE)</a:t>
            </a:r>
            <a:endParaRPr lang="fr-FR" b="1" dirty="0" smtClean="0">
              <a:solidFill>
                <a:srgbClr val="C00000"/>
              </a:solidFill>
            </a:endParaRPr>
          </a:p>
          <a:p>
            <a:r>
              <a:rPr lang="fr-FR" b="1" dirty="0" smtClean="0">
                <a:solidFill>
                  <a:srgbClr val="C00000"/>
                </a:solidFill>
              </a:rPr>
              <a:t>Anticipation des dépenses de démantèlement: 800 M€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11/10/2012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J-P. Pervès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3FE2-C068-449A-8445-490F1A5737E5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7" name="Accolade fermante 6"/>
          <p:cNvSpPr/>
          <p:nvPr/>
        </p:nvSpPr>
        <p:spPr>
          <a:xfrm>
            <a:off x="7092280" y="4653136"/>
            <a:ext cx="45719" cy="720080"/>
          </a:xfrm>
          <a:prstGeom prst="rightBrac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192</Words>
  <Application>Microsoft Macintosh PowerPoint</Application>
  <PresentationFormat>Présentation à l'écran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IMPACT ARRET FESSENHEIM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ARRET FESSENHEIM</dc:title>
  <dc:creator>PERVES</dc:creator>
  <cp:lastModifiedBy>cricket sahara</cp:lastModifiedBy>
  <cp:revision>3</cp:revision>
  <dcterms:created xsi:type="dcterms:W3CDTF">2012-10-02T18:12:58Z</dcterms:created>
  <dcterms:modified xsi:type="dcterms:W3CDTF">2012-10-02T20:06:31Z</dcterms:modified>
</cp:coreProperties>
</file>