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AV" ContentType="audio/unknown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57" r:id="rId2"/>
    <p:sldId id="354" r:id="rId3"/>
    <p:sldId id="307" r:id="rId4"/>
    <p:sldId id="319" r:id="rId5"/>
    <p:sldId id="320" r:id="rId6"/>
    <p:sldId id="321" r:id="rId7"/>
    <p:sldId id="311" r:id="rId8"/>
    <p:sldId id="312" r:id="rId9"/>
    <p:sldId id="313" r:id="rId10"/>
    <p:sldId id="352" r:id="rId11"/>
    <p:sldId id="322" r:id="rId12"/>
    <p:sldId id="323" r:id="rId13"/>
    <p:sldId id="324" r:id="rId14"/>
    <p:sldId id="325" r:id="rId15"/>
    <p:sldId id="351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258" r:id="rId42"/>
    <p:sldId id="259" r:id="rId43"/>
    <p:sldId id="260" r:id="rId44"/>
    <p:sldId id="261" r:id="rId45"/>
    <p:sldId id="262" r:id="rId46"/>
    <p:sldId id="298" r:id="rId47"/>
    <p:sldId id="305" r:id="rId48"/>
    <p:sldId id="263" r:id="rId49"/>
    <p:sldId id="264" r:id="rId50"/>
    <p:sldId id="265" r:id="rId51"/>
    <p:sldId id="266" r:id="rId52"/>
    <p:sldId id="267" r:id="rId53"/>
    <p:sldId id="268" r:id="rId54"/>
    <p:sldId id="306" r:id="rId55"/>
    <p:sldId id="269" r:id="rId56"/>
    <p:sldId id="299" r:id="rId57"/>
    <p:sldId id="270" r:id="rId58"/>
    <p:sldId id="271" r:id="rId59"/>
    <p:sldId id="273" r:id="rId60"/>
    <p:sldId id="272" r:id="rId61"/>
    <p:sldId id="309" r:id="rId62"/>
    <p:sldId id="310" r:id="rId63"/>
    <p:sldId id="300" r:id="rId64"/>
    <p:sldId id="301" r:id="rId65"/>
    <p:sldId id="302" r:id="rId66"/>
    <p:sldId id="303" r:id="rId67"/>
    <p:sldId id="304" r:id="rId68"/>
    <p:sldId id="274" r:id="rId69"/>
    <p:sldId id="275" r:id="rId70"/>
    <p:sldId id="276" r:id="rId71"/>
    <p:sldId id="277" r:id="rId72"/>
    <p:sldId id="278" r:id="rId73"/>
    <p:sldId id="279" r:id="rId74"/>
    <p:sldId id="280" r:id="rId75"/>
    <p:sldId id="281" r:id="rId76"/>
    <p:sldId id="314" r:id="rId77"/>
    <p:sldId id="282" r:id="rId78"/>
    <p:sldId id="284" r:id="rId79"/>
    <p:sldId id="285" r:id="rId80"/>
    <p:sldId id="315" r:id="rId81"/>
    <p:sldId id="286" r:id="rId82"/>
    <p:sldId id="316" r:id="rId83"/>
    <p:sldId id="287" r:id="rId84"/>
    <p:sldId id="288" r:id="rId85"/>
    <p:sldId id="289" r:id="rId86"/>
    <p:sldId id="292" r:id="rId87"/>
    <p:sldId id="293" r:id="rId88"/>
    <p:sldId id="294" r:id="rId89"/>
    <p:sldId id="295" r:id="rId90"/>
    <p:sldId id="296" r:id="rId91"/>
    <p:sldId id="297" r:id="rId92"/>
    <p:sldId id="317" r:id="rId93"/>
    <p:sldId id="353" r:id="rId94"/>
    <p:sldId id="291" r:id="rId9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3376" autoAdjust="0"/>
  </p:normalViewPr>
  <p:slideViewPr>
    <p:cSldViewPr>
      <p:cViewPr>
        <p:scale>
          <a:sx n="75" d="100"/>
          <a:sy n="75" d="100"/>
        </p:scale>
        <p:origin x="-1464" y="1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0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B71D5-C893-4594-AC1B-2B18DE55CC7D}" type="datetimeFigureOut">
              <a:rPr lang="fr-FR" smtClean="0"/>
              <a:pPr/>
              <a:t>16/06/19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34804-E59F-4E58-8644-A211AC63A04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53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3B14BA-895C-4D86-9BF1-E12B51192563}" type="slidenum">
              <a:rPr lang="fr-FR" smtClean="0">
                <a:latin typeface="Arial" charset="0"/>
                <a:cs typeface="Arial" charset="0"/>
              </a:rPr>
              <a:pPr/>
              <a:t>7</a:t>
            </a:fld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A4F301-3EFF-4234-85A7-06E6BBD4CFC8}" type="slidenum">
              <a:rPr lang="fr-FR">
                <a:latin typeface="Arial" charset="0"/>
                <a:cs typeface="Arial" charset="0"/>
              </a:rPr>
              <a:pPr/>
              <a:t>49</a:t>
            </a:fld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AB515-57C0-4597-BD1B-5076B2B8279A}" type="slidenum">
              <a:rPr lang="fr-FR" smtClean="0">
                <a:latin typeface="Arial" charset="0"/>
                <a:cs typeface="Arial" charset="0"/>
              </a:rPr>
              <a:pPr/>
              <a:t>50</a:t>
            </a:fld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4A11B0-BAE7-4891-BBCD-AB6A81727DA9}" type="slidenum">
              <a:rPr lang="fr-FR">
                <a:latin typeface="Arial" charset="0"/>
                <a:cs typeface="Arial" charset="0"/>
              </a:rPr>
              <a:pPr/>
              <a:t>52</a:t>
            </a:fld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4A11B0-BAE7-4891-BBCD-AB6A81727DA9}" type="slidenum">
              <a:rPr lang="fr-FR">
                <a:latin typeface="Arial" charset="0"/>
                <a:cs typeface="Arial" charset="0"/>
              </a:rPr>
              <a:pPr/>
              <a:t>53</a:t>
            </a:fld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1C0EB-7F7A-4399-A7EC-F44CBA3C3F72}" type="slidenum">
              <a:rPr lang="fr-FR">
                <a:latin typeface="Arial" charset="0"/>
                <a:cs typeface="Arial" charset="0"/>
              </a:rPr>
              <a:pPr/>
              <a:t>54</a:t>
            </a:fld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F4D478-2528-4CF5-A0FA-D7D595EB68BE}" type="slidenum">
              <a:rPr lang="fr-FR" smtClean="0">
                <a:latin typeface="Arial" charset="0"/>
                <a:cs typeface="Arial" charset="0"/>
              </a:rPr>
              <a:pPr/>
              <a:t>57</a:t>
            </a:fld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4A8522-5A46-4F14-9DE6-D3EF87C94D59}" type="slidenum">
              <a:rPr lang="fr-FR"/>
              <a:pPr/>
              <a:t>59</a:t>
            </a:fld>
            <a:endParaRPr lang="fr-FR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FA23CC-6680-4412-A789-772F66944935}" type="slidenum">
              <a:rPr lang="fr-FR"/>
              <a:pPr/>
              <a:t>63</a:t>
            </a:fld>
            <a:endParaRPr lang="fr-FR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03CC97-58DC-41AB-95EB-B29953CA1F7F}" type="slidenum">
              <a:rPr lang="fr-FR" smtClean="0">
                <a:latin typeface="Arial" charset="0"/>
                <a:cs typeface="Arial" charset="0"/>
              </a:rPr>
              <a:pPr/>
              <a:t>64</a:t>
            </a:fld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85766-9B82-4233-A643-CE76071C842D}" type="slidenum">
              <a:rPr lang="fr-FR" smtClean="0">
                <a:latin typeface="Arial" charset="0"/>
                <a:cs typeface="Arial" charset="0"/>
              </a:rPr>
              <a:pPr/>
              <a:t>65</a:t>
            </a:fld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3B14BA-895C-4D86-9BF1-E12B51192563}" type="slidenum">
              <a:rPr lang="fr-FR" smtClean="0">
                <a:latin typeface="Arial" charset="0"/>
                <a:cs typeface="Arial" charset="0"/>
              </a:rPr>
              <a:pPr/>
              <a:t>8</a:t>
            </a:fld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209784-A04B-493A-8025-63F6A06D38FC}" type="slidenum">
              <a:rPr lang="fr-FR" smtClean="0">
                <a:latin typeface="Arial" charset="0"/>
                <a:cs typeface="Arial" charset="0"/>
              </a:rPr>
              <a:pPr/>
              <a:t>67</a:t>
            </a:fld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65F8B3-56DD-4D03-9852-5A21BBA48660}" type="slidenum">
              <a:rPr lang="fr-FR">
                <a:latin typeface="Arial" charset="0"/>
                <a:cs typeface="Arial" charset="0"/>
              </a:rPr>
              <a:pPr/>
              <a:t>68</a:t>
            </a:fld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E8E881-45A2-43C0-BEFB-67286764ED4F}" type="slidenum">
              <a:rPr lang="fr-FR"/>
              <a:pPr/>
              <a:t>70</a:t>
            </a:fld>
            <a:endParaRPr lang="fr-FR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733BC-9A17-4ABB-BFCF-957D3CEFA88A}" type="slidenum">
              <a:rPr lang="fr-FR" smtClean="0">
                <a:latin typeface="Arial" charset="0"/>
                <a:cs typeface="Arial" charset="0"/>
              </a:rPr>
              <a:pPr/>
              <a:t>71</a:t>
            </a:fld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C044C7-575D-4B30-8D63-50AB7609EF69}" type="slidenum">
              <a:rPr lang="fr-FR">
                <a:latin typeface="Arial" charset="0"/>
                <a:cs typeface="Arial" charset="0"/>
              </a:rPr>
              <a:pPr/>
              <a:t>75</a:t>
            </a:fld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75F746-6EBA-4C88-AA6B-6729ED27A8B2}" type="slidenum">
              <a:rPr lang="fr-FR" smtClean="0"/>
              <a:pPr/>
              <a:t>79</a:t>
            </a:fld>
            <a:endParaRPr lang="fr-FR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3B14BA-895C-4D86-9BF1-E12B51192563}" type="slidenum">
              <a:rPr lang="fr-FR" smtClean="0">
                <a:latin typeface="Arial" charset="0"/>
                <a:cs typeface="Arial" charset="0"/>
              </a:rPr>
              <a:pPr/>
              <a:t>9</a:t>
            </a:fld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E4BD0-51AA-49F7-AE18-97F76E663FE2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7C7BE-3C67-4576-B0F8-6E5019951626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7C7BE-3C67-4576-B0F8-6E5019951626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64A1AE-5557-4957-981B-78DD89A86AA2}" type="slidenum">
              <a:rPr lang="fr-FR"/>
              <a:pPr/>
              <a:t>39</a:t>
            </a:fld>
            <a:endParaRPr lang="fr-F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663DF-E7E0-4AE4-BDB2-3F5FB50CE990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50B9E-5DB3-4D73-95BE-0FF1DC2BD4F4}" type="slidenum">
              <a:rPr lang="fr-FR">
                <a:latin typeface="Arial" charset="0"/>
                <a:cs typeface="Arial" charset="0"/>
              </a:rPr>
              <a:pPr/>
              <a:t>47</a:t>
            </a:fld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98A4-CBDC-4031-ACDD-1364D287CD6E}" type="datetime1">
              <a:rPr lang="fr-FR" smtClean="0"/>
              <a:pPr/>
              <a:t>16/06/19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0827-FAE5-4030-A9DC-6291C9F4DE74}" type="datetime1">
              <a:rPr lang="fr-FR" smtClean="0"/>
              <a:pPr/>
              <a:t>16/06/19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979E-C998-43B5-AE8A-389F279EB89C}" type="datetime1">
              <a:rPr lang="fr-FR" smtClean="0"/>
              <a:pPr/>
              <a:t>16/06/19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F9CA-54B3-4DDB-B32C-7684A5FD8863}" type="datetime1">
              <a:rPr lang="fr-FR" smtClean="0"/>
              <a:pPr/>
              <a:t>16/06/19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0F43-DC24-44C1-A975-880C20A58F48}" type="datetime1">
              <a:rPr lang="fr-FR" smtClean="0"/>
              <a:pPr/>
              <a:t>16/06/19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535DF-DEFB-4265-B116-AF4EB953D54F}" type="datetime1">
              <a:rPr lang="fr-FR" smtClean="0"/>
              <a:pPr/>
              <a:t>16/06/19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30752-1E40-4856-9759-7EE0267C8430}" type="datetime1">
              <a:rPr lang="fr-FR" smtClean="0"/>
              <a:pPr/>
              <a:t>16/06/19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D71DB-4809-4CA6-8F53-306732F7B33A}" type="datetime1">
              <a:rPr lang="fr-FR" smtClean="0"/>
              <a:pPr/>
              <a:t>16/06/19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6388-29CD-4879-B973-A04AF9C06103}" type="datetime1">
              <a:rPr lang="fr-FR" smtClean="0"/>
              <a:pPr/>
              <a:t>16/06/19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B2E1-3519-4DC0-9C8C-D64FAF4A8ADE}" type="datetime1">
              <a:rPr lang="fr-FR" smtClean="0"/>
              <a:pPr/>
              <a:t>16/06/19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03E-2EAF-4C44-9AE2-587CC12A02BB}" type="datetime1">
              <a:rPr lang="fr-FR" smtClean="0"/>
              <a:pPr/>
              <a:t>16/06/19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6035D-07ED-4BFF-9AF1-F8FB4C9923F4}" type="datetime1">
              <a:rPr lang="fr-FR" smtClean="0"/>
              <a:pPr/>
              <a:t>16/06/19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6D3A3-81CD-4845-AA62-4D48BC10AFF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hyperlink" Target="file://localhost//upload.wikimedia.org/wikipedia/commons/a/a8/France,_Aveyron,_Barrage_de_Sarrans.jpg" TargetMode="External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tignes.reseaudescommunes.fr/userfiles/envir1s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tignes.reseaudescommunes.fr/userfiles/envir1s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3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2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Relationship Id="rId3" Type="http://schemas.openxmlformats.org/officeDocument/2006/relationships/image" Target="../media/image9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96.png"/><Relationship Id="rId6" Type="http://schemas.openxmlformats.org/officeDocument/2006/relationships/image" Target="../media/image75.png"/><Relationship Id="rId7" Type="http://schemas.openxmlformats.org/officeDocument/2006/relationships/image" Target="../media/image97.jpe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98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Relationship Id="rId3" Type="http://schemas.openxmlformats.org/officeDocument/2006/relationships/image" Target="../media/image6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jpe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</a:rPr>
              <a:t>Malpasset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 b="1" smtClean="0"/>
              <a:t>Malpasset à Technolac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11" name="Sous-titre 10"/>
          <p:cNvSpPr>
            <a:spLocks noGrp="1"/>
          </p:cNvSpPr>
          <p:nvPr>
            <p:ph type="subTitle" idx="1"/>
          </p:nvPr>
        </p:nvSpPr>
        <p:spPr>
          <a:xfrm>
            <a:off x="1115616" y="3886200"/>
            <a:ext cx="6872808" cy="1752600"/>
          </a:xfrm>
        </p:spPr>
        <p:txBody>
          <a:bodyPr>
            <a:normAutofit fontScale="70000" lnSpcReduction="20000"/>
          </a:bodyPr>
          <a:lstStyle/>
          <a:p>
            <a:r>
              <a:rPr lang="fr-FR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Pierre  DUFFAUT </a:t>
            </a:r>
          </a:p>
          <a:p>
            <a:r>
              <a:rPr lang="fr-FR" sz="4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fr-FR" sz="4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orked</a:t>
            </a:r>
            <a:r>
              <a:rPr lang="fr-FR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fr-FR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EDF </a:t>
            </a:r>
            <a:r>
              <a:rPr lang="fr-FR" sz="4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4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1948</a:t>
            </a:r>
            <a:r>
              <a:rPr lang="fr-FR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-1977</a:t>
            </a:r>
          </a:p>
          <a:p>
            <a:r>
              <a:rPr lang="fr-FR" b="1" dirty="0"/>
              <a:t>S</a:t>
            </a:r>
            <a:r>
              <a:rPr lang="fr-FR" b="1" dirty="0" smtClean="0"/>
              <a:t>ervice Géologie, département Techniques d’exécution</a:t>
            </a:r>
            <a:endParaRPr lang="fr-FR" b="1" dirty="0"/>
          </a:p>
          <a:p>
            <a:r>
              <a:rPr lang="fr-FR" b="1" dirty="0" smtClean="0"/>
              <a:t>Chef d’aménagement du barrage du LANOUX</a:t>
            </a:r>
            <a:endParaRPr lang="fr-FR" b="1" dirty="0"/>
          </a:p>
        </p:txBody>
      </p:sp>
    </p:spTree>
  </p:cSld>
  <p:clrMapOvr>
    <a:masterClrMapping/>
  </p:clrMapOvr>
  <p:transition xmlns:p14="http://schemas.microsoft.com/office/powerpoint/2010/main" advTm="1384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pic>
        <p:nvPicPr>
          <p:cNvPr id="4" name="Picture 2" descr="C:\Users\Pierre Duffaut\Contacts\Desktop\Anciens documents\Toshiba\terrain\Furen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339751" cy="3161826"/>
          </a:xfrm>
          <a:prstGeom prst="rect">
            <a:avLst/>
          </a:prstGeom>
          <a:noFill/>
        </p:spPr>
      </p:pic>
      <p:pic>
        <p:nvPicPr>
          <p:cNvPr id="1026" name="Picture 2" descr="C:\Users\Pierre Duffaut\Pictures\Roselend\DS_102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70387"/>
            <a:ext cx="3741737" cy="2487613"/>
          </a:xfrm>
          <a:prstGeom prst="rect">
            <a:avLst/>
          </a:prstGeom>
          <a:noFill/>
        </p:spPr>
      </p:pic>
      <p:pic>
        <p:nvPicPr>
          <p:cNvPr id="1028" name="Picture 4" descr="Laparan_4559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7680" y="4444506"/>
            <a:ext cx="3676320" cy="2413494"/>
          </a:xfrm>
          <a:prstGeom prst="rect">
            <a:avLst/>
          </a:prstGeom>
          <a:noFill/>
        </p:spPr>
      </p:pic>
      <p:pic>
        <p:nvPicPr>
          <p:cNvPr id="3" name="Picture 2" descr="http://img.1.vacanceo.net/classic/5729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977680"/>
            <a:ext cx="2160240" cy="2880320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0" y="321297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 FURENS  55 m </a:t>
            </a:r>
            <a:r>
              <a:rPr lang="fr-FR" sz="2000" b="1" dirty="0" smtClean="0">
                <a:solidFill>
                  <a:srgbClr val="FF0000"/>
                </a:solidFill>
              </a:rPr>
              <a:t>1856</a:t>
            </a:r>
            <a:r>
              <a:rPr lang="fr-FR" sz="2000" b="1" dirty="0" smtClean="0"/>
              <a:t>   SARRANS  116 m 1932	          CAP de LONG  101 m 1953</a:t>
            </a:r>
            <a:endParaRPr lang="fr-FR" sz="2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40050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ROSELEND 150 m 1961                                </a:t>
            </a:r>
            <a:r>
              <a:rPr lang="fr-FR" b="1" dirty="0" smtClean="0">
                <a:solidFill>
                  <a:srgbClr val="FFFF00"/>
                </a:solidFill>
              </a:rPr>
              <a:t>TOLLA 90 m 1961</a:t>
            </a:r>
            <a:r>
              <a:rPr lang="fr-FR" b="1" dirty="0" smtClean="0"/>
              <a:t>	     LAPARAN 106  m </a:t>
            </a:r>
            <a:r>
              <a:rPr lang="fr-FR" b="1" dirty="0" smtClean="0">
                <a:solidFill>
                  <a:srgbClr val="FF0000"/>
                </a:solidFill>
              </a:rPr>
              <a:t>1985</a:t>
            </a:r>
          </a:p>
          <a:p>
            <a:endParaRPr lang="fr-FR" dirty="0"/>
          </a:p>
        </p:txBody>
      </p:sp>
      <p:pic>
        <p:nvPicPr>
          <p:cNvPr id="1029" name="Picture 5" descr="C:\Users\Pierre Duffaut\Pictures\barrages\CapdeLo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0"/>
            <a:ext cx="5004048" cy="3167700"/>
          </a:xfrm>
          <a:prstGeom prst="rect">
            <a:avLst/>
          </a:prstGeom>
          <a:noFill/>
        </p:spPr>
      </p:pic>
      <p:pic>
        <p:nvPicPr>
          <p:cNvPr id="5" name="Picture 2" descr="Fichier:France, Aveyron, Barrage de Sarran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0"/>
            <a:ext cx="2355725" cy="3140967"/>
          </a:xfrm>
          <a:prstGeom prst="rect">
            <a:avLst/>
          </a:prstGeom>
          <a:noFill/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advTm="5291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784"/>
            <a:ext cx="10116616" cy="699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6012160" y="11663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River Dordogne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12160" y="116632"/>
            <a:ext cx="33843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River Dordogne 1935</a:t>
            </a:r>
          </a:p>
          <a:p>
            <a:r>
              <a:rPr lang="fr-FR" sz="3200" b="1" dirty="0" smtClean="0">
                <a:solidFill>
                  <a:srgbClr val="FFFF00"/>
                </a:solidFill>
              </a:rPr>
              <a:t>MARÈGES DAM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Designer André COYNE</a:t>
            </a:r>
          </a:p>
          <a:p>
            <a:r>
              <a:rPr lang="fr-FR" sz="2400" b="1" dirty="0" err="1" smtClean="0">
                <a:solidFill>
                  <a:srgbClr val="FFFF00"/>
                </a:solidFill>
              </a:rPr>
              <a:t>Contractor</a:t>
            </a:r>
            <a:r>
              <a:rPr lang="fr-FR" sz="2400" b="1" dirty="0" smtClean="0">
                <a:solidFill>
                  <a:srgbClr val="FFFF00"/>
                </a:solidFill>
              </a:rPr>
              <a:t> Léon BALLOT 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Pierre Duffaut\Contacts\Desktop\Coy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3676364"/>
            <a:ext cx="2995393" cy="3181635"/>
          </a:xfrm>
          <a:prstGeom prst="rect">
            <a:avLst/>
          </a:prstGeom>
          <a:noFill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0" y="0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C000"/>
                </a:solidFill>
              </a:rPr>
              <a:t>GOOGLE MAPS</a:t>
            </a:r>
            <a:endParaRPr lang="fr-FR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3602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1544"/>
            <a:ext cx="10116616" cy="699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6012160" y="116632"/>
            <a:ext cx="33843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River Dordogne 1935</a:t>
            </a:r>
          </a:p>
          <a:p>
            <a:r>
              <a:rPr lang="fr-FR" sz="3200" b="1" dirty="0" smtClean="0">
                <a:solidFill>
                  <a:srgbClr val="FFFF00"/>
                </a:solidFill>
              </a:rPr>
              <a:t>MARÈGES DAM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Designer André COYNE</a:t>
            </a:r>
          </a:p>
          <a:p>
            <a:r>
              <a:rPr lang="fr-FR" sz="2400" b="1" dirty="0" err="1" smtClean="0">
                <a:solidFill>
                  <a:srgbClr val="FFFF00"/>
                </a:solidFill>
              </a:rPr>
              <a:t>Contractor</a:t>
            </a:r>
            <a:r>
              <a:rPr lang="fr-FR" sz="2400" b="1" dirty="0" smtClean="0">
                <a:solidFill>
                  <a:srgbClr val="FFFF00"/>
                </a:solidFill>
              </a:rPr>
              <a:t> Léon BALLOT 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5" name="Picture 2" descr="C:\Users\Pierre Duffaut\Pictures\barrages\DSC01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26414"/>
            <a:ext cx="4211960" cy="3158970"/>
          </a:xfrm>
          <a:prstGeom prst="rect">
            <a:avLst/>
          </a:prstGeom>
          <a:noFill/>
        </p:spPr>
      </p:pic>
      <p:pic>
        <p:nvPicPr>
          <p:cNvPr id="3074" name="Picture 2" descr="C:\Users\Pierre Duffaut\Pictures\MarègesModè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71400"/>
            <a:ext cx="4217012" cy="2808312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5940152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-36512" y="2780928"/>
            <a:ext cx="4536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FFC000"/>
                </a:solidFill>
              </a:rPr>
              <a:t>Hydraulic</a:t>
            </a:r>
            <a:r>
              <a:rPr lang="fr-FR" sz="2800" b="1" dirty="0" smtClean="0">
                <a:solidFill>
                  <a:srgbClr val="FFC000"/>
                </a:solidFill>
              </a:rPr>
              <a:t> model</a:t>
            </a:r>
          </a:p>
          <a:p>
            <a:pPr algn="ctr"/>
            <a:r>
              <a:rPr lang="fr-FR" sz="2800" b="1" dirty="0" smtClean="0">
                <a:solidFill>
                  <a:srgbClr val="FFC000"/>
                </a:solidFill>
              </a:rPr>
              <a:t>World first ski-</a:t>
            </a:r>
            <a:r>
              <a:rPr lang="fr-FR" sz="2800" b="1" dirty="0" err="1" smtClean="0">
                <a:solidFill>
                  <a:srgbClr val="FFC000"/>
                </a:solidFill>
              </a:rPr>
              <a:t>jump</a:t>
            </a:r>
            <a:r>
              <a:rPr lang="fr-FR" sz="2800" b="1" dirty="0" smtClean="0">
                <a:solidFill>
                  <a:srgbClr val="FFC000"/>
                </a:solidFill>
              </a:rPr>
              <a:t> </a:t>
            </a:r>
            <a:r>
              <a:rPr lang="fr-FR" sz="2800" b="1" dirty="0" err="1" smtClean="0">
                <a:solidFill>
                  <a:srgbClr val="FFC000"/>
                </a:solidFill>
              </a:rPr>
              <a:t>spillway</a:t>
            </a:r>
            <a:endParaRPr lang="fr-FR" sz="2800" b="1" dirty="0" smtClean="0">
              <a:solidFill>
                <a:srgbClr val="FFC000"/>
              </a:solidFill>
            </a:endParaRPr>
          </a:p>
          <a:p>
            <a:r>
              <a:rPr lang="fr-FR" sz="2800" b="1" dirty="0" smtClean="0">
                <a:solidFill>
                  <a:srgbClr val="FFC000"/>
                </a:solidFill>
              </a:rPr>
              <a:t> </a:t>
            </a:r>
            <a:endParaRPr lang="fr-FR" sz="2800" b="1" dirty="0">
              <a:solidFill>
                <a:srgbClr val="FFC000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advTm="3411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La commune de Tign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"/>
            <a:ext cx="5004047" cy="3102510"/>
          </a:xfrm>
          <a:prstGeom prst="rect">
            <a:avLst/>
          </a:prstGeom>
          <a:noFill/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pic>
        <p:nvPicPr>
          <p:cNvPr id="33794" name="Picture 2" descr="http://lenergeek.com/wp-content/uploads/2012/03/barrage_de_tignes_chevr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113952"/>
            <a:ext cx="5148064" cy="3744047"/>
          </a:xfrm>
          <a:prstGeom prst="rect">
            <a:avLst/>
          </a:prstGeom>
          <a:noFill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148064" y="188640"/>
            <a:ext cx="38884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TIGNES </a:t>
            </a:r>
            <a:r>
              <a:rPr lang="fr-FR" sz="2400" b="1" dirty="0" smtClean="0">
                <a:solidFill>
                  <a:srgbClr val="FF0000"/>
                </a:solidFill>
              </a:rPr>
              <a:t>Village River Isère </a:t>
            </a:r>
            <a:r>
              <a:rPr lang="fr-FR" b="1" dirty="0" err="1" smtClean="0">
                <a:solidFill>
                  <a:srgbClr val="0070C0"/>
                </a:solidFill>
              </a:rPr>
              <a:t>Wide</a:t>
            </a:r>
            <a:r>
              <a:rPr lang="fr-FR" b="1" dirty="0" smtClean="0">
                <a:solidFill>
                  <a:srgbClr val="0070C0"/>
                </a:solidFill>
              </a:rPr>
              <a:t> basin </a:t>
            </a:r>
            <a:r>
              <a:rPr lang="fr-FR" b="1" dirty="0" err="1" smtClean="0">
                <a:solidFill>
                  <a:srgbClr val="0070C0"/>
                </a:solidFill>
              </a:rPr>
              <a:t>closed</a:t>
            </a:r>
            <a:r>
              <a:rPr lang="fr-FR" b="1" dirty="0" smtClean="0">
                <a:solidFill>
                  <a:srgbClr val="0070C0"/>
                </a:solidFill>
              </a:rPr>
              <a:t> by a </a:t>
            </a:r>
            <a:r>
              <a:rPr lang="fr-FR" b="1" dirty="0" err="1" smtClean="0">
                <a:solidFill>
                  <a:srgbClr val="0070C0"/>
                </a:solidFill>
              </a:rPr>
              <a:t>narrow</a:t>
            </a:r>
            <a:r>
              <a:rPr lang="fr-FR" b="1" dirty="0" smtClean="0">
                <a:solidFill>
                  <a:srgbClr val="0070C0"/>
                </a:solidFill>
              </a:rPr>
              <a:t> gorge</a:t>
            </a:r>
          </a:p>
          <a:p>
            <a:r>
              <a:rPr lang="fr-FR" b="1" dirty="0" err="1" smtClean="0">
                <a:solidFill>
                  <a:srgbClr val="0070C0"/>
                </a:solidFill>
              </a:rPr>
              <a:t>Typical</a:t>
            </a:r>
            <a:r>
              <a:rPr lang="fr-FR" b="1" dirty="0" smtClean="0">
                <a:solidFill>
                  <a:srgbClr val="0070C0"/>
                </a:solidFill>
              </a:rPr>
              <a:t> glacial </a:t>
            </a:r>
            <a:r>
              <a:rPr lang="fr-FR" b="1" dirty="0" err="1" smtClean="0">
                <a:solidFill>
                  <a:srgbClr val="0070C0"/>
                </a:solidFill>
              </a:rPr>
              <a:t>valley</a:t>
            </a:r>
            <a:r>
              <a:rPr lang="fr-FR" b="1" dirty="0" smtClean="0">
                <a:solidFill>
                  <a:srgbClr val="0070C0"/>
                </a:solidFill>
              </a:rPr>
              <a:t> and </a:t>
            </a:r>
            <a:r>
              <a:rPr lang="fr-FR" b="1" dirty="0" smtClean="0"/>
              <a:t>« </a:t>
            </a:r>
            <a:r>
              <a:rPr lang="fr-FR" b="1" i="1" dirty="0" smtClean="0">
                <a:solidFill>
                  <a:srgbClr val="FF0000"/>
                </a:solidFill>
              </a:rPr>
              <a:t>verrou</a:t>
            </a:r>
            <a:r>
              <a:rPr lang="fr-FR" b="1" dirty="0" smtClean="0"/>
              <a:t> »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5496" y="5229200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TIGNES </a:t>
            </a:r>
            <a:r>
              <a:rPr lang="fr-FR" sz="2400" b="1" dirty="0" err="1" smtClean="0">
                <a:solidFill>
                  <a:srgbClr val="FF0000"/>
                </a:solidFill>
              </a:rPr>
              <a:t>Arch</a:t>
            </a:r>
            <a:r>
              <a:rPr lang="fr-FR" sz="2400" b="1" dirty="0" smtClean="0">
                <a:solidFill>
                  <a:srgbClr val="FF0000"/>
                </a:solidFill>
              </a:rPr>
              <a:t> Dam, 180 m </a:t>
            </a:r>
            <a:r>
              <a:rPr lang="fr-FR" sz="2400" b="1" dirty="0" err="1" smtClean="0">
                <a:solidFill>
                  <a:srgbClr val="FF0000"/>
                </a:solidFill>
              </a:rPr>
              <a:t>high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r>
              <a:rPr lang="fr-FR" sz="2400" b="1" dirty="0" err="1" smtClean="0">
                <a:solidFill>
                  <a:srgbClr val="0070C0"/>
                </a:solidFill>
              </a:rPr>
              <a:t>Highest</a:t>
            </a:r>
            <a:r>
              <a:rPr lang="fr-FR" sz="2400" b="1" dirty="0" smtClean="0">
                <a:solidFill>
                  <a:srgbClr val="0070C0"/>
                </a:solidFill>
              </a:rPr>
              <a:t> in Europe in 1952</a:t>
            </a:r>
          </a:p>
          <a:p>
            <a:r>
              <a:rPr lang="fr-FR" sz="2400" b="1" dirty="0" err="1" smtClean="0">
                <a:solidFill>
                  <a:srgbClr val="0070C0"/>
                </a:solidFill>
              </a:rPr>
              <a:t>Owner</a:t>
            </a:r>
            <a:r>
              <a:rPr lang="fr-FR" sz="2400" b="1" dirty="0" smtClean="0">
                <a:solidFill>
                  <a:srgbClr val="0070C0"/>
                </a:solidFill>
              </a:rPr>
              <a:t> 	EDF </a:t>
            </a:r>
          </a:p>
          <a:p>
            <a:r>
              <a:rPr lang="fr-FR" sz="2400" b="1" dirty="0" smtClean="0">
                <a:solidFill>
                  <a:srgbClr val="0070C0"/>
                </a:solidFill>
              </a:rPr>
              <a:t>Designer 	André COYNE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1756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La commune de Tign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"/>
            <a:ext cx="5004047" cy="3102510"/>
          </a:xfrm>
          <a:prstGeom prst="rect">
            <a:avLst/>
          </a:prstGeom>
          <a:noFill/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pic>
        <p:nvPicPr>
          <p:cNvPr id="33794" name="Picture 2" descr="http://lenergeek.com/wp-content/uploads/2012/03/barrage_de_tignes_chevr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113952"/>
            <a:ext cx="5148064" cy="374404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5148064" y="188640"/>
            <a:ext cx="3888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TIGNES Village, </a:t>
            </a:r>
          </a:p>
          <a:p>
            <a:r>
              <a:rPr lang="fr-FR" b="1" dirty="0" err="1" smtClean="0"/>
              <a:t>Wide</a:t>
            </a:r>
            <a:r>
              <a:rPr lang="fr-FR" b="1" dirty="0" smtClean="0"/>
              <a:t> basin </a:t>
            </a:r>
            <a:r>
              <a:rPr lang="fr-FR" b="1" dirty="0" err="1" smtClean="0"/>
              <a:t>closed</a:t>
            </a:r>
            <a:r>
              <a:rPr lang="fr-FR" b="1" dirty="0" smtClean="0"/>
              <a:t> by a </a:t>
            </a:r>
            <a:r>
              <a:rPr lang="fr-FR" b="1" dirty="0" err="1" smtClean="0"/>
              <a:t>narrow</a:t>
            </a:r>
            <a:r>
              <a:rPr lang="fr-FR" b="1" dirty="0" smtClean="0"/>
              <a:t> gorge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5496" y="5229200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TIGNES </a:t>
            </a:r>
            <a:r>
              <a:rPr lang="fr-FR" sz="2400" b="1" dirty="0" err="1" smtClean="0">
                <a:solidFill>
                  <a:srgbClr val="FF0000"/>
                </a:solidFill>
              </a:rPr>
              <a:t>Arch</a:t>
            </a:r>
            <a:r>
              <a:rPr lang="fr-FR" sz="2400" b="1" dirty="0" smtClean="0">
                <a:solidFill>
                  <a:srgbClr val="FF0000"/>
                </a:solidFill>
              </a:rPr>
              <a:t> Dam, 180 m </a:t>
            </a:r>
            <a:r>
              <a:rPr lang="fr-FR" sz="2400" b="1" dirty="0" err="1" smtClean="0">
                <a:solidFill>
                  <a:srgbClr val="FF0000"/>
                </a:solidFill>
              </a:rPr>
              <a:t>high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r>
              <a:rPr lang="fr-FR" sz="2400" b="1" dirty="0" err="1" smtClean="0">
                <a:solidFill>
                  <a:srgbClr val="0070C0"/>
                </a:solidFill>
              </a:rPr>
              <a:t>Highest</a:t>
            </a:r>
            <a:r>
              <a:rPr lang="fr-FR" sz="2400" b="1" dirty="0" smtClean="0">
                <a:solidFill>
                  <a:srgbClr val="0070C0"/>
                </a:solidFill>
              </a:rPr>
              <a:t> in Europe in 1952</a:t>
            </a:r>
          </a:p>
          <a:p>
            <a:r>
              <a:rPr lang="fr-FR" sz="2400" b="1" dirty="0" err="1" smtClean="0">
                <a:solidFill>
                  <a:srgbClr val="0070C0"/>
                </a:solidFill>
              </a:rPr>
              <a:t>Owner</a:t>
            </a:r>
            <a:r>
              <a:rPr lang="fr-FR" sz="2400" b="1" dirty="0" smtClean="0">
                <a:solidFill>
                  <a:srgbClr val="0070C0"/>
                </a:solidFill>
              </a:rPr>
              <a:t> 	EDF </a:t>
            </a:r>
          </a:p>
          <a:p>
            <a:r>
              <a:rPr lang="fr-FR" sz="2400" b="1" dirty="0" smtClean="0">
                <a:solidFill>
                  <a:srgbClr val="0070C0"/>
                </a:solidFill>
              </a:rPr>
              <a:t>Designer 	André COYNE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2008" y="3717032"/>
            <a:ext cx="377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0070C0"/>
                </a:solidFill>
              </a:rPr>
              <a:t>In situ </a:t>
            </a:r>
            <a:r>
              <a:rPr lang="fr-FR" sz="2000" b="1" dirty="0" smtClean="0">
                <a:solidFill>
                  <a:srgbClr val="0070C0"/>
                </a:solidFill>
              </a:rPr>
              <a:t>jack  tests by Pierre Habib</a:t>
            </a:r>
          </a:p>
          <a:p>
            <a:pPr algn="ctr"/>
            <a:r>
              <a:rPr lang="fr-FR" sz="2000" b="1" dirty="0" err="1" smtClean="0">
                <a:solidFill>
                  <a:srgbClr val="0070C0"/>
                </a:solidFill>
              </a:rPr>
              <a:t>Published</a:t>
            </a:r>
            <a:r>
              <a:rPr lang="fr-FR" sz="2000" b="1" dirty="0" smtClean="0">
                <a:solidFill>
                  <a:srgbClr val="0070C0"/>
                </a:solidFill>
              </a:rPr>
              <a:t> 1950 in the first </a:t>
            </a:r>
            <a:r>
              <a:rPr lang="fr-FR" sz="2000" b="1" dirty="0" err="1" smtClean="0">
                <a:solidFill>
                  <a:srgbClr val="0070C0"/>
                </a:solidFill>
              </a:rPr>
              <a:t>paper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where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appeared</a:t>
            </a:r>
            <a:r>
              <a:rPr lang="fr-FR" sz="2000" b="1" dirty="0" smtClean="0">
                <a:solidFill>
                  <a:srgbClr val="0070C0"/>
                </a:solidFill>
              </a:rPr>
              <a:t> the </a:t>
            </a:r>
            <a:r>
              <a:rPr lang="fr-FR" sz="2000" b="1" dirty="0" err="1" smtClean="0">
                <a:solidFill>
                  <a:srgbClr val="0070C0"/>
                </a:solidFill>
              </a:rPr>
              <a:t>words</a:t>
            </a:r>
            <a:r>
              <a:rPr lang="fr-FR" sz="2000" b="1" dirty="0" smtClean="0">
                <a:solidFill>
                  <a:srgbClr val="0070C0"/>
                </a:solidFill>
              </a:rPr>
              <a:t>     ROCK MECHANICS</a:t>
            </a:r>
            <a:endParaRPr lang="fr-FR" sz="2000" b="1" dirty="0">
              <a:solidFill>
                <a:srgbClr val="0070C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48064" y="1414517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0070C0"/>
                </a:solidFill>
              </a:rPr>
              <a:t>Very</a:t>
            </a:r>
            <a:r>
              <a:rPr lang="fr-FR" b="1" dirty="0" smtClean="0">
                <a:solidFill>
                  <a:srgbClr val="0070C0"/>
                </a:solidFill>
              </a:rPr>
              <a:t> hard quartzite </a:t>
            </a:r>
            <a:r>
              <a:rPr lang="fr-FR" b="1" dirty="0" err="1" smtClean="0">
                <a:solidFill>
                  <a:srgbClr val="0070C0"/>
                </a:solidFill>
              </a:rPr>
              <a:t>foundation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fr-FR" b="1" dirty="0" err="1" smtClean="0">
                <a:solidFill>
                  <a:srgbClr val="0070C0"/>
                </a:solidFill>
              </a:rPr>
              <a:t>Lab</a:t>
            </a:r>
            <a:r>
              <a:rPr lang="fr-FR" b="1" dirty="0" smtClean="0">
                <a:solidFill>
                  <a:srgbClr val="0070C0"/>
                </a:solidFill>
              </a:rPr>
              <a:t> Young </a:t>
            </a:r>
            <a:r>
              <a:rPr lang="fr-FR" b="1" dirty="0" err="1" smtClean="0">
                <a:solidFill>
                  <a:srgbClr val="0070C0"/>
                </a:solidFill>
              </a:rPr>
              <a:t>modulus</a:t>
            </a:r>
            <a:r>
              <a:rPr lang="fr-FR" b="1" dirty="0" smtClean="0">
                <a:solidFill>
                  <a:srgbClr val="0070C0"/>
                </a:solidFill>
              </a:rPr>
              <a:t>             6500 MPa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In situ Young </a:t>
            </a:r>
            <a:r>
              <a:rPr lang="fr-FR" b="1" dirty="0" err="1" smtClean="0">
                <a:solidFill>
                  <a:srgbClr val="0070C0"/>
                </a:solidFill>
              </a:rPr>
              <a:t>modulus</a:t>
            </a:r>
            <a:r>
              <a:rPr lang="fr-FR" b="1" dirty="0" smtClean="0">
                <a:solidFill>
                  <a:srgbClr val="0070C0"/>
                </a:solidFill>
              </a:rPr>
              <a:t>        3500 MPa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148064" y="188640"/>
            <a:ext cx="3888432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TIGNES </a:t>
            </a:r>
            <a:r>
              <a:rPr lang="fr-FR" sz="2400" b="1" dirty="0" smtClean="0">
                <a:solidFill>
                  <a:srgbClr val="FF0000"/>
                </a:solidFill>
              </a:rPr>
              <a:t>Village river Isère </a:t>
            </a:r>
            <a:r>
              <a:rPr lang="fr-FR" b="1" dirty="0" err="1" smtClean="0">
                <a:solidFill>
                  <a:srgbClr val="0070C0"/>
                </a:solidFill>
              </a:rPr>
              <a:t>Wide</a:t>
            </a:r>
            <a:r>
              <a:rPr lang="fr-FR" b="1" dirty="0" smtClean="0">
                <a:solidFill>
                  <a:srgbClr val="0070C0"/>
                </a:solidFill>
              </a:rPr>
              <a:t> basin </a:t>
            </a:r>
            <a:r>
              <a:rPr lang="fr-FR" b="1" dirty="0" err="1" smtClean="0">
                <a:solidFill>
                  <a:srgbClr val="0070C0"/>
                </a:solidFill>
              </a:rPr>
              <a:t>closed</a:t>
            </a:r>
            <a:r>
              <a:rPr lang="fr-FR" b="1" dirty="0" smtClean="0">
                <a:solidFill>
                  <a:srgbClr val="0070C0"/>
                </a:solidFill>
              </a:rPr>
              <a:t> by a </a:t>
            </a:r>
            <a:r>
              <a:rPr lang="fr-FR" b="1" dirty="0" err="1" smtClean="0">
                <a:solidFill>
                  <a:srgbClr val="0070C0"/>
                </a:solidFill>
              </a:rPr>
              <a:t>narrow</a:t>
            </a:r>
            <a:r>
              <a:rPr lang="fr-FR" b="1" dirty="0" smtClean="0">
                <a:solidFill>
                  <a:srgbClr val="0070C0"/>
                </a:solidFill>
              </a:rPr>
              <a:t> gorge</a:t>
            </a:r>
          </a:p>
          <a:p>
            <a:r>
              <a:rPr lang="fr-FR" b="1" dirty="0" err="1" smtClean="0">
                <a:solidFill>
                  <a:srgbClr val="0070C0"/>
                </a:solidFill>
              </a:rPr>
              <a:t>Typical</a:t>
            </a:r>
            <a:r>
              <a:rPr lang="fr-FR" b="1" dirty="0" smtClean="0">
                <a:solidFill>
                  <a:srgbClr val="0070C0"/>
                </a:solidFill>
              </a:rPr>
              <a:t> glacial </a:t>
            </a:r>
            <a:r>
              <a:rPr lang="fr-FR" b="1" dirty="0" err="1" smtClean="0">
                <a:solidFill>
                  <a:srgbClr val="0070C0"/>
                </a:solidFill>
              </a:rPr>
              <a:t>valley</a:t>
            </a:r>
            <a:r>
              <a:rPr lang="fr-FR" b="1" dirty="0" smtClean="0">
                <a:solidFill>
                  <a:srgbClr val="0070C0"/>
                </a:solidFill>
              </a:rPr>
              <a:t> and </a:t>
            </a:r>
            <a:r>
              <a:rPr lang="fr-FR" b="1" dirty="0" smtClean="0"/>
              <a:t>« </a:t>
            </a:r>
            <a:r>
              <a:rPr lang="fr-FR" b="1" i="1" dirty="0" smtClean="0">
                <a:solidFill>
                  <a:srgbClr val="FF0000"/>
                </a:solidFill>
              </a:rPr>
              <a:t>verrou</a:t>
            </a:r>
            <a:r>
              <a:rPr lang="fr-FR" b="1" dirty="0" smtClean="0"/>
              <a:t> »</a:t>
            </a:r>
            <a:endParaRPr lang="fr-FR" b="1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5" name="Organigramme : Fusion 14"/>
          <p:cNvSpPr/>
          <p:nvPr/>
        </p:nvSpPr>
        <p:spPr>
          <a:xfrm>
            <a:off x="3275856" y="1299824"/>
            <a:ext cx="360040" cy="325760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xmlns:p14="http://schemas.microsoft.com/office/powerpoint/2010/main" advTm="4505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87960" cy="365125"/>
          </a:xfrm>
        </p:spPr>
        <p:txBody>
          <a:bodyPr/>
          <a:lstStyle/>
          <a:p>
            <a:r>
              <a:rPr lang="fr-FR" sz="1400" b="1" dirty="0" smtClean="0"/>
              <a:t>Malpasset à </a:t>
            </a:r>
            <a:r>
              <a:rPr lang="fr-FR" sz="1400" b="1" dirty="0" err="1" smtClean="0"/>
              <a:t>Technolac</a:t>
            </a:r>
            <a:endParaRPr lang="fr-FR" dirty="0"/>
          </a:p>
        </p:txBody>
      </p:sp>
      <p:pic>
        <p:nvPicPr>
          <p:cNvPr id="2050" name="Picture 2" descr="C:\Users\Pierre Duffaut\AppData\Local\Microsoft\Windows\Temporary Internet Files\Content.Outlook\1AOS3A9U\IMG_1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9300" y="3861048"/>
            <a:ext cx="2189989" cy="3284984"/>
          </a:xfrm>
          <a:prstGeom prst="rect">
            <a:avLst/>
          </a:prstGeom>
          <a:noFill/>
        </p:spPr>
      </p:pic>
      <p:pic>
        <p:nvPicPr>
          <p:cNvPr id="6" name="Picture 3" descr="C:\Users\Pierre Duffaut\Pictures\logoCFM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98386"/>
            <a:ext cx="1584176" cy="165961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5445224"/>
            <a:ext cx="1805431" cy="134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992888" cy="1470025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Leçons de Mécanique des Roches  </a:t>
            </a:r>
            <a:b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données par les Barrages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760640" y="3761745"/>
            <a:ext cx="3275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</a:rPr>
              <a:t>Problèmes de                  BORT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Mécanique     MONTEYNARD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des                               LANOUX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Roches                   VOUGLANS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1560" y="548680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70C0"/>
                </a:solidFill>
              </a:rPr>
              <a:t>À partir de la </a:t>
            </a:r>
            <a:r>
              <a:rPr lang="fr-FR" sz="3200" b="1" i="1" dirty="0" smtClean="0">
                <a:solidFill>
                  <a:srgbClr val="0070C0"/>
                </a:solidFill>
              </a:rPr>
              <a:t>ISRM Online </a:t>
            </a:r>
            <a:r>
              <a:rPr lang="fr-FR" sz="3200" b="1" i="1" dirty="0" err="1" smtClean="0">
                <a:solidFill>
                  <a:srgbClr val="0070C0"/>
                </a:solidFill>
              </a:rPr>
              <a:t>Conference</a:t>
            </a:r>
            <a:r>
              <a:rPr lang="fr-FR" sz="3200" b="1" dirty="0" smtClean="0">
                <a:solidFill>
                  <a:srgbClr val="0070C0"/>
                </a:solidFill>
              </a:rPr>
              <a:t>                    le 13 septembre 2013 à 10h GMT</a:t>
            </a:r>
            <a:endParaRPr lang="fr-FR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85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60648" y="-1755576"/>
            <a:ext cx="8388424" cy="941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Pierre Duffaut\Pictures\barrages\Bo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068960"/>
            <a:ext cx="5476705" cy="378904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164288" y="0"/>
            <a:ext cx="1907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BORT</a:t>
            </a:r>
          </a:p>
          <a:p>
            <a:pPr algn="ctr"/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Gravity</a:t>
            </a:r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125 m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1940-1951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2692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17</a:t>
            </a:fld>
            <a:endParaRPr lang="fr-FR"/>
          </a:p>
        </p:txBody>
      </p:sp>
      <p:grpSp>
        <p:nvGrpSpPr>
          <p:cNvPr id="4" name="Groupe 5"/>
          <p:cNvGrpSpPr/>
          <p:nvPr/>
        </p:nvGrpSpPr>
        <p:grpSpPr>
          <a:xfrm>
            <a:off x="0" y="0"/>
            <a:ext cx="9144000" cy="5712447"/>
            <a:chOff x="0" y="572776"/>
            <a:chExt cx="9144000" cy="5712447"/>
          </a:xfrm>
        </p:grpSpPr>
        <p:pic>
          <p:nvPicPr>
            <p:cNvPr id="1026" name="Picture 2" descr="C:\Users\Pierre Duffaut\AppData\Local\Microsoft\Windows\Temporary Internet Files\Content.Outlook\1AOS3A9U\bord a modifier (2)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72776"/>
              <a:ext cx="9144000" cy="5712447"/>
            </a:xfrm>
            <a:prstGeom prst="rect">
              <a:avLst/>
            </a:prstGeom>
            <a:noFill/>
          </p:spPr>
        </p:pic>
        <p:sp>
          <p:nvSpPr>
            <p:cNvPr id="5" name="Flèche vers le bas 4"/>
            <p:cNvSpPr/>
            <p:nvPr/>
          </p:nvSpPr>
          <p:spPr>
            <a:xfrm rot="1069360">
              <a:off x="4834542" y="1266330"/>
              <a:ext cx="484632" cy="8118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179512" y="5868561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BORT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gravity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dam on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faulted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rock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foundation</a:t>
            </a:r>
            <a:r>
              <a:rPr lang="fr-FR" sz="3200" dirty="0" smtClean="0"/>
              <a:t> </a:t>
            </a:r>
            <a:endParaRPr lang="fr-FR" sz="32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76256" y="1484784"/>
            <a:ext cx="1800200" cy="718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r-FR" sz="2600" b="1" dirty="0" smtClean="0"/>
              <a:t>Initial dam position</a:t>
            </a:r>
            <a:endParaRPr lang="fr-FR" sz="2600" b="1" dirty="0"/>
          </a:p>
        </p:txBody>
      </p:sp>
    </p:spTree>
  </p:cSld>
  <p:clrMapOvr>
    <a:masterClrMapping/>
  </p:clrMapOvr>
  <p:transition xmlns:p14="http://schemas.microsoft.com/office/powerpoint/2010/main" advTm="2379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>
          <a:xfrm>
            <a:off x="5436096" y="1063277"/>
            <a:ext cx="3672408" cy="3589859"/>
          </a:xfrm>
        </p:spPr>
        <p:txBody>
          <a:bodyPr>
            <a:normAutofit/>
          </a:bodyPr>
          <a:lstStyle/>
          <a:p>
            <a:pPr marL="514350" indent="-514350">
              <a:buAutoNum type="arabicPlain"/>
            </a:pPr>
            <a:r>
              <a:rPr lang="fr-FR" sz="2400" dirty="0" err="1" smtClean="0"/>
              <a:t>Micaschist</a:t>
            </a:r>
            <a:endParaRPr lang="fr-FR" sz="2400" dirty="0" smtClean="0"/>
          </a:p>
          <a:p>
            <a:pPr marL="514350" indent="-514350">
              <a:buAutoNum type="arabicPlain"/>
            </a:pPr>
            <a:r>
              <a:rPr lang="fr-FR" sz="2400" dirty="0" smtClean="0"/>
              <a:t>Gneiss</a:t>
            </a:r>
          </a:p>
          <a:p>
            <a:pPr marL="514350" indent="-514350">
              <a:buAutoNum type="arabicPlain"/>
            </a:pPr>
            <a:r>
              <a:rPr lang="fr-FR" sz="2400" dirty="0" err="1" smtClean="0"/>
              <a:t>Wide</a:t>
            </a:r>
            <a:r>
              <a:rPr lang="fr-FR" sz="2400" dirty="0" smtClean="0"/>
              <a:t> joint</a:t>
            </a:r>
          </a:p>
          <a:p>
            <a:pPr marL="514350" indent="-514350">
              <a:buAutoNum type="arabicPlain"/>
            </a:pPr>
            <a:r>
              <a:rPr lang="fr-FR" sz="2400" dirty="0" smtClean="0"/>
              <a:t>Main </a:t>
            </a:r>
            <a:r>
              <a:rPr lang="fr-FR" sz="2400" dirty="0" err="1" smtClean="0"/>
              <a:t>fault</a:t>
            </a:r>
            <a:endParaRPr lang="fr-FR" sz="2400" dirty="0" smtClean="0"/>
          </a:p>
          <a:p>
            <a:pPr marL="514350" indent="-514350">
              <a:buAutoNum type="arabicPlain"/>
            </a:pPr>
            <a:r>
              <a:rPr lang="fr-FR" sz="2400" dirty="0" err="1" smtClean="0"/>
              <a:t>Pedal</a:t>
            </a:r>
            <a:endParaRPr lang="fr-FR" sz="2400" dirty="0" smtClean="0"/>
          </a:p>
          <a:p>
            <a:pPr marL="514350" indent="-514350">
              <a:buNone/>
            </a:pPr>
            <a:r>
              <a:rPr lang="fr-FR" sz="2400" dirty="0" smtClean="0"/>
              <a:t>6      Ski-</a:t>
            </a:r>
            <a:r>
              <a:rPr lang="fr-FR" sz="2400" dirty="0" err="1" smtClean="0"/>
              <a:t>jump</a:t>
            </a:r>
            <a:r>
              <a:rPr lang="fr-FR" sz="2400" dirty="0" smtClean="0"/>
              <a:t> </a:t>
            </a:r>
            <a:r>
              <a:rPr lang="fr-FR" sz="2400" dirty="0" err="1" smtClean="0"/>
              <a:t>spillway</a:t>
            </a:r>
            <a:r>
              <a:rPr lang="fr-FR" sz="2400" dirty="0" smtClean="0"/>
              <a:t>                 on top of the     machine hall</a:t>
            </a:r>
          </a:p>
          <a:p>
            <a:pPr marL="514350" indent="-514350">
              <a:buAutoNum type="arabicPlain"/>
            </a:pPr>
            <a:endParaRPr lang="fr-FR" dirty="0" smtClean="0"/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4560"/>
            <a:ext cx="5364088" cy="421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755576" y="3594502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5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411760" y="1938318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6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79512" y="5877272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BORT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gravity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dam on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faulted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rock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foundation</a:t>
            </a:r>
            <a:r>
              <a:rPr lang="fr-FR" sz="3200" dirty="0" smtClean="0"/>
              <a:t> </a:t>
            </a:r>
            <a:endParaRPr lang="fr-FR" sz="32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3079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015531" cy="685800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95936" y="332656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BORT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gravity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dam     on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faulted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rock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foundation</a:t>
            </a:r>
            <a:r>
              <a:rPr lang="fr-FR" sz="3200" dirty="0" smtClean="0"/>
              <a:t> </a:t>
            </a:r>
            <a:endParaRPr lang="fr-FR" sz="32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340768"/>
            <a:ext cx="449580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076056" y="1412776"/>
            <a:ext cx="3096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932040" y="609329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rgbClr val="C00000"/>
                </a:solidFill>
              </a:rPr>
              <a:t>Left</a:t>
            </a:r>
            <a:r>
              <a:rPr lang="fr-FR" sz="2800" b="1" dirty="0" smtClean="0">
                <a:solidFill>
                  <a:srgbClr val="C00000"/>
                </a:solidFill>
              </a:rPr>
              <a:t> </a:t>
            </a:r>
            <a:r>
              <a:rPr lang="fr-FR" sz="2800" b="1" dirty="0" err="1" smtClean="0">
                <a:solidFill>
                  <a:srgbClr val="C00000"/>
                </a:solidFill>
              </a:rPr>
              <a:t>bank</a:t>
            </a:r>
            <a:r>
              <a:rPr lang="fr-FR" sz="2800" b="1" dirty="0" smtClean="0">
                <a:solidFill>
                  <a:srgbClr val="C00000"/>
                </a:solidFill>
              </a:rPr>
              <a:t> excavation</a:t>
            </a:r>
            <a:endParaRPr lang="fr-FR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1850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Rock Mechanics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</a:rPr>
              <a:t>Lessons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</a:rPr>
              <a:t>Dams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 b="1" smtClean="0"/>
              <a:t>3rd ISRM Online Lecture </a:t>
            </a:r>
            <a:endParaRPr lang="fr-FR" dirty="0"/>
          </a:p>
        </p:txBody>
      </p:sp>
      <p:pic>
        <p:nvPicPr>
          <p:cNvPr id="5" name="Picture 2" descr="C:\Users\Pierre Duffaut\Documents\barrages\logoCFB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1301" y="5373216"/>
            <a:ext cx="1755195" cy="1368152"/>
          </a:xfrm>
          <a:prstGeom prst="rect">
            <a:avLst/>
          </a:prstGeom>
          <a:noFill/>
        </p:spPr>
      </p:pic>
      <p:pic>
        <p:nvPicPr>
          <p:cNvPr id="6" name="Picture 3" descr="C:\Users\Pierre Duffaut\Pictures\logoCFM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458939"/>
            <a:ext cx="1224136" cy="1282429"/>
          </a:xfrm>
          <a:prstGeom prst="rect">
            <a:avLst/>
          </a:prstGeom>
          <a:noFill/>
        </p:spPr>
      </p:pic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>
          <a:xfrm>
            <a:off x="-180528" y="3789040"/>
            <a:ext cx="9144000" cy="2808312"/>
          </a:xfrm>
        </p:spPr>
        <p:txBody>
          <a:bodyPr>
            <a:normAutofit lnSpcReduction="10000"/>
          </a:bodyPr>
          <a:lstStyle/>
          <a:p>
            <a:r>
              <a:rPr lang="fr-FR" b="1" dirty="0" smtClean="0"/>
              <a:t>Part 1: </a:t>
            </a:r>
            <a:r>
              <a:rPr lang="en-US" b="1" dirty="0" smtClean="0"/>
              <a:t>Some milestones of early French Dams </a:t>
            </a:r>
            <a:endParaRPr lang="fr-FR" dirty="0" smtClean="0"/>
          </a:p>
          <a:p>
            <a:r>
              <a:rPr lang="fr-FR" b="1" dirty="0" smtClean="0"/>
              <a:t>Part 2:</a:t>
            </a:r>
            <a:r>
              <a:rPr lang="fr-FR" dirty="0" smtClean="0"/>
              <a:t> </a:t>
            </a:r>
            <a:r>
              <a:rPr lang="en-US" b="1" dirty="0" smtClean="0"/>
              <a:t>Lessons from four French Dams  </a:t>
            </a:r>
          </a:p>
          <a:p>
            <a:r>
              <a:rPr lang="fr-FR" b="1" dirty="0" smtClean="0"/>
              <a:t>Part 3:</a:t>
            </a:r>
            <a:r>
              <a:rPr lang="fr-FR" dirty="0" smtClean="0"/>
              <a:t> </a:t>
            </a:r>
            <a:r>
              <a:rPr lang="en-US" b="1" dirty="0" smtClean="0"/>
              <a:t>The </a:t>
            </a:r>
            <a:r>
              <a:rPr lang="en-US" b="1" dirty="0" err="1" smtClean="0"/>
              <a:t>Malpasset</a:t>
            </a:r>
            <a:r>
              <a:rPr lang="en-US" b="1" dirty="0" smtClean="0"/>
              <a:t> case</a:t>
            </a:r>
            <a:endParaRPr lang="fr-FR" dirty="0" smtClean="0"/>
          </a:p>
          <a:p>
            <a:r>
              <a:rPr lang="fr-FR" b="1" dirty="0" err="1" smtClean="0">
                <a:solidFill>
                  <a:schemeClr val="bg1"/>
                </a:solidFill>
              </a:rPr>
              <a:t>Geology</a:t>
            </a:r>
            <a:r>
              <a:rPr lang="fr-FR" b="1" dirty="0" smtClean="0">
                <a:solidFill>
                  <a:schemeClr val="bg1"/>
                </a:solidFill>
              </a:rPr>
              <a:t> as a </a:t>
            </a:r>
            <a:r>
              <a:rPr lang="fr-FR" b="1" dirty="0" err="1" smtClean="0">
                <a:solidFill>
                  <a:schemeClr val="bg1"/>
                </a:solidFill>
              </a:rPr>
              <a:t>prerequisite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sz="3300" b="1" dirty="0" smtClean="0">
                <a:solidFill>
                  <a:schemeClr val="bg1"/>
                </a:solidFill>
              </a:rPr>
              <a:t>Water </a:t>
            </a:r>
            <a:r>
              <a:rPr lang="fr-FR" sz="3300" b="1" i="1" dirty="0" smtClean="0">
                <a:solidFill>
                  <a:schemeClr val="bg1"/>
                </a:solidFill>
              </a:rPr>
              <a:t>(not </a:t>
            </a:r>
            <a:r>
              <a:rPr lang="fr-FR" sz="3300" b="1" i="1" dirty="0" err="1" smtClean="0">
                <a:solidFill>
                  <a:schemeClr val="bg1"/>
                </a:solidFill>
              </a:rPr>
              <a:t>only</a:t>
            </a:r>
            <a:r>
              <a:rPr lang="fr-FR" sz="3300" b="1" i="1" dirty="0" smtClean="0">
                <a:solidFill>
                  <a:schemeClr val="bg1"/>
                </a:solidFill>
              </a:rPr>
              <a:t> </a:t>
            </a:r>
            <a:r>
              <a:rPr lang="fr-FR" sz="3300" b="1" i="1" dirty="0" err="1" smtClean="0">
                <a:solidFill>
                  <a:schemeClr val="bg1"/>
                </a:solidFill>
              </a:rPr>
              <a:t>behind</a:t>
            </a:r>
            <a:r>
              <a:rPr lang="fr-FR" sz="3300" b="1" i="1" dirty="0" smtClean="0">
                <a:solidFill>
                  <a:schemeClr val="bg1"/>
                </a:solidFill>
              </a:rPr>
              <a:t> the dam)</a:t>
            </a:r>
            <a:endParaRPr lang="fr-FR" sz="3300" i="1" dirty="0" smtClean="0">
              <a:solidFill>
                <a:schemeClr val="bg1"/>
              </a:solidFill>
            </a:endParaRP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5229300"/>
            <a:ext cx="1403647" cy="162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11" name="~PP1009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11560" y="548680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70C0"/>
                </a:solidFill>
              </a:rPr>
              <a:t> </a:t>
            </a:r>
            <a:r>
              <a:rPr lang="fr-FR" sz="3200" b="1" i="1" dirty="0" smtClean="0">
                <a:solidFill>
                  <a:srgbClr val="0070C0"/>
                </a:solidFill>
              </a:rPr>
              <a:t>ISRM Online </a:t>
            </a:r>
            <a:r>
              <a:rPr lang="fr-FR" sz="3200" b="1" i="1" dirty="0" err="1" smtClean="0">
                <a:solidFill>
                  <a:srgbClr val="0070C0"/>
                </a:solidFill>
              </a:rPr>
              <a:t>Conference</a:t>
            </a:r>
            <a:endParaRPr lang="fr-FR" sz="3200" b="1" dirty="0">
              <a:solidFill>
                <a:srgbClr val="0070C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0070C0"/>
                </a:solidFill>
              </a:rPr>
              <a:t>13 </a:t>
            </a:r>
            <a:r>
              <a:rPr lang="fr-FR" sz="3200" b="1" dirty="0" err="1" smtClean="0">
                <a:solidFill>
                  <a:srgbClr val="0070C0"/>
                </a:solidFill>
              </a:rPr>
              <a:t>september</a:t>
            </a:r>
            <a:r>
              <a:rPr lang="fr-FR" sz="3200" b="1" dirty="0" smtClean="0">
                <a:solidFill>
                  <a:srgbClr val="0070C0"/>
                </a:solidFill>
              </a:rPr>
              <a:t> 2013 </a:t>
            </a:r>
            <a:r>
              <a:rPr lang="fr-FR" sz="3200" b="1" dirty="0" err="1" smtClean="0">
                <a:solidFill>
                  <a:srgbClr val="0070C0"/>
                </a:solidFill>
              </a:rPr>
              <a:t>at</a:t>
            </a:r>
            <a:r>
              <a:rPr lang="fr-FR" sz="3200" b="1" dirty="0" smtClean="0">
                <a:solidFill>
                  <a:srgbClr val="0070C0"/>
                </a:solidFill>
              </a:rPr>
              <a:t> 10:00 GMT</a:t>
            </a:r>
            <a:endParaRPr lang="fr-FR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4232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225" y="1200150"/>
            <a:ext cx="63055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5733257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BORT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gravity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dam on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faulted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rock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foundation</a:t>
            </a:r>
            <a:r>
              <a:rPr lang="fr-FR" sz="3200" dirty="0" smtClean="0"/>
              <a:t> </a:t>
            </a:r>
            <a:endParaRPr lang="fr-FR" sz="32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236296" y="4437112"/>
            <a:ext cx="188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Side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view</a:t>
            </a:r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4213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0773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5" name="Groupe 24"/>
          <p:cNvGrpSpPr/>
          <p:nvPr/>
        </p:nvGrpSpPr>
        <p:grpSpPr>
          <a:xfrm>
            <a:off x="3203848" y="4783504"/>
            <a:ext cx="2573373" cy="1535108"/>
            <a:chOff x="3203848" y="4783504"/>
            <a:chExt cx="2573373" cy="1535108"/>
          </a:xfrm>
        </p:grpSpPr>
        <p:grpSp>
          <p:nvGrpSpPr>
            <p:cNvPr id="4" name="Groupe 11"/>
            <p:cNvGrpSpPr/>
            <p:nvPr/>
          </p:nvGrpSpPr>
          <p:grpSpPr>
            <a:xfrm rot="20607262">
              <a:off x="4638741" y="4783504"/>
              <a:ext cx="1138480" cy="1309792"/>
              <a:chOff x="4225608" y="4783504"/>
              <a:chExt cx="1138480" cy="1309792"/>
            </a:xfrm>
          </p:grpSpPr>
          <p:cxnSp>
            <p:nvCxnSpPr>
              <p:cNvPr id="7" name="Connecteur droit 6"/>
              <p:cNvCxnSpPr/>
              <p:nvPr/>
            </p:nvCxnSpPr>
            <p:spPr>
              <a:xfrm flipH="1">
                <a:off x="4225608" y="4783504"/>
                <a:ext cx="648072" cy="1008112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/>
              <p:cNvCxnSpPr/>
              <p:nvPr/>
            </p:nvCxnSpPr>
            <p:spPr>
              <a:xfrm flipH="1">
                <a:off x="4716016" y="5085184"/>
                <a:ext cx="648072" cy="1008112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/>
              <p:cNvCxnSpPr/>
              <p:nvPr/>
            </p:nvCxnSpPr>
            <p:spPr>
              <a:xfrm>
                <a:off x="4932040" y="4797152"/>
                <a:ext cx="432048" cy="288032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ZoneTexte 12"/>
            <p:cNvSpPr txBox="1"/>
            <p:nvPr/>
          </p:nvSpPr>
          <p:spPr>
            <a:xfrm>
              <a:off x="3203848" y="5949280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Vertical </a:t>
              </a:r>
              <a:r>
                <a:rPr lang="fr-FR" b="1" dirty="0" err="1" smtClean="0">
                  <a:solidFill>
                    <a:schemeClr val="bg1"/>
                  </a:solidFill>
                </a:rPr>
                <a:t>schistosity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e 18"/>
          <p:cNvGrpSpPr/>
          <p:nvPr/>
        </p:nvGrpSpPr>
        <p:grpSpPr>
          <a:xfrm>
            <a:off x="2117256" y="2102652"/>
            <a:ext cx="1733776" cy="1686388"/>
            <a:chOff x="2049016" y="1772816"/>
            <a:chExt cx="1733776" cy="1686388"/>
          </a:xfrm>
        </p:grpSpPr>
        <p:cxnSp>
          <p:nvCxnSpPr>
            <p:cNvPr id="15" name="Connecteur droit 14"/>
            <p:cNvCxnSpPr/>
            <p:nvPr/>
          </p:nvCxnSpPr>
          <p:spPr>
            <a:xfrm rot="19731583" flipH="1">
              <a:off x="2049016" y="2051488"/>
              <a:ext cx="959258" cy="140771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9731583" flipH="1">
              <a:off x="2823534" y="1919426"/>
              <a:ext cx="959258" cy="140771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flipV="1">
              <a:off x="2594340" y="1772816"/>
              <a:ext cx="753524" cy="130999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9"/>
          <p:cNvSpPr txBox="1"/>
          <p:nvPr/>
        </p:nvSpPr>
        <p:spPr>
          <a:xfrm>
            <a:off x="1835696" y="39237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Vertical diaclases</a:t>
            </a:r>
            <a:endParaRPr lang="fr-FR" b="1" dirty="0">
              <a:solidFill>
                <a:schemeClr val="bg1"/>
              </a:solidFill>
            </a:endParaRPr>
          </a:p>
        </p:txBody>
      </p:sp>
      <p:grpSp>
        <p:nvGrpSpPr>
          <p:cNvPr id="6" name="Groupe 22"/>
          <p:cNvGrpSpPr/>
          <p:nvPr/>
        </p:nvGrpSpPr>
        <p:grpSpPr>
          <a:xfrm>
            <a:off x="-36512" y="3501008"/>
            <a:ext cx="2448272" cy="1800200"/>
            <a:chOff x="808994" y="4149080"/>
            <a:chExt cx="2448272" cy="1800200"/>
          </a:xfrm>
        </p:grpSpPr>
        <p:cxnSp>
          <p:nvCxnSpPr>
            <p:cNvPr id="22" name="Connecteur droit 21"/>
            <p:cNvCxnSpPr/>
            <p:nvPr/>
          </p:nvCxnSpPr>
          <p:spPr>
            <a:xfrm>
              <a:off x="971600" y="4149080"/>
              <a:ext cx="1584176" cy="100811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899592" y="4941168"/>
              <a:ext cx="1584176" cy="100811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flipH="1">
              <a:off x="899592" y="4149080"/>
              <a:ext cx="72008" cy="792088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 rot="1936997">
              <a:off x="808994" y="502668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45° stratification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152400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MONTEYNARD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dam, river Drac, 1958, 155 m 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6350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MONTEYNARD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dam, river Drac, 1958, 155 m 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 rot="1291678">
            <a:off x="1300409" y="4188935"/>
            <a:ext cx="2880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4</a:t>
            </a:r>
            <a:endParaRPr lang="fr-FR" sz="1200" b="1" dirty="0"/>
          </a:p>
        </p:txBody>
      </p:sp>
      <p:sp>
        <p:nvSpPr>
          <p:cNvPr id="12" name="ZoneTexte 11"/>
          <p:cNvSpPr txBox="1"/>
          <p:nvPr/>
        </p:nvSpPr>
        <p:spPr>
          <a:xfrm rot="1543889">
            <a:off x="3280178" y="6191236"/>
            <a:ext cx="2880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5220072" y="4462080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Main diaclases </a:t>
            </a:r>
          </a:p>
          <a:p>
            <a:pPr marL="514350" indent="-514350"/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</a:rPr>
              <a:t>1    Bérénice on </a:t>
            </a:r>
            <a:r>
              <a:rPr lang="fr-FR" sz="2000" dirty="0" err="1" smtClean="0">
                <a:solidFill>
                  <a:schemeClr val="accent5">
                    <a:lumMod val="75000"/>
                  </a:schemeClr>
                </a:solidFill>
              </a:rPr>
              <a:t>left</a:t>
            </a:r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5">
                    <a:lumMod val="75000"/>
                  </a:schemeClr>
                </a:solidFill>
              </a:rPr>
              <a:t>bank</a:t>
            </a:r>
            <a:endParaRPr lang="fr-FR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514350" indent="-514350"/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</a:rPr>
              <a:t>4    Julie la Rousse on right </a:t>
            </a:r>
            <a:r>
              <a:rPr lang="fr-FR" sz="2000" dirty="0" err="1" smtClean="0">
                <a:solidFill>
                  <a:schemeClr val="accent5">
                    <a:lumMod val="75000"/>
                  </a:schemeClr>
                </a:solidFill>
              </a:rPr>
              <a:t>bank</a:t>
            </a:r>
            <a:endParaRPr lang="fr-FR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4" name="Groupe 20"/>
          <p:cNvGrpSpPr/>
          <p:nvPr/>
        </p:nvGrpSpPr>
        <p:grpSpPr>
          <a:xfrm>
            <a:off x="22151" y="692696"/>
            <a:ext cx="5773985" cy="5688632"/>
            <a:chOff x="667760" y="692696"/>
            <a:chExt cx="5773985" cy="5688632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7760" y="692696"/>
              <a:ext cx="5272392" cy="568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ZoneTexte 18"/>
            <p:cNvSpPr txBox="1"/>
            <p:nvPr/>
          </p:nvSpPr>
          <p:spPr>
            <a:xfrm rot="19327510">
              <a:off x="3705441" y="3500258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Stratigraphic</a:t>
              </a:r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fr-FR" sz="24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limit</a:t>
              </a:r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endParaRPr lang="fr-FR" sz="2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20" name="Picture 2" descr="C:\Users\Pierre Duffaut\Pictures\Monteyn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836712"/>
            <a:ext cx="3815946" cy="293051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advTm="3787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5" y="753590"/>
            <a:ext cx="9505057" cy="447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MONTEYNARD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dam, river Drac, 1958, 155 m 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72008" y="5007947"/>
            <a:ext cx="30598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Cross section</a:t>
            </a:r>
          </a:p>
          <a:p>
            <a:pPr algn="ctr"/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Investigation and  drainage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</a:rPr>
              <a:t>galleries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</a:rPr>
              <a:t>Grouting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</a:rPr>
              <a:t>boreholes</a:t>
            </a:r>
            <a:endParaRPr lang="fr-FR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fr-F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148064" y="5085184"/>
            <a:ext cx="37444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Main diaclases </a:t>
            </a:r>
          </a:p>
          <a:p>
            <a:pPr marL="514350" indent="-514350">
              <a:buAutoNum type="arabicPlain"/>
            </a:pPr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</a:rPr>
              <a:t>Bérénice</a:t>
            </a:r>
          </a:p>
          <a:p>
            <a:pPr marL="514350" indent="-514350"/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</a:rPr>
              <a:t>2    Béatrice</a:t>
            </a:r>
          </a:p>
          <a:p>
            <a:pPr marL="514350" indent="-514350"/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</a:rPr>
              <a:t>3    Aglaé</a:t>
            </a:r>
          </a:p>
          <a:p>
            <a:pPr marL="514350" indent="-514350"/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</a:rPr>
              <a:t>4    Julie la Rousse</a:t>
            </a:r>
            <a:endParaRPr lang="fr-FR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 rot="1291678">
            <a:off x="1300409" y="4188935"/>
            <a:ext cx="2880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4</a:t>
            </a:r>
            <a:endParaRPr lang="fr-FR" sz="1200" b="1" dirty="0"/>
          </a:p>
        </p:txBody>
      </p:sp>
      <p:sp>
        <p:nvSpPr>
          <p:cNvPr id="12" name="ZoneTexte 11"/>
          <p:cNvSpPr txBox="1"/>
          <p:nvPr/>
        </p:nvSpPr>
        <p:spPr>
          <a:xfrm rot="1543889">
            <a:off x="3280178" y="6191236"/>
            <a:ext cx="2880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275856" y="6669360"/>
            <a:ext cx="2880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1</a:t>
            </a:r>
            <a:endParaRPr lang="fr-FR" sz="12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915816" y="6597352"/>
            <a:ext cx="2880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2</a:t>
            </a:r>
            <a:endParaRPr lang="fr-FR" sz="1200" b="1" dirty="0"/>
          </a:p>
        </p:txBody>
      </p:sp>
      <p:sp>
        <p:nvSpPr>
          <p:cNvPr id="15" name="ZoneTexte 14"/>
          <p:cNvSpPr txBox="1"/>
          <p:nvPr/>
        </p:nvSpPr>
        <p:spPr>
          <a:xfrm rot="154586">
            <a:off x="3209929" y="4822171"/>
            <a:ext cx="2880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3</a:t>
            </a:r>
            <a:endParaRPr lang="fr-FR" sz="12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611560" y="908720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Right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bank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						  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Left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bank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7536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:\Users\Pierre Duffaut\Documents\Scanned Documents\Image (188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396044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292080" y="1052736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Left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bank</a:t>
            </a:r>
            <a:endParaRPr lang="fr-FR" sz="3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Bérénice diaclase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08104" y="2348880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1 normal stress</a:t>
            </a:r>
          </a:p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2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tangential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 stress</a:t>
            </a:r>
          </a:p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3 control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boreholes</a:t>
            </a:r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4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grouting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boreholes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2400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MONTEYNARD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dam, river Drac, 1958, 155 m 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88024" y="4379620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monitoring by distance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meters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along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the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galleries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40389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5" name="Image 4" descr="C:\Users\Pierre Duffaut\Documents\Scanned Documents\Montd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292080" y="692696"/>
            <a:ext cx="360040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67544" y="1268760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Right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bank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Julie la Rousse diaclase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39552" y="2636912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1 normal stress</a:t>
            </a:r>
          </a:p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2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tangential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 stress</a:t>
            </a:r>
          </a:p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3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connecting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grid</a:t>
            </a:r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6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limit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of micro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concrete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filling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6512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MONTEYNARD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dam, river Drac, 1958, 155 m 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9552" y="4379620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monitoring by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plumblines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inside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the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shafts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 of the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grid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2558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pic>
        <p:nvPicPr>
          <p:cNvPr id="6146" name="Picture 2" descr="C:\Users\Pierre Duffaut\Contacts\Desktop\Anciens documents\Toshiba\promo\Sans titre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0338" y="0"/>
            <a:ext cx="3863662" cy="6858000"/>
          </a:xfrm>
          <a:prstGeom prst="rect">
            <a:avLst/>
          </a:prstGeom>
          <a:noFill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4932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MONTEYNARD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dam, river Drac, 1958, 155 m 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528" y="2276872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The machine hall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placed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inside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the dam to escape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rockfalls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the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steep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valley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banks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Access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through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a tunnel </a:t>
            </a:r>
          </a:p>
          <a:p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Spillways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terminate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by ski-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jumps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high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over the  machine hall </a:t>
            </a:r>
          </a:p>
        </p:txBody>
      </p:sp>
    </p:spTree>
  </p:cSld>
  <p:clrMapOvr>
    <a:masterClrMapping/>
  </p:clrMapOvr>
  <p:transition xmlns:p14="http://schemas.microsoft.com/office/powerpoint/2010/main" advTm="1667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715592"/>
            <a:ext cx="601216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5558615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716016" y="260648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LANOUX 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natural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lake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1956</a:t>
            </a:r>
          </a:p>
          <a:p>
            <a:pPr lvl="2" algn="ctr"/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altitude 1975 m </a:t>
            </a:r>
            <a:endParaRPr lang="fr-F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612576" y="357301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LANOUX   DAM</a:t>
            </a:r>
          </a:p>
          <a:p>
            <a:pPr lvl="1"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1960</a:t>
            </a:r>
            <a:endParaRPr lang="fr-FR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32619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715592"/>
            <a:ext cx="601216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0"/>
            <a:ext cx="5558615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716016" y="260648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LANOUX 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natural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lake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1956</a:t>
            </a:r>
          </a:p>
          <a:p>
            <a:pPr lvl="2" algn="ctr"/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altitude 1975 m </a:t>
            </a:r>
            <a:endParaRPr lang="fr-F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612576" y="357301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LANOUX   DAM</a:t>
            </a:r>
          </a:p>
          <a:p>
            <a:pPr lvl="1"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1960</a:t>
            </a:r>
            <a:endParaRPr lang="fr-FR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612576" y="5086925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3600" b="1" dirty="0" smtClean="0">
                <a:solidFill>
                  <a:srgbClr val="FF0000"/>
                </a:solidFill>
              </a:rPr>
              <a:t>« MY DAM »</a:t>
            </a:r>
          </a:p>
        </p:txBody>
      </p:sp>
    </p:spTree>
  </p:cSld>
  <p:clrMapOvr>
    <a:masterClrMapping/>
  </p:clrMapOvr>
  <p:transition xmlns:p14="http://schemas.microsoft.com/office/powerpoint/2010/main" advTm="31918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29</a:t>
            </a:fld>
            <a:endParaRPr lang="fr-FR"/>
          </a:p>
        </p:txBody>
      </p:sp>
      <p:grpSp>
        <p:nvGrpSpPr>
          <p:cNvPr id="4" name="Groupe 5"/>
          <p:cNvGrpSpPr/>
          <p:nvPr/>
        </p:nvGrpSpPr>
        <p:grpSpPr>
          <a:xfrm>
            <a:off x="-103448" y="-1325196"/>
            <a:ext cx="9283960" cy="8183196"/>
            <a:chOff x="-103448" y="-1325196"/>
            <a:chExt cx="9283960" cy="8183196"/>
          </a:xfrm>
        </p:grpSpPr>
        <p:pic>
          <p:nvPicPr>
            <p:cNvPr id="7170" name="Picture 2" descr="C:\Users\Pierre Duffaut\Pictures\Lanoux\dib20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03448" y="3068960"/>
              <a:ext cx="5683560" cy="3789040"/>
            </a:xfrm>
            <a:prstGeom prst="rect">
              <a:avLst/>
            </a:prstGeom>
            <a:noFill/>
          </p:spPr>
        </p:pic>
        <p:pic>
          <p:nvPicPr>
            <p:cNvPr id="5" name="Picture 2" descr="C:\Users\Pierre Duffaut\Pictures\Lanoux\dib40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040" y="-1325196"/>
              <a:ext cx="4248472" cy="6049906"/>
            </a:xfrm>
            <a:prstGeom prst="rect">
              <a:avLst/>
            </a:prstGeom>
            <a:noFill/>
          </p:spPr>
        </p:pic>
      </p:grpSp>
      <p:sp>
        <p:nvSpPr>
          <p:cNvPr id="7" name="ZoneTexte 6"/>
          <p:cNvSpPr txBox="1"/>
          <p:nvPr/>
        </p:nvSpPr>
        <p:spPr>
          <a:xfrm>
            <a:off x="-324544" y="260648"/>
            <a:ext cx="49320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LANOUX   DAM</a:t>
            </a:r>
          </a:p>
          <a:p>
            <a:pPr lvl="1"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Excavation on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left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bank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1556792"/>
            <a:ext cx="4860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A rock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step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half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dam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height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      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was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hidden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below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some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talus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The excavation </a:t>
            </a:r>
            <a:r>
              <a:rPr lang="fr-FR" sz="2400" dirty="0" err="1" smtClean="0">
                <a:solidFill>
                  <a:srgbClr val="FF0000"/>
                </a:solidFill>
              </a:rPr>
              <a:t>showed</a:t>
            </a:r>
            <a:r>
              <a:rPr lang="fr-FR" sz="2400" dirty="0" smtClean="0">
                <a:solidFill>
                  <a:srgbClr val="FF0000"/>
                </a:solidFill>
              </a:rPr>
              <a:t> the section of a </a:t>
            </a:r>
            <a:r>
              <a:rPr lang="fr-FR" sz="2400" dirty="0" err="1" smtClean="0">
                <a:solidFill>
                  <a:srgbClr val="FF0000"/>
                </a:solidFill>
              </a:rPr>
              <a:t>sheared</a:t>
            </a:r>
            <a:r>
              <a:rPr lang="fr-FR" sz="2400" dirty="0" smtClean="0">
                <a:solidFill>
                  <a:srgbClr val="FF0000"/>
                </a:solidFill>
              </a:rPr>
              <a:t> zone  </a:t>
            </a:r>
            <a:r>
              <a:rPr lang="fr-FR" sz="2400" dirty="0" err="1" smtClean="0">
                <a:solidFill>
                  <a:srgbClr val="FF0000"/>
                </a:solidFill>
              </a:rPr>
              <a:t>along</a:t>
            </a:r>
            <a:r>
              <a:rPr lang="fr-FR" sz="2400" dirty="0" smtClean="0">
                <a:solidFill>
                  <a:srgbClr val="FF0000"/>
                </a:solidFill>
              </a:rPr>
              <a:t>  </a:t>
            </a:r>
            <a:r>
              <a:rPr lang="fr-FR" sz="2400" dirty="0" err="1" smtClean="0">
                <a:solidFill>
                  <a:srgbClr val="FF0000"/>
                </a:solidFill>
              </a:rPr>
              <a:t>strike</a:t>
            </a:r>
            <a:r>
              <a:rPr lang="fr-FR" sz="2400" dirty="0" smtClean="0">
                <a:solidFill>
                  <a:srgbClr val="FF0000"/>
                </a:solidFill>
              </a:rPr>
              <a:t> and  </a:t>
            </a:r>
            <a:r>
              <a:rPr lang="fr-FR" sz="2400" dirty="0" err="1" smtClean="0">
                <a:solidFill>
                  <a:srgbClr val="FF0000"/>
                </a:solidFill>
              </a:rPr>
              <a:t>dip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15147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87960" cy="365125"/>
          </a:xfrm>
        </p:spPr>
        <p:txBody>
          <a:bodyPr/>
          <a:lstStyle/>
          <a:p>
            <a:r>
              <a:rPr lang="fr-FR" sz="1400" b="1" dirty="0" smtClean="0"/>
              <a:t>Malpasset à </a:t>
            </a:r>
            <a:r>
              <a:rPr lang="fr-FR" sz="1400" b="1" dirty="0" err="1" smtClean="0"/>
              <a:t>Technolac</a:t>
            </a:r>
            <a:endParaRPr lang="fr-FR" dirty="0"/>
          </a:p>
        </p:txBody>
      </p:sp>
      <p:pic>
        <p:nvPicPr>
          <p:cNvPr id="2050" name="Picture 2" descr="C:\Users\Pierre Duffaut\AppData\Local\Microsoft\Windows\Temporary Internet Files\Content.Outlook\1AOS3A9U\IMG_1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9300" y="3861048"/>
            <a:ext cx="2189989" cy="3284984"/>
          </a:xfrm>
          <a:prstGeom prst="rect">
            <a:avLst/>
          </a:prstGeom>
          <a:noFill/>
        </p:spPr>
      </p:pic>
      <p:pic>
        <p:nvPicPr>
          <p:cNvPr id="6" name="Picture 3" descr="C:\Users\Pierre Duffaut\Pictures\logoCFM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98386"/>
            <a:ext cx="1584176" cy="165961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5445224"/>
            <a:ext cx="1805431" cy="134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992888" cy="1470025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Leçons de Mécanique des Roches  </a:t>
            </a:r>
            <a:b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données par les Barrages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44016" y="3789040"/>
            <a:ext cx="3275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</a:rPr>
              <a:t>Quelques barrages  français :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SAINT FERRÉOL              ZOLA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BOUZEY   et la sous-pression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MARÈGES                     TIGNES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760640" y="3789040"/>
            <a:ext cx="3275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</a:rPr>
              <a:t>Problèmes de                  BORT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Mécanique     MONTEYNARD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des                               LANOUX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Roches                   VOUGLANS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95736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771800" y="2420888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solidFill>
                  <a:srgbClr val="FFC000"/>
                </a:solidFill>
              </a:rPr>
              <a:t>MALPASSET</a:t>
            </a:r>
            <a:endParaRPr lang="fr-FR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851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6146" name="Picture 2" descr="C:\Users\Pierre Duffaut\Pictures\Lanoux\dib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8055" y="0"/>
            <a:ext cx="4815945" cy="6858000"/>
          </a:xfrm>
          <a:prstGeom prst="rect">
            <a:avLst/>
          </a:prstGeom>
          <a:noFill/>
        </p:spPr>
      </p:pic>
      <p:pic>
        <p:nvPicPr>
          <p:cNvPr id="6147" name="Picture 3" descr="C:\Users\Pierre Duffaut\Pictures\Lanoux\dib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"/>
            <a:ext cx="4032448" cy="2731048"/>
          </a:xfrm>
          <a:prstGeom prst="rect">
            <a:avLst/>
          </a:prstGeom>
          <a:noFill/>
        </p:spPr>
      </p:pic>
      <p:pic>
        <p:nvPicPr>
          <p:cNvPr id="6148" name="Picture 4" descr="C:\Users\Pierre Duffaut\Pictures\Lanoux\dia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633" y="3645024"/>
            <a:ext cx="4002919" cy="3212975"/>
          </a:xfrm>
          <a:prstGeom prst="rect">
            <a:avLst/>
          </a:prstGeom>
          <a:noFill/>
        </p:spPr>
      </p:pic>
      <p:cxnSp>
        <p:nvCxnSpPr>
          <p:cNvPr id="8" name="Connecteur droit 7"/>
          <p:cNvCxnSpPr/>
          <p:nvPr/>
        </p:nvCxnSpPr>
        <p:spPr>
          <a:xfrm flipH="1">
            <a:off x="4788024" y="548680"/>
            <a:ext cx="2880320" cy="540060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 flipV="1">
            <a:off x="4788024" y="6021288"/>
            <a:ext cx="3672408" cy="1512168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259632" y="0"/>
            <a:ext cx="1224136" cy="2924944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1763688" y="-99392"/>
            <a:ext cx="1224136" cy="2924944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5004048" y="548680"/>
            <a:ext cx="2880320" cy="540060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 flipV="1">
            <a:off x="5076056" y="6021288"/>
            <a:ext cx="3672408" cy="1512168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>
            <a:off x="2771800" y="4437112"/>
            <a:ext cx="720080" cy="2304256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H="1">
            <a:off x="1907704" y="4581128"/>
            <a:ext cx="792088" cy="231264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 flipV="1">
            <a:off x="2555776" y="4077072"/>
            <a:ext cx="936104" cy="432048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 flipV="1">
            <a:off x="1979712" y="4149080"/>
            <a:ext cx="864096" cy="504056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283968" y="44624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this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sheared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zone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was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dicsovered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,          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was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not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considered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a menace for the dam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0" y="2708920"/>
            <a:ext cx="42839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After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the Malpasset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failure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,                         the rock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downstream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of the dam     has been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extensively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grouted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323528" y="386104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1960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2494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ierre Duffaut\Pictures\Lanoux\Lx_pendu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97533"/>
            <a:ext cx="4644008" cy="2315843"/>
          </a:xfrm>
          <a:prstGeom prst="rect">
            <a:avLst/>
          </a:prstGeom>
          <a:noFill/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5" name="Picture 2" descr="C:\Users\Pierre Duffaut\Pictures\Lanoux\Lx_conso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4877346" cy="2481186"/>
          </a:xfrm>
          <a:prstGeom prst="rect">
            <a:avLst/>
          </a:prstGeom>
          <a:noFill/>
        </p:spPr>
      </p:pic>
      <p:pic>
        <p:nvPicPr>
          <p:cNvPr id="5122" name="Picture 2" descr="C:\Users\Pierre Duffaut\Pictures\Lanoux\dib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4572000" cy="68580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-324544" y="2661880"/>
            <a:ext cx="4932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LANOUX   DAM</a:t>
            </a:r>
          </a:p>
          <a:p>
            <a:pPr lvl="1"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Double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curvature</a:t>
            </a:r>
            <a:endParaRPr lang="fr-FR" sz="3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 algn="ctr"/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Very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dissymetrical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shape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4" name="Groupe 25"/>
          <p:cNvGrpSpPr/>
          <p:nvPr/>
        </p:nvGrpSpPr>
        <p:grpSpPr>
          <a:xfrm>
            <a:off x="0" y="4797152"/>
            <a:ext cx="4355976" cy="1440160"/>
            <a:chOff x="0" y="4797152"/>
            <a:chExt cx="4355976" cy="1440160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0" y="4797152"/>
              <a:ext cx="3131840" cy="1440160"/>
            </a:xfrm>
            <a:prstGeom prst="line">
              <a:avLst/>
            </a:prstGeom>
            <a:ln w="38100" cmpd="dbl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flipH="1">
              <a:off x="2987824" y="4869160"/>
              <a:ext cx="1368152" cy="1368152"/>
            </a:xfrm>
            <a:prstGeom prst="line">
              <a:avLst/>
            </a:prstGeom>
            <a:ln w="25400" cmpd="dbl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 advTm="3467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2050" name="Picture 2" descr="C:\Users\Pierre Duffaut\Pictures\Lanoux\ALA 144 1 - Réal - Forages de décompression et galerie RG - octobre 1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1440"/>
            <a:ext cx="9144000" cy="42510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71600" y="404664"/>
            <a:ext cx="72008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314096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LANOUX   DAM  MODIFICATIONS 1960   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after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Malpasset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dam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foundation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failure</a:t>
            </a:r>
            <a:endParaRPr lang="fr-FR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4293096"/>
            <a:ext cx="8496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Mini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thrust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block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the right end of the dam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crest</a:t>
            </a:r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 smtClean="0">
                <a:solidFill>
                  <a:srgbClr val="C00000"/>
                </a:solidFill>
              </a:rPr>
              <a:t>2.    Extensive </a:t>
            </a:r>
            <a:r>
              <a:rPr lang="fr-FR" sz="2400" b="1" dirty="0" err="1" smtClean="0">
                <a:solidFill>
                  <a:srgbClr val="C00000"/>
                </a:solidFill>
              </a:rPr>
              <a:t>grouting</a:t>
            </a:r>
            <a:r>
              <a:rPr lang="fr-FR" sz="2400" b="1" dirty="0" smtClean="0">
                <a:solidFill>
                  <a:srgbClr val="C00000"/>
                </a:solidFill>
              </a:rPr>
              <a:t> of the </a:t>
            </a:r>
            <a:r>
              <a:rPr lang="fr-FR" sz="2400" b="1" dirty="0" err="1" smtClean="0">
                <a:solidFill>
                  <a:srgbClr val="C00000"/>
                </a:solidFill>
              </a:rPr>
              <a:t>downstream</a:t>
            </a:r>
            <a:r>
              <a:rPr lang="fr-FR" sz="2400" b="1" dirty="0" smtClean="0">
                <a:solidFill>
                  <a:srgbClr val="C00000"/>
                </a:solidFill>
              </a:rPr>
              <a:t> rock mass </a:t>
            </a:r>
          </a:p>
          <a:p>
            <a:r>
              <a:rPr lang="fr-FR" sz="2400" b="1" dirty="0" smtClean="0"/>
              <a:t>3.    </a:t>
            </a:r>
            <a:r>
              <a:rPr lang="fr-FR" sz="2400" b="1" dirty="0" smtClean="0">
                <a:solidFill>
                  <a:srgbClr val="C00000"/>
                </a:solidFill>
              </a:rPr>
              <a:t>New </a:t>
            </a:r>
            <a:r>
              <a:rPr lang="fr-FR" sz="2400" b="1" dirty="0" err="1" smtClean="0">
                <a:solidFill>
                  <a:srgbClr val="C00000"/>
                </a:solidFill>
              </a:rPr>
              <a:t>grout</a:t>
            </a:r>
            <a:r>
              <a:rPr lang="fr-FR" sz="2400" b="1" dirty="0" smtClean="0">
                <a:solidFill>
                  <a:srgbClr val="C00000"/>
                </a:solidFill>
              </a:rPr>
              <a:t> curtain </a:t>
            </a:r>
            <a:r>
              <a:rPr lang="fr-FR" sz="2400" b="1" dirty="0" err="1" smtClean="0">
                <a:solidFill>
                  <a:srgbClr val="C00000"/>
                </a:solidFill>
              </a:rPr>
              <a:t>with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inclined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boreholes</a:t>
            </a:r>
            <a:r>
              <a:rPr lang="fr-FR" sz="2400" b="1" dirty="0" smtClean="0">
                <a:solidFill>
                  <a:srgbClr val="C00000"/>
                </a:solidFill>
              </a:rPr>
              <a:t> (not </a:t>
            </a:r>
            <a:r>
              <a:rPr lang="fr-FR" sz="2400" b="1" dirty="0" err="1" smtClean="0">
                <a:solidFill>
                  <a:srgbClr val="C00000"/>
                </a:solidFill>
              </a:rPr>
              <a:t>displayed</a:t>
            </a:r>
            <a:r>
              <a:rPr lang="fr-FR" sz="2400" b="1" dirty="0" smtClean="0">
                <a:solidFill>
                  <a:srgbClr val="C00000"/>
                </a:solidFill>
              </a:rPr>
              <a:t>)</a:t>
            </a:r>
          </a:p>
          <a:p>
            <a:pPr marL="457200" indent="-457200">
              <a:buAutoNum type="arabicPeriod" startAt="4"/>
            </a:pPr>
            <a:r>
              <a:rPr lang="fr-FR" sz="2400" b="1" dirty="0" smtClean="0"/>
              <a:t>Drainage curtain </a:t>
            </a:r>
            <a:r>
              <a:rPr lang="fr-FR" sz="2400" b="1" dirty="0" err="1" smtClean="0"/>
              <a:t>displayed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above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after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study</a:t>
            </a:r>
            <a:r>
              <a:rPr lang="fr-FR" sz="2400" b="1" dirty="0" smtClean="0"/>
              <a:t> on a 3D model</a:t>
            </a:r>
          </a:p>
          <a:p>
            <a:pPr marL="457200" indent="-457200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1990: addition of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plumblines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 rot="17148016">
            <a:off x="6386259" y="1865021"/>
            <a:ext cx="720080" cy="21602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43608" y="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1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660232" y="115668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2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948264" y="256490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4</a:t>
            </a:r>
            <a:endParaRPr lang="fr-FR" b="1" dirty="0"/>
          </a:p>
        </p:txBody>
      </p:sp>
    </p:spTree>
  </p:cSld>
  <p:clrMapOvr>
    <a:masterClrMapping/>
  </p:clrMapOvr>
  <p:transition xmlns:p14="http://schemas.microsoft.com/office/powerpoint/2010/main" advTm="77314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5" name="Picture 2" descr="C:\Users\Pierre Duffaut\Pictures\Lanoux\Lx_pendu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803" y="44624"/>
            <a:ext cx="5920365" cy="2952328"/>
          </a:xfrm>
          <a:prstGeom prst="rect">
            <a:avLst/>
          </a:prstGeom>
          <a:noFill/>
        </p:spPr>
      </p:pic>
      <p:pic>
        <p:nvPicPr>
          <p:cNvPr id="1027" name="Picture 3" descr="C:\Users\Pierre Duffaut\Pictures\Barrage de Lanoux - Cerdagne - Castel Isard_fichiers\lanoux-avec-balco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5904" y="3068960"/>
            <a:ext cx="4928096" cy="336496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-756592" y="3082315"/>
            <a:ext cx="49320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LANOUX   DAM</a:t>
            </a:r>
          </a:p>
          <a:p>
            <a:pPr lvl="1"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1990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Plumblines</a:t>
            </a:r>
            <a:endParaRPr lang="fr-FR" sz="3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 algn="ctr"/>
            <a:endParaRPr lang="fr-FR" sz="3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Due to the vertical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curvature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   the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head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of the 4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plumblines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      are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upstream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of the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crest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4205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13314" name="Picture 2" descr="C:\Users\Pierre Duffaut\Contacts\Desktop\Anciens documents\famille\Toshiba\dias\Boite1\dia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12" y="123444"/>
            <a:ext cx="8875776" cy="661111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advTm="39749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3074" name="Picture 2" descr="C:\Users\Pierre Duffaut\Documents\mécaroches\Barton_Pekin\MEDION PAPA\Documents\barrages\barrages\Voug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7141">
            <a:off x="4353413" y="-161041"/>
            <a:ext cx="4871286" cy="72435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51520" y="332656"/>
            <a:ext cx="39604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VOUGLANS  1968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Dam 130 m  river AIN          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(Rhône </a:t>
            </a:r>
            <a:r>
              <a:rPr lang="fr-FR" sz="2800" b="1" dirty="0" err="1" smtClean="0">
                <a:solidFill>
                  <a:schemeClr val="accent5">
                    <a:lumMod val="75000"/>
                  </a:schemeClr>
                </a:solidFill>
              </a:rPr>
              <a:t>tributary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fr-F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7544" y="5301208"/>
            <a:ext cx="38884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chemeClr val="accent5">
                    <a:lumMod val="75000"/>
                  </a:schemeClr>
                </a:solidFill>
              </a:rPr>
              <a:t>Reservoir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800" b="1" dirty="0" err="1" smtClean="0">
                <a:solidFill>
                  <a:schemeClr val="accent5">
                    <a:lumMod val="75000"/>
                  </a:schemeClr>
                </a:solidFill>
              </a:rPr>
              <a:t>capacity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 592,000,000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n-US" sz="2800" b="1" baseline="300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fr-FR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3453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1028" name="Picture 4" descr="C:\Users\Pierre Duffaut\Pictures\Vincent\vouglans\fig 51-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57699"/>
            <a:ext cx="9324528" cy="4571700"/>
          </a:xfrm>
          <a:prstGeom prst="rect">
            <a:avLst/>
          </a:prstGeom>
          <a:noFill/>
        </p:spPr>
      </p:pic>
      <p:pic>
        <p:nvPicPr>
          <p:cNvPr id="1027" name="Picture 3" descr="C:\Users\Pierre Duffaut\Pictures\Vincent\vouglans\fig 51-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4624"/>
            <a:ext cx="3096344" cy="338437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51520" y="332656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VOUGLANS  1968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Dam 130 m</a:t>
            </a:r>
            <a:endParaRPr lang="fr-FR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7544" y="1628800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The plan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view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shows           the main vertical diaclases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32040" y="537321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Geological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cross section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deep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borehole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terrace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00064" y="66410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043608" y="6021288"/>
            <a:ext cx="1872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0070C0"/>
                </a:solidFill>
              </a:rPr>
              <a:t>limestones</a:t>
            </a:r>
            <a:endParaRPr lang="fr-FR" sz="2000" b="1" dirty="0">
              <a:solidFill>
                <a:srgbClr val="0070C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43608" y="6457890"/>
            <a:ext cx="1872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C00000"/>
                </a:solidFill>
              </a:rPr>
              <a:t>marls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71600" y="3573016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dolomites</a:t>
            </a:r>
            <a:endParaRPr lang="fr-FR" sz="14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971600" y="5209455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dolomites</a:t>
            </a:r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971600" y="5497487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oolite</a:t>
            </a:r>
            <a:endParaRPr lang="fr-FR" sz="1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1187624" y="4581128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1043608" y="4509120"/>
            <a:ext cx="1872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FF0000"/>
                </a:solidFill>
              </a:rPr>
              <a:t>Stylolithic</a:t>
            </a:r>
            <a:r>
              <a:rPr lang="fr-FR" sz="2000" b="1" dirty="0" smtClean="0">
                <a:solidFill>
                  <a:srgbClr val="FF0000"/>
                </a:solidFill>
              </a:rPr>
              <a:t> joints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21684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24935" cy="595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355976" y="6021288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Right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bank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: Water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intake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excavation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behind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the first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monoliths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6021288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Left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bank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: The excavations  show the main diaclases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79512" y="1844824"/>
            <a:ext cx="3456384" cy="4392488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771800" y="1637184"/>
            <a:ext cx="1512168" cy="1863824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4860032" y="1476400"/>
            <a:ext cx="3168352" cy="3968824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advTm="196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ierre Duffaut\Pictures\Vincent\vouglans\voug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3"/>
            <a:ext cx="3650800" cy="3469627"/>
          </a:xfrm>
          <a:prstGeom prst="rect">
            <a:avLst/>
          </a:prstGeom>
          <a:noFill/>
        </p:spPr>
      </p:pic>
      <p:pic>
        <p:nvPicPr>
          <p:cNvPr id="5" name="Picture 2" descr="C:\Users\Pierre Duffaut\Pictures\Vincent\vouglans\voug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20000">
            <a:off x="6077364" y="260648"/>
            <a:ext cx="5047364" cy="3312368"/>
          </a:xfrm>
          <a:prstGeom prst="rect">
            <a:avLst/>
          </a:prstGeom>
          <a:noFill/>
        </p:spPr>
      </p:pic>
      <p:pic>
        <p:nvPicPr>
          <p:cNvPr id="1029" name="Picture 5" descr="C:\Users\Pierre Duffaut\Contacts\Desktop\MEDERAT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20000">
            <a:off x="3995936" y="404664"/>
            <a:ext cx="1263392" cy="2970945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6444208" y="4019580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C00000"/>
                </a:solidFill>
              </a:rPr>
              <a:t>Permeability</a:t>
            </a:r>
            <a:r>
              <a:rPr lang="fr-FR" sz="2400" b="1" dirty="0" smtClean="0">
                <a:solidFill>
                  <a:srgbClr val="C00000"/>
                </a:solidFill>
              </a:rPr>
              <a:t> versus stress</a:t>
            </a:r>
          </a:p>
          <a:p>
            <a:pPr marL="457200" indent="-457200">
              <a:buAutoNum type="alphaLcParenR"/>
            </a:pP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Vouglans</a:t>
            </a:r>
            <a:r>
              <a:rPr lang="fr-FR" sz="2400" b="1" dirty="0" smtClean="0">
                <a:solidFill>
                  <a:srgbClr val="C00000"/>
                </a:solidFill>
              </a:rPr>
              <a:t> 340</a:t>
            </a:r>
          </a:p>
          <a:p>
            <a:pPr marL="457200" indent="-457200">
              <a:buAutoNum type="alphaLcParenR"/>
            </a:pPr>
            <a:r>
              <a:rPr lang="fr-FR" sz="2400" b="1" dirty="0" err="1" smtClean="0">
                <a:solidFill>
                  <a:srgbClr val="C00000"/>
                </a:solidFill>
              </a:rPr>
              <a:t>Malpasset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9552" y="4244895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stress </a:t>
            </a:r>
            <a:r>
              <a:rPr lang="fr-FR" sz="2400" b="1" dirty="0" err="1" smtClean="0">
                <a:solidFill>
                  <a:schemeClr val="accent1">
                    <a:lumMod val="75000"/>
                  </a:schemeClr>
                </a:solidFill>
              </a:rPr>
              <a:t>deformation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fr-FR" sz="2400" b="1" i="1" dirty="0" smtClean="0">
                <a:solidFill>
                  <a:schemeClr val="accent1">
                    <a:lumMod val="75000"/>
                  </a:schemeClr>
                </a:solidFill>
              </a:rPr>
              <a:t>n situ 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jack test </a:t>
            </a:r>
            <a:r>
              <a:rPr lang="fr-FR" sz="2400" b="1" dirty="0" err="1" smtClean="0">
                <a:solidFill>
                  <a:schemeClr val="accent1">
                    <a:lumMod val="75000"/>
                  </a:schemeClr>
                </a:solidFill>
              </a:rPr>
              <a:t>compared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fr-FR" sz="2400" b="1" dirty="0" err="1" smtClean="0">
                <a:solidFill>
                  <a:schemeClr val="accent1">
                    <a:lumMod val="75000"/>
                  </a:schemeClr>
                </a:solidFill>
              </a:rPr>
              <a:t>lab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563888" y="4244895"/>
            <a:ext cx="2483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B050"/>
                </a:solidFill>
              </a:rPr>
              <a:t>MEDERATEC</a:t>
            </a:r>
          </a:p>
          <a:p>
            <a:pPr algn="ctr"/>
            <a:r>
              <a:rPr lang="fr-FR" sz="2400" b="1" dirty="0" err="1" smtClean="0">
                <a:solidFill>
                  <a:srgbClr val="00B050"/>
                </a:solidFill>
              </a:rPr>
              <a:t>Cylinder</a:t>
            </a:r>
            <a:r>
              <a:rPr lang="fr-FR" sz="2400" b="1" dirty="0" smtClean="0">
                <a:solidFill>
                  <a:srgbClr val="00B050"/>
                </a:solidFill>
              </a:rPr>
              <a:t> jack </a:t>
            </a:r>
            <a:r>
              <a:rPr lang="fr-FR" sz="2400" b="1" dirty="0" err="1" smtClean="0">
                <a:solidFill>
                  <a:srgbClr val="00B050"/>
                </a:solidFill>
              </a:rPr>
              <a:t>with</a:t>
            </a:r>
            <a:r>
              <a:rPr lang="fr-FR" sz="2400" b="1" dirty="0" smtClean="0">
                <a:solidFill>
                  <a:srgbClr val="00B050"/>
                </a:solidFill>
              </a:rPr>
              <a:t> </a:t>
            </a:r>
            <a:r>
              <a:rPr lang="fr-FR" sz="2400" b="1" dirty="0" err="1" smtClean="0">
                <a:solidFill>
                  <a:srgbClr val="00B050"/>
                </a:solidFill>
              </a:rPr>
              <a:t>diametral</a:t>
            </a:r>
            <a:r>
              <a:rPr lang="fr-FR" sz="2400" b="1" dirty="0" smtClean="0">
                <a:solidFill>
                  <a:srgbClr val="00B050"/>
                </a:solidFill>
              </a:rPr>
              <a:t> </a:t>
            </a:r>
            <a:r>
              <a:rPr lang="fr-FR" sz="2400" b="1" dirty="0" err="1" smtClean="0">
                <a:solidFill>
                  <a:srgbClr val="00B050"/>
                </a:solidFill>
              </a:rPr>
              <a:t>sensos</a:t>
            </a:r>
            <a:r>
              <a:rPr lang="fr-FR" sz="2400" b="1" dirty="0" smtClean="0">
                <a:solidFill>
                  <a:srgbClr val="00B050"/>
                </a:solidFill>
              </a:rPr>
              <a:t> 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1520" y="5807005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VOUGLANS  1968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Dam 130 m</a:t>
            </a:r>
            <a:endParaRPr lang="fr-F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697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1" name="Freeform 15"/>
          <p:cNvSpPr>
            <a:spLocks/>
          </p:cNvSpPr>
          <p:nvPr/>
        </p:nvSpPr>
        <p:spPr bwMode="auto">
          <a:xfrm>
            <a:off x="2952750" y="2511425"/>
            <a:ext cx="114300" cy="47625"/>
          </a:xfrm>
          <a:custGeom>
            <a:avLst/>
            <a:gdLst>
              <a:gd name="T0" fmla="*/ 0 w 72"/>
              <a:gd name="T1" fmla="*/ 0 h 30"/>
              <a:gd name="T2" fmla="*/ 72 w 72"/>
              <a:gd name="T3" fmla="*/ 30 h 30"/>
              <a:gd name="T4" fmla="*/ 0 60000 65536"/>
              <a:gd name="T5" fmla="*/ 0 60000 65536"/>
              <a:gd name="T6" fmla="*/ 0 w 72"/>
              <a:gd name="T7" fmla="*/ 0 h 30"/>
              <a:gd name="T8" fmla="*/ 72 w 7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" h="30">
                <a:moveTo>
                  <a:pt x="0" y="0"/>
                </a:moveTo>
                <a:lnTo>
                  <a:pt x="72" y="30"/>
                </a:lnTo>
              </a:path>
            </a:pathLst>
          </a:cu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" name="Groupe 20"/>
          <p:cNvGrpSpPr/>
          <p:nvPr/>
        </p:nvGrpSpPr>
        <p:grpSpPr>
          <a:xfrm>
            <a:off x="0" y="0"/>
            <a:ext cx="5426245" cy="5130800"/>
            <a:chOff x="1897270" y="1259160"/>
            <a:chExt cx="5330618" cy="5130800"/>
          </a:xfrm>
        </p:grpSpPr>
        <p:pic>
          <p:nvPicPr>
            <p:cNvPr id="33796" name="Picture 3" descr="V21_coinLond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97270" y="1259160"/>
              <a:ext cx="5305425" cy="51308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581400" y="3319463"/>
              <a:ext cx="3646488" cy="1244600"/>
              <a:chOff x="1440" y="2123"/>
              <a:chExt cx="2297" cy="784"/>
            </a:xfrm>
          </p:grpSpPr>
          <p:sp>
            <p:nvSpPr>
              <p:cNvPr id="33806" name="Freeform 9"/>
              <p:cNvSpPr>
                <a:spLocks/>
              </p:cNvSpPr>
              <p:nvPr/>
            </p:nvSpPr>
            <p:spPr bwMode="auto">
              <a:xfrm>
                <a:off x="3431" y="2123"/>
                <a:ext cx="306" cy="342"/>
              </a:xfrm>
              <a:custGeom>
                <a:avLst/>
                <a:gdLst>
                  <a:gd name="T0" fmla="*/ 6 w 306"/>
                  <a:gd name="T1" fmla="*/ 0 h 342"/>
                  <a:gd name="T2" fmla="*/ 306 w 306"/>
                  <a:gd name="T3" fmla="*/ 150 h 342"/>
                  <a:gd name="T4" fmla="*/ 0 w 306"/>
                  <a:gd name="T5" fmla="*/ 342 h 342"/>
                  <a:gd name="T6" fmla="*/ 6 w 306"/>
                  <a:gd name="T7" fmla="*/ 0 h 3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6"/>
                  <a:gd name="T13" fmla="*/ 0 h 342"/>
                  <a:gd name="T14" fmla="*/ 306 w 306"/>
                  <a:gd name="T15" fmla="*/ 342 h 3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6" h="342">
                    <a:moveTo>
                      <a:pt x="6" y="0"/>
                    </a:moveTo>
                    <a:lnTo>
                      <a:pt x="306" y="150"/>
                    </a:lnTo>
                    <a:lnTo>
                      <a:pt x="0" y="34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accent2">
                  <a:alpha val="50195"/>
                </a:schemeClr>
              </a:solidFill>
              <a:ln w="3175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807" name="Freeform 10"/>
              <p:cNvSpPr>
                <a:spLocks/>
              </p:cNvSpPr>
              <p:nvPr/>
            </p:nvSpPr>
            <p:spPr bwMode="auto">
              <a:xfrm>
                <a:off x="1440" y="2169"/>
                <a:ext cx="1320" cy="738"/>
              </a:xfrm>
              <a:custGeom>
                <a:avLst/>
                <a:gdLst>
                  <a:gd name="T0" fmla="*/ 18 w 1320"/>
                  <a:gd name="T1" fmla="*/ 6 h 738"/>
                  <a:gd name="T2" fmla="*/ 1104 w 1320"/>
                  <a:gd name="T3" fmla="*/ 48 h 738"/>
                  <a:gd name="T4" fmla="*/ 1320 w 1320"/>
                  <a:gd name="T5" fmla="*/ 738 h 738"/>
                  <a:gd name="T6" fmla="*/ 858 w 1320"/>
                  <a:gd name="T7" fmla="*/ 540 h 738"/>
                  <a:gd name="T8" fmla="*/ 480 w 1320"/>
                  <a:gd name="T9" fmla="*/ 336 h 738"/>
                  <a:gd name="T10" fmla="*/ 222 w 1320"/>
                  <a:gd name="T11" fmla="*/ 156 h 738"/>
                  <a:gd name="T12" fmla="*/ 0 w 1320"/>
                  <a:gd name="T13" fmla="*/ 0 h 7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20"/>
                  <a:gd name="T22" fmla="*/ 0 h 738"/>
                  <a:gd name="T23" fmla="*/ 1320 w 1320"/>
                  <a:gd name="T24" fmla="*/ 738 h 7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20" h="738">
                    <a:moveTo>
                      <a:pt x="18" y="6"/>
                    </a:moveTo>
                    <a:lnTo>
                      <a:pt x="1104" y="48"/>
                    </a:lnTo>
                    <a:lnTo>
                      <a:pt x="1320" y="738"/>
                    </a:lnTo>
                    <a:lnTo>
                      <a:pt x="858" y="540"/>
                    </a:lnTo>
                    <a:lnTo>
                      <a:pt x="480" y="336"/>
                    </a:lnTo>
                    <a:lnTo>
                      <a:pt x="222" y="15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>
                  <a:alpha val="50195"/>
                </a:schemeClr>
              </a:solidFill>
              <a:ln w="3175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3503613" y="1735139"/>
              <a:ext cx="2868613" cy="1728788"/>
              <a:chOff x="1391" y="1125"/>
              <a:chExt cx="1807" cy="1089"/>
            </a:xfrm>
          </p:grpSpPr>
          <p:sp>
            <p:nvSpPr>
              <p:cNvPr id="33804" name="Freeform 12"/>
              <p:cNvSpPr>
                <a:spLocks/>
              </p:cNvSpPr>
              <p:nvPr/>
            </p:nvSpPr>
            <p:spPr bwMode="auto">
              <a:xfrm>
                <a:off x="2814" y="1125"/>
                <a:ext cx="384" cy="324"/>
              </a:xfrm>
              <a:custGeom>
                <a:avLst/>
                <a:gdLst>
                  <a:gd name="T0" fmla="*/ 0 w 384"/>
                  <a:gd name="T1" fmla="*/ 120 h 324"/>
                  <a:gd name="T2" fmla="*/ 384 w 384"/>
                  <a:gd name="T3" fmla="*/ 0 h 324"/>
                  <a:gd name="T4" fmla="*/ 366 w 384"/>
                  <a:gd name="T5" fmla="*/ 324 h 324"/>
                  <a:gd name="T6" fmla="*/ 222 w 384"/>
                  <a:gd name="T7" fmla="*/ 258 h 324"/>
                  <a:gd name="T8" fmla="*/ 96 w 384"/>
                  <a:gd name="T9" fmla="*/ 192 h 324"/>
                  <a:gd name="T10" fmla="*/ 0 w 384"/>
                  <a:gd name="T11" fmla="*/ 120 h 3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4"/>
                  <a:gd name="T19" fmla="*/ 0 h 324"/>
                  <a:gd name="T20" fmla="*/ 384 w 384"/>
                  <a:gd name="T21" fmla="*/ 324 h 3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4" h="324">
                    <a:moveTo>
                      <a:pt x="0" y="120"/>
                    </a:moveTo>
                    <a:lnTo>
                      <a:pt x="384" y="0"/>
                    </a:lnTo>
                    <a:lnTo>
                      <a:pt x="366" y="324"/>
                    </a:lnTo>
                    <a:lnTo>
                      <a:pt x="222" y="258"/>
                    </a:lnTo>
                    <a:lnTo>
                      <a:pt x="96" y="192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 w="3175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805" name="Freeform 13"/>
              <p:cNvSpPr>
                <a:spLocks/>
              </p:cNvSpPr>
              <p:nvPr/>
            </p:nvSpPr>
            <p:spPr bwMode="auto">
              <a:xfrm>
                <a:off x="1391" y="1398"/>
                <a:ext cx="1104" cy="816"/>
              </a:xfrm>
              <a:custGeom>
                <a:avLst/>
                <a:gdLst>
                  <a:gd name="T0" fmla="*/ 0 w 1104"/>
                  <a:gd name="T1" fmla="*/ 768 h 816"/>
                  <a:gd name="T2" fmla="*/ 270 w 1104"/>
                  <a:gd name="T3" fmla="*/ 546 h 816"/>
                  <a:gd name="T4" fmla="*/ 426 w 1104"/>
                  <a:gd name="T5" fmla="*/ 426 h 816"/>
                  <a:gd name="T6" fmla="*/ 570 w 1104"/>
                  <a:gd name="T7" fmla="*/ 306 h 816"/>
                  <a:gd name="T8" fmla="*/ 720 w 1104"/>
                  <a:gd name="T9" fmla="*/ 192 h 816"/>
                  <a:gd name="T10" fmla="*/ 960 w 1104"/>
                  <a:gd name="T11" fmla="*/ 48 h 816"/>
                  <a:gd name="T12" fmla="*/ 1098 w 1104"/>
                  <a:gd name="T13" fmla="*/ 0 h 816"/>
                  <a:gd name="T14" fmla="*/ 1104 w 1104"/>
                  <a:gd name="T15" fmla="*/ 816 h 816"/>
                  <a:gd name="T16" fmla="*/ 0 w 1104"/>
                  <a:gd name="T17" fmla="*/ 768 h 8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04"/>
                  <a:gd name="T28" fmla="*/ 0 h 816"/>
                  <a:gd name="T29" fmla="*/ 1104 w 1104"/>
                  <a:gd name="T30" fmla="*/ 816 h 8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04" h="816">
                    <a:moveTo>
                      <a:pt x="0" y="768"/>
                    </a:moveTo>
                    <a:lnTo>
                      <a:pt x="270" y="546"/>
                    </a:lnTo>
                    <a:lnTo>
                      <a:pt x="426" y="426"/>
                    </a:lnTo>
                    <a:lnTo>
                      <a:pt x="570" y="306"/>
                    </a:lnTo>
                    <a:lnTo>
                      <a:pt x="720" y="192"/>
                    </a:lnTo>
                    <a:lnTo>
                      <a:pt x="960" y="48"/>
                    </a:lnTo>
                    <a:lnTo>
                      <a:pt x="1098" y="0"/>
                    </a:lnTo>
                    <a:lnTo>
                      <a:pt x="1104" y="816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 w="3175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3800" name="Freeform 14"/>
            <p:cNvSpPr>
              <a:spLocks/>
            </p:cNvSpPr>
            <p:nvPr/>
          </p:nvSpPr>
          <p:spPr bwMode="auto">
            <a:xfrm>
              <a:off x="2568791" y="2122512"/>
              <a:ext cx="2695575" cy="2133600"/>
            </a:xfrm>
            <a:custGeom>
              <a:avLst/>
              <a:gdLst>
                <a:gd name="T0" fmla="*/ 1596 w 1698"/>
                <a:gd name="T1" fmla="*/ 102 h 1344"/>
                <a:gd name="T2" fmla="*/ 1362 w 1698"/>
                <a:gd name="T3" fmla="*/ 54 h 1344"/>
                <a:gd name="T4" fmla="*/ 1086 w 1698"/>
                <a:gd name="T5" fmla="*/ 6 h 1344"/>
                <a:gd name="T6" fmla="*/ 966 w 1698"/>
                <a:gd name="T7" fmla="*/ 12 h 1344"/>
                <a:gd name="T8" fmla="*/ 840 w 1698"/>
                <a:gd name="T9" fmla="*/ 0 h 1344"/>
                <a:gd name="T10" fmla="*/ 624 w 1698"/>
                <a:gd name="T11" fmla="*/ 12 h 1344"/>
                <a:gd name="T12" fmla="*/ 456 w 1698"/>
                <a:gd name="T13" fmla="*/ 36 h 1344"/>
                <a:gd name="T14" fmla="*/ 312 w 1698"/>
                <a:gd name="T15" fmla="*/ 78 h 1344"/>
                <a:gd name="T16" fmla="*/ 198 w 1698"/>
                <a:gd name="T17" fmla="*/ 120 h 1344"/>
                <a:gd name="T18" fmla="*/ 174 w 1698"/>
                <a:gd name="T19" fmla="*/ 156 h 1344"/>
                <a:gd name="T20" fmla="*/ 96 w 1698"/>
                <a:gd name="T21" fmla="*/ 342 h 1344"/>
                <a:gd name="T22" fmla="*/ 30 w 1698"/>
                <a:gd name="T23" fmla="*/ 576 h 1344"/>
                <a:gd name="T24" fmla="*/ 0 w 1698"/>
                <a:gd name="T25" fmla="*/ 816 h 1344"/>
                <a:gd name="T26" fmla="*/ 0 w 1698"/>
                <a:gd name="T27" fmla="*/ 1044 h 1344"/>
                <a:gd name="T28" fmla="*/ 18 w 1698"/>
                <a:gd name="T29" fmla="*/ 1194 h 1344"/>
                <a:gd name="T30" fmla="*/ 288 w 1698"/>
                <a:gd name="T31" fmla="*/ 1344 h 1344"/>
                <a:gd name="T32" fmla="*/ 216 w 1698"/>
                <a:gd name="T33" fmla="*/ 1152 h 1344"/>
                <a:gd name="T34" fmla="*/ 186 w 1698"/>
                <a:gd name="T35" fmla="*/ 1002 h 1344"/>
                <a:gd name="T36" fmla="*/ 174 w 1698"/>
                <a:gd name="T37" fmla="*/ 852 h 1344"/>
                <a:gd name="T38" fmla="*/ 168 w 1698"/>
                <a:gd name="T39" fmla="*/ 684 h 1344"/>
                <a:gd name="T40" fmla="*/ 186 w 1698"/>
                <a:gd name="T41" fmla="*/ 486 h 1344"/>
                <a:gd name="T42" fmla="*/ 204 w 1698"/>
                <a:gd name="T43" fmla="*/ 342 h 1344"/>
                <a:gd name="T44" fmla="*/ 264 w 1698"/>
                <a:gd name="T45" fmla="*/ 150 h 1344"/>
                <a:gd name="T46" fmla="*/ 426 w 1698"/>
                <a:gd name="T47" fmla="*/ 96 h 1344"/>
                <a:gd name="T48" fmla="*/ 642 w 1698"/>
                <a:gd name="T49" fmla="*/ 60 h 1344"/>
                <a:gd name="T50" fmla="*/ 840 w 1698"/>
                <a:gd name="T51" fmla="*/ 48 h 1344"/>
                <a:gd name="T52" fmla="*/ 1044 w 1698"/>
                <a:gd name="T53" fmla="*/ 54 h 1344"/>
                <a:gd name="T54" fmla="*/ 1272 w 1698"/>
                <a:gd name="T55" fmla="*/ 78 h 1344"/>
                <a:gd name="T56" fmla="*/ 1488 w 1698"/>
                <a:gd name="T57" fmla="*/ 120 h 1344"/>
                <a:gd name="T58" fmla="*/ 1692 w 1698"/>
                <a:gd name="T59" fmla="*/ 174 h 1344"/>
                <a:gd name="T60" fmla="*/ 1698 w 1698"/>
                <a:gd name="T61" fmla="*/ 138 h 1344"/>
                <a:gd name="T62" fmla="*/ 1596 w 1698"/>
                <a:gd name="T63" fmla="*/ 102 h 13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98"/>
                <a:gd name="T97" fmla="*/ 0 h 1344"/>
                <a:gd name="T98" fmla="*/ 1698 w 1698"/>
                <a:gd name="T99" fmla="*/ 1344 h 134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98" h="1344">
                  <a:moveTo>
                    <a:pt x="1596" y="102"/>
                  </a:moveTo>
                  <a:lnTo>
                    <a:pt x="1362" y="54"/>
                  </a:lnTo>
                  <a:lnTo>
                    <a:pt x="1086" y="6"/>
                  </a:lnTo>
                  <a:lnTo>
                    <a:pt x="966" y="12"/>
                  </a:lnTo>
                  <a:lnTo>
                    <a:pt x="840" y="0"/>
                  </a:lnTo>
                  <a:lnTo>
                    <a:pt x="624" y="12"/>
                  </a:lnTo>
                  <a:lnTo>
                    <a:pt x="456" y="36"/>
                  </a:lnTo>
                  <a:lnTo>
                    <a:pt x="312" y="78"/>
                  </a:lnTo>
                  <a:lnTo>
                    <a:pt x="198" y="120"/>
                  </a:lnTo>
                  <a:lnTo>
                    <a:pt x="174" y="156"/>
                  </a:lnTo>
                  <a:lnTo>
                    <a:pt x="96" y="342"/>
                  </a:lnTo>
                  <a:lnTo>
                    <a:pt x="30" y="576"/>
                  </a:lnTo>
                  <a:lnTo>
                    <a:pt x="0" y="816"/>
                  </a:lnTo>
                  <a:lnTo>
                    <a:pt x="0" y="1044"/>
                  </a:lnTo>
                  <a:lnTo>
                    <a:pt x="18" y="1194"/>
                  </a:lnTo>
                  <a:lnTo>
                    <a:pt x="288" y="1344"/>
                  </a:lnTo>
                  <a:lnTo>
                    <a:pt x="216" y="1152"/>
                  </a:lnTo>
                  <a:lnTo>
                    <a:pt x="186" y="1002"/>
                  </a:lnTo>
                  <a:lnTo>
                    <a:pt x="174" y="852"/>
                  </a:lnTo>
                  <a:lnTo>
                    <a:pt x="168" y="684"/>
                  </a:lnTo>
                  <a:lnTo>
                    <a:pt x="186" y="486"/>
                  </a:lnTo>
                  <a:lnTo>
                    <a:pt x="204" y="342"/>
                  </a:lnTo>
                  <a:lnTo>
                    <a:pt x="264" y="150"/>
                  </a:lnTo>
                  <a:lnTo>
                    <a:pt x="426" y="96"/>
                  </a:lnTo>
                  <a:lnTo>
                    <a:pt x="642" y="60"/>
                  </a:lnTo>
                  <a:lnTo>
                    <a:pt x="840" y="48"/>
                  </a:lnTo>
                  <a:lnTo>
                    <a:pt x="1044" y="54"/>
                  </a:lnTo>
                  <a:lnTo>
                    <a:pt x="1272" y="78"/>
                  </a:lnTo>
                  <a:lnTo>
                    <a:pt x="1488" y="120"/>
                  </a:lnTo>
                  <a:lnTo>
                    <a:pt x="1692" y="174"/>
                  </a:lnTo>
                  <a:lnTo>
                    <a:pt x="1698" y="138"/>
                  </a:lnTo>
                  <a:lnTo>
                    <a:pt x="1596" y="102"/>
                  </a:lnTo>
                  <a:close/>
                </a:path>
              </a:pathLst>
            </a:custGeom>
            <a:solidFill>
              <a:srgbClr val="FFFFCC"/>
            </a:solidFill>
            <a:ln w="317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" name="Groupe 22"/>
          <p:cNvGrpSpPr/>
          <p:nvPr/>
        </p:nvGrpSpPr>
        <p:grpSpPr>
          <a:xfrm>
            <a:off x="1043608" y="1091952"/>
            <a:ext cx="2353816" cy="1905000"/>
            <a:chOff x="1187624" y="2540000"/>
            <a:chExt cx="2353816" cy="1905000"/>
          </a:xfrm>
        </p:grpSpPr>
        <p:sp>
          <p:nvSpPr>
            <p:cNvPr id="33802" name="Freeform 16"/>
            <p:cNvSpPr>
              <a:spLocks/>
            </p:cNvSpPr>
            <p:nvPr/>
          </p:nvSpPr>
          <p:spPr bwMode="auto">
            <a:xfrm>
              <a:off x="1331640" y="2616200"/>
              <a:ext cx="2209800" cy="1828800"/>
            </a:xfrm>
            <a:custGeom>
              <a:avLst/>
              <a:gdLst>
                <a:gd name="T0" fmla="*/ 0 w 1392"/>
                <a:gd name="T1" fmla="*/ 1152 h 1152"/>
                <a:gd name="T2" fmla="*/ 48 w 1392"/>
                <a:gd name="T3" fmla="*/ 1104 h 1152"/>
                <a:gd name="T4" fmla="*/ 318 w 1392"/>
                <a:gd name="T5" fmla="*/ 1068 h 1152"/>
                <a:gd name="T6" fmla="*/ 456 w 1392"/>
                <a:gd name="T7" fmla="*/ 1050 h 1152"/>
                <a:gd name="T8" fmla="*/ 540 w 1392"/>
                <a:gd name="T9" fmla="*/ 990 h 1152"/>
                <a:gd name="T10" fmla="*/ 624 w 1392"/>
                <a:gd name="T11" fmla="*/ 912 h 1152"/>
                <a:gd name="T12" fmla="*/ 744 w 1392"/>
                <a:gd name="T13" fmla="*/ 744 h 1152"/>
                <a:gd name="T14" fmla="*/ 864 w 1392"/>
                <a:gd name="T15" fmla="*/ 528 h 1152"/>
                <a:gd name="T16" fmla="*/ 1008 w 1392"/>
                <a:gd name="T17" fmla="*/ 384 h 1152"/>
                <a:gd name="T18" fmla="*/ 1200 w 1392"/>
                <a:gd name="T19" fmla="*/ 192 h 1152"/>
                <a:gd name="T20" fmla="*/ 1392 w 1392"/>
                <a:gd name="T21" fmla="*/ 0 h 11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92"/>
                <a:gd name="T34" fmla="*/ 0 h 1152"/>
                <a:gd name="T35" fmla="*/ 1392 w 1392"/>
                <a:gd name="T36" fmla="*/ 1152 h 11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92" h="1152">
                  <a:moveTo>
                    <a:pt x="0" y="1152"/>
                  </a:moveTo>
                  <a:lnTo>
                    <a:pt x="48" y="1104"/>
                  </a:lnTo>
                  <a:lnTo>
                    <a:pt x="318" y="1068"/>
                  </a:lnTo>
                  <a:lnTo>
                    <a:pt x="456" y="1050"/>
                  </a:lnTo>
                  <a:lnTo>
                    <a:pt x="540" y="990"/>
                  </a:lnTo>
                  <a:lnTo>
                    <a:pt x="624" y="912"/>
                  </a:lnTo>
                  <a:lnTo>
                    <a:pt x="744" y="744"/>
                  </a:lnTo>
                  <a:lnTo>
                    <a:pt x="864" y="528"/>
                  </a:lnTo>
                  <a:lnTo>
                    <a:pt x="1008" y="384"/>
                  </a:lnTo>
                  <a:lnTo>
                    <a:pt x="1200" y="192"/>
                  </a:lnTo>
                  <a:lnTo>
                    <a:pt x="1392" y="0"/>
                  </a:lnTo>
                </a:path>
              </a:pathLst>
            </a:custGeom>
            <a:noFill/>
            <a:ln w="317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803" name="Freeform 17"/>
            <p:cNvSpPr>
              <a:spLocks/>
            </p:cNvSpPr>
            <p:nvPr/>
          </p:nvSpPr>
          <p:spPr bwMode="auto">
            <a:xfrm>
              <a:off x="1187624" y="2540000"/>
              <a:ext cx="2190750" cy="1552575"/>
            </a:xfrm>
            <a:custGeom>
              <a:avLst/>
              <a:gdLst>
                <a:gd name="T0" fmla="*/ 0 w 1380"/>
                <a:gd name="T1" fmla="*/ 978 h 978"/>
                <a:gd name="T2" fmla="*/ 276 w 1380"/>
                <a:gd name="T3" fmla="*/ 900 h 978"/>
                <a:gd name="T4" fmla="*/ 354 w 1380"/>
                <a:gd name="T5" fmla="*/ 846 h 978"/>
                <a:gd name="T6" fmla="*/ 420 w 1380"/>
                <a:gd name="T7" fmla="*/ 768 h 978"/>
                <a:gd name="T8" fmla="*/ 612 w 1380"/>
                <a:gd name="T9" fmla="*/ 528 h 978"/>
                <a:gd name="T10" fmla="*/ 804 w 1380"/>
                <a:gd name="T11" fmla="*/ 384 h 978"/>
                <a:gd name="T12" fmla="*/ 1092 w 1380"/>
                <a:gd name="T13" fmla="*/ 192 h 978"/>
                <a:gd name="T14" fmla="*/ 1380 w 1380"/>
                <a:gd name="T15" fmla="*/ 0 h 9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0"/>
                <a:gd name="T25" fmla="*/ 0 h 978"/>
                <a:gd name="T26" fmla="*/ 1380 w 1380"/>
                <a:gd name="T27" fmla="*/ 978 h 9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0" h="978">
                  <a:moveTo>
                    <a:pt x="0" y="978"/>
                  </a:moveTo>
                  <a:lnTo>
                    <a:pt x="276" y="900"/>
                  </a:lnTo>
                  <a:lnTo>
                    <a:pt x="354" y="846"/>
                  </a:lnTo>
                  <a:lnTo>
                    <a:pt x="420" y="768"/>
                  </a:lnTo>
                  <a:lnTo>
                    <a:pt x="612" y="528"/>
                  </a:lnTo>
                  <a:lnTo>
                    <a:pt x="804" y="384"/>
                  </a:lnTo>
                  <a:lnTo>
                    <a:pt x="1092" y="192"/>
                  </a:lnTo>
                  <a:lnTo>
                    <a:pt x="1380" y="0"/>
                  </a:lnTo>
                </a:path>
              </a:pathLst>
            </a:custGeom>
            <a:noFill/>
            <a:ln w="317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0" y="5171708"/>
            <a:ext cx="5459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C00000"/>
                </a:solidFill>
              </a:rPr>
              <a:t>From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each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geometric</a:t>
            </a:r>
            <a:r>
              <a:rPr lang="fr-FR" sz="2400" b="1" dirty="0" smtClean="0">
                <a:solidFill>
                  <a:srgbClr val="C00000"/>
                </a:solidFill>
              </a:rPr>
              <a:t> case, LONDE </a:t>
            </a:r>
            <a:r>
              <a:rPr lang="fr-FR" sz="2400" b="1" dirty="0" err="1" smtClean="0">
                <a:solidFill>
                  <a:srgbClr val="C00000"/>
                </a:solidFill>
              </a:rPr>
              <a:t>derives</a:t>
            </a:r>
            <a:r>
              <a:rPr lang="fr-FR" sz="2400" b="1" dirty="0" smtClean="0">
                <a:solidFill>
                  <a:srgbClr val="C00000"/>
                </a:solidFill>
              </a:rPr>
              <a:t> a </a:t>
            </a:r>
            <a:r>
              <a:rPr lang="fr-FR" sz="2400" b="1" dirty="0" err="1" smtClean="0">
                <a:solidFill>
                  <a:srgbClr val="C00000"/>
                </a:solidFill>
              </a:rPr>
              <a:t>specific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diagram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allowing</a:t>
            </a:r>
            <a:r>
              <a:rPr lang="fr-FR" sz="2400" b="1" dirty="0" smtClean="0">
                <a:solidFill>
                  <a:srgbClr val="C00000"/>
                </a:solidFill>
              </a:rPr>
              <a:t> discussion of drainage </a:t>
            </a:r>
            <a:r>
              <a:rPr lang="fr-FR" sz="2400" b="1" dirty="0" err="1" smtClean="0">
                <a:solidFill>
                  <a:srgbClr val="C00000"/>
                </a:solidFill>
              </a:rPr>
              <a:t>needs</a:t>
            </a:r>
            <a:r>
              <a:rPr lang="fr-FR" sz="2400" b="1" dirty="0" smtClean="0">
                <a:solidFill>
                  <a:srgbClr val="C00000"/>
                </a:solidFill>
              </a:rPr>
              <a:t> on planes      P1-3, </a:t>
            </a:r>
            <a:r>
              <a:rPr lang="fr-FR" sz="2400" b="1" dirty="0" err="1" smtClean="0">
                <a:solidFill>
                  <a:srgbClr val="C00000"/>
                </a:solidFill>
              </a:rPr>
              <a:t>along</a:t>
            </a:r>
            <a:r>
              <a:rPr lang="fr-FR" sz="2400" b="1" dirty="0" smtClean="0">
                <a:solidFill>
                  <a:srgbClr val="C00000"/>
                </a:solidFill>
              </a:rPr>
              <a:t> friction coefficients </a:t>
            </a:r>
            <a:r>
              <a:rPr lang="fr-FR" sz="2400" b="1" dirty="0" smtClean="0">
                <a:solidFill>
                  <a:srgbClr val="C00000"/>
                </a:solidFill>
                <a:latin typeface="Symbol" pitchFamily="18" charset="2"/>
              </a:rPr>
              <a:t>j</a:t>
            </a:r>
            <a:r>
              <a:rPr lang="fr-FR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1-3</a:t>
            </a:r>
            <a:r>
              <a:rPr lang="fr-FR" sz="2400" b="1" dirty="0" smtClean="0">
                <a:solidFill>
                  <a:srgbClr val="C00000"/>
                </a:solidFill>
                <a:latin typeface="Symbol" pitchFamily="18" charset="2"/>
              </a:rPr>
              <a:t>  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3rd ISRM Online Lecture </a:t>
            </a:r>
            <a:endParaRPr lang="fr-FR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347864" y="754360"/>
            <a:ext cx="457200" cy="4114800"/>
            <a:chOff x="2532" y="1464"/>
            <a:chExt cx="288" cy="2592"/>
          </a:xfrm>
        </p:grpSpPr>
        <p:sp>
          <p:nvSpPr>
            <p:cNvPr id="33808" name="Freeform 6"/>
            <p:cNvSpPr>
              <a:spLocks/>
            </p:cNvSpPr>
            <p:nvPr/>
          </p:nvSpPr>
          <p:spPr bwMode="auto">
            <a:xfrm>
              <a:off x="2532" y="1464"/>
              <a:ext cx="228" cy="1518"/>
            </a:xfrm>
            <a:custGeom>
              <a:avLst/>
              <a:gdLst>
                <a:gd name="T0" fmla="*/ 12 w 228"/>
                <a:gd name="T1" fmla="*/ 24 h 1518"/>
                <a:gd name="T2" fmla="*/ 0 w 228"/>
                <a:gd name="T3" fmla="*/ 78 h 1518"/>
                <a:gd name="T4" fmla="*/ 6 w 228"/>
                <a:gd name="T5" fmla="*/ 210 h 1518"/>
                <a:gd name="T6" fmla="*/ 12 w 228"/>
                <a:gd name="T7" fmla="*/ 348 h 1518"/>
                <a:gd name="T8" fmla="*/ 12 w 228"/>
                <a:gd name="T9" fmla="*/ 840 h 1518"/>
                <a:gd name="T10" fmla="*/ 204 w 228"/>
                <a:gd name="T11" fmla="*/ 1506 h 1518"/>
                <a:gd name="T12" fmla="*/ 228 w 228"/>
                <a:gd name="T13" fmla="*/ 1518 h 1518"/>
                <a:gd name="T14" fmla="*/ 228 w 228"/>
                <a:gd name="T15" fmla="*/ 1332 h 1518"/>
                <a:gd name="T16" fmla="*/ 204 w 228"/>
                <a:gd name="T17" fmla="*/ 984 h 1518"/>
                <a:gd name="T18" fmla="*/ 156 w 228"/>
                <a:gd name="T19" fmla="*/ 648 h 1518"/>
                <a:gd name="T20" fmla="*/ 108 w 228"/>
                <a:gd name="T21" fmla="*/ 366 h 1518"/>
                <a:gd name="T22" fmla="*/ 84 w 228"/>
                <a:gd name="T23" fmla="*/ 168 h 1518"/>
                <a:gd name="T24" fmla="*/ 42 w 228"/>
                <a:gd name="T25" fmla="*/ 0 h 1518"/>
                <a:gd name="T26" fmla="*/ 12 w 228"/>
                <a:gd name="T27" fmla="*/ 24 h 15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8"/>
                <a:gd name="T43" fmla="*/ 0 h 1518"/>
                <a:gd name="T44" fmla="*/ 228 w 228"/>
                <a:gd name="T45" fmla="*/ 1518 h 15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8" h="1518">
                  <a:moveTo>
                    <a:pt x="12" y="24"/>
                  </a:moveTo>
                  <a:lnTo>
                    <a:pt x="0" y="78"/>
                  </a:lnTo>
                  <a:lnTo>
                    <a:pt x="6" y="210"/>
                  </a:lnTo>
                  <a:lnTo>
                    <a:pt x="12" y="348"/>
                  </a:lnTo>
                  <a:lnTo>
                    <a:pt x="12" y="840"/>
                  </a:lnTo>
                  <a:lnTo>
                    <a:pt x="204" y="1506"/>
                  </a:lnTo>
                  <a:lnTo>
                    <a:pt x="228" y="1518"/>
                  </a:lnTo>
                  <a:lnTo>
                    <a:pt x="228" y="1332"/>
                  </a:lnTo>
                  <a:lnTo>
                    <a:pt x="204" y="984"/>
                  </a:lnTo>
                  <a:lnTo>
                    <a:pt x="156" y="648"/>
                  </a:lnTo>
                  <a:lnTo>
                    <a:pt x="108" y="366"/>
                  </a:lnTo>
                  <a:lnTo>
                    <a:pt x="84" y="168"/>
                  </a:lnTo>
                  <a:lnTo>
                    <a:pt x="42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FF00">
                <a:alpha val="50195"/>
              </a:srgbClr>
            </a:solidFill>
            <a:ln w="3175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809" name="Freeform 7"/>
            <p:cNvSpPr>
              <a:spLocks/>
            </p:cNvSpPr>
            <p:nvPr/>
          </p:nvSpPr>
          <p:spPr bwMode="auto">
            <a:xfrm>
              <a:off x="2604" y="3624"/>
              <a:ext cx="216" cy="432"/>
            </a:xfrm>
            <a:custGeom>
              <a:avLst/>
              <a:gdLst>
                <a:gd name="T0" fmla="*/ 0 w 216"/>
                <a:gd name="T1" fmla="*/ 66 h 432"/>
                <a:gd name="T2" fmla="*/ 192 w 216"/>
                <a:gd name="T3" fmla="*/ 0 h 432"/>
                <a:gd name="T4" fmla="*/ 216 w 216"/>
                <a:gd name="T5" fmla="*/ 432 h 432"/>
                <a:gd name="T6" fmla="*/ 0 w 216"/>
                <a:gd name="T7" fmla="*/ 66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"/>
                <a:gd name="T13" fmla="*/ 0 h 432"/>
                <a:gd name="T14" fmla="*/ 216 w 216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" h="432">
                  <a:moveTo>
                    <a:pt x="0" y="66"/>
                  </a:moveTo>
                  <a:lnTo>
                    <a:pt x="192" y="0"/>
                  </a:lnTo>
                  <a:lnTo>
                    <a:pt x="216" y="43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FF00">
                <a:alpha val="50195"/>
              </a:srgbClr>
            </a:solidFill>
            <a:ln w="3175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24" name="Image 23" descr="K:\barrages\barrages\Voug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2608" y="0"/>
            <a:ext cx="3635896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24"/>
          <p:cNvSpPr txBox="1"/>
          <p:nvPr/>
        </p:nvSpPr>
        <p:spPr>
          <a:xfrm>
            <a:off x="5508104" y="4941168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Level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340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25 cm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diametre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cores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have been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taken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along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 the main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stylolithic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joint for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lab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shear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tests 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92524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www.ville-soreze.fr/images/imagesFCK/image/presentation/histoire/saint_ferre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4010299"/>
            <a:ext cx="6084168" cy="2847702"/>
          </a:xfrm>
          <a:prstGeom prst="rect">
            <a:avLst/>
          </a:prstGeom>
          <a:noFill/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3rd ISRM Online Lecture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228184" y="44624"/>
            <a:ext cx="295232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SAINT FERRÉOL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1775</a:t>
            </a:r>
          </a:p>
          <a:p>
            <a:pPr algn="ctr"/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Earthfill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Dam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36 m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high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97050"/>
            <a:ext cx="3059832" cy="398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Pierre Duffaut\Contacts\Desktop\Saint Ferré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237784" cy="292494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44624"/>
            <a:ext cx="370790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Cross section of the dam 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59832" y="2852936"/>
            <a:ext cx="601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C00000"/>
                </a:solidFill>
              </a:rPr>
              <a:t>Built</a:t>
            </a:r>
            <a:r>
              <a:rPr lang="fr-FR" sz="2400" b="1" dirty="0" smtClean="0">
                <a:solidFill>
                  <a:srgbClr val="C00000"/>
                </a:solidFill>
              </a:rPr>
              <a:t> by Pierre-Paul Riquet to </a:t>
            </a:r>
            <a:r>
              <a:rPr lang="fr-FR" sz="2400" b="1" dirty="0" err="1" smtClean="0">
                <a:solidFill>
                  <a:srgbClr val="C00000"/>
                </a:solidFill>
              </a:rPr>
              <a:t>feed</a:t>
            </a:r>
            <a:endParaRPr lang="fr-F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the « Canal du Midi »</a:t>
            </a:r>
          </a:p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World first </a:t>
            </a:r>
            <a:r>
              <a:rPr lang="fr-FR" sz="2400" b="1" dirty="0" err="1" smtClean="0">
                <a:solidFill>
                  <a:srgbClr val="C00000"/>
                </a:solidFill>
              </a:rPr>
              <a:t>Waterway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linking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two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Seas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6494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2052" name="Picture 4" descr="C:\Users\Pierre Duffaut\Pictures\Vincent\vouglans\voug 51-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1888" y="3636984"/>
            <a:ext cx="4544568" cy="2816352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323528" y="3769876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In situ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shear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test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along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the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level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340</a:t>
            </a:r>
            <a:endParaRPr lang="fr-FR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Pierre Duffaut\Contacts\Desktop\tombeau des phara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470" y="332656"/>
            <a:ext cx="7750962" cy="3240360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827584" y="5304110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No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scale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200" b="1" dirty="0" err="1" smtClean="0">
                <a:solidFill>
                  <a:schemeClr val="accent5">
                    <a:lumMod val="75000"/>
                  </a:schemeClr>
                </a:solidFill>
              </a:rPr>
              <a:t>effect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on friction angle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2636912"/>
            <a:ext cx="9144000" cy="0"/>
          </a:xfrm>
          <a:prstGeom prst="line">
            <a:avLst/>
          </a:prstGeom>
          <a:ln w="1016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advTm="35927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2008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026E-3248-4AF8-B66A-A0C001EA2128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5496" y="-27384"/>
            <a:ext cx="547260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Fin de construction, été 1954</a:t>
            </a:r>
          </a:p>
          <a:p>
            <a:pPr>
              <a:buFont typeface="Arial" pitchFamily="34" charset="0"/>
              <a:buChar char="•"/>
            </a:pPr>
            <a:r>
              <a:rPr lang="fr-FR" sz="2400" b="1" dirty="0" smtClean="0">
                <a:solidFill>
                  <a:schemeClr val="bg1"/>
                </a:solidFill>
              </a:rPr>
              <a:t> Propriétaire : Conseil Général du Var</a:t>
            </a:r>
          </a:p>
          <a:p>
            <a:pPr>
              <a:buFont typeface="Arial" pitchFamily="34" charset="0"/>
              <a:buChar char="•"/>
            </a:pPr>
            <a:r>
              <a:rPr lang="fr-FR" sz="2400" b="1" dirty="0" smtClean="0">
                <a:solidFill>
                  <a:schemeClr val="bg1"/>
                </a:solidFill>
              </a:rPr>
              <a:t> Objet : irrigation et distribution urbaine</a:t>
            </a:r>
          </a:p>
          <a:p>
            <a:pPr>
              <a:buFont typeface="Arial" pitchFamily="34" charset="0"/>
              <a:buChar char="•"/>
            </a:pPr>
            <a:r>
              <a:rPr lang="fr-FR" sz="2400" b="1" dirty="0" smtClean="0">
                <a:solidFill>
                  <a:schemeClr val="bg1"/>
                </a:solidFill>
              </a:rPr>
              <a:t> Projeteur : André COYNE</a:t>
            </a:r>
          </a:p>
          <a:p>
            <a:pPr>
              <a:buFont typeface="Arial" pitchFamily="34" charset="0"/>
              <a:buChar char="•"/>
            </a:pPr>
            <a:r>
              <a:rPr lang="fr-FR" sz="2400" b="1" dirty="0" smtClean="0">
                <a:solidFill>
                  <a:schemeClr val="bg1"/>
                </a:solidFill>
              </a:rPr>
              <a:t> Entreprise : Léon BALLOT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771800" y="2420888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solidFill>
                  <a:srgbClr val="FFC000"/>
                </a:solidFill>
              </a:rPr>
              <a:t>MALPASSET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112568" y="-27384"/>
            <a:ext cx="4031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 smtClean="0">
                <a:solidFill>
                  <a:srgbClr val="FF0000"/>
                </a:solidFill>
              </a:rPr>
              <a:t>DISPARU                     le 2 décembre 1959    </a:t>
            </a:r>
            <a:r>
              <a:rPr lang="fr-FR" sz="3600" b="1" smtClean="0">
                <a:solidFill>
                  <a:srgbClr val="FF0000"/>
                </a:solidFill>
              </a:rPr>
              <a:t>à 21h13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380312" y="630932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Photo COB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796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0000">
            <a:off x="-993716" y="-332792"/>
            <a:ext cx="10821046" cy="734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23528" y="616530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 20 décembre  1959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331640" y="6525344"/>
            <a:ext cx="206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photo Marcel MARY</a:t>
            </a:r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315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"/>
            <a:ext cx="45273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4752528" y="2120657"/>
            <a:ext cx="3995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</a:rPr>
              <a:t>Hauteur</a:t>
            </a:r>
            <a:r>
              <a:rPr lang="fr-FR" sz="2000" dirty="0" smtClean="0">
                <a:solidFill>
                  <a:srgbClr val="C00000"/>
                </a:solidFill>
              </a:rPr>
              <a:t>                          61 m sur lit 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Longueur en crête     </a:t>
            </a:r>
            <a:r>
              <a:rPr lang="fr-FR" sz="2000" dirty="0" smtClean="0">
                <a:solidFill>
                  <a:srgbClr val="C00000"/>
                </a:solidFill>
              </a:rPr>
              <a:t>223 m + culée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Rayon de l’arc  </a:t>
            </a:r>
            <a:r>
              <a:rPr lang="fr-FR" sz="2000" dirty="0" smtClean="0">
                <a:solidFill>
                  <a:srgbClr val="C00000"/>
                </a:solidFill>
              </a:rPr>
              <a:t>105 m,  </a:t>
            </a:r>
            <a:r>
              <a:rPr lang="fr-FR" sz="2000" b="1" dirty="0" smtClean="0">
                <a:solidFill>
                  <a:srgbClr val="C00000"/>
                </a:solidFill>
              </a:rPr>
              <a:t>angle</a:t>
            </a:r>
            <a:r>
              <a:rPr lang="fr-FR" sz="2000" dirty="0" smtClean="0">
                <a:solidFill>
                  <a:srgbClr val="C00000"/>
                </a:solidFill>
              </a:rPr>
              <a:t> 135 gr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Épaisseur</a:t>
            </a:r>
            <a:r>
              <a:rPr lang="fr-FR" sz="2000" dirty="0" smtClean="0">
                <a:solidFill>
                  <a:srgbClr val="C00000"/>
                </a:solidFill>
              </a:rPr>
              <a:t>    6,9 m, max. 9, crête 1,5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Volume  de béton            </a:t>
            </a:r>
            <a:r>
              <a:rPr lang="fr-FR" sz="2000" dirty="0" smtClean="0">
                <a:solidFill>
                  <a:srgbClr val="C00000"/>
                </a:solidFill>
              </a:rPr>
              <a:t>50 000 m³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Volume du réservoir 	</a:t>
            </a:r>
            <a:r>
              <a:rPr lang="fr-FR" sz="2000" dirty="0" smtClean="0">
                <a:solidFill>
                  <a:srgbClr val="C00000"/>
                </a:solidFill>
              </a:rPr>
              <a:t>50 hm³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Années de construction    </a:t>
            </a:r>
            <a:r>
              <a:rPr lang="fr-FR" sz="2000" dirty="0" smtClean="0">
                <a:solidFill>
                  <a:srgbClr val="C00000"/>
                </a:solidFill>
              </a:rPr>
              <a:t>1952-54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</p:spTree>
  </p:cSld>
  <p:clrMapOvr>
    <a:masterClrMapping/>
  </p:clrMapOvr>
  <p:transition xmlns:p14="http://schemas.microsoft.com/office/powerpoint/2010/main" advTm="177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" y="2996952"/>
            <a:ext cx="9157168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0" y="3068960"/>
            <a:ext cx="5796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B050"/>
                </a:solidFill>
              </a:rPr>
              <a:t>Coupes  de quelques voûtes  de COB dans les années cinquante</a:t>
            </a:r>
            <a:endParaRPr lang="fr-FR" sz="2800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3543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7812360" y="2109864"/>
            <a:ext cx="1331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MALPASSET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347864" y="6444044"/>
            <a:ext cx="1331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LANOUX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396552" y="4509120"/>
            <a:ext cx="16561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HORS 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SERVICE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47664" y="683404"/>
            <a:ext cx="1331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REMPLACÉ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193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468"/>
            <a:ext cx="9144000" cy="549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 flipH="1">
            <a:off x="107504" y="5877272"/>
            <a:ext cx="8959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</a:rPr>
              <a:t>Implantation du barrage sur les courbes de niveau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 flipH="1">
            <a:off x="7668344" y="414908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</a:rPr>
              <a:t>culée 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20591009">
            <a:off x="5809530" y="1980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vanne de fond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 rot="-840000">
            <a:off x="3619210" y="89125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 rot="20885052">
            <a:off x="7360026" y="146505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prise d’eau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 rot="1116066">
            <a:off x="4224143" y="203135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 bassin de réception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956376" y="2636912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m</a:t>
            </a:r>
            <a:r>
              <a:rPr lang="fr-FR" sz="2000" b="1" dirty="0" smtClean="0">
                <a:solidFill>
                  <a:srgbClr val="C00000"/>
                </a:solidFill>
              </a:rPr>
              <a:t>ur en aile</a:t>
            </a:r>
            <a:endParaRPr lang="fr-FR" sz="2000" dirty="0"/>
          </a:p>
        </p:txBody>
      </p:sp>
      <p:sp>
        <p:nvSpPr>
          <p:cNvPr id="13" name="ZoneTexte 12"/>
          <p:cNvSpPr txBox="1"/>
          <p:nvPr/>
        </p:nvSpPr>
        <p:spPr>
          <a:xfrm rot="892954">
            <a:off x="3583757" y="969529"/>
            <a:ext cx="164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Seuil déversant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7812360" y="2564904"/>
            <a:ext cx="1224136" cy="216024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xmlns:p14="http://schemas.microsoft.com/office/powerpoint/2010/main" advTm="4907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3" grpId="0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2050" name="Picture 2" descr="C:\Users\Pierre Duffaut\Contacts\Desktop\MEDION PAPA\Documents\Anciens documents\Toshiba\images utiles\dia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271473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020272" y="558924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Culée poids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380312" y="4462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Photo COB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Malpasset à Technolac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1536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9A9AFD-3B8E-4CCA-B1E0-18A5083605AF}" type="slidenum">
              <a:rPr lang="fr-FR">
                <a:latin typeface="Arial" charset="0"/>
                <a:cs typeface="Arial" charset="0"/>
              </a:rPr>
              <a:pPr/>
              <a:t>47</a:t>
            </a:fld>
            <a:endParaRPr lang="fr-FR">
              <a:latin typeface="Arial" charset="0"/>
              <a:cs typeface="Arial" charset="0"/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1238" cy="728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AutoShape 3"/>
          <p:cNvSpPr>
            <a:spLocks noChangeArrowheads="1"/>
          </p:cNvSpPr>
          <p:nvPr/>
        </p:nvSpPr>
        <p:spPr bwMode="auto">
          <a:xfrm rot="5182820">
            <a:off x="4870450" y="3540125"/>
            <a:ext cx="215900" cy="482600"/>
          </a:xfrm>
          <a:prstGeom prst="moon">
            <a:avLst>
              <a:gd name="adj" fmla="val 500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44450"/>
            <a:ext cx="5364163" cy="3529014"/>
            <a:chOff x="0" y="28"/>
            <a:chExt cx="3379" cy="2223"/>
          </a:xfrm>
        </p:grpSpPr>
        <p:sp>
          <p:nvSpPr>
            <p:cNvPr id="15367" name="Text Box 4"/>
            <p:cNvSpPr txBox="1">
              <a:spLocks noChangeArrowheads="1"/>
            </p:cNvSpPr>
            <p:nvPr/>
          </p:nvSpPr>
          <p:spPr bwMode="auto">
            <a:xfrm>
              <a:off x="0" y="28"/>
              <a:ext cx="3379" cy="989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 dirty="0" smtClean="0">
                  <a:solidFill>
                    <a:srgbClr val="33CC33"/>
                  </a:solidFill>
                </a:rPr>
                <a:t>Le barrage profite d’une étroite gorge </a:t>
              </a:r>
              <a:r>
                <a:rPr lang="fr-FR" sz="2400" b="1" dirty="0" err="1" smtClean="0">
                  <a:solidFill>
                    <a:srgbClr val="33CC33"/>
                  </a:solidFill>
                </a:rPr>
                <a:t>épigénique</a:t>
              </a:r>
              <a:r>
                <a:rPr lang="fr-FR" sz="2400" b="1" dirty="0" smtClean="0">
                  <a:solidFill>
                    <a:srgbClr val="33CC33"/>
                  </a:solidFill>
                </a:rPr>
                <a:t> à travers un petit horst de gneiss, à l’aval d’une large vallée taillée dans le Houiller </a:t>
              </a:r>
              <a:r>
                <a:rPr lang="fr-FR" sz="2400" b="1" dirty="0" err="1" smtClean="0">
                  <a:solidFill>
                    <a:srgbClr val="33CC33"/>
                  </a:solidFill>
                </a:rPr>
                <a:t>schisto</a:t>
              </a:r>
              <a:r>
                <a:rPr lang="fr-FR" sz="2400" b="1" dirty="0" smtClean="0">
                  <a:solidFill>
                    <a:srgbClr val="33CC33"/>
                  </a:solidFill>
                </a:rPr>
                <a:t>-gréseux </a:t>
              </a:r>
              <a:r>
                <a:rPr lang="fr-FR" sz="2400" b="1" i="0" dirty="0" smtClean="0">
                  <a:solidFill>
                    <a:srgbClr val="33CC33"/>
                  </a:solidFill>
                </a:rPr>
                <a:t>(en gris)</a:t>
              </a:r>
              <a:endParaRPr lang="fr-FR" sz="2400" i="0" dirty="0">
                <a:solidFill>
                  <a:srgbClr val="FF0000"/>
                </a:solidFill>
              </a:endParaRPr>
            </a:p>
          </p:txBody>
        </p:sp>
        <p:sp>
          <p:nvSpPr>
            <p:cNvPr id="102405" name="Line 5"/>
            <p:cNvSpPr>
              <a:spLocks noChangeShapeType="1"/>
            </p:cNvSpPr>
            <p:nvPr/>
          </p:nvSpPr>
          <p:spPr bwMode="auto">
            <a:xfrm>
              <a:off x="1655" y="1026"/>
              <a:ext cx="1316" cy="122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" name="Connecteur en angle 8"/>
          <p:cNvCxnSpPr/>
          <p:nvPr/>
        </p:nvCxnSpPr>
        <p:spPr>
          <a:xfrm rot="4800000">
            <a:off x="3474702" y="4322327"/>
            <a:ext cx="2736304" cy="576064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</a:ln>
          <a:scene3d>
            <a:camera prst="orthographicFront">
              <a:rot lat="0" lon="12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1026" name="Picture 2" descr="C:\Users\Pierre Duffaut\Pictures\Mpst 10\Christieglob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0812" y="-27384"/>
            <a:ext cx="10286782" cy="648072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6372200" y="5262299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Image de synthèse                        </a:t>
            </a:r>
            <a:r>
              <a:rPr lang="fr-FR" sz="2400" b="1" i="1" dirty="0" smtClean="0">
                <a:solidFill>
                  <a:srgbClr val="FFFF00"/>
                </a:solidFill>
              </a:rPr>
              <a:t>Jean-Pierre Christie 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27584" y="54868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Barrage et Réservoir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35696" y="411946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Pont de l’autoroute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27584" y="5013176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Baraques de chantier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8120000">
            <a:off x="4099266" y="4396560"/>
            <a:ext cx="1148248" cy="2008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Malpasset à Technolac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4403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33408F-7824-49B3-9839-D497423EB019}" type="slidenum">
              <a:rPr lang="fr-FR">
                <a:latin typeface="Arial" charset="0"/>
                <a:cs typeface="Arial" charset="0"/>
              </a:rPr>
              <a:pPr/>
              <a:t>49</a:t>
            </a:fld>
            <a:endParaRPr lang="fr-FR">
              <a:latin typeface="Arial" charset="0"/>
              <a:cs typeface="Arial" charset="0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-315416"/>
            <a:ext cx="6443662" cy="738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-93663" y="115888"/>
            <a:ext cx="284321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i="0" dirty="0" smtClean="0">
                <a:solidFill>
                  <a:srgbClr val="C00000"/>
                </a:solidFill>
              </a:rPr>
              <a:t>RIVE DROITE</a:t>
            </a:r>
          </a:p>
          <a:p>
            <a:pPr algn="ctr">
              <a:spcBef>
                <a:spcPct val="50000"/>
              </a:spcBef>
            </a:pPr>
            <a:r>
              <a:rPr lang="fr-FR" sz="2400" b="1" i="0" dirty="0" smtClean="0">
                <a:solidFill>
                  <a:srgbClr val="C00000"/>
                </a:solidFill>
              </a:rPr>
              <a:t>Le barrage est découpé suivant les joints verticaux et levées de bétonnage</a:t>
            </a:r>
            <a:endParaRPr lang="fr-FR" sz="2400" b="1" i="0" dirty="0">
              <a:solidFill>
                <a:srgbClr val="C00000"/>
              </a:solidFill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0" y="6302375"/>
            <a:ext cx="3779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0" dirty="0">
                <a:solidFill>
                  <a:srgbClr val="009900"/>
                </a:solidFill>
              </a:rPr>
              <a:t>Photo J. Duffaut, 20 </a:t>
            </a:r>
            <a:r>
              <a:rPr lang="fr-FR" i="0" dirty="0" smtClean="0">
                <a:solidFill>
                  <a:srgbClr val="009900"/>
                </a:solidFill>
              </a:rPr>
              <a:t>décembre </a:t>
            </a:r>
            <a:r>
              <a:rPr lang="fr-FR" i="0" dirty="0">
                <a:solidFill>
                  <a:srgbClr val="009900"/>
                </a:solidFill>
              </a:rPr>
              <a:t>59</a:t>
            </a:r>
            <a:r>
              <a:rPr lang="fr-FR" i="0" dirty="0"/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9512" y="414908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La flèche souligne la faille qui apparaîtra d’abord rive gauche </a:t>
            </a:r>
            <a:endParaRPr lang="fr-FR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pic>
        <p:nvPicPr>
          <p:cNvPr id="1026" name="Picture 2" descr="C:\Users\Pierre Duffaut\Documents\mécaroches\Barton_Pekin\MEDION PAPA\Documents\barrages\Barrage_Zol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4752"/>
            <a:ext cx="9144000" cy="6096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07504" y="5622339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ZOLA DAM, H = 42 m, first </a:t>
            </a:r>
            <a:r>
              <a:rPr lang="fr-FR" sz="2800" b="1" dirty="0" err="1" smtClean="0">
                <a:solidFill>
                  <a:schemeClr val="accent5">
                    <a:lumMod val="75000"/>
                  </a:schemeClr>
                </a:solidFill>
              </a:rPr>
              <a:t>arch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 dam </a:t>
            </a:r>
            <a:r>
              <a:rPr lang="fr-FR" sz="2800" b="1" dirty="0" err="1" smtClean="0">
                <a:solidFill>
                  <a:schemeClr val="accent5">
                    <a:lumMod val="75000"/>
                  </a:schemeClr>
                </a:solidFill>
              </a:rPr>
              <a:t>built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 in France, 1855, </a:t>
            </a:r>
          </a:p>
          <a:p>
            <a:pPr algn="ctr"/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by François Zola ,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father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of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</a:rPr>
              <a:t>novelist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Émile Zola, to store water for Aix-en-Provence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57346" name="Picture 2" descr="http://www.picturalissime.com/t/cezanne_st_victoire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6108" y="-270878"/>
            <a:ext cx="2780308" cy="218771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advTm="2321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Malpasset à Technolac</a:t>
            </a:r>
          </a:p>
        </p:txBody>
      </p:sp>
      <p:sp>
        <p:nvSpPr>
          <p:cNvPr id="4403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15F0E2-B2DF-403D-A3DE-112883FC0AA1}" type="slidenum">
              <a:rPr lang="fr-FR" smtClean="0">
                <a:latin typeface="Arial" charset="0"/>
                <a:cs typeface="Arial" charset="0"/>
              </a:rPr>
              <a:pPr/>
              <a:t>50</a:t>
            </a:fld>
            <a:endParaRPr lang="fr-FR" smtClean="0">
              <a:latin typeface="Arial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2656"/>
            <a:ext cx="9173217" cy="59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0" y="5733256"/>
            <a:ext cx="91440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i="0" dirty="0" smtClean="0">
                <a:solidFill>
                  <a:schemeClr val="accent2"/>
                </a:solidFill>
              </a:rPr>
              <a:t> courbes de niveau </a:t>
            </a:r>
            <a:r>
              <a:rPr lang="fr-FR" sz="2400" b="1" i="0" dirty="0" smtClean="0">
                <a:solidFill>
                  <a:srgbClr val="FF0000"/>
                </a:solidFill>
              </a:rPr>
              <a:t>après </a:t>
            </a:r>
            <a:r>
              <a:rPr lang="fr-FR" sz="2400" b="1" i="0" dirty="0" smtClean="0">
                <a:solidFill>
                  <a:schemeClr val="accent2"/>
                </a:solidFill>
              </a:rPr>
              <a:t>la rupture et vecteurs déplacement              des restes du barrage, qui confirment leur rotation </a:t>
            </a:r>
            <a:r>
              <a:rPr lang="fr-FR" sz="2400" b="1" i="0" dirty="0" smtClean="0">
                <a:solidFill>
                  <a:srgbClr val="FF0000"/>
                </a:solidFill>
              </a:rPr>
              <a:t>en bloc</a:t>
            </a:r>
            <a:r>
              <a:rPr lang="fr-FR" sz="2400" b="1" i="0" dirty="0" smtClean="0">
                <a:solidFill>
                  <a:schemeClr val="accent2"/>
                </a:solidFill>
              </a:rPr>
              <a:t> (cm)</a:t>
            </a:r>
            <a:endParaRPr lang="fr-FR" sz="2400" b="1" i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14" name="Picture 2" descr="C:\Users\Pierre Duffaut\Contacts\Desktop\Anciens documents\famille\Toshiba\dias\Boite1\dia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1684"/>
            <a:ext cx="9144000" cy="62437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40698" y="44624"/>
            <a:ext cx="8067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Quand le barrage avance, le terrain ne suit pas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365125"/>
          </a:xfrm>
          <a:noFill/>
        </p:spPr>
        <p:txBody>
          <a:bodyPr/>
          <a:lstStyle/>
          <a:p>
            <a:fld id="{953A1E5D-84BD-4DA9-B656-7B3F90F16F35}" type="slidenum">
              <a:rPr lang="fr-FR">
                <a:latin typeface="Arial" charset="0"/>
                <a:cs typeface="Arial" charset="0"/>
              </a:rPr>
              <a:pPr/>
              <a:t>52</a:t>
            </a:fld>
            <a:endParaRPr lang="fr-FR">
              <a:latin typeface="Arial" charset="0"/>
              <a:cs typeface="Arial" charset="0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092950" y="3278188"/>
            <a:ext cx="2232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0" dirty="0" smtClean="0">
                <a:solidFill>
                  <a:srgbClr val="FFFF00"/>
                </a:solidFill>
              </a:rPr>
              <a:t>Aqueduc romain</a:t>
            </a:r>
            <a:endParaRPr lang="fr-FR" b="1" i="0" dirty="0">
              <a:solidFill>
                <a:srgbClr val="FFFF00"/>
              </a:solidFill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0" y="6093296"/>
            <a:ext cx="42839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i="0" dirty="0" smtClean="0">
                <a:solidFill>
                  <a:schemeClr val="accent2"/>
                </a:solidFill>
              </a:rPr>
              <a:t>Excavation  ouverte au pied   des plots manquants KL à MP</a:t>
            </a:r>
            <a:endParaRPr lang="fr-FR" sz="2400" b="1" i="0" dirty="0">
              <a:solidFill>
                <a:schemeClr val="accent2"/>
              </a:solidFill>
            </a:endParaRP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6156325" y="6453188"/>
            <a:ext cx="2987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0" dirty="0">
                <a:solidFill>
                  <a:schemeClr val="hlink"/>
                </a:solidFill>
              </a:rPr>
              <a:t>Photo P </a:t>
            </a:r>
            <a:r>
              <a:rPr lang="fr-FR" i="0" dirty="0" err="1">
                <a:solidFill>
                  <a:schemeClr val="hlink"/>
                </a:solidFill>
              </a:rPr>
              <a:t>Duffaut</a:t>
            </a:r>
            <a:r>
              <a:rPr lang="fr-FR" i="0" dirty="0">
                <a:solidFill>
                  <a:schemeClr val="hlink"/>
                </a:solidFill>
              </a:rPr>
              <a:t>, mai 1960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5868144" y="467380"/>
            <a:ext cx="3275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0" dirty="0" smtClean="0">
                <a:solidFill>
                  <a:schemeClr val="bg1"/>
                </a:solidFill>
              </a:rPr>
              <a:t>Demie culée et mur en aile</a:t>
            </a:r>
            <a:endParaRPr lang="fr-FR" b="1" i="0" dirty="0">
              <a:solidFill>
                <a:schemeClr val="bg1"/>
              </a:solidFill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 rot="1102866">
            <a:off x="-35219" y="2331338"/>
            <a:ext cx="2232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0" dirty="0" smtClean="0">
                <a:solidFill>
                  <a:srgbClr val="FFFF00"/>
                </a:solidFill>
              </a:rPr>
              <a:t>Aqueduc romain</a:t>
            </a:r>
            <a:endParaRPr lang="fr-FR" b="1" i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365125"/>
          </a:xfrm>
          <a:noFill/>
        </p:spPr>
        <p:txBody>
          <a:bodyPr/>
          <a:lstStyle/>
          <a:p>
            <a:fld id="{953A1E5D-84BD-4DA9-B656-7B3F90F16F35}" type="slidenum">
              <a:rPr lang="fr-FR">
                <a:latin typeface="Arial" charset="0"/>
                <a:cs typeface="Arial" charset="0"/>
              </a:rPr>
              <a:pPr/>
              <a:t>53</a:t>
            </a:fld>
            <a:endParaRPr lang="fr-FR">
              <a:latin typeface="Arial" charset="0"/>
              <a:cs typeface="Arial" charset="0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0" y="6165304"/>
            <a:ext cx="4283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 b="1" dirty="0" smtClean="0">
                <a:solidFill>
                  <a:schemeClr val="accent2"/>
                </a:solidFill>
              </a:rPr>
              <a:t>Le dièdre</a:t>
            </a:r>
            <a:endParaRPr lang="fr-FR" sz="3600" b="1" i="0" dirty="0">
              <a:solidFill>
                <a:schemeClr val="accent2"/>
              </a:solidFill>
            </a:endParaRPr>
          </a:p>
        </p:txBody>
      </p:sp>
      <p:sp>
        <p:nvSpPr>
          <p:cNvPr id="243720" name="Text Box 8"/>
          <p:cNvSpPr txBox="1">
            <a:spLocks noChangeArrowheads="1"/>
          </p:cNvSpPr>
          <p:nvPr/>
        </p:nvSpPr>
        <p:spPr bwMode="auto">
          <a:xfrm rot="18955884">
            <a:off x="2878581" y="3284538"/>
            <a:ext cx="4105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b="1" dirty="0" smtClean="0">
                <a:solidFill>
                  <a:schemeClr val="bg1"/>
                </a:solidFill>
              </a:rPr>
              <a:t>Surface de faille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43721" name="Text Box 9"/>
          <p:cNvSpPr txBox="1">
            <a:spLocks noChangeArrowheads="1"/>
          </p:cNvSpPr>
          <p:nvPr/>
        </p:nvSpPr>
        <p:spPr bwMode="auto">
          <a:xfrm rot="18933056">
            <a:off x="750293" y="1877243"/>
            <a:ext cx="5002213" cy="52322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b="1" dirty="0" smtClean="0">
                <a:solidFill>
                  <a:schemeClr val="bg1"/>
                </a:solidFill>
              </a:rPr>
              <a:t>Déchirure suivant la foliation 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6156325" y="6453188"/>
            <a:ext cx="2987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0" dirty="0">
                <a:solidFill>
                  <a:schemeClr val="hlink"/>
                </a:solidFill>
              </a:rPr>
              <a:t>Photo P </a:t>
            </a:r>
            <a:r>
              <a:rPr lang="fr-FR" i="0" dirty="0" err="1">
                <a:solidFill>
                  <a:schemeClr val="hlink"/>
                </a:solidFill>
              </a:rPr>
              <a:t>Duffaut</a:t>
            </a:r>
            <a:r>
              <a:rPr lang="fr-FR" i="0" dirty="0">
                <a:solidFill>
                  <a:schemeClr val="hlink"/>
                </a:solidFill>
              </a:rPr>
              <a:t>, mai 1960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5652120" y="395372"/>
            <a:ext cx="3491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0" dirty="0" smtClean="0">
                <a:solidFill>
                  <a:schemeClr val="bg1"/>
                </a:solidFill>
              </a:rPr>
              <a:t>demie culée poids et mur en aile</a:t>
            </a:r>
            <a:endParaRPr lang="fr-FR" b="1" i="0" dirty="0">
              <a:solidFill>
                <a:schemeClr val="bg1"/>
              </a:solidFill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 dirty="0"/>
          </a:p>
        </p:txBody>
      </p:sp>
      <p:grpSp>
        <p:nvGrpSpPr>
          <p:cNvPr id="2" name="Groupe 11"/>
          <p:cNvGrpSpPr/>
          <p:nvPr/>
        </p:nvGrpSpPr>
        <p:grpSpPr>
          <a:xfrm>
            <a:off x="1259632" y="0"/>
            <a:ext cx="6264696" cy="5229200"/>
            <a:chOff x="1331640" y="0"/>
            <a:chExt cx="6264696" cy="5229200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4788024" y="0"/>
              <a:ext cx="1368152" cy="1700808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H="1">
              <a:off x="6156176" y="1340768"/>
              <a:ext cx="1440160" cy="3600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H="1">
              <a:off x="2699792" y="1700808"/>
              <a:ext cx="3456384" cy="352839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H="1">
              <a:off x="2771800" y="4869160"/>
              <a:ext cx="1440160" cy="3600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flipH="1">
              <a:off x="4139952" y="1340768"/>
              <a:ext cx="3456384" cy="352839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H="1">
              <a:off x="1331640" y="44624"/>
              <a:ext cx="3456384" cy="345638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1331640" y="3501008"/>
              <a:ext cx="1368152" cy="1700808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245350" y="3429000"/>
            <a:ext cx="2232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0" dirty="0" smtClean="0">
                <a:solidFill>
                  <a:srgbClr val="FFFF00"/>
                </a:solidFill>
              </a:rPr>
              <a:t>Aqueduc romain</a:t>
            </a:r>
            <a:endParaRPr lang="fr-FR" b="1" i="0" dirty="0">
              <a:solidFill>
                <a:srgbClr val="FFFF00"/>
              </a:solidFill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 rot="1102866">
            <a:off x="-35219" y="2331338"/>
            <a:ext cx="2232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0" dirty="0" smtClean="0">
                <a:solidFill>
                  <a:srgbClr val="FFFF00"/>
                </a:solidFill>
              </a:rPr>
              <a:t>Aqueduc romain</a:t>
            </a:r>
            <a:endParaRPr lang="fr-FR" b="1" i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Malpasset à Technolac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5017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3057F6-B7DE-4052-A1DC-5A144FFD04FD}" type="slidenum">
              <a:rPr lang="fr-FR">
                <a:latin typeface="Arial" charset="0"/>
                <a:cs typeface="Arial" charset="0"/>
              </a:rPr>
              <a:pPr/>
              <a:t>54</a:t>
            </a:fld>
            <a:endParaRPr lang="fr-FR">
              <a:latin typeface="Arial" charset="0"/>
              <a:cs typeface="Arial" charset="0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11213"/>
            <a:ext cx="9144000" cy="604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0" y="11588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 b="1" i="0" dirty="0" smtClean="0">
                <a:solidFill>
                  <a:schemeClr val="accent2"/>
                </a:solidFill>
              </a:rPr>
              <a:t>Galerie creusée pour les essais au vérin </a:t>
            </a:r>
            <a:endParaRPr lang="fr-FR" sz="3600" b="1" i="0" dirty="0">
              <a:solidFill>
                <a:schemeClr val="accent2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012161" y="6453188"/>
            <a:ext cx="31318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i="0" dirty="0">
                <a:solidFill>
                  <a:srgbClr val="FFC000"/>
                </a:solidFill>
              </a:rPr>
              <a:t>Photo P Duffaut, </a:t>
            </a:r>
            <a:r>
              <a:rPr lang="fr-FR" sz="2000" b="1" i="0" dirty="0" err="1" smtClean="0">
                <a:solidFill>
                  <a:srgbClr val="FFC000"/>
                </a:solidFill>
              </a:rPr>
              <a:t>may</a:t>
            </a:r>
            <a:r>
              <a:rPr lang="fr-FR" sz="2000" b="1" i="0" dirty="0" smtClean="0">
                <a:solidFill>
                  <a:srgbClr val="FFC000"/>
                </a:solidFill>
              </a:rPr>
              <a:t> 1960</a:t>
            </a:r>
            <a:endParaRPr lang="fr-FR" sz="2000" b="1" i="0" dirty="0">
              <a:solidFill>
                <a:schemeClr val="hlink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07704" y="3933056"/>
            <a:ext cx="2232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FF0000"/>
                </a:solidFill>
              </a:rPr>
              <a:t>Aqueduc romain</a:t>
            </a:r>
            <a:endParaRPr lang="fr-FR" sz="2000" b="1" i="0" dirty="0">
              <a:solidFill>
                <a:srgbClr val="FF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876479" y="1772816"/>
            <a:ext cx="2232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 smtClean="0">
                <a:solidFill>
                  <a:srgbClr val="FF0000"/>
                </a:solidFill>
              </a:rPr>
              <a:t>Nouvel </a:t>
            </a:r>
            <a:r>
              <a:rPr lang="fr-FR" sz="2000" b="1" i="0" dirty="0" smtClean="0">
                <a:solidFill>
                  <a:srgbClr val="FF0000"/>
                </a:solidFill>
              </a:rPr>
              <a:t>aqueduc</a:t>
            </a:r>
            <a:endParaRPr lang="fr-FR" sz="2000" b="1" i="0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139952" y="764704"/>
            <a:ext cx="864096" cy="3240360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907704" y="1628800"/>
            <a:ext cx="232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Danaïde (brise charge)</a:t>
            </a:r>
            <a:endParaRPr lang="fr-FR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123" name="Picture 3" descr="faille RD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9579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9144000" cy="549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e 16"/>
          <p:cNvGrpSpPr/>
          <p:nvPr/>
        </p:nvGrpSpPr>
        <p:grpSpPr>
          <a:xfrm rot="235441">
            <a:off x="1403648" y="4792085"/>
            <a:ext cx="6552728" cy="2664296"/>
            <a:chOff x="1403648" y="5157192"/>
            <a:chExt cx="6552728" cy="2664296"/>
          </a:xfrm>
        </p:grpSpPr>
        <p:cxnSp>
          <p:nvCxnSpPr>
            <p:cNvPr id="9" name="Connecteur droit 8"/>
            <p:cNvCxnSpPr/>
            <p:nvPr/>
          </p:nvCxnSpPr>
          <p:spPr>
            <a:xfrm flipH="1">
              <a:off x="1403648" y="5229200"/>
              <a:ext cx="2448272" cy="2592288"/>
            </a:xfrm>
            <a:prstGeom prst="line">
              <a:avLst/>
            </a:prstGeom>
            <a:ln w="508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5012432" y="5165576"/>
              <a:ext cx="2943944" cy="2295872"/>
            </a:xfrm>
            <a:prstGeom prst="line">
              <a:avLst/>
            </a:prstGeom>
            <a:ln w="508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H="1">
              <a:off x="3851920" y="5157192"/>
              <a:ext cx="1152128" cy="72008"/>
            </a:xfrm>
            <a:prstGeom prst="line">
              <a:avLst/>
            </a:prstGeom>
            <a:ln w="508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0"/>
            <a:ext cx="2483768" cy="3335288"/>
          </a:xfrm>
          <a:prstGeom prst="rect">
            <a:avLst/>
          </a:prstGeom>
          <a:noFill/>
        </p:spPr>
      </p:pic>
      <p:sp>
        <p:nvSpPr>
          <p:cNvPr id="18" name="ZoneTexte 17"/>
          <p:cNvSpPr txBox="1"/>
          <p:nvPr/>
        </p:nvSpPr>
        <p:spPr>
          <a:xfrm>
            <a:off x="4139952" y="44624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C00000"/>
                </a:solidFill>
              </a:rPr>
              <a:t>La faille </a:t>
            </a:r>
            <a:r>
              <a:rPr lang="fr-FR" sz="2400" b="1" dirty="0" smtClean="0">
                <a:solidFill>
                  <a:srgbClr val="C00000"/>
                </a:solidFill>
              </a:rPr>
              <a:t>épaisseur  ≈ 1 m </a:t>
            </a:r>
            <a:endParaRPr lang="fr-FR" sz="2400" b="1" dirty="0">
              <a:solidFill>
                <a:srgbClr val="C00000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1691680" y="3068960"/>
            <a:ext cx="2160240" cy="18002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5220072" y="3356992"/>
            <a:ext cx="1800200" cy="1656184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235710" y="1700808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2"/>
                </a:solidFill>
              </a:rPr>
              <a:t>Coupes visibles </a:t>
            </a:r>
          </a:p>
          <a:p>
            <a:pPr algn="ctr"/>
            <a:r>
              <a:rPr lang="fr-FR" sz="2000" b="1" dirty="0" smtClean="0">
                <a:solidFill>
                  <a:schemeClr val="tx2"/>
                </a:solidFill>
              </a:rPr>
              <a:t>au pied  de chaque  versant</a:t>
            </a:r>
            <a:endParaRPr lang="fr-FR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ierre Duffaut\Pictures\DSC00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Pierre Duffaut\Pictures\DSC00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4" name="Connecteur droit 3"/>
          <p:cNvCxnSpPr/>
          <p:nvPr/>
        </p:nvCxnSpPr>
        <p:spPr>
          <a:xfrm>
            <a:off x="1187624" y="3861048"/>
            <a:ext cx="3096344" cy="1512168"/>
          </a:xfrm>
          <a:prstGeom prst="line">
            <a:avLst/>
          </a:prstGeom>
          <a:ln w="444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C6D-334C-4BD1-93FE-533CFF4F4354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Malpasset à Technolac</a:t>
            </a:r>
          </a:p>
        </p:txBody>
      </p:sp>
      <p:sp>
        <p:nvSpPr>
          <p:cNvPr id="4505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EB7990E-A477-437F-9EB9-EB0FD9BE5ECA}" type="slidenum">
              <a:rPr lang="fr-FR" smtClean="0">
                <a:latin typeface="Arial" charset="0"/>
                <a:cs typeface="Arial" charset="0"/>
              </a:rPr>
              <a:pPr/>
              <a:t>57</a:t>
            </a:fld>
            <a:endParaRPr lang="fr-FR" smtClean="0">
              <a:latin typeface="Arial" charset="0"/>
              <a:cs typeface="Arial" charset="0"/>
            </a:endParaRP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4213"/>
            <a:ext cx="9180513" cy="617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3"/>
          <p:cNvSpPr txBox="1">
            <a:spLocks noChangeArrowheads="1"/>
          </p:cNvSpPr>
          <p:nvPr/>
        </p:nvSpPr>
        <p:spPr bwMode="auto">
          <a:xfrm>
            <a:off x="34925" y="-26988"/>
            <a:ext cx="9432925" cy="7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000" b="1" i="0" dirty="0" smtClean="0">
                <a:solidFill>
                  <a:schemeClr val="accent2"/>
                </a:solidFill>
              </a:rPr>
              <a:t>le </a:t>
            </a:r>
            <a:r>
              <a:rPr lang="fr-FR" sz="4000" b="1" i="0" dirty="0">
                <a:solidFill>
                  <a:schemeClr val="accent2"/>
                </a:solidFill>
              </a:rPr>
              <a:t>4 </a:t>
            </a:r>
            <a:r>
              <a:rPr lang="fr-FR" sz="4000" b="1" i="0" dirty="0" smtClean="0">
                <a:solidFill>
                  <a:schemeClr val="accent2"/>
                </a:solidFill>
              </a:rPr>
              <a:t>Décembre </a:t>
            </a:r>
            <a:r>
              <a:rPr lang="fr-FR" b="1" i="0" dirty="0">
                <a:solidFill>
                  <a:srgbClr val="009900"/>
                </a:solidFill>
              </a:rPr>
              <a:t>photo Joseph Duffaut</a:t>
            </a:r>
            <a:endParaRPr lang="fr-FR" sz="4000" b="1" i="0" dirty="0">
              <a:solidFill>
                <a:srgbClr val="FFFF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05393" y="837257"/>
            <a:ext cx="4751388" cy="1871663"/>
            <a:chOff x="3153" y="436"/>
            <a:chExt cx="2993" cy="1179"/>
          </a:xfrm>
        </p:grpSpPr>
        <p:sp>
          <p:nvSpPr>
            <p:cNvPr id="45069" name="Text Box 5"/>
            <p:cNvSpPr txBox="1">
              <a:spLocks noChangeArrowheads="1"/>
            </p:cNvSpPr>
            <p:nvPr/>
          </p:nvSpPr>
          <p:spPr bwMode="auto">
            <a:xfrm>
              <a:off x="3153" y="436"/>
              <a:ext cx="299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800" b="1" i="0" dirty="0" smtClean="0">
                  <a:solidFill>
                    <a:srgbClr val="FFFF00"/>
                  </a:solidFill>
                </a:rPr>
                <a:t>Fin du débordement</a:t>
              </a:r>
              <a:endParaRPr lang="fr-FR" sz="2800" b="1" i="0" dirty="0">
                <a:solidFill>
                  <a:srgbClr val="FFFF00"/>
                </a:solidFill>
              </a:endParaRPr>
            </a:p>
          </p:txBody>
        </p:sp>
        <p:sp>
          <p:nvSpPr>
            <p:cNvPr id="277510" name="Line 6"/>
            <p:cNvSpPr>
              <a:spLocks noChangeShapeType="1"/>
            </p:cNvSpPr>
            <p:nvPr/>
          </p:nvSpPr>
          <p:spPr bwMode="auto">
            <a:xfrm>
              <a:off x="3606" y="799"/>
              <a:ext cx="0" cy="8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15900" y="1557338"/>
            <a:ext cx="5076826" cy="1439862"/>
            <a:chOff x="136" y="981"/>
            <a:chExt cx="3198" cy="907"/>
          </a:xfrm>
        </p:grpSpPr>
        <p:sp>
          <p:nvSpPr>
            <p:cNvPr id="45067" name="Text Box 8"/>
            <p:cNvSpPr txBox="1">
              <a:spLocks noChangeArrowheads="1"/>
            </p:cNvSpPr>
            <p:nvPr/>
          </p:nvSpPr>
          <p:spPr bwMode="auto">
            <a:xfrm>
              <a:off x="136" y="981"/>
              <a:ext cx="319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800" b="1" dirty="0" smtClean="0">
                  <a:solidFill>
                    <a:srgbClr val="FFFF00"/>
                  </a:solidFill>
                </a:rPr>
                <a:t>Éc</a:t>
              </a:r>
              <a:r>
                <a:rPr lang="fr-FR" sz="2800" b="1" i="0" dirty="0" smtClean="0">
                  <a:solidFill>
                    <a:srgbClr val="FFFF00"/>
                  </a:solidFill>
                </a:rPr>
                <a:t>oulement à travers la vanne </a:t>
              </a:r>
              <a:endParaRPr lang="fr-FR" sz="2800" b="1" i="0" dirty="0">
                <a:solidFill>
                  <a:srgbClr val="FFFF00"/>
                </a:solidFill>
              </a:endParaRPr>
            </a:p>
          </p:txBody>
        </p:sp>
        <p:sp>
          <p:nvSpPr>
            <p:cNvPr id="277513" name="Line 9"/>
            <p:cNvSpPr>
              <a:spLocks noChangeShapeType="1"/>
            </p:cNvSpPr>
            <p:nvPr/>
          </p:nvSpPr>
          <p:spPr bwMode="auto">
            <a:xfrm>
              <a:off x="1292" y="1299"/>
              <a:ext cx="0" cy="58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601068"/>
            <a:ext cx="4932363" cy="1243013"/>
            <a:chOff x="-68" y="424"/>
            <a:chExt cx="3107" cy="783"/>
          </a:xfrm>
        </p:grpSpPr>
        <p:sp>
          <p:nvSpPr>
            <p:cNvPr id="45065" name="Text Box 11"/>
            <p:cNvSpPr txBox="1">
              <a:spLocks noChangeArrowheads="1"/>
            </p:cNvSpPr>
            <p:nvPr/>
          </p:nvSpPr>
          <p:spPr bwMode="auto">
            <a:xfrm>
              <a:off x="-68" y="424"/>
              <a:ext cx="310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800" b="1" dirty="0" smtClean="0">
                  <a:solidFill>
                    <a:srgbClr val="FFFF00"/>
                  </a:solidFill>
                </a:rPr>
                <a:t>Éc</a:t>
              </a:r>
              <a:r>
                <a:rPr lang="fr-FR" sz="2800" b="1" i="0" dirty="0" smtClean="0">
                  <a:solidFill>
                    <a:srgbClr val="FFFF00"/>
                  </a:solidFill>
                </a:rPr>
                <a:t>oulement sous le barrage</a:t>
              </a:r>
              <a:endParaRPr lang="fr-FR" sz="2800" b="1" i="0" dirty="0">
                <a:solidFill>
                  <a:srgbClr val="FFFF00"/>
                </a:solidFill>
              </a:endParaRPr>
            </a:p>
          </p:txBody>
        </p:sp>
        <p:sp>
          <p:nvSpPr>
            <p:cNvPr id="277516" name="Line 12"/>
            <p:cNvSpPr>
              <a:spLocks noChangeShapeType="1"/>
            </p:cNvSpPr>
            <p:nvPr/>
          </p:nvSpPr>
          <p:spPr bwMode="auto">
            <a:xfrm>
              <a:off x="113" y="708"/>
              <a:ext cx="0" cy="49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advTm="297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58</a:t>
            </a:fld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028" y="1412777"/>
            <a:ext cx="8049972" cy="544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187624" y="332656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1961 : un seuil a été construit sous le niveau du plan d’eau par l’eau passant sous le plot FG</a:t>
            </a:r>
            <a:endParaRPr lang="fr-FR" sz="2400" b="1" dirty="0">
              <a:solidFill>
                <a:srgbClr val="0070C0"/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-13262" y="4428300"/>
            <a:ext cx="2149690" cy="800900"/>
            <a:chOff x="-13262" y="4356292"/>
            <a:chExt cx="2149690" cy="800900"/>
          </a:xfrm>
        </p:grpSpPr>
        <p:cxnSp>
          <p:nvCxnSpPr>
            <p:cNvPr id="10" name="Connecteur droit avec flèche 9"/>
            <p:cNvCxnSpPr/>
            <p:nvPr/>
          </p:nvCxnSpPr>
          <p:spPr>
            <a:xfrm>
              <a:off x="1078012" y="4797152"/>
              <a:ext cx="1058416" cy="360040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 rot="897835">
              <a:off x="-13262" y="4356292"/>
              <a:ext cx="1107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C00000"/>
                  </a:solidFill>
                </a:rPr>
                <a:t>la faille</a:t>
              </a:r>
              <a:endParaRPr lang="fr-FR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19658" y="6308725"/>
            <a:ext cx="2916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i="0" dirty="0" smtClean="0">
                <a:solidFill>
                  <a:srgbClr val="FFFF00"/>
                </a:solidFill>
              </a:rPr>
              <a:t>Photo J DUFFAUT</a:t>
            </a:r>
            <a:endParaRPr lang="fr-FR" b="1" i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1296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44624" y="-17463"/>
            <a:ext cx="1173638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220072" y="488866"/>
            <a:ext cx="3168352" cy="707886"/>
          </a:xfrm>
          <a:prstGeom prst="rect">
            <a:avLst/>
          </a:prstGeom>
          <a:solidFill>
            <a:srgbClr val="990000">
              <a:alpha val="6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00CC00"/>
                </a:solidFill>
              </a:rPr>
              <a:t>Fosse creusée par le débit passant par la vanne</a:t>
            </a:r>
            <a:endParaRPr lang="fr-FR" sz="2000" b="1" dirty="0">
              <a:solidFill>
                <a:srgbClr val="00CC00"/>
              </a:solidFill>
            </a:endParaRP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3419872" y="1412776"/>
            <a:ext cx="576064" cy="1224135"/>
          </a:xfrm>
          <a:prstGeom prst="line">
            <a:avLst/>
          </a:prstGeom>
          <a:noFill/>
          <a:ln w="76200">
            <a:solidFill>
              <a:srgbClr val="00FF00"/>
            </a:solidFill>
            <a:prstDash val="dash"/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76064" y="488866"/>
            <a:ext cx="3203848" cy="707886"/>
          </a:xfrm>
          <a:prstGeom prst="rect">
            <a:avLst/>
          </a:prstGeom>
          <a:solidFill>
            <a:srgbClr val="990000">
              <a:alpha val="6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00CC00"/>
                </a:solidFill>
              </a:rPr>
              <a:t>Fosse creusée par le débit  passant sous le plot FG</a:t>
            </a:r>
            <a:endParaRPr lang="fr-FR" sz="2000" b="1" dirty="0">
              <a:solidFill>
                <a:srgbClr val="00CC00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259632" y="2780928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B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99592" y="3203684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A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695006" y="244902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C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153228" y="213285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H="1">
            <a:off x="5076056" y="1196752"/>
            <a:ext cx="288032" cy="1368152"/>
          </a:xfrm>
          <a:prstGeom prst="line">
            <a:avLst/>
          </a:prstGeom>
          <a:noFill/>
          <a:ln w="76200">
            <a:solidFill>
              <a:srgbClr val="00FF00"/>
            </a:solidFill>
            <a:prstDash val="dash"/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139952" y="5733256"/>
            <a:ext cx="4896544" cy="954107"/>
          </a:xfrm>
          <a:prstGeom prst="rect">
            <a:avLst/>
          </a:prstGeom>
          <a:solidFill>
            <a:schemeClr val="bg1">
              <a:alpha val="2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C000"/>
                </a:solidFill>
              </a:rPr>
              <a:t>Notez la nappe d’alluvions apportées par la dernière crue</a:t>
            </a:r>
            <a:endParaRPr lang="fr-FR" sz="28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3910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3rd ISRM Online Lecture </a:t>
            </a:r>
            <a:endParaRPr lang="fr-FR"/>
          </a:p>
        </p:txBody>
      </p:sp>
      <p:pic>
        <p:nvPicPr>
          <p:cNvPr id="1026" name="Picture 2" descr="C:\Users\Pierre Duffaut\Documents\Bouzey_ava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5057893" cy="2996952"/>
          </a:xfrm>
          <a:prstGeom prst="rect">
            <a:avLst/>
          </a:prstGeom>
          <a:noFill/>
        </p:spPr>
      </p:pic>
      <p:pic>
        <p:nvPicPr>
          <p:cNvPr id="1027" name="Picture 3" descr="C:\Users\Pierre Duffaut\Documents\Bouze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284984"/>
            <a:ext cx="6537428" cy="389325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076056" y="260648"/>
            <a:ext cx="40679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70C0"/>
                </a:solidFill>
              </a:rPr>
              <a:t>BOUZEY DAM</a:t>
            </a:r>
            <a:r>
              <a:rPr lang="fr-FR" sz="2400" b="1" dirty="0" smtClean="0">
                <a:solidFill>
                  <a:srgbClr val="0070C0"/>
                </a:solidFill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</a:rPr>
              <a:t>near</a:t>
            </a:r>
            <a:r>
              <a:rPr lang="fr-FR" sz="2400" b="1" dirty="0" smtClean="0">
                <a:solidFill>
                  <a:srgbClr val="0070C0"/>
                </a:solidFill>
              </a:rPr>
              <a:t> Épinal, </a:t>
            </a:r>
            <a:r>
              <a:rPr lang="fr-FR" sz="2400" b="1" dirty="0" err="1" smtClean="0">
                <a:solidFill>
                  <a:srgbClr val="0070C0"/>
                </a:solidFill>
              </a:rPr>
              <a:t>Gravity</a:t>
            </a:r>
            <a:r>
              <a:rPr lang="fr-FR" sz="2400" b="1" dirty="0" smtClean="0">
                <a:solidFill>
                  <a:srgbClr val="0070C0"/>
                </a:solidFill>
              </a:rPr>
              <a:t> Dam,                                 22 m on rock </a:t>
            </a:r>
            <a:r>
              <a:rPr lang="fr-FR" sz="2400" b="1" dirty="0" err="1" smtClean="0">
                <a:solidFill>
                  <a:srgbClr val="0070C0"/>
                </a:solidFill>
              </a:rPr>
              <a:t>foundation</a:t>
            </a:r>
            <a:endParaRPr lang="fr-FR" sz="2400" b="1" dirty="0" smtClean="0">
              <a:solidFill>
                <a:srgbClr val="0070C0"/>
              </a:solidFill>
            </a:endParaRPr>
          </a:p>
          <a:p>
            <a:pPr algn="ctr"/>
            <a:r>
              <a:rPr lang="fr-FR" sz="2400" b="1" dirty="0" err="1" smtClean="0">
                <a:solidFill>
                  <a:srgbClr val="0070C0"/>
                </a:solidFill>
              </a:rPr>
              <a:t>Completed</a:t>
            </a:r>
            <a:r>
              <a:rPr lang="fr-FR" sz="2400" b="1" dirty="0" smtClean="0">
                <a:solidFill>
                  <a:srgbClr val="0070C0"/>
                </a:solidFill>
              </a:rPr>
              <a:t> 1880</a:t>
            </a:r>
          </a:p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First accident March 14, 1884</a:t>
            </a:r>
          </a:p>
          <a:p>
            <a:pPr algn="ctr"/>
            <a:r>
              <a:rPr lang="fr-FR" sz="2400" b="1" dirty="0" err="1" smtClean="0">
                <a:solidFill>
                  <a:srgbClr val="0070C0"/>
                </a:solidFill>
              </a:rPr>
              <a:t>Failure</a:t>
            </a:r>
            <a:r>
              <a:rPr lang="fr-FR" sz="2400" b="1" dirty="0" smtClean="0">
                <a:solidFill>
                  <a:srgbClr val="0070C0"/>
                </a:solidFill>
              </a:rPr>
              <a:t> on April 2, 1895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516216" y="3493457"/>
            <a:ext cx="252028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C00000"/>
                </a:solidFill>
              </a:rPr>
              <a:t>Masonry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thrust</a:t>
            </a:r>
            <a:r>
              <a:rPr lang="fr-FR" sz="2000" b="1" dirty="0" smtClean="0">
                <a:solidFill>
                  <a:srgbClr val="C00000"/>
                </a:solidFill>
              </a:rPr>
              <a:t> block </a:t>
            </a:r>
            <a:r>
              <a:rPr lang="fr-FR" sz="2000" b="1" dirty="0" err="1" smtClean="0">
                <a:solidFill>
                  <a:srgbClr val="C00000"/>
                </a:solidFill>
              </a:rPr>
              <a:t>added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after</a:t>
            </a:r>
            <a:r>
              <a:rPr lang="fr-FR" sz="2000" b="1" dirty="0" smtClean="0">
                <a:solidFill>
                  <a:srgbClr val="C00000"/>
                </a:solidFill>
              </a:rPr>
              <a:t> the first  accident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1" name="~PP374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5048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ierre Duffaut\Pictures\P1010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4126"/>
            <a:ext cx="4572000" cy="3429000"/>
          </a:xfrm>
          <a:prstGeom prst="rect">
            <a:avLst/>
          </a:prstGeom>
          <a:noFill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pic>
        <p:nvPicPr>
          <p:cNvPr id="1027" name="Picture 3" descr="C:\Users\Pierre Duffaut\Pictures\P1010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24744"/>
            <a:ext cx="4608511" cy="3456383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11560" y="4869160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Les deux fosses creusées par l’écoulement des crues sous le béton à gauche,             par la vanne à droite, étaient presque asséchées le 29 août 2012</a:t>
            </a:r>
            <a:endParaRPr lang="fr-FR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61</a:t>
            </a:fld>
            <a:endParaRPr lang="fr-FR"/>
          </a:p>
        </p:txBody>
      </p:sp>
      <p:pic>
        <p:nvPicPr>
          <p:cNvPr id="1026" name="Picture 2" descr="C:\Users\Pierre Duffaut\Pictures\P10102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194" y="-620688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62</a:t>
            </a:fld>
            <a:endParaRPr lang="fr-FR"/>
          </a:p>
        </p:txBody>
      </p:sp>
      <p:pic>
        <p:nvPicPr>
          <p:cNvPr id="2050" name="Picture 2" descr="C:\Users\Pierre Duffaut\Pictures\P1010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889F-76DE-431B-B55D-CEA2D8034C79}" type="slidenum">
              <a:rPr lang="fr-FR"/>
              <a:pPr/>
              <a:t>63</a:t>
            </a:fld>
            <a:endParaRPr lang="fr-FR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2" y="764704"/>
            <a:ext cx="9144000" cy="5949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-108520" y="118373"/>
            <a:ext cx="482453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200" b="1" dirty="0" smtClean="0">
                <a:solidFill>
                  <a:srgbClr val="0000FF"/>
                </a:solidFill>
                <a:latin typeface="Arial" charset="0"/>
              </a:rPr>
              <a:t>Site sur Google </a:t>
            </a:r>
            <a:r>
              <a:rPr lang="fr-FR" sz="3200" b="1" dirty="0" err="1" smtClean="0">
                <a:solidFill>
                  <a:srgbClr val="0000FF"/>
                </a:solidFill>
                <a:latin typeface="Arial" charset="0"/>
              </a:rPr>
              <a:t>Maps</a:t>
            </a:r>
            <a:endParaRPr lang="fr-FR" sz="36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-36513" y="2565400"/>
            <a:ext cx="273630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chemeClr val="bg1"/>
                </a:solidFill>
                <a:latin typeface="Arial" charset="0"/>
              </a:rPr>
              <a:t>Restes du barrage</a:t>
            </a:r>
            <a:endParaRPr lang="fr-FR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126" name="Line 6"/>
          <p:cNvSpPr>
            <a:spLocks noChangeShapeType="1"/>
          </p:cNvSpPr>
          <p:nvPr/>
        </p:nvSpPr>
        <p:spPr bwMode="auto">
          <a:xfrm>
            <a:off x="2555875" y="2781300"/>
            <a:ext cx="18002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arrow" w="lg" len="lg"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 rot="17673183">
            <a:off x="4388024" y="6052744"/>
            <a:ext cx="1148248" cy="200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716016" y="44624"/>
            <a:ext cx="417646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C00000"/>
                </a:solidFill>
                <a:latin typeface="Arial" charset="0"/>
              </a:rPr>
              <a:t>L’autoroute était en construction en 1959, y compris le </a:t>
            </a:r>
            <a:r>
              <a:rPr lang="fr-FR" sz="2000" b="1" u="sng" dirty="0" smtClean="0">
                <a:solidFill>
                  <a:srgbClr val="0070C0"/>
                </a:solidFill>
                <a:latin typeface="Arial" charset="0"/>
              </a:rPr>
              <a:t>Pont</a:t>
            </a:r>
            <a:r>
              <a:rPr lang="fr-FR" sz="2000" b="1" dirty="0" smtClean="0">
                <a:solidFill>
                  <a:srgbClr val="C00000"/>
                </a:solidFill>
                <a:latin typeface="Arial" charset="0"/>
              </a:rPr>
              <a:t>  </a:t>
            </a:r>
            <a:endParaRPr lang="fr-FR" sz="2000" b="1" dirty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2" name="Groupe 16"/>
          <p:cNvGrpSpPr/>
          <p:nvPr/>
        </p:nvGrpSpPr>
        <p:grpSpPr>
          <a:xfrm rot="195240">
            <a:off x="5438024" y="952237"/>
            <a:ext cx="1296144" cy="5252523"/>
            <a:chOff x="5436096" y="768765"/>
            <a:chExt cx="1296144" cy="5252523"/>
          </a:xfrm>
        </p:grpSpPr>
        <p:cxnSp>
          <p:nvCxnSpPr>
            <p:cNvPr id="14" name="Connecteur droit 13"/>
            <p:cNvCxnSpPr/>
            <p:nvPr/>
          </p:nvCxnSpPr>
          <p:spPr>
            <a:xfrm rot="21404760" flipH="1">
              <a:off x="6585092" y="768765"/>
              <a:ext cx="86" cy="518469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flipH="1">
              <a:off x="5436096" y="5949280"/>
              <a:ext cx="1296144" cy="7200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39"/>
          <p:cNvGrpSpPr/>
          <p:nvPr/>
        </p:nvGrpSpPr>
        <p:grpSpPr>
          <a:xfrm rot="21404710">
            <a:off x="3851920" y="1988757"/>
            <a:ext cx="1152424" cy="5976747"/>
            <a:chOff x="4067941" y="1974702"/>
            <a:chExt cx="1152424" cy="5846786"/>
          </a:xfrm>
        </p:grpSpPr>
        <p:grpSp>
          <p:nvGrpSpPr>
            <p:cNvPr id="4" name="Groupe 33"/>
            <p:cNvGrpSpPr/>
            <p:nvPr/>
          </p:nvGrpSpPr>
          <p:grpSpPr>
            <a:xfrm>
              <a:off x="4067941" y="1974702"/>
              <a:ext cx="1152424" cy="4478633"/>
              <a:chOff x="4067944" y="2114985"/>
              <a:chExt cx="909809" cy="4189689"/>
            </a:xfrm>
          </p:grpSpPr>
          <p:cxnSp>
            <p:nvCxnSpPr>
              <p:cNvPr id="24" name="Connecteur droit 23"/>
              <p:cNvCxnSpPr>
                <a:endCxn id="43" idx="6"/>
              </p:cNvCxnSpPr>
              <p:nvPr/>
            </p:nvCxnSpPr>
            <p:spPr>
              <a:xfrm>
                <a:off x="4807012" y="2114985"/>
                <a:ext cx="170741" cy="211827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>
                <a:off x="4067944" y="4149080"/>
                <a:ext cx="909575" cy="215559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>
                <a:stCxn id="43" idx="6"/>
              </p:cNvCxnSpPr>
              <p:nvPr/>
            </p:nvCxnSpPr>
            <p:spPr>
              <a:xfrm flipH="1" flipV="1">
                <a:off x="4067944" y="4149080"/>
                <a:ext cx="909808" cy="8418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Connecteur droit 37"/>
            <p:cNvCxnSpPr/>
            <p:nvPr/>
          </p:nvCxnSpPr>
          <p:spPr>
            <a:xfrm flipV="1">
              <a:off x="4211960" y="6453336"/>
              <a:ext cx="1008112" cy="13681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27"/>
          <p:cNvGrpSpPr/>
          <p:nvPr/>
        </p:nvGrpSpPr>
        <p:grpSpPr>
          <a:xfrm>
            <a:off x="3995936" y="3521893"/>
            <a:ext cx="5076056" cy="3075459"/>
            <a:chOff x="3995936" y="3521893"/>
            <a:chExt cx="5076056" cy="3075459"/>
          </a:xfrm>
        </p:grpSpPr>
        <p:grpSp>
          <p:nvGrpSpPr>
            <p:cNvPr id="6" name="Groupe 43"/>
            <p:cNvGrpSpPr/>
            <p:nvPr/>
          </p:nvGrpSpPr>
          <p:grpSpPr>
            <a:xfrm>
              <a:off x="3995936" y="3521893"/>
              <a:ext cx="1800448" cy="3075459"/>
              <a:chOff x="3995936" y="3521893"/>
              <a:chExt cx="1800448" cy="3075459"/>
            </a:xfrm>
          </p:grpSpPr>
          <p:sp>
            <p:nvSpPr>
              <p:cNvPr id="41" name="Oval 4"/>
              <p:cNvSpPr>
                <a:spLocks noChangeArrowheads="1"/>
              </p:cNvSpPr>
              <p:nvPr/>
            </p:nvSpPr>
            <p:spPr bwMode="auto">
              <a:xfrm>
                <a:off x="4788024" y="3521893"/>
                <a:ext cx="720328" cy="699195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Oval 4"/>
              <p:cNvSpPr>
                <a:spLocks noChangeArrowheads="1"/>
              </p:cNvSpPr>
              <p:nvPr/>
            </p:nvSpPr>
            <p:spPr bwMode="auto">
              <a:xfrm>
                <a:off x="5076056" y="5898157"/>
                <a:ext cx="720328" cy="699195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Oval 4"/>
              <p:cNvSpPr>
                <a:spLocks noChangeArrowheads="1"/>
              </p:cNvSpPr>
              <p:nvPr/>
            </p:nvSpPr>
            <p:spPr bwMode="auto">
              <a:xfrm>
                <a:off x="3995936" y="3809925"/>
                <a:ext cx="720328" cy="699195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6" name="ZoneTexte 25"/>
            <p:cNvSpPr txBox="1"/>
            <p:nvPr/>
          </p:nvSpPr>
          <p:spPr>
            <a:xfrm>
              <a:off x="5076056" y="4244895"/>
              <a:ext cx="3995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rgbClr val="FFFF00"/>
                  </a:solidFill>
                </a:rPr>
                <a:t>Groupes des blocs de béton</a:t>
              </a:r>
              <a:endParaRPr lang="fr-FR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5" grpId="0"/>
      <p:bldP spid="133126" grpId="0" animBg="1"/>
      <p:bldP spid="11" grpId="0" animBg="1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Malpasset à Technolac</a:t>
            </a:r>
          </a:p>
        </p:txBody>
      </p:sp>
      <p:sp>
        <p:nvSpPr>
          <p:cNvPr id="6144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9B70C2-ABFE-4039-A413-FC7697FECAD3}" type="slidenum">
              <a:rPr lang="fr-FR" smtClean="0">
                <a:latin typeface="Arial" charset="0"/>
                <a:cs typeface="Arial" charset="0"/>
              </a:rPr>
              <a:pPr/>
              <a:t>64</a:t>
            </a:fld>
            <a:endParaRPr lang="fr-FR" smtClean="0">
              <a:latin typeface="Arial" charset="0"/>
              <a:cs typeface="Arial" charset="0"/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7025" y="1087438"/>
            <a:ext cx="9471025" cy="577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3"/>
          <p:cNvSpPr txBox="1">
            <a:spLocks noChangeArrowheads="1"/>
          </p:cNvSpPr>
          <p:nvPr/>
        </p:nvSpPr>
        <p:spPr bwMode="auto">
          <a:xfrm>
            <a:off x="-216024" y="44624"/>
            <a:ext cx="954055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b="1" i="0" dirty="0" smtClean="0">
                <a:solidFill>
                  <a:schemeClr val="hlink"/>
                </a:solidFill>
              </a:rPr>
              <a:t>Distribution des principaux blocs de béton le long de la vallée</a:t>
            </a:r>
            <a:r>
              <a:rPr lang="fr-FR" sz="2400" b="1" i="0" dirty="0" smtClean="0">
                <a:solidFill>
                  <a:schemeClr val="hlink"/>
                </a:solidFill>
              </a:rPr>
              <a:t>                          chaque groupe à l’amont de chaque tournant</a:t>
            </a:r>
          </a:p>
          <a:p>
            <a:pPr algn="ctr">
              <a:spcBef>
                <a:spcPct val="50000"/>
              </a:spcBef>
            </a:pPr>
            <a:endParaRPr lang="fr-FR" sz="2400" b="1" i="0" dirty="0">
              <a:solidFill>
                <a:schemeClr val="hlink"/>
              </a:solidFill>
            </a:endParaRPr>
          </a:p>
        </p:txBody>
      </p:sp>
      <p:sp>
        <p:nvSpPr>
          <p:cNvPr id="283652" name="Oval 4"/>
          <p:cNvSpPr>
            <a:spLocks noChangeArrowheads="1"/>
          </p:cNvSpPr>
          <p:nvPr/>
        </p:nvSpPr>
        <p:spPr bwMode="auto">
          <a:xfrm>
            <a:off x="5003800" y="2565400"/>
            <a:ext cx="1295400" cy="1274763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83653" name="Oval 5"/>
          <p:cNvSpPr>
            <a:spLocks noChangeArrowheads="1"/>
          </p:cNvSpPr>
          <p:nvPr/>
        </p:nvSpPr>
        <p:spPr bwMode="auto">
          <a:xfrm>
            <a:off x="1835994" y="3356992"/>
            <a:ext cx="1439862" cy="1417638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6804248" y="2564904"/>
            <a:ext cx="1728192" cy="36004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 rot="21019031">
            <a:off x="6786011" y="233484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 photo suivante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2" grpId="0" animBg="1"/>
      <p:bldP spid="283653" grpId="0" animBg="1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Malpasset à Technolac</a:t>
            </a:r>
          </a:p>
        </p:txBody>
      </p:sp>
      <p:sp>
        <p:nvSpPr>
          <p:cNvPr id="6349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EFB15B-25F1-43B7-A8CA-82838C4CD271}" type="slidenum">
              <a:rPr lang="fr-FR" smtClean="0">
                <a:latin typeface="Arial" charset="0"/>
                <a:cs typeface="Arial" charset="0"/>
              </a:rPr>
              <a:pPr/>
              <a:t>65</a:t>
            </a:fld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63492" name="Text Box 2"/>
          <p:cNvSpPr txBox="1">
            <a:spLocks noChangeArrowheads="1"/>
          </p:cNvSpPr>
          <p:nvPr/>
        </p:nvSpPr>
        <p:spPr bwMode="auto">
          <a:xfrm>
            <a:off x="0" y="0"/>
            <a:ext cx="3348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i="0"/>
          </a:p>
        </p:txBody>
      </p:sp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908720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i="0" dirty="0" err="1" smtClean="0">
                <a:solidFill>
                  <a:schemeClr val="accent2"/>
                </a:solidFill>
              </a:rPr>
              <a:t>Two</a:t>
            </a:r>
            <a:r>
              <a:rPr lang="fr-FR" sz="2400" b="1" i="0" dirty="0" smtClean="0">
                <a:solidFill>
                  <a:schemeClr val="accent2"/>
                </a:solidFill>
              </a:rPr>
              <a:t> main block clusters:</a:t>
            </a:r>
            <a:endParaRPr lang="fr-FR" sz="2400" b="1" i="0" dirty="0">
              <a:solidFill>
                <a:schemeClr val="accent2"/>
              </a:solidFill>
            </a:endParaRPr>
          </a:p>
        </p:txBody>
      </p:sp>
      <p:sp>
        <p:nvSpPr>
          <p:cNvPr id="247813" name="Oval 5"/>
          <p:cNvSpPr>
            <a:spLocks noChangeArrowheads="1"/>
          </p:cNvSpPr>
          <p:nvPr/>
        </p:nvSpPr>
        <p:spPr bwMode="auto">
          <a:xfrm>
            <a:off x="2339975" y="2420938"/>
            <a:ext cx="6804025" cy="3960812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7814" name="Oval 6"/>
          <p:cNvSpPr>
            <a:spLocks noChangeArrowheads="1"/>
          </p:cNvSpPr>
          <p:nvPr/>
        </p:nvSpPr>
        <p:spPr bwMode="auto">
          <a:xfrm>
            <a:off x="3851920" y="1074738"/>
            <a:ext cx="2519363" cy="1417637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0" y="6308725"/>
            <a:ext cx="2916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i="0" dirty="0">
                <a:solidFill>
                  <a:srgbClr val="FFFF00"/>
                </a:solidFill>
              </a:rPr>
              <a:t>J DUFFAUT 4 décembre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2771800" y="6381750"/>
            <a:ext cx="6084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i="0" dirty="0" smtClean="0">
                <a:solidFill>
                  <a:schemeClr val="bg1"/>
                </a:solidFill>
              </a:rPr>
              <a:t>Rares  blocs de rocher dans le premier groupe</a:t>
            </a:r>
            <a:endParaRPr lang="fr-FR" sz="2400" b="1" i="0" dirty="0">
              <a:solidFill>
                <a:schemeClr val="bg1"/>
              </a:solidFill>
            </a:endParaRPr>
          </a:p>
        </p:txBody>
      </p:sp>
      <p:pic>
        <p:nvPicPr>
          <p:cNvPr id="6350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836712"/>
            <a:ext cx="4464496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3" name="Text Box 11"/>
          <p:cNvSpPr txBox="1">
            <a:spLocks noChangeArrowheads="1"/>
          </p:cNvSpPr>
          <p:nvPr/>
        </p:nvSpPr>
        <p:spPr bwMode="auto">
          <a:xfrm>
            <a:off x="49213" y="3284984"/>
            <a:ext cx="2916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i="0" dirty="0">
                <a:solidFill>
                  <a:srgbClr val="FFFF00"/>
                </a:solidFill>
              </a:rPr>
              <a:t>J DUFFAUT 20 décembre</a:t>
            </a:r>
          </a:p>
        </p:txBody>
      </p:sp>
      <p:sp>
        <p:nvSpPr>
          <p:cNvPr id="247829" name="Text Box 21"/>
          <p:cNvSpPr txBox="1">
            <a:spLocks noChangeArrowheads="1"/>
          </p:cNvSpPr>
          <p:nvPr/>
        </p:nvSpPr>
        <p:spPr bwMode="auto">
          <a:xfrm>
            <a:off x="0" y="908720"/>
            <a:ext cx="44279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Gros plan sur les plots KL-LM</a:t>
            </a:r>
            <a:endParaRPr lang="fr-FR" b="1" i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300192" y="1229851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</a:rPr>
              <a:t>Les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</a:rPr>
              <a:t>2 plus gros   blocs, KL et LM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47821" name="Text Box 13"/>
          <p:cNvSpPr txBox="1">
            <a:spLocks noChangeArrowheads="1"/>
          </p:cNvSpPr>
          <p:nvPr/>
        </p:nvSpPr>
        <p:spPr bwMode="auto">
          <a:xfrm>
            <a:off x="-180528" y="2566645"/>
            <a:ext cx="3816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i="0" dirty="0" smtClean="0">
                <a:solidFill>
                  <a:schemeClr val="bg1"/>
                </a:solidFill>
              </a:rPr>
              <a:t>Le rocher est adhérent sous le béton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fr-FR" b="1" i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3" grpId="0" animBg="1"/>
      <p:bldP spid="247814" grpId="0" animBg="1"/>
      <p:bldP spid="63503" grpId="0"/>
      <p:bldP spid="247829" grpId="0"/>
      <p:bldP spid="15" grpId="0"/>
      <p:bldP spid="24782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66</a:t>
            </a:fld>
            <a:endParaRPr lang="fr-FR"/>
          </a:p>
        </p:txBody>
      </p:sp>
      <p:pic>
        <p:nvPicPr>
          <p:cNvPr id="3074" name="Picture 2" descr="C:\Users\Pierre Duffaut\Pictures\Mpst 10\DSC00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5045" y="-171400"/>
            <a:ext cx="9409045" cy="7056784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-171400"/>
            <a:ext cx="4464496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72008" y="6372036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Juin 2010 photo P. DUFFAUT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71600" y="4932457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Base KL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76056" y="3933056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Base LM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Malpasset à Technolac</a:t>
            </a:r>
          </a:p>
        </p:txBody>
      </p:sp>
      <p:sp>
        <p:nvSpPr>
          <p:cNvPr id="6246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0326ED-63AD-427B-8410-6EB8FC25011C}" type="slidenum">
              <a:rPr lang="fr-FR" smtClean="0">
                <a:latin typeface="Arial" charset="0"/>
                <a:cs typeface="Arial" charset="0"/>
              </a:rPr>
              <a:pPr/>
              <a:t>67</a:t>
            </a:fld>
            <a:endParaRPr lang="fr-FR" smtClean="0">
              <a:latin typeface="Arial" charset="0"/>
              <a:cs typeface="Arial" charset="0"/>
            </a:endParaRP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-60325"/>
            <a:ext cx="10225088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700" name="Oval 4"/>
          <p:cNvSpPr>
            <a:spLocks noChangeArrowheads="1"/>
          </p:cNvSpPr>
          <p:nvPr/>
        </p:nvSpPr>
        <p:spPr bwMode="auto">
          <a:xfrm rot="802760">
            <a:off x="6372225" y="3789363"/>
            <a:ext cx="1922463" cy="2808287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472" name="Text Box 6"/>
          <p:cNvSpPr txBox="1">
            <a:spLocks noChangeArrowheads="1"/>
          </p:cNvSpPr>
          <p:nvPr/>
        </p:nvSpPr>
        <p:spPr bwMode="auto">
          <a:xfrm>
            <a:off x="7524750" y="4976813"/>
            <a:ext cx="1655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FFFF00"/>
                </a:solidFill>
              </a:rPr>
              <a:t>gro</a:t>
            </a:r>
            <a:r>
              <a:rPr lang="fr-FR" sz="2000" b="1" i="0" dirty="0" smtClean="0">
                <a:solidFill>
                  <a:srgbClr val="FFFF00"/>
                </a:solidFill>
              </a:rPr>
              <a:t>upe </a:t>
            </a:r>
            <a:r>
              <a:rPr lang="fr-FR" sz="2000" b="1" i="0" dirty="0">
                <a:solidFill>
                  <a:srgbClr val="FFFF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CF1A7EE-B6C1-4AC8-BDC4-70532DB278FF}" type="slidenum">
              <a:rPr lang="fr-FR">
                <a:latin typeface="Arial" charset="0"/>
                <a:cs typeface="Arial" charset="0"/>
              </a:rPr>
              <a:pPr/>
              <a:t>68</a:t>
            </a:fld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6624639" y="660752"/>
            <a:ext cx="251936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i="0" dirty="0" smtClean="0">
                <a:solidFill>
                  <a:srgbClr val="009900"/>
                </a:solidFill>
              </a:rPr>
              <a:t>pendant </a:t>
            </a:r>
            <a:r>
              <a:rPr lang="fr-FR" sz="2400" b="1" i="0" dirty="0">
                <a:solidFill>
                  <a:srgbClr val="009900"/>
                </a:solidFill>
              </a:rPr>
              <a:t>5 </a:t>
            </a:r>
            <a:r>
              <a:rPr lang="fr-FR" sz="2400" b="1" i="0" dirty="0" smtClean="0">
                <a:solidFill>
                  <a:srgbClr val="009900"/>
                </a:solidFill>
              </a:rPr>
              <a:t>ans       le réservoir  n’a jamais été rempli,   en raison             d’un retard  d’expropriation,  puis de l</a:t>
            </a:r>
            <a:r>
              <a:rPr lang="fr-FR" sz="2400" b="1" dirty="0" smtClean="0">
                <a:solidFill>
                  <a:srgbClr val="009900"/>
                </a:solidFill>
              </a:rPr>
              <a:t>’</a:t>
            </a:r>
            <a:r>
              <a:rPr lang="fr-FR" sz="2400" b="1" i="0" dirty="0" smtClean="0">
                <a:solidFill>
                  <a:srgbClr val="009900"/>
                </a:solidFill>
              </a:rPr>
              <a:t>abandon de la distribution  </a:t>
            </a:r>
            <a:endParaRPr lang="fr-FR" sz="2000" b="1" dirty="0" smtClean="0">
              <a:solidFill>
                <a:srgbClr val="009900"/>
              </a:solidFill>
            </a:endParaRPr>
          </a:p>
        </p:txBody>
      </p:sp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1124744"/>
            <a:ext cx="6877050" cy="477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38163" y="1411634"/>
            <a:ext cx="4537893" cy="433387"/>
            <a:chOff x="249" y="90"/>
            <a:chExt cx="2450" cy="273"/>
          </a:xfrm>
        </p:grpSpPr>
        <p:sp>
          <p:nvSpPr>
            <p:cNvPr id="151562" name="AutoShape 10"/>
            <p:cNvSpPr>
              <a:spLocks noChangeArrowheads="1"/>
            </p:cNvSpPr>
            <p:nvPr/>
          </p:nvSpPr>
          <p:spPr bwMode="auto">
            <a:xfrm flipV="1">
              <a:off x="249" y="90"/>
              <a:ext cx="212" cy="18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77" name="Text Box 11"/>
            <p:cNvSpPr txBox="1">
              <a:spLocks noChangeArrowheads="1"/>
            </p:cNvSpPr>
            <p:nvPr/>
          </p:nvSpPr>
          <p:spPr bwMode="auto">
            <a:xfrm>
              <a:off x="476" y="130"/>
              <a:ext cx="22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tabLst>
                  <a:tab pos="2336800" algn="l"/>
                </a:tabLst>
              </a:pPr>
              <a:r>
                <a:rPr lang="fr-FR" b="1" i="0" dirty="0" smtClean="0">
                  <a:solidFill>
                    <a:srgbClr val="FF0000"/>
                  </a:solidFill>
                </a:rPr>
                <a:t>Dates des 4</a:t>
              </a:r>
              <a:r>
                <a:rPr lang="fr-FR" b="1" dirty="0" smtClean="0">
                  <a:solidFill>
                    <a:srgbClr val="FF0000"/>
                  </a:solidFill>
                </a:rPr>
                <a:t> </a:t>
              </a:r>
              <a:r>
                <a:rPr lang="fr-FR" b="1" i="0" dirty="0" smtClean="0">
                  <a:solidFill>
                    <a:srgbClr val="FF0000"/>
                  </a:solidFill>
                </a:rPr>
                <a:t>mesures</a:t>
              </a:r>
              <a:endParaRPr lang="fr-FR" b="1" i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403350" y="1509713"/>
            <a:ext cx="4824413" cy="1655763"/>
            <a:chOff x="884" y="210"/>
            <a:chExt cx="2735" cy="953"/>
          </a:xfrm>
        </p:grpSpPr>
        <p:sp>
          <p:nvSpPr>
            <p:cNvPr id="151565" name="AutoShape 13"/>
            <p:cNvSpPr>
              <a:spLocks noChangeArrowheads="1"/>
            </p:cNvSpPr>
            <p:nvPr/>
          </p:nvSpPr>
          <p:spPr bwMode="auto">
            <a:xfrm flipV="1">
              <a:off x="884" y="981"/>
              <a:ext cx="212" cy="18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66" name="AutoShape 14"/>
            <p:cNvSpPr>
              <a:spLocks noChangeArrowheads="1"/>
            </p:cNvSpPr>
            <p:nvPr/>
          </p:nvSpPr>
          <p:spPr bwMode="auto">
            <a:xfrm flipV="1">
              <a:off x="1413" y="799"/>
              <a:ext cx="211" cy="18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67" name="AutoShape 15"/>
            <p:cNvSpPr>
              <a:spLocks noChangeArrowheads="1"/>
            </p:cNvSpPr>
            <p:nvPr/>
          </p:nvSpPr>
          <p:spPr bwMode="auto">
            <a:xfrm flipV="1">
              <a:off x="2757" y="618"/>
              <a:ext cx="212" cy="18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568" name="AutoShape 16"/>
            <p:cNvSpPr>
              <a:spLocks noChangeArrowheads="1"/>
            </p:cNvSpPr>
            <p:nvPr/>
          </p:nvSpPr>
          <p:spPr bwMode="auto">
            <a:xfrm flipV="1">
              <a:off x="3407" y="210"/>
              <a:ext cx="212" cy="18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468" name="Text Box 20"/>
          <p:cNvSpPr txBox="1">
            <a:spLocks noChangeArrowheads="1"/>
          </p:cNvSpPr>
          <p:nvPr/>
        </p:nvSpPr>
        <p:spPr bwMode="auto">
          <a:xfrm>
            <a:off x="395288" y="-54679"/>
            <a:ext cx="61929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000" b="1" dirty="0" smtClean="0">
                <a:solidFill>
                  <a:srgbClr val="00B050"/>
                </a:solidFill>
              </a:rPr>
              <a:t>Exploitation du réservoir niveau fonction du temps</a:t>
            </a:r>
            <a:endParaRPr lang="fr-FR" sz="4000" b="1" dirty="0">
              <a:solidFill>
                <a:srgbClr val="00B050"/>
              </a:solidFill>
            </a:endParaRP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179512" y="5589240"/>
            <a:ext cx="8964488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accent2"/>
                </a:solidFill>
              </a:rPr>
              <a:t>Le barrage n’a jamais été essayé </a:t>
            </a:r>
            <a:r>
              <a:rPr lang="fr-FR" sz="2400" i="0" dirty="0" smtClean="0">
                <a:solidFill>
                  <a:schemeClr val="accent2"/>
                </a:solidFill>
              </a:rPr>
              <a:t> ; cibles et piliers ont permis des mesures géodésiques</a:t>
            </a:r>
            <a:r>
              <a:rPr lang="fr-FR" sz="2000" b="1" i="0" dirty="0" smtClean="0">
                <a:solidFill>
                  <a:schemeClr val="accent2"/>
                </a:solidFill>
              </a:rPr>
              <a:t>  (la mesure  zéro a été oubliée, l’année 57 oubliée)</a:t>
            </a:r>
            <a:endParaRPr lang="fr-FR" sz="2000" b="1" i="0" dirty="0">
              <a:solidFill>
                <a:schemeClr val="accent2"/>
              </a:solidFill>
            </a:endParaRPr>
          </a:p>
        </p:txBody>
      </p:sp>
      <p:sp>
        <p:nvSpPr>
          <p:cNvPr id="151573" name="Text Box 21"/>
          <p:cNvSpPr txBox="1">
            <a:spLocks noChangeArrowheads="1"/>
          </p:cNvSpPr>
          <p:nvPr/>
        </p:nvSpPr>
        <p:spPr bwMode="auto">
          <a:xfrm>
            <a:off x="6804025" y="3717032"/>
            <a:ext cx="233997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FF0000"/>
                </a:solidFill>
              </a:rPr>
              <a:t>Cartouche :                          montée très rapide  5 m en 3 jours          environ 2 10</a:t>
            </a:r>
            <a:r>
              <a:rPr lang="fr-FR" sz="2000" b="1" baseline="30000" dirty="0" smtClean="0">
                <a:solidFill>
                  <a:srgbClr val="FF0000"/>
                </a:solidFill>
              </a:rPr>
              <a:t>-4 </a:t>
            </a:r>
            <a:r>
              <a:rPr lang="fr-FR" sz="2000" b="1" dirty="0" smtClean="0">
                <a:solidFill>
                  <a:srgbClr val="FF0000"/>
                </a:solidFill>
              </a:rPr>
              <a:t>m/s</a:t>
            </a:r>
          </a:p>
          <a:p>
            <a:pPr algn="ctr">
              <a:spcBef>
                <a:spcPct val="50000"/>
              </a:spcBef>
            </a:pPr>
            <a:endParaRPr lang="fr-FR" sz="2000" dirty="0" smtClean="0"/>
          </a:p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chemeClr val="accent2"/>
                </a:solidFill>
              </a:rPr>
              <a:t> </a:t>
            </a:r>
            <a:r>
              <a:rPr lang="fr-FR" sz="2000" b="1" i="0" dirty="0" smtClean="0">
                <a:solidFill>
                  <a:schemeClr val="accent2"/>
                </a:solidFill>
              </a:rPr>
              <a:t> </a:t>
            </a:r>
            <a:endParaRPr lang="fr-FR" sz="2000" b="1" i="0" dirty="0">
              <a:solidFill>
                <a:srgbClr val="FF0000"/>
              </a:solidFill>
            </a:endParaRPr>
          </a:p>
        </p:txBody>
      </p:sp>
      <p:sp>
        <p:nvSpPr>
          <p:cNvPr id="151574" name="Text Box 22"/>
          <p:cNvSpPr txBox="1">
            <a:spLocks noChangeArrowheads="1"/>
          </p:cNvSpPr>
          <p:nvPr/>
        </p:nvSpPr>
        <p:spPr bwMode="auto">
          <a:xfrm>
            <a:off x="142875" y="5174270"/>
            <a:ext cx="900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1954</a:t>
            </a: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439560" y="2492896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A</a:t>
            </a:r>
            <a:endParaRPr lang="fr-FR" sz="20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2359634" y="2204864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B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735898" y="1844824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C</a:t>
            </a:r>
            <a:endParaRPr lang="fr-FR" sz="20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888026" y="1196752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D</a:t>
            </a:r>
            <a:endParaRPr lang="fr-FR" sz="2000" b="1" dirty="0"/>
          </a:p>
        </p:txBody>
      </p:sp>
    </p:spTree>
  </p:cSld>
  <p:clrMapOvr>
    <a:masterClrMapping/>
  </p:clrMapOvr>
  <p:transition xmlns:p14="http://schemas.microsoft.com/office/powerpoint/2010/main" advTm="8538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7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182" y="21180"/>
            <a:ext cx="6226316" cy="672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69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539969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mesures de déformation 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1916832"/>
            <a:ext cx="3059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B050"/>
                </a:solidFill>
              </a:rPr>
              <a:t>les lettres </a:t>
            </a:r>
            <a:r>
              <a:rPr lang="fr-FR" sz="2400" b="1" dirty="0" smtClean="0">
                <a:solidFill>
                  <a:srgbClr val="00B050"/>
                </a:solidFill>
              </a:rPr>
              <a:t>ABCD</a:t>
            </a:r>
            <a:r>
              <a:rPr lang="fr-FR" sz="2000" b="1" dirty="0" smtClean="0">
                <a:solidFill>
                  <a:srgbClr val="00B050"/>
                </a:solidFill>
              </a:rPr>
              <a:t>  correspondent aux dates des mesures</a:t>
            </a:r>
            <a:r>
              <a:rPr lang="fr-FR" sz="2000" dirty="0" smtClean="0">
                <a:solidFill>
                  <a:srgbClr val="00B050"/>
                </a:solidFill>
              </a:rPr>
              <a:t> </a:t>
            </a:r>
            <a:endParaRPr lang="fr-FR" sz="2000" dirty="0">
              <a:solidFill>
                <a:srgbClr val="00B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36512" y="3637473"/>
            <a:ext cx="3419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Les segments CD donnent     les déplacements entre    juillet 1958 et 1959</a:t>
            </a:r>
            <a:endParaRPr lang="fr-FR" sz="2000" b="1" i="1" u="sng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-108520" y="5160094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Ils montrent une nette tendance            du déplacement vers la rive gauche …  </a:t>
            </a:r>
            <a:r>
              <a:rPr lang="fr-FR" sz="2400" b="1" dirty="0" smtClean="0">
                <a:solidFill>
                  <a:srgbClr val="FF0000"/>
                </a:solidFill>
              </a:rPr>
              <a:t>mais personne ne l’a remarqué</a:t>
            </a:r>
            <a:endParaRPr lang="fr-FR" sz="2400" dirty="0"/>
          </a:p>
        </p:txBody>
      </p:sp>
      <p:cxnSp>
        <p:nvCxnSpPr>
          <p:cNvPr id="25" name="Connecteur droit 24"/>
          <p:cNvCxnSpPr/>
          <p:nvPr/>
        </p:nvCxnSpPr>
        <p:spPr>
          <a:xfrm>
            <a:off x="5436096" y="3429000"/>
            <a:ext cx="3384376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e 23"/>
          <p:cNvGrpSpPr/>
          <p:nvPr/>
        </p:nvGrpSpPr>
        <p:grpSpPr>
          <a:xfrm>
            <a:off x="4139952" y="2517209"/>
            <a:ext cx="4419382" cy="1847895"/>
            <a:chOff x="4185066" y="2445201"/>
            <a:chExt cx="4419382" cy="1847895"/>
          </a:xfrm>
        </p:grpSpPr>
        <p:grpSp>
          <p:nvGrpSpPr>
            <p:cNvPr id="2" name="Groupe 18"/>
            <p:cNvGrpSpPr/>
            <p:nvPr/>
          </p:nvGrpSpPr>
          <p:grpSpPr>
            <a:xfrm>
              <a:off x="4185066" y="2445201"/>
              <a:ext cx="792088" cy="1847895"/>
              <a:chOff x="5724128" y="2662160"/>
              <a:chExt cx="720080" cy="1918968"/>
            </a:xfrm>
          </p:grpSpPr>
          <p:cxnSp>
            <p:nvCxnSpPr>
              <p:cNvPr id="9" name="Connecteur droit 8"/>
              <p:cNvCxnSpPr/>
              <p:nvPr/>
            </p:nvCxnSpPr>
            <p:spPr>
              <a:xfrm flipV="1">
                <a:off x="5797102" y="2662160"/>
                <a:ext cx="450721" cy="4952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flipV="1">
                <a:off x="5796136" y="3573016"/>
                <a:ext cx="648072" cy="7200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 flipV="1">
                <a:off x="5724128" y="4509120"/>
                <a:ext cx="432048" cy="7200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e 27"/>
            <p:cNvGrpSpPr/>
            <p:nvPr/>
          </p:nvGrpSpPr>
          <p:grpSpPr>
            <a:xfrm>
              <a:off x="6948264" y="2852936"/>
              <a:ext cx="1656184" cy="1114990"/>
              <a:chOff x="6948264" y="3098312"/>
              <a:chExt cx="1656184" cy="1114990"/>
            </a:xfrm>
          </p:grpSpPr>
          <p:cxnSp>
            <p:nvCxnSpPr>
              <p:cNvPr id="21" name="Connecteur droit 20"/>
              <p:cNvCxnSpPr/>
              <p:nvPr/>
            </p:nvCxnSpPr>
            <p:spPr>
              <a:xfrm flipV="1">
                <a:off x="6948264" y="3427965"/>
                <a:ext cx="1656184" cy="20764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Arc 25"/>
              <p:cNvSpPr/>
              <p:nvPr/>
            </p:nvSpPr>
            <p:spPr>
              <a:xfrm rot="2801921">
                <a:off x="7122536" y="3076733"/>
                <a:ext cx="1114990" cy="1158148"/>
              </a:xfrm>
              <a:prstGeom prst="arc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2" name="ZoneTexte 21"/>
          <p:cNvSpPr txBox="1"/>
          <p:nvPr/>
        </p:nvSpPr>
        <p:spPr>
          <a:xfrm>
            <a:off x="5868144" y="6453336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échelle des déplacements 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995936" y="44624"/>
            <a:ext cx="415344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Arc à 90		Arc à 78</a:t>
            </a:r>
            <a:endParaRPr lang="fr-F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4177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3rd ISRM Online Lecture </a:t>
            </a: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726218-52C9-4351-9798-405722183AB9}" type="slidenum">
              <a:rPr lang="fr-FR" smtClean="0">
                <a:latin typeface="Arial" charset="0"/>
                <a:cs typeface="Arial" charset="0"/>
              </a:rPr>
              <a:pPr/>
              <a:t>7</a:t>
            </a:fld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318466" name="Text Box 2"/>
          <p:cNvSpPr txBox="1">
            <a:spLocks noChangeArrowheads="1"/>
          </p:cNvSpPr>
          <p:nvPr/>
        </p:nvSpPr>
        <p:spPr bwMode="auto">
          <a:xfrm>
            <a:off x="323528" y="3748088"/>
            <a:ext cx="7707313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0" dirty="0" smtClean="0">
                <a:solidFill>
                  <a:schemeClr val="folHlink"/>
                </a:solidFill>
              </a:rPr>
              <a:t>1. Water </a:t>
            </a:r>
            <a:r>
              <a:rPr lang="fr-FR" sz="2400" b="1" i="0" dirty="0" err="1" smtClean="0">
                <a:solidFill>
                  <a:schemeClr val="folHlink"/>
                </a:solidFill>
              </a:rPr>
              <a:t>thrust</a:t>
            </a:r>
            <a:r>
              <a:rPr lang="fr-FR" sz="2400" b="1" i="0" dirty="0" smtClean="0">
                <a:solidFill>
                  <a:schemeClr val="folHlink"/>
                </a:solidFill>
              </a:rPr>
              <a:t>	V </a:t>
            </a:r>
            <a:r>
              <a:rPr lang="fr-FR" sz="2400" b="1" i="0" dirty="0">
                <a:solidFill>
                  <a:schemeClr val="folHlink"/>
                </a:solidFill>
              </a:rPr>
              <a:t>= ½ h² </a:t>
            </a:r>
            <a:endParaRPr lang="fr-FR" sz="2400" b="1" i="0" dirty="0">
              <a:solidFill>
                <a:srgbClr val="993300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400" b="1" i="0" dirty="0" smtClean="0">
                <a:solidFill>
                  <a:srgbClr val="993300"/>
                </a:solidFill>
              </a:rPr>
              <a:t>2. Dam </a:t>
            </a:r>
            <a:r>
              <a:rPr lang="fr-FR" sz="2400" b="1" i="0" dirty="0" err="1" smtClean="0">
                <a:solidFill>
                  <a:srgbClr val="993300"/>
                </a:solidFill>
              </a:rPr>
              <a:t>weight</a:t>
            </a:r>
            <a:r>
              <a:rPr lang="fr-FR" sz="2400" b="1" i="0" dirty="0" smtClean="0">
                <a:solidFill>
                  <a:srgbClr val="993300"/>
                </a:solidFill>
              </a:rPr>
              <a:t>		</a:t>
            </a:r>
            <a:r>
              <a:rPr lang="fr-FR" sz="2400" b="1" dirty="0" smtClean="0">
                <a:solidFill>
                  <a:srgbClr val="993300"/>
                </a:solidFill>
              </a:rPr>
              <a:t>W = </a:t>
            </a:r>
            <a:r>
              <a:rPr lang="fr-FR" sz="2400" b="1" dirty="0" err="1" smtClean="0">
                <a:solidFill>
                  <a:srgbClr val="993300"/>
                </a:solidFill>
              </a:rPr>
              <a:t>hbd</a:t>
            </a:r>
            <a:endParaRPr lang="fr-FR" sz="2400" b="1" dirty="0" smtClean="0">
              <a:solidFill>
                <a:srgbClr val="993300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400" b="1" i="0" dirty="0" smtClean="0">
                <a:solidFill>
                  <a:srgbClr val="993300"/>
                </a:solidFill>
              </a:rPr>
              <a:t>(d </a:t>
            </a:r>
            <a:r>
              <a:rPr lang="fr-FR" sz="2400" b="1" i="0" dirty="0">
                <a:solidFill>
                  <a:srgbClr val="993300"/>
                </a:solidFill>
              </a:rPr>
              <a:t>= </a:t>
            </a:r>
            <a:r>
              <a:rPr lang="fr-FR" sz="2400" b="1" i="0" dirty="0" err="1" smtClean="0">
                <a:solidFill>
                  <a:srgbClr val="993300"/>
                </a:solidFill>
              </a:rPr>
              <a:t>concrete</a:t>
            </a:r>
            <a:r>
              <a:rPr lang="fr-FR" sz="2400" b="1" i="0" dirty="0" smtClean="0">
                <a:solidFill>
                  <a:srgbClr val="993300"/>
                </a:solidFill>
              </a:rPr>
              <a:t> </a:t>
            </a:r>
            <a:r>
              <a:rPr lang="fr-FR" sz="2400" b="1" i="0" dirty="0" err="1" smtClean="0">
                <a:solidFill>
                  <a:srgbClr val="993300"/>
                </a:solidFill>
              </a:rPr>
              <a:t>density</a:t>
            </a:r>
            <a:r>
              <a:rPr lang="fr-FR" sz="2400" b="1" i="0" dirty="0" smtClean="0">
                <a:solidFill>
                  <a:srgbClr val="993300"/>
                </a:solidFill>
              </a:rPr>
              <a:t>)</a:t>
            </a:r>
            <a:r>
              <a:rPr lang="fr-FR" sz="2400" b="1" i="0" dirty="0" smtClean="0">
                <a:solidFill>
                  <a:schemeClr val="folHlink"/>
                </a:solidFill>
              </a:rPr>
              <a:t> </a:t>
            </a:r>
            <a:endParaRPr lang="fr-FR" sz="2400" b="1" i="0" dirty="0">
              <a:solidFill>
                <a:schemeClr val="folHlink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400" b="1" i="0" dirty="0" smtClean="0">
                <a:solidFill>
                  <a:srgbClr val="E402D4"/>
                </a:solidFill>
              </a:rPr>
              <a:t>Friction angle</a:t>
            </a:r>
            <a:r>
              <a:rPr lang="fr-FR" sz="2400" b="1" i="0" dirty="0">
                <a:solidFill>
                  <a:srgbClr val="E402D4"/>
                </a:solidFill>
              </a:rPr>
              <a:t>	</a:t>
            </a:r>
            <a:r>
              <a:rPr lang="fr-FR" sz="2400" b="1" i="0" dirty="0" smtClean="0">
                <a:latin typeface="Symbol" pitchFamily="18" charset="2"/>
              </a:rPr>
              <a:t>j</a:t>
            </a:r>
            <a:endParaRPr lang="fr-FR" sz="2400" b="1" i="0" dirty="0">
              <a:latin typeface="Symbol" pitchFamily="18" charset="2"/>
            </a:endParaRPr>
          </a:p>
        </p:txBody>
      </p:sp>
      <p:sp>
        <p:nvSpPr>
          <p:cNvPr id="318468" name="Line 4"/>
          <p:cNvSpPr>
            <a:spLocks noChangeShapeType="1"/>
          </p:cNvSpPr>
          <p:nvPr/>
        </p:nvSpPr>
        <p:spPr bwMode="auto">
          <a:xfrm>
            <a:off x="304800" y="3573463"/>
            <a:ext cx="8305800" cy="0"/>
          </a:xfrm>
          <a:prstGeom prst="line">
            <a:avLst/>
          </a:prstGeom>
          <a:noFill/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8469" name="AutoShape 5"/>
          <p:cNvSpPr>
            <a:spLocks noChangeArrowheads="1"/>
          </p:cNvSpPr>
          <p:nvPr/>
        </p:nvSpPr>
        <p:spPr bwMode="auto">
          <a:xfrm rot="16202878">
            <a:off x="2479527" y="1482837"/>
            <a:ext cx="2743200" cy="1438570"/>
          </a:xfrm>
          <a:prstGeom prst="rtTriangle">
            <a:avLst/>
          </a:prstGeom>
          <a:solidFill>
            <a:srgbClr val="00FFFF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92080" y="3501008"/>
            <a:ext cx="720080" cy="842392"/>
            <a:chOff x="3504" y="2208"/>
            <a:chExt cx="480" cy="432"/>
          </a:xfrm>
        </p:grpSpPr>
        <p:sp>
          <p:nvSpPr>
            <p:cNvPr id="318471" name="Arc 7"/>
            <p:cNvSpPr>
              <a:spLocks/>
            </p:cNvSpPr>
            <p:nvPr/>
          </p:nvSpPr>
          <p:spPr bwMode="auto">
            <a:xfrm flipV="1">
              <a:off x="3504" y="2208"/>
              <a:ext cx="480" cy="2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429" name="Text Box 8"/>
            <p:cNvSpPr txBox="1">
              <a:spLocks noChangeArrowheads="1"/>
            </p:cNvSpPr>
            <p:nvPr/>
          </p:nvSpPr>
          <p:spPr bwMode="auto">
            <a:xfrm>
              <a:off x="3696" y="2352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 i="0" dirty="0">
                  <a:latin typeface="Symbol" pitchFamily="18" charset="2"/>
                </a:rPr>
                <a:t>j</a:t>
              </a:r>
            </a:p>
          </p:txBody>
        </p:sp>
      </p:grpSp>
      <p:sp>
        <p:nvSpPr>
          <p:cNvPr id="318473" name="Text Box 9"/>
          <p:cNvSpPr txBox="1">
            <a:spLocks noChangeArrowheads="1"/>
          </p:cNvSpPr>
          <p:nvPr/>
        </p:nvSpPr>
        <p:spPr bwMode="auto">
          <a:xfrm>
            <a:off x="6372200" y="819150"/>
            <a:ext cx="2771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i="0" dirty="0" err="1" smtClean="0">
                <a:solidFill>
                  <a:schemeClr val="folHlink"/>
                </a:solidFill>
              </a:rPr>
              <a:t>Limit</a:t>
            </a:r>
            <a:r>
              <a:rPr lang="fr-FR" sz="2400" b="1" i="0" dirty="0" smtClean="0">
                <a:solidFill>
                  <a:schemeClr val="folHlink"/>
                </a:solidFill>
              </a:rPr>
              <a:t> </a:t>
            </a:r>
            <a:r>
              <a:rPr lang="fr-FR" sz="2400" b="1" i="0" dirty="0" err="1" smtClean="0">
                <a:solidFill>
                  <a:schemeClr val="folHlink"/>
                </a:solidFill>
              </a:rPr>
              <a:t>équilibrium</a:t>
            </a:r>
            <a:r>
              <a:rPr lang="fr-FR" sz="2400" b="1" i="0" dirty="0" smtClean="0">
                <a:solidFill>
                  <a:schemeClr val="folHlink"/>
                </a:solidFill>
              </a:rPr>
              <a:t> </a:t>
            </a:r>
            <a:r>
              <a:rPr lang="fr-FR" sz="2400" b="1" i="0" dirty="0" err="1" smtClean="0">
                <a:solidFill>
                  <a:schemeClr val="folHlink"/>
                </a:solidFill>
              </a:rPr>
              <a:t>through</a:t>
            </a:r>
            <a:r>
              <a:rPr lang="fr-FR" sz="2400" b="1" i="0" dirty="0" smtClean="0">
                <a:solidFill>
                  <a:schemeClr val="folHlink"/>
                </a:solidFill>
              </a:rPr>
              <a:t> friction</a:t>
            </a:r>
          </a:p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chemeClr val="folHlink"/>
                </a:solidFill>
              </a:rPr>
              <a:t>h /2 bd &lt; t</a:t>
            </a:r>
            <a:r>
              <a:rPr lang="fr-FR" sz="2400" b="1" i="0" dirty="0" smtClean="0">
                <a:solidFill>
                  <a:schemeClr val="folHlink"/>
                </a:solidFill>
              </a:rPr>
              <a:t>an</a:t>
            </a:r>
            <a:r>
              <a:rPr lang="fr-FR" sz="2400" b="1" i="0" dirty="0" smtClean="0">
                <a:solidFill>
                  <a:schemeClr val="folHlink"/>
                </a:solidFill>
                <a:latin typeface="Symbol" pitchFamily="18" charset="2"/>
              </a:rPr>
              <a:t> j</a:t>
            </a:r>
            <a:endParaRPr lang="fr-FR" sz="2400" b="1" i="0" dirty="0">
              <a:solidFill>
                <a:schemeClr val="folHlink"/>
              </a:solidFill>
            </a:endParaRPr>
          </a:p>
        </p:txBody>
      </p:sp>
      <p:sp>
        <p:nvSpPr>
          <p:cNvPr id="318474" name="AutoShape 10"/>
          <p:cNvSpPr>
            <a:spLocks noChangeArrowheads="1"/>
          </p:cNvSpPr>
          <p:nvPr/>
        </p:nvSpPr>
        <p:spPr bwMode="auto">
          <a:xfrm>
            <a:off x="4572001" y="836712"/>
            <a:ext cx="2592288" cy="2736850"/>
          </a:xfrm>
          <a:prstGeom prst="rtTriangle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8475" name="Line 11"/>
          <p:cNvSpPr>
            <a:spLocks noChangeShapeType="1"/>
          </p:cNvSpPr>
          <p:nvPr/>
        </p:nvSpPr>
        <p:spPr bwMode="auto">
          <a:xfrm>
            <a:off x="3635375" y="2708274"/>
            <a:ext cx="1656705" cy="645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8476" name="Line 12"/>
          <p:cNvSpPr>
            <a:spLocks noChangeShapeType="1"/>
          </p:cNvSpPr>
          <p:nvPr/>
        </p:nvSpPr>
        <p:spPr bwMode="auto">
          <a:xfrm>
            <a:off x="5292080" y="2636912"/>
            <a:ext cx="0" cy="2667000"/>
          </a:xfrm>
          <a:prstGeom prst="line">
            <a:avLst/>
          </a:prstGeom>
          <a:noFill/>
          <a:ln w="50800">
            <a:solidFill>
              <a:srgbClr val="99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8477" name="Line 13"/>
          <p:cNvSpPr>
            <a:spLocks noChangeShapeType="1"/>
          </p:cNvSpPr>
          <p:nvPr/>
        </p:nvSpPr>
        <p:spPr bwMode="auto">
          <a:xfrm>
            <a:off x="5301346" y="2708920"/>
            <a:ext cx="1790934" cy="252028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-252413" y="152400"/>
            <a:ext cx="9720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200" b="1" i="0" dirty="0" smtClean="0">
                <a:solidFill>
                  <a:schemeClr val="hlink"/>
                </a:solidFill>
              </a:rPr>
              <a:t>2 </a:t>
            </a:r>
            <a:r>
              <a:rPr lang="fr-FR" sz="3200" b="1" i="0" dirty="0">
                <a:solidFill>
                  <a:schemeClr val="hlink"/>
                </a:solidFill>
              </a:rPr>
              <a:t>forces : </a:t>
            </a:r>
            <a:r>
              <a:rPr lang="fr-FR" sz="3200" b="1" i="0" dirty="0" smtClean="0">
                <a:solidFill>
                  <a:schemeClr val="hlink"/>
                </a:solidFill>
              </a:rPr>
              <a:t>water </a:t>
            </a:r>
            <a:r>
              <a:rPr lang="fr-FR" sz="3200" b="1" i="0" dirty="0" err="1" smtClean="0">
                <a:solidFill>
                  <a:schemeClr val="hlink"/>
                </a:solidFill>
              </a:rPr>
              <a:t>thrust</a:t>
            </a:r>
            <a:r>
              <a:rPr lang="fr-FR" sz="3200" b="1" i="0" dirty="0" smtClean="0">
                <a:solidFill>
                  <a:schemeClr val="hlink"/>
                </a:solidFill>
              </a:rPr>
              <a:t>, dam </a:t>
            </a:r>
            <a:r>
              <a:rPr lang="fr-FR" sz="3200" b="1" i="0" dirty="0" err="1" smtClean="0">
                <a:solidFill>
                  <a:schemeClr val="hlink"/>
                </a:solidFill>
              </a:rPr>
              <a:t>weight</a:t>
            </a:r>
            <a:r>
              <a:rPr lang="fr-FR" sz="3200" b="1" i="0" dirty="0" smtClean="0">
                <a:solidFill>
                  <a:schemeClr val="hlink"/>
                </a:solidFill>
              </a:rPr>
              <a:t>, </a:t>
            </a:r>
            <a:r>
              <a:rPr lang="fr-FR" sz="3600" b="1" i="0" dirty="0" smtClean="0">
                <a:solidFill>
                  <a:srgbClr val="FF0000"/>
                </a:solidFill>
              </a:rPr>
              <a:t>?????</a:t>
            </a:r>
            <a:endParaRPr lang="fr-FR" sz="3600" b="1" i="0" dirty="0">
              <a:solidFill>
                <a:srgbClr val="FF0000"/>
              </a:solidFill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0" y="836613"/>
            <a:ext cx="4572000" cy="2663825"/>
            <a:chOff x="0" y="527"/>
            <a:chExt cx="2880" cy="1678"/>
          </a:xfrm>
        </p:grpSpPr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0" y="527"/>
              <a:ext cx="2880" cy="144"/>
              <a:chOff x="0" y="432"/>
              <a:chExt cx="2880" cy="144"/>
            </a:xfrm>
          </p:grpSpPr>
          <p:sp>
            <p:nvSpPr>
              <p:cNvPr id="318489" name="Line 25"/>
              <p:cNvSpPr>
                <a:spLocks noChangeShapeType="1"/>
              </p:cNvSpPr>
              <p:nvPr/>
            </p:nvSpPr>
            <p:spPr bwMode="auto">
              <a:xfrm>
                <a:off x="0" y="432"/>
                <a:ext cx="288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8490" name="Line 26"/>
              <p:cNvSpPr>
                <a:spLocks noChangeShapeType="1"/>
              </p:cNvSpPr>
              <p:nvPr/>
            </p:nvSpPr>
            <p:spPr bwMode="auto">
              <a:xfrm>
                <a:off x="1872" y="480"/>
                <a:ext cx="768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8491" name="Line 27"/>
              <p:cNvSpPr>
                <a:spLocks noChangeShapeType="1"/>
              </p:cNvSpPr>
              <p:nvPr/>
            </p:nvSpPr>
            <p:spPr bwMode="auto">
              <a:xfrm>
                <a:off x="1968" y="528"/>
                <a:ext cx="576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8492" name="Line 28"/>
              <p:cNvSpPr>
                <a:spLocks noChangeShapeType="1"/>
              </p:cNvSpPr>
              <p:nvPr/>
            </p:nvSpPr>
            <p:spPr bwMode="auto">
              <a:xfrm>
                <a:off x="2064" y="576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8493" name="Line 29"/>
            <p:cNvSpPr>
              <a:spLocks noChangeShapeType="1"/>
            </p:cNvSpPr>
            <p:nvPr/>
          </p:nvSpPr>
          <p:spPr bwMode="auto">
            <a:xfrm flipH="1">
              <a:off x="612" y="1480"/>
              <a:ext cx="0" cy="72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494" name="Line 30"/>
            <p:cNvSpPr>
              <a:spLocks noChangeShapeType="1"/>
            </p:cNvSpPr>
            <p:nvPr/>
          </p:nvSpPr>
          <p:spPr bwMode="auto">
            <a:xfrm flipV="1">
              <a:off x="612" y="527"/>
              <a:ext cx="0" cy="68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421" name="Text Box 31"/>
            <p:cNvSpPr txBox="1">
              <a:spLocks noChangeArrowheads="1"/>
            </p:cNvSpPr>
            <p:nvPr/>
          </p:nvSpPr>
          <p:spPr bwMode="auto">
            <a:xfrm>
              <a:off x="476" y="1207"/>
              <a:ext cx="272" cy="258"/>
            </a:xfrm>
            <a:prstGeom prst="rect">
              <a:avLst/>
            </a:prstGeom>
            <a:noFill/>
            <a:ln w="127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000" b="1" i="0">
                  <a:solidFill>
                    <a:srgbClr val="993300"/>
                  </a:solidFill>
                </a:rPr>
                <a:t>h</a:t>
              </a:r>
            </a:p>
          </p:txBody>
        </p:sp>
      </p:grpSp>
      <p:grpSp>
        <p:nvGrpSpPr>
          <p:cNvPr id="5" name="Groupe 24"/>
          <p:cNvGrpSpPr/>
          <p:nvPr/>
        </p:nvGrpSpPr>
        <p:grpSpPr>
          <a:xfrm>
            <a:off x="4572001" y="2133600"/>
            <a:ext cx="2592288" cy="1439863"/>
            <a:chOff x="4572000" y="2133600"/>
            <a:chExt cx="3095625" cy="1439863"/>
          </a:xfrm>
        </p:grpSpPr>
        <p:sp>
          <p:nvSpPr>
            <p:cNvPr id="26" name="Line 32"/>
            <p:cNvSpPr>
              <a:spLocks noChangeShapeType="1"/>
            </p:cNvSpPr>
            <p:nvPr/>
          </p:nvSpPr>
          <p:spPr bwMode="auto">
            <a:xfrm>
              <a:off x="6299200" y="2349500"/>
              <a:ext cx="1368425" cy="0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round/>
              <a:headEnd/>
              <a:tailEnd type="triangle" w="lg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 flipH="1">
              <a:off x="4572000" y="2349500"/>
              <a:ext cx="1008063" cy="0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round/>
              <a:headEnd/>
              <a:tailEnd type="triangle" w="lg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>
              <a:off x="7667625" y="2133600"/>
              <a:ext cx="0" cy="1439863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35"/>
            <p:cNvSpPr txBox="1">
              <a:spLocks noChangeArrowheads="1"/>
            </p:cNvSpPr>
            <p:nvPr/>
          </p:nvSpPr>
          <p:spPr bwMode="auto">
            <a:xfrm>
              <a:off x="5580063" y="2133600"/>
              <a:ext cx="647700" cy="379413"/>
            </a:xfrm>
            <a:prstGeom prst="rect">
              <a:avLst/>
            </a:prstGeom>
            <a:noFill/>
            <a:ln w="12700" algn="ctr">
              <a:solidFill>
                <a:srgbClr val="CC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b="1" i="0" dirty="0">
                  <a:solidFill>
                    <a:srgbClr val="FFFF00"/>
                  </a:solidFill>
                </a:rPr>
                <a:t>2 b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8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8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8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8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8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8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8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8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6" grpId="0" build="p" autoUpdateAnimBg="0"/>
      <p:bldP spid="318469" grpId="0" animBg="1"/>
      <p:bldP spid="318473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3203848" y="4508500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FF0000"/>
                </a:solidFill>
              </a:rPr>
              <a:t>Main adit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95244" name="Text Box 12"/>
          <p:cNvSpPr txBox="1">
            <a:spLocks noChangeArrowheads="1"/>
          </p:cNvSpPr>
          <p:nvPr/>
        </p:nvSpPr>
        <p:spPr bwMode="auto">
          <a:xfrm>
            <a:off x="5580112" y="243805"/>
            <a:ext cx="345593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200" b="1" dirty="0" smtClean="0">
                <a:solidFill>
                  <a:srgbClr val="009900"/>
                </a:solidFill>
              </a:rPr>
              <a:t>Courbes de niveau et reconnaissances        après la rupture</a:t>
            </a:r>
            <a:endParaRPr lang="fr-FR" sz="3200" b="1" dirty="0">
              <a:solidFill>
                <a:srgbClr val="009900"/>
              </a:solidFill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70</a:t>
            </a:fld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07704" y="1243707"/>
            <a:ext cx="1800225" cy="2473325"/>
            <a:chOff x="1065" y="391"/>
            <a:chExt cx="1134" cy="1558"/>
          </a:xfrm>
        </p:grpSpPr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1247" y="663"/>
              <a:ext cx="726" cy="10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1065" y="391"/>
              <a:ext cx="2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1927" y="1661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>
                  <a:solidFill>
                    <a:srgbClr val="FF0000"/>
                  </a:solidFill>
                </a:rPr>
                <a:t>3</a:t>
              </a:r>
            </a:p>
          </p:txBody>
        </p:sp>
      </p:grpSp>
      <p:pic>
        <p:nvPicPr>
          <p:cNvPr id="12" name="~PP151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636912"/>
            <a:ext cx="6444208" cy="418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Pierre Duffaut\Contacts\Desktop\MEDION PAPA\Documents\Malpasset\Malpasset\figures blanchies\image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1" y="-27384"/>
            <a:ext cx="5688632" cy="3479977"/>
          </a:xfrm>
          <a:prstGeom prst="rect">
            <a:avLst/>
          </a:prstGeom>
          <a:noFill/>
          <a:ln>
            <a:noFill/>
            <a:prstDash val="sysDash"/>
          </a:ln>
        </p:spPr>
      </p:pic>
      <p:sp>
        <p:nvSpPr>
          <p:cNvPr id="22" name="ZoneTexte 21"/>
          <p:cNvSpPr txBox="1"/>
          <p:nvPr/>
        </p:nvSpPr>
        <p:spPr>
          <a:xfrm>
            <a:off x="0" y="116632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3-3 Coupe sous le plot FG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868589" y="5550331"/>
            <a:ext cx="27358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0000"/>
                </a:solidFill>
              </a:rPr>
              <a:t>La culée a avancé  de 2,1 m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1187624" y="620688"/>
            <a:ext cx="936104" cy="1152128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971600" y="33265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3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051720" y="170080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3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4821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Malpasset à Technolac</a:t>
            </a:r>
          </a:p>
        </p:txBody>
      </p:sp>
      <p:sp>
        <p:nvSpPr>
          <p:cNvPr id="5017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FA2B267-CE44-4CA1-A4A0-75ACBE2A9D38}" type="slidenum">
              <a:rPr lang="fr-FR" smtClean="0">
                <a:latin typeface="Arial" charset="0"/>
                <a:cs typeface="Arial" charset="0"/>
              </a:rPr>
              <a:pPr/>
              <a:t>71</a:t>
            </a:fld>
            <a:endParaRPr lang="fr-FR" smtClean="0">
              <a:latin typeface="Arial" charset="0"/>
              <a:cs typeface="Arial" charset="0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4875"/>
            <a:ext cx="9577388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2"/>
                </a:solidFill>
              </a:rPr>
              <a:t>Modules de déformation mesurés sur    17 sites de barrages (la plupart par EDF)</a:t>
            </a:r>
          </a:p>
        </p:txBody>
      </p:sp>
      <p:sp>
        <p:nvSpPr>
          <p:cNvPr id="50182" name="Text Box 4"/>
          <p:cNvSpPr txBox="1">
            <a:spLocks noChangeArrowheads="1"/>
          </p:cNvSpPr>
          <p:nvPr/>
        </p:nvSpPr>
        <p:spPr bwMode="auto">
          <a:xfrm>
            <a:off x="7688263" y="1299240"/>
            <a:ext cx="1441450" cy="11172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5000"/>
              </a:spcBef>
            </a:pPr>
            <a:r>
              <a:rPr lang="fr-FR" b="1" i="0" dirty="0">
                <a:solidFill>
                  <a:srgbClr val="FF0000"/>
                </a:solidFill>
              </a:rPr>
              <a:t>maximum</a:t>
            </a:r>
          </a:p>
          <a:p>
            <a:pPr>
              <a:spcBef>
                <a:spcPct val="35000"/>
              </a:spcBef>
            </a:pPr>
            <a:r>
              <a:rPr lang="fr-FR" b="1" i="0" dirty="0" smtClean="0">
                <a:solidFill>
                  <a:srgbClr val="FF0000"/>
                </a:solidFill>
              </a:rPr>
              <a:t>moyen </a:t>
            </a:r>
            <a:endParaRPr lang="fr-FR" b="1" i="0" dirty="0">
              <a:solidFill>
                <a:srgbClr val="FF0000"/>
              </a:solidFill>
            </a:endParaRPr>
          </a:p>
          <a:p>
            <a:pPr>
              <a:spcBef>
                <a:spcPct val="35000"/>
              </a:spcBef>
            </a:pPr>
            <a:r>
              <a:rPr lang="fr-FR" b="1" i="0" dirty="0">
                <a:solidFill>
                  <a:srgbClr val="FF0000"/>
                </a:solidFill>
              </a:rPr>
              <a:t>minimum</a:t>
            </a:r>
          </a:p>
        </p:txBody>
      </p:sp>
      <p:sp>
        <p:nvSpPr>
          <p:cNvPr id="50183" name="Text Box 5"/>
          <p:cNvSpPr txBox="1">
            <a:spLocks noChangeArrowheads="1"/>
          </p:cNvSpPr>
          <p:nvPr/>
        </p:nvSpPr>
        <p:spPr bwMode="auto">
          <a:xfrm>
            <a:off x="34925" y="1333500"/>
            <a:ext cx="68421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i="0">
                <a:solidFill>
                  <a:srgbClr val="FF5050"/>
                </a:solidFill>
              </a:rPr>
              <a:t>MPa</a:t>
            </a:r>
          </a:p>
        </p:txBody>
      </p:sp>
      <p:sp>
        <p:nvSpPr>
          <p:cNvPr id="50184" name="Text Box 6"/>
          <p:cNvSpPr txBox="1">
            <a:spLocks noChangeArrowheads="1"/>
          </p:cNvSpPr>
          <p:nvPr/>
        </p:nvSpPr>
        <p:spPr bwMode="auto">
          <a:xfrm>
            <a:off x="827088" y="5078413"/>
            <a:ext cx="5761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 smtClean="0">
                <a:solidFill>
                  <a:schemeClr val="hlink"/>
                </a:solidFill>
              </a:rPr>
              <a:t>Dessin de </a:t>
            </a:r>
            <a:r>
              <a:rPr lang="fr-FR" b="1" dirty="0" err="1" smtClean="0">
                <a:solidFill>
                  <a:schemeClr val="hlink"/>
                </a:solidFill>
              </a:rPr>
              <a:t>i</a:t>
            </a:r>
            <a:r>
              <a:rPr lang="fr-FR" b="1" i="0" dirty="0" err="1" smtClean="0">
                <a:solidFill>
                  <a:schemeClr val="hlink"/>
                </a:solidFill>
              </a:rPr>
              <a:t>Bernard</a:t>
            </a:r>
            <a:r>
              <a:rPr lang="fr-FR" b="1" i="0" dirty="0" smtClean="0">
                <a:solidFill>
                  <a:schemeClr val="hlink"/>
                </a:solidFill>
              </a:rPr>
              <a:t> </a:t>
            </a:r>
            <a:r>
              <a:rPr lang="fr-FR" b="1" i="0" dirty="0" err="1" smtClean="0">
                <a:solidFill>
                  <a:schemeClr val="hlink"/>
                </a:solidFill>
              </a:rPr>
              <a:t>Goguel</a:t>
            </a:r>
            <a:endParaRPr lang="fr-FR" b="1" i="0" dirty="0">
              <a:solidFill>
                <a:schemeClr val="hlink"/>
              </a:solidFill>
            </a:endParaRPr>
          </a:p>
        </p:txBody>
      </p:sp>
      <p:sp>
        <p:nvSpPr>
          <p:cNvPr id="291847" name="Oval 7"/>
          <p:cNvSpPr>
            <a:spLocks noChangeArrowheads="1"/>
          </p:cNvSpPr>
          <p:nvPr/>
        </p:nvSpPr>
        <p:spPr bwMode="auto">
          <a:xfrm rot="-2741039">
            <a:off x="7787482" y="5852319"/>
            <a:ext cx="1439862" cy="482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48" name="Oval 8"/>
          <p:cNvSpPr>
            <a:spLocks noChangeArrowheads="1"/>
          </p:cNvSpPr>
          <p:nvPr/>
        </p:nvSpPr>
        <p:spPr bwMode="auto">
          <a:xfrm rot="-2741039">
            <a:off x="5771357" y="5852319"/>
            <a:ext cx="1439862" cy="482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49" name="Oval 9"/>
          <p:cNvSpPr>
            <a:spLocks noChangeArrowheads="1"/>
          </p:cNvSpPr>
          <p:nvPr/>
        </p:nvSpPr>
        <p:spPr bwMode="auto">
          <a:xfrm rot="-2741039">
            <a:off x="5482431" y="5707857"/>
            <a:ext cx="1439863" cy="482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50" name="Oval 10"/>
          <p:cNvSpPr>
            <a:spLocks noChangeArrowheads="1"/>
          </p:cNvSpPr>
          <p:nvPr/>
        </p:nvSpPr>
        <p:spPr bwMode="auto">
          <a:xfrm rot="-2741039">
            <a:off x="3372644" y="5779294"/>
            <a:ext cx="1439862" cy="482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51" name="Oval 11"/>
          <p:cNvSpPr>
            <a:spLocks noChangeArrowheads="1"/>
          </p:cNvSpPr>
          <p:nvPr/>
        </p:nvSpPr>
        <p:spPr bwMode="auto">
          <a:xfrm rot="-2741039">
            <a:off x="-154781" y="5779294"/>
            <a:ext cx="1439862" cy="482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52" name="Oval 12"/>
          <p:cNvSpPr>
            <a:spLocks noChangeArrowheads="1"/>
          </p:cNvSpPr>
          <p:nvPr/>
        </p:nvSpPr>
        <p:spPr bwMode="auto">
          <a:xfrm rot="-2741039">
            <a:off x="853282" y="5852319"/>
            <a:ext cx="1439862" cy="482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53" name="Oval 13"/>
          <p:cNvSpPr>
            <a:spLocks noChangeArrowheads="1"/>
          </p:cNvSpPr>
          <p:nvPr/>
        </p:nvSpPr>
        <p:spPr bwMode="auto">
          <a:xfrm rot="-2741039">
            <a:off x="421481" y="5707857"/>
            <a:ext cx="1439863" cy="482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54" name="Oval 14"/>
          <p:cNvSpPr>
            <a:spLocks noChangeArrowheads="1"/>
          </p:cNvSpPr>
          <p:nvPr/>
        </p:nvSpPr>
        <p:spPr bwMode="auto">
          <a:xfrm rot="-2741039">
            <a:off x="2797969" y="5852319"/>
            <a:ext cx="1439862" cy="482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55" name="Oval 15"/>
          <p:cNvSpPr>
            <a:spLocks noChangeArrowheads="1"/>
          </p:cNvSpPr>
          <p:nvPr/>
        </p:nvSpPr>
        <p:spPr bwMode="auto">
          <a:xfrm rot="-2741039">
            <a:off x="2315369" y="5852319"/>
            <a:ext cx="1439862" cy="482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56" name="Oval 16"/>
          <p:cNvSpPr>
            <a:spLocks noChangeArrowheads="1"/>
          </p:cNvSpPr>
          <p:nvPr/>
        </p:nvSpPr>
        <p:spPr bwMode="auto">
          <a:xfrm rot="-2741039">
            <a:off x="1310482" y="5826919"/>
            <a:ext cx="1439862" cy="482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57" name="Oval 17"/>
          <p:cNvSpPr>
            <a:spLocks noChangeArrowheads="1"/>
          </p:cNvSpPr>
          <p:nvPr/>
        </p:nvSpPr>
        <p:spPr bwMode="auto">
          <a:xfrm rot="-2741039">
            <a:off x="1881982" y="5779294"/>
            <a:ext cx="1439862" cy="482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58" name="Oval 18"/>
          <p:cNvSpPr>
            <a:spLocks noChangeArrowheads="1"/>
          </p:cNvSpPr>
          <p:nvPr/>
        </p:nvSpPr>
        <p:spPr bwMode="auto">
          <a:xfrm rot="-2741039">
            <a:off x="4906169" y="5779294"/>
            <a:ext cx="1439862" cy="4826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59" name="Oval 19"/>
          <p:cNvSpPr>
            <a:spLocks noChangeArrowheads="1"/>
          </p:cNvSpPr>
          <p:nvPr/>
        </p:nvSpPr>
        <p:spPr bwMode="auto">
          <a:xfrm rot="-2741039">
            <a:off x="6973094" y="5636419"/>
            <a:ext cx="1439862" cy="4826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60" name="Oval 20"/>
          <p:cNvSpPr>
            <a:spLocks noChangeArrowheads="1"/>
          </p:cNvSpPr>
          <p:nvPr/>
        </p:nvSpPr>
        <p:spPr bwMode="auto">
          <a:xfrm rot="-2741039">
            <a:off x="4453731" y="5707857"/>
            <a:ext cx="1439863" cy="4826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61" name="Text Box 21"/>
          <p:cNvSpPr txBox="1">
            <a:spLocks noChangeArrowheads="1"/>
          </p:cNvSpPr>
          <p:nvPr/>
        </p:nvSpPr>
        <p:spPr bwMode="auto">
          <a:xfrm>
            <a:off x="395288" y="4006850"/>
            <a:ext cx="20884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009900"/>
                </a:solidFill>
              </a:rPr>
              <a:t>11   </a:t>
            </a:r>
            <a:r>
              <a:rPr lang="fr-FR" sz="2000" b="1" dirty="0" smtClean="0">
                <a:solidFill>
                  <a:srgbClr val="009900"/>
                </a:solidFill>
              </a:rPr>
              <a:t>voûtes</a:t>
            </a:r>
            <a:r>
              <a:rPr lang="fr-FR" sz="2000" b="1" dirty="0" smtClean="0"/>
              <a:t>       </a:t>
            </a:r>
            <a:r>
              <a:rPr lang="fr-FR" sz="2000" b="1" dirty="0" smtClean="0">
                <a:solidFill>
                  <a:schemeClr val="bg1"/>
                </a:solidFill>
              </a:rPr>
              <a:t>   3</a:t>
            </a:r>
            <a:r>
              <a:rPr lang="fr-FR" sz="2000" b="1" dirty="0" smtClean="0">
                <a:solidFill>
                  <a:srgbClr val="FF9900"/>
                </a:solidFill>
              </a:rPr>
              <a:t>3</a:t>
            </a:r>
            <a:r>
              <a:rPr lang="fr-FR" sz="2000" b="1" dirty="0" smtClean="0">
                <a:solidFill>
                  <a:schemeClr val="accent2"/>
                </a:solidFill>
              </a:rPr>
              <a:t>   poids</a:t>
            </a:r>
            <a:r>
              <a:rPr lang="fr-FR" sz="2000" b="1" dirty="0" smtClean="0">
                <a:solidFill>
                  <a:srgbClr val="FF9900"/>
                </a:solidFill>
              </a:rPr>
              <a:t>       </a:t>
            </a:r>
            <a:r>
              <a:rPr lang="fr-FR" b="1" dirty="0" smtClean="0">
                <a:solidFill>
                  <a:schemeClr val="bg1"/>
                </a:solidFill>
              </a:rPr>
              <a:t>3      </a:t>
            </a:r>
            <a:r>
              <a:rPr lang="fr-FR" sz="2000" b="1" dirty="0" smtClean="0">
                <a:solidFill>
                  <a:schemeClr val="bg1"/>
                </a:solidFill>
              </a:rPr>
              <a:t>3</a:t>
            </a:r>
            <a:r>
              <a:rPr lang="fr-FR" sz="2000" b="1" dirty="0" smtClean="0">
                <a:solidFill>
                  <a:srgbClr val="FF0000"/>
                </a:solidFill>
              </a:rPr>
              <a:t>3   remblais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291862" name="Oval 22"/>
          <p:cNvSpPr>
            <a:spLocks noChangeArrowheads="1"/>
          </p:cNvSpPr>
          <p:nvPr/>
        </p:nvSpPr>
        <p:spPr bwMode="auto">
          <a:xfrm rot="-2741039">
            <a:off x="3877469" y="5779294"/>
            <a:ext cx="1439862" cy="482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63" name="Oval 23"/>
          <p:cNvSpPr>
            <a:spLocks noChangeArrowheads="1"/>
          </p:cNvSpPr>
          <p:nvPr/>
        </p:nvSpPr>
        <p:spPr bwMode="auto">
          <a:xfrm rot="-2741039">
            <a:off x="6325394" y="5896769"/>
            <a:ext cx="1439862" cy="482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1864" name="Oval 24"/>
          <p:cNvSpPr>
            <a:spLocks noChangeArrowheads="1"/>
          </p:cNvSpPr>
          <p:nvPr/>
        </p:nvSpPr>
        <p:spPr bwMode="auto">
          <a:xfrm rot="-2741039">
            <a:off x="7355682" y="5779294"/>
            <a:ext cx="1439862" cy="482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46816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72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23528" y="332656"/>
            <a:ext cx="85689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B050"/>
                </a:solidFill>
              </a:rPr>
              <a:t>ESSAIS de LABORATOIRE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        Dispersion et Effet d’échelle </a:t>
            </a:r>
            <a:r>
              <a:rPr lang="fr-FR" sz="2400" b="1" dirty="0" smtClean="0">
                <a:solidFill>
                  <a:schemeClr val="bg1"/>
                </a:solidFill>
              </a:rPr>
              <a:t>s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18324"/>
            <a:ext cx="4540811" cy="530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4788024" y="1556792"/>
            <a:ext cx="41764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B050"/>
                </a:solidFill>
              </a:rPr>
              <a:t>École Polytechnique</a:t>
            </a:r>
          </a:p>
          <a:p>
            <a:pPr algn="ctr"/>
            <a:r>
              <a:rPr lang="fr-FR" b="1" dirty="0" smtClean="0">
                <a:solidFill>
                  <a:srgbClr val="00B050"/>
                </a:solidFill>
              </a:rPr>
              <a:t>Laboratoire de Mécanique des Solides</a:t>
            </a:r>
          </a:p>
          <a:p>
            <a:r>
              <a:rPr lang="fr-FR" b="1" dirty="0" smtClean="0">
                <a:solidFill>
                  <a:srgbClr val="00B050"/>
                </a:solidFill>
              </a:rPr>
              <a:t>Jean Mandel          Directeur</a:t>
            </a:r>
          </a:p>
          <a:p>
            <a:r>
              <a:rPr lang="fr-FR" sz="2400" b="1" dirty="0" smtClean="0">
                <a:solidFill>
                  <a:srgbClr val="00B050"/>
                </a:solidFill>
              </a:rPr>
              <a:t>Pierre Habib  Directeur adjoint</a:t>
            </a:r>
          </a:p>
          <a:p>
            <a:r>
              <a:rPr lang="fr-FR" b="1" dirty="0" smtClean="0">
                <a:solidFill>
                  <a:srgbClr val="00B050"/>
                </a:solidFill>
              </a:rPr>
              <a:t>Jean </a:t>
            </a:r>
            <a:r>
              <a:rPr lang="fr-FR" b="1" dirty="0" err="1" smtClean="0">
                <a:solidFill>
                  <a:srgbClr val="00B050"/>
                </a:solidFill>
              </a:rPr>
              <a:t>Bernaix</a:t>
            </a:r>
            <a:r>
              <a:rPr lang="fr-FR" b="1" dirty="0" smtClean="0">
                <a:solidFill>
                  <a:srgbClr val="00B050"/>
                </a:solidFill>
              </a:rPr>
              <a:t>          Doctorant</a:t>
            </a:r>
            <a:endParaRPr lang="fr-F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376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73</a:t>
            </a:fld>
            <a:endParaRPr lang="fr-FR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-4677254" y="2853910"/>
            <a:ext cx="8499459" cy="347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Pierre Duffaut\Pictures\Vincent\vouglans\voug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4576374" y="2120300"/>
            <a:ext cx="6852236" cy="4496828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179512" y="1556792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B050"/>
                </a:solidFill>
              </a:rPr>
              <a:t>École </a:t>
            </a:r>
            <a:r>
              <a:rPr lang="fr-FR" sz="2400" b="1" dirty="0" err="1" smtClean="0">
                <a:solidFill>
                  <a:srgbClr val="00B050"/>
                </a:solidFill>
              </a:rPr>
              <a:t>Polytechique</a:t>
            </a:r>
            <a:endParaRPr lang="fr-FR" sz="2400" b="1" dirty="0" smtClean="0">
              <a:solidFill>
                <a:srgbClr val="00B050"/>
              </a:solidFill>
            </a:endParaRPr>
          </a:p>
          <a:p>
            <a:pPr algn="ctr"/>
            <a:endParaRPr lang="fr-FR" sz="2400" b="1" dirty="0" smtClean="0">
              <a:solidFill>
                <a:srgbClr val="00B05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00B050"/>
                </a:solidFill>
              </a:rPr>
              <a:t>Écoulement radial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020272" y="422108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VOUGLANS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020272" y="550794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MALPASSET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3528" y="232192"/>
            <a:ext cx="85689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B050"/>
                </a:solidFill>
              </a:rPr>
              <a:t>ESSAIS de LABORATOIRE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         Perméabilité fonction de la contrainte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3276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000">
            <a:off x="323528" y="620688"/>
            <a:ext cx="328001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692697"/>
            <a:ext cx="4248472" cy="530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Poinçonnement sur modèles de massifs rocheux anisotropes 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496" y="609329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J. </a:t>
            </a:r>
            <a:r>
              <a:rPr lang="fr-FR" sz="2000" b="1" dirty="0" err="1" smtClean="0">
                <a:solidFill>
                  <a:srgbClr val="FF0000"/>
                </a:solidFill>
              </a:rPr>
              <a:t>Bernaix</a:t>
            </a:r>
            <a:r>
              <a:rPr lang="fr-FR" sz="2000" b="1" dirty="0" smtClean="0">
                <a:solidFill>
                  <a:srgbClr val="FF0000"/>
                </a:solidFill>
              </a:rPr>
              <a:t> sur couches verticales 1967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60032" y="6093296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V. Maury sur couches horizontales 1970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3528" y="4293096"/>
            <a:ext cx="12241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Milieu continu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74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 dirty="0"/>
          </a:p>
        </p:txBody>
      </p:sp>
      <p:pic>
        <p:nvPicPr>
          <p:cNvPr id="10" name="~PP45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309"/>
  <p:timing>
    <p:tnLst>
      <p:par>
        <p:cTn xmlns:p14="http://schemas.microsoft.com/office/powerpoint/2010/main"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9AE63EB-71D1-4484-970D-31EAA86500EB}" type="slidenum">
              <a:rPr lang="fr-FR">
                <a:latin typeface="Arial" charset="0"/>
                <a:cs typeface="Arial" charset="0"/>
              </a:rPr>
              <a:pPr/>
              <a:t>75</a:t>
            </a:fld>
            <a:endParaRPr lang="fr-FR">
              <a:latin typeface="Arial" charset="0"/>
              <a:cs typeface="Arial" charset="0"/>
            </a:endParaRPr>
          </a:p>
        </p:txBody>
      </p:sp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6691" y="0"/>
            <a:ext cx="7019925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13"/>
          <p:cNvGrpSpPr/>
          <p:nvPr/>
        </p:nvGrpSpPr>
        <p:grpSpPr>
          <a:xfrm>
            <a:off x="4427984" y="1815290"/>
            <a:ext cx="4146260" cy="677085"/>
            <a:chOff x="3778746" y="1815290"/>
            <a:chExt cx="4146260" cy="677085"/>
          </a:xfrm>
        </p:grpSpPr>
        <p:sp>
          <p:nvSpPr>
            <p:cNvPr id="241672" name="Line 8"/>
            <p:cNvSpPr>
              <a:spLocks noChangeShapeType="1"/>
            </p:cNvSpPr>
            <p:nvPr/>
          </p:nvSpPr>
          <p:spPr bwMode="auto">
            <a:xfrm flipV="1">
              <a:off x="3778746" y="2276475"/>
              <a:ext cx="1657350" cy="2159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1673" name="Text Box 9"/>
            <p:cNvSpPr txBox="1">
              <a:spLocks noChangeArrowheads="1"/>
            </p:cNvSpPr>
            <p:nvPr/>
          </p:nvSpPr>
          <p:spPr bwMode="auto">
            <a:xfrm rot="21122612">
              <a:off x="5166430" y="1815290"/>
              <a:ext cx="275857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2400" dirty="0" smtClean="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épaisseur  </a:t>
              </a:r>
              <a:r>
                <a:rPr lang="fr-FR" sz="2400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8 m</a:t>
              </a:r>
            </a:p>
          </p:txBody>
        </p:sp>
      </p:grpSp>
      <p:sp>
        <p:nvSpPr>
          <p:cNvPr id="241675" name="Rectangle 11"/>
          <p:cNvSpPr>
            <a:spLocks noChangeArrowheads="1"/>
          </p:cNvSpPr>
          <p:nvPr/>
        </p:nvSpPr>
        <p:spPr bwMode="auto">
          <a:xfrm>
            <a:off x="2915592" y="5229225"/>
            <a:ext cx="2376488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1681" name="Text Box 17"/>
          <p:cNvSpPr txBox="1">
            <a:spLocks noChangeArrowheads="1"/>
          </p:cNvSpPr>
          <p:nvPr/>
        </p:nvSpPr>
        <p:spPr bwMode="auto">
          <a:xfrm>
            <a:off x="5795442" y="735087"/>
            <a:ext cx="223294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plot </a:t>
            </a:r>
            <a:r>
              <a:rPr lang="fr-F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FG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0" y="2708920"/>
            <a:ext cx="349188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dirty="0" smtClean="0">
                <a:solidFill>
                  <a:srgbClr val="009900"/>
                </a:solidFill>
              </a:rPr>
              <a:t>Une petite galerie sous le béton a montré une crevasse à l’intérieur du rocher</a:t>
            </a:r>
            <a:endParaRPr lang="fr-FR" sz="2400" dirty="0">
              <a:solidFill>
                <a:srgbClr val="009900"/>
              </a:solidFill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72157" y="260350"/>
            <a:ext cx="29876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dirty="0" smtClean="0">
                <a:solidFill>
                  <a:srgbClr val="009900"/>
                </a:solidFill>
              </a:rPr>
              <a:t>L’année sèche 1962 a permis d’accéder au pied du barrage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07504" y="5085184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5">
                    <a:lumMod val="75000"/>
                  </a:schemeClr>
                </a:solidFill>
              </a:rPr>
              <a:t>Le passage des crues a beaucoup agrandi ce passage</a:t>
            </a:r>
            <a:endParaRPr lang="fr-FR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3260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76</a:t>
            </a:fld>
            <a:endParaRPr lang="fr-FR"/>
          </a:p>
        </p:txBody>
      </p:sp>
      <p:pic>
        <p:nvPicPr>
          <p:cNvPr id="1026" name="Picture 2" descr="C:\Users\Pierre Duffaut\Pictures\Moine 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790" y="453390"/>
            <a:ext cx="7932420" cy="595122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flipH="1">
            <a:off x="611560" y="476672"/>
            <a:ext cx="19035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Maurice MOINE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Retraité EDF Production hydraulique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77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395536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Explication largement a</a:t>
            </a:r>
            <a:r>
              <a:rPr kumimoji="0" lang="fr-F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cceptée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advTm="19687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649A-E018-4B9D-A2A5-7900017E466D}" type="slidenum">
              <a:rPr lang="fr-FR" smtClean="0"/>
              <a:pPr/>
              <a:t>78</a:t>
            </a:fld>
            <a:endParaRPr lang="fr-FR"/>
          </a:p>
        </p:txBody>
      </p:sp>
      <p:pic>
        <p:nvPicPr>
          <p:cNvPr id="1028" name="Picture 4" descr="C:\Users\Pierre Duffaut\AppData\Local\Microsoft\Windows\Temporary Internet Files\Content.Outlook\N1D5RVBM\01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153"/>
            <a:ext cx="9144000" cy="6747694"/>
          </a:xfrm>
          <a:prstGeom prst="rect">
            <a:avLst/>
          </a:prstGeom>
          <a:noFill/>
        </p:spPr>
      </p:pic>
      <p:grpSp>
        <p:nvGrpSpPr>
          <p:cNvPr id="4" name="Groupe 6"/>
          <p:cNvGrpSpPr/>
          <p:nvPr/>
        </p:nvGrpSpPr>
        <p:grpSpPr>
          <a:xfrm rot="21281404">
            <a:off x="2211389" y="1933513"/>
            <a:ext cx="2253781" cy="1998997"/>
            <a:chOff x="2553376" y="2132856"/>
            <a:chExt cx="2306656" cy="1800200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2843808" y="2132856"/>
              <a:ext cx="1872208" cy="165618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2553376" y="2132856"/>
              <a:ext cx="2306656" cy="18002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lèche droite 10"/>
          <p:cNvSpPr/>
          <p:nvPr/>
        </p:nvSpPr>
        <p:spPr>
          <a:xfrm rot="2567252">
            <a:off x="3470313" y="2831599"/>
            <a:ext cx="1399115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 rot="19304617">
            <a:off x="4067444" y="1875562"/>
            <a:ext cx="2743206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 rot="18527613">
            <a:off x="4380578" y="1652215"/>
            <a:ext cx="1567002" cy="7491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xmlns:p14="http://schemas.microsoft.com/office/powerpoint/2010/main" advTm="440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46275" y="769938"/>
            <a:ext cx="110902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31D340-B558-4615-9AAE-27D89EE83068}" type="slidenum">
              <a:rPr lang="fr-FR" smtClean="0"/>
              <a:pPr/>
              <a:t>79</a:t>
            </a:fld>
            <a:endParaRPr lang="fr-FR" smtClean="0"/>
          </a:p>
        </p:txBody>
      </p:sp>
      <p:sp>
        <p:nvSpPr>
          <p:cNvPr id="314374" name="Text Box 6"/>
          <p:cNvSpPr txBox="1">
            <a:spLocks noChangeArrowheads="1"/>
          </p:cNvSpPr>
          <p:nvPr/>
        </p:nvSpPr>
        <p:spPr bwMode="auto">
          <a:xfrm>
            <a:off x="0" y="4365104"/>
            <a:ext cx="7164288" cy="203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fr-FR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L’eau pénètre dans la fissure amont et l’approfondit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fr-FR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Le  dièdre est poussé vers le haut et l’aval,</a:t>
            </a:r>
            <a:r>
              <a:rPr lang="fr-FR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endParaRPr lang="fr-FR" i="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800100" lvl="1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fr-FR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La culée reçoit toute la poussée de la voûte</a:t>
            </a:r>
            <a:endParaRPr lang="fr-FR" i="0" dirty="0" smtClean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800100" lvl="1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fr-FR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Elle ne peut la supporter et chasse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fr-FR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Privés de l’effet d’arc, les plots cassent en flexion</a:t>
            </a:r>
            <a:endParaRPr lang="fr-FR" i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1908175" y="116632"/>
            <a:ext cx="52562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000" b="1" i="0" dirty="0" smtClean="0">
                <a:solidFill>
                  <a:schemeClr val="accent2"/>
                </a:solidFill>
              </a:rPr>
              <a:t>Mécanisme proposé</a:t>
            </a:r>
            <a:endParaRPr lang="fr-FR" sz="4000" b="1" i="0" dirty="0">
              <a:solidFill>
                <a:schemeClr val="accent2"/>
              </a:solidFill>
            </a:endParaRPr>
          </a:p>
        </p:txBody>
      </p:sp>
      <p:sp>
        <p:nvSpPr>
          <p:cNvPr id="54279" name="Text Box 8"/>
          <p:cNvSpPr txBox="1">
            <a:spLocks noChangeArrowheads="1"/>
          </p:cNvSpPr>
          <p:nvPr/>
        </p:nvSpPr>
        <p:spPr bwMode="auto">
          <a:xfrm>
            <a:off x="0" y="2420938"/>
            <a:ext cx="900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54280" name="Rectangle 9"/>
          <p:cNvSpPr>
            <a:spLocks noChangeArrowheads="1"/>
          </p:cNvSpPr>
          <p:nvPr/>
        </p:nvSpPr>
        <p:spPr bwMode="auto">
          <a:xfrm>
            <a:off x="0" y="2565400"/>
            <a:ext cx="9144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146251"/>
            <a:ext cx="110902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6"/>
          <p:cNvGrpSpPr/>
          <p:nvPr/>
        </p:nvGrpSpPr>
        <p:grpSpPr>
          <a:xfrm rot="248422">
            <a:off x="7412114" y="4981025"/>
            <a:ext cx="1142841" cy="1072413"/>
            <a:chOff x="2553376" y="2132856"/>
            <a:chExt cx="2306656" cy="1800200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2843808" y="2132856"/>
              <a:ext cx="1872208" cy="165618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2553376" y="2132856"/>
              <a:ext cx="2306656" cy="18002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lèche droite 12"/>
          <p:cNvSpPr/>
          <p:nvPr/>
        </p:nvSpPr>
        <p:spPr>
          <a:xfrm rot="19772258">
            <a:off x="8093375" y="5271259"/>
            <a:ext cx="1050549" cy="259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7164288" y="3356992"/>
            <a:ext cx="23370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  COUPE A-A                   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 advTm="5155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4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4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4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4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4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4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4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4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3"/>
          <p:cNvSpPr>
            <a:spLocks noChangeArrowheads="1"/>
          </p:cNvSpPr>
          <p:nvPr/>
        </p:nvSpPr>
        <p:spPr bwMode="auto">
          <a:xfrm flipV="1">
            <a:off x="4572001" y="3573460"/>
            <a:ext cx="2520279" cy="1295700"/>
          </a:xfrm>
          <a:prstGeom prst="rtTriangle">
            <a:avLst/>
          </a:prstGeom>
          <a:solidFill>
            <a:srgbClr val="FF6600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9394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3rd ISRM Online Lecture </a:t>
            </a: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726218-52C9-4351-9798-405722183AB9}" type="slidenum">
              <a:rPr lang="fr-FR" smtClean="0">
                <a:latin typeface="Arial" charset="0"/>
                <a:cs typeface="Arial" charset="0"/>
              </a:rPr>
              <a:pPr/>
              <a:t>8</a:t>
            </a:fld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318466" name="Text Box 2"/>
          <p:cNvSpPr txBox="1">
            <a:spLocks noChangeArrowheads="1"/>
          </p:cNvSpPr>
          <p:nvPr/>
        </p:nvSpPr>
        <p:spPr bwMode="auto">
          <a:xfrm>
            <a:off x="323528" y="3748088"/>
            <a:ext cx="7707313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0" dirty="0" smtClean="0">
                <a:solidFill>
                  <a:schemeClr val="folHlink"/>
                </a:solidFill>
              </a:rPr>
              <a:t>1. Water </a:t>
            </a:r>
            <a:r>
              <a:rPr lang="fr-FR" sz="2400" b="1" i="0" dirty="0" err="1" smtClean="0">
                <a:solidFill>
                  <a:schemeClr val="folHlink"/>
                </a:solidFill>
              </a:rPr>
              <a:t>thrust</a:t>
            </a:r>
            <a:r>
              <a:rPr lang="fr-FR" sz="2400" b="1" i="0" dirty="0" smtClean="0">
                <a:solidFill>
                  <a:schemeClr val="folHlink"/>
                </a:solidFill>
              </a:rPr>
              <a:t>	V </a:t>
            </a:r>
            <a:r>
              <a:rPr lang="fr-FR" sz="2400" b="1" i="0" dirty="0">
                <a:solidFill>
                  <a:schemeClr val="folHlink"/>
                </a:solidFill>
              </a:rPr>
              <a:t>= ½ h² </a:t>
            </a:r>
            <a:endParaRPr lang="fr-FR" sz="2400" b="1" i="0" dirty="0">
              <a:solidFill>
                <a:srgbClr val="993300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400" b="1" i="0" dirty="0" smtClean="0">
                <a:solidFill>
                  <a:srgbClr val="993300"/>
                </a:solidFill>
              </a:rPr>
              <a:t>2. Dam </a:t>
            </a:r>
            <a:r>
              <a:rPr lang="fr-FR" sz="2400" b="1" i="0" dirty="0" err="1" smtClean="0">
                <a:solidFill>
                  <a:srgbClr val="993300"/>
                </a:solidFill>
              </a:rPr>
              <a:t>weight</a:t>
            </a:r>
            <a:r>
              <a:rPr lang="fr-FR" sz="2400" b="1" i="0" dirty="0" smtClean="0">
                <a:solidFill>
                  <a:srgbClr val="993300"/>
                </a:solidFill>
              </a:rPr>
              <a:t>		</a:t>
            </a:r>
            <a:r>
              <a:rPr lang="fr-FR" sz="2400" b="1" dirty="0" smtClean="0">
                <a:solidFill>
                  <a:srgbClr val="993300"/>
                </a:solidFill>
              </a:rPr>
              <a:t>W = </a:t>
            </a:r>
            <a:r>
              <a:rPr lang="fr-FR" sz="2400" b="1" dirty="0" err="1" smtClean="0">
                <a:solidFill>
                  <a:srgbClr val="993300"/>
                </a:solidFill>
              </a:rPr>
              <a:t>hbd</a:t>
            </a:r>
            <a:endParaRPr lang="fr-FR" sz="2400" b="1" dirty="0" smtClean="0">
              <a:solidFill>
                <a:srgbClr val="993300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400" b="1" i="0" dirty="0" smtClean="0">
                <a:solidFill>
                  <a:srgbClr val="993300"/>
                </a:solidFill>
              </a:rPr>
              <a:t>(d </a:t>
            </a:r>
            <a:r>
              <a:rPr lang="fr-FR" sz="2400" b="1" i="0" dirty="0">
                <a:solidFill>
                  <a:srgbClr val="993300"/>
                </a:solidFill>
              </a:rPr>
              <a:t>= </a:t>
            </a:r>
            <a:r>
              <a:rPr lang="fr-FR" sz="2400" b="1" i="0" dirty="0" err="1" smtClean="0">
                <a:solidFill>
                  <a:srgbClr val="993300"/>
                </a:solidFill>
              </a:rPr>
              <a:t>concrete</a:t>
            </a:r>
            <a:r>
              <a:rPr lang="fr-FR" sz="2400" b="1" i="0" dirty="0" smtClean="0">
                <a:solidFill>
                  <a:srgbClr val="993300"/>
                </a:solidFill>
              </a:rPr>
              <a:t> </a:t>
            </a:r>
            <a:r>
              <a:rPr lang="fr-FR" sz="2400" b="1" i="0" dirty="0" err="1" smtClean="0">
                <a:solidFill>
                  <a:srgbClr val="993300"/>
                </a:solidFill>
              </a:rPr>
              <a:t>density</a:t>
            </a:r>
            <a:r>
              <a:rPr lang="fr-FR" sz="2400" b="1" i="0" dirty="0" smtClean="0">
                <a:solidFill>
                  <a:srgbClr val="993300"/>
                </a:solidFill>
              </a:rPr>
              <a:t>)</a:t>
            </a:r>
            <a:r>
              <a:rPr lang="fr-FR" sz="2400" b="1" i="0" dirty="0" smtClean="0">
                <a:solidFill>
                  <a:schemeClr val="folHlink"/>
                </a:solidFill>
              </a:rPr>
              <a:t> </a:t>
            </a:r>
            <a:endParaRPr lang="fr-FR" sz="2400" b="1" i="0" dirty="0">
              <a:solidFill>
                <a:schemeClr val="folHlink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400" b="1" i="0" dirty="0" smtClean="0">
                <a:solidFill>
                  <a:srgbClr val="E402D4"/>
                </a:solidFill>
              </a:rPr>
              <a:t>Friction angle</a:t>
            </a:r>
            <a:r>
              <a:rPr lang="fr-FR" sz="2400" b="1" i="0" dirty="0">
                <a:solidFill>
                  <a:srgbClr val="E402D4"/>
                </a:solidFill>
              </a:rPr>
              <a:t>	</a:t>
            </a:r>
            <a:r>
              <a:rPr lang="fr-FR" sz="2400" b="1" i="0" dirty="0" smtClean="0">
                <a:latin typeface="Symbol" pitchFamily="18" charset="2"/>
              </a:rPr>
              <a:t>j</a:t>
            </a:r>
            <a:endParaRPr lang="fr-FR" sz="2400" b="1" i="0" dirty="0">
              <a:latin typeface="Symbol" pitchFamily="18" charset="2"/>
            </a:endParaRPr>
          </a:p>
        </p:txBody>
      </p:sp>
      <p:sp>
        <p:nvSpPr>
          <p:cNvPr id="318468" name="Line 4"/>
          <p:cNvSpPr>
            <a:spLocks noChangeShapeType="1"/>
          </p:cNvSpPr>
          <p:nvPr/>
        </p:nvSpPr>
        <p:spPr bwMode="auto">
          <a:xfrm>
            <a:off x="304800" y="3573463"/>
            <a:ext cx="8305800" cy="0"/>
          </a:xfrm>
          <a:prstGeom prst="line">
            <a:avLst/>
          </a:prstGeom>
          <a:noFill/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8469" name="AutoShape 5"/>
          <p:cNvSpPr>
            <a:spLocks noChangeArrowheads="1"/>
          </p:cNvSpPr>
          <p:nvPr/>
        </p:nvSpPr>
        <p:spPr bwMode="auto">
          <a:xfrm rot="16202878">
            <a:off x="2479527" y="1482837"/>
            <a:ext cx="2743200" cy="1438570"/>
          </a:xfrm>
          <a:prstGeom prst="rtTriangle">
            <a:avLst/>
          </a:prstGeom>
          <a:solidFill>
            <a:srgbClr val="00FFFF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92080" y="3657600"/>
            <a:ext cx="762000" cy="685800"/>
            <a:chOff x="3504" y="2208"/>
            <a:chExt cx="480" cy="432"/>
          </a:xfrm>
        </p:grpSpPr>
        <p:sp>
          <p:nvSpPr>
            <p:cNvPr id="318471" name="Arc 7"/>
            <p:cNvSpPr>
              <a:spLocks/>
            </p:cNvSpPr>
            <p:nvPr/>
          </p:nvSpPr>
          <p:spPr bwMode="auto">
            <a:xfrm flipV="1">
              <a:off x="3504" y="2208"/>
              <a:ext cx="480" cy="2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429" name="Text Box 8"/>
            <p:cNvSpPr txBox="1">
              <a:spLocks noChangeArrowheads="1"/>
            </p:cNvSpPr>
            <p:nvPr/>
          </p:nvSpPr>
          <p:spPr bwMode="auto">
            <a:xfrm>
              <a:off x="3696" y="2352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 i="0">
                  <a:latin typeface="Symbol" pitchFamily="18" charset="2"/>
                </a:rPr>
                <a:t>j</a:t>
              </a:r>
            </a:p>
          </p:txBody>
        </p:sp>
      </p:grpSp>
      <p:sp>
        <p:nvSpPr>
          <p:cNvPr id="318473" name="Text Box 9"/>
          <p:cNvSpPr txBox="1">
            <a:spLocks noChangeArrowheads="1"/>
          </p:cNvSpPr>
          <p:nvPr/>
        </p:nvSpPr>
        <p:spPr bwMode="auto">
          <a:xfrm>
            <a:off x="6372200" y="819150"/>
            <a:ext cx="2771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i="0" dirty="0" err="1" smtClean="0">
                <a:solidFill>
                  <a:schemeClr val="folHlink"/>
                </a:solidFill>
              </a:rPr>
              <a:t>Limit</a:t>
            </a:r>
            <a:r>
              <a:rPr lang="fr-FR" sz="2400" b="1" i="0" dirty="0" smtClean="0">
                <a:solidFill>
                  <a:schemeClr val="folHlink"/>
                </a:solidFill>
              </a:rPr>
              <a:t> </a:t>
            </a:r>
            <a:r>
              <a:rPr lang="fr-FR" sz="2400" b="1" i="0" dirty="0" err="1" smtClean="0">
                <a:solidFill>
                  <a:schemeClr val="folHlink"/>
                </a:solidFill>
              </a:rPr>
              <a:t>équilibrium</a:t>
            </a:r>
            <a:r>
              <a:rPr lang="fr-FR" sz="2400" b="1" i="0" dirty="0" smtClean="0">
                <a:solidFill>
                  <a:schemeClr val="folHlink"/>
                </a:solidFill>
              </a:rPr>
              <a:t> </a:t>
            </a:r>
            <a:r>
              <a:rPr lang="fr-FR" sz="2400" b="1" i="0" dirty="0" err="1" smtClean="0">
                <a:solidFill>
                  <a:schemeClr val="folHlink"/>
                </a:solidFill>
              </a:rPr>
              <a:t>through</a:t>
            </a:r>
            <a:r>
              <a:rPr lang="fr-FR" sz="2400" b="1" i="0" dirty="0" smtClean="0">
                <a:solidFill>
                  <a:schemeClr val="folHlink"/>
                </a:solidFill>
              </a:rPr>
              <a:t> friction</a:t>
            </a:r>
          </a:p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chemeClr val="folHlink"/>
                </a:solidFill>
              </a:rPr>
              <a:t>h /2 bd &lt; tan</a:t>
            </a:r>
            <a:r>
              <a:rPr lang="fr-FR" sz="2400" b="1" dirty="0" smtClean="0">
                <a:solidFill>
                  <a:schemeClr val="folHlink"/>
                </a:solidFill>
                <a:latin typeface="Symbol" pitchFamily="18" charset="2"/>
              </a:rPr>
              <a:t> j</a:t>
            </a:r>
          </a:p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0000"/>
                </a:solidFill>
              </a:rPr>
              <a:t>h /2 b(d-1) &gt; tan</a:t>
            </a:r>
            <a:r>
              <a:rPr lang="fr-FR" sz="2400" b="1" dirty="0" smtClean="0">
                <a:solidFill>
                  <a:srgbClr val="FF0000"/>
                </a:solidFill>
                <a:latin typeface="Symbol" pitchFamily="18" charset="2"/>
              </a:rPr>
              <a:t> j</a:t>
            </a:r>
          </a:p>
          <a:p>
            <a:pPr algn="ctr">
              <a:spcBef>
                <a:spcPct val="50000"/>
              </a:spcBef>
            </a:pPr>
            <a:endParaRPr lang="fr-FR" sz="2400" b="1" dirty="0" smtClean="0">
              <a:solidFill>
                <a:schemeClr val="folHlink"/>
              </a:solidFill>
              <a:latin typeface="Symbol" pitchFamily="18" charset="2"/>
            </a:endParaRPr>
          </a:p>
          <a:p>
            <a:pPr algn="ctr">
              <a:spcBef>
                <a:spcPct val="50000"/>
              </a:spcBef>
            </a:pPr>
            <a:endParaRPr lang="fr-FR" sz="2400" b="1" dirty="0">
              <a:solidFill>
                <a:schemeClr val="folHlink"/>
              </a:solidFill>
            </a:endParaRPr>
          </a:p>
        </p:txBody>
      </p:sp>
      <p:sp>
        <p:nvSpPr>
          <p:cNvPr id="318474" name="AutoShape 10"/>
          <p:cNvSpPr>
            <a:spLocks noChangeArrowheads="1"/>
          </p:cNvSpPr>
          <p:nvPr/>
        </p:nvSpPr>
        <p:spPr bwMode="auto">
          <a:xfrm>
            <a:off x="4572001" y="836712"/>
            <a:ext cx="2592288" cy="2736850"/>
          </a:xfrm>
          <a:prstGeom prst="rtTriangle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8475" name="Line 11"/>
          <p:cNvSpPr>
            <a:spLocks noChangeShapeType="1"/>
          </p:cNvSpPr>
          <p:nvPr/>
        </p:nvSpPr>
        <p:spPr bwMode="auto">
          <a:xfrm>
            <a:off x="3635375" y="2708274"/>
            <a:ext cx="1656705" cy="645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8476" name="Line 12"/>
          <p:cNvSpPr>
            <a:spLocks noChangeShapeType="1"/>
          </p:cNvSpPr>
          <p:nvPr/>
        </p:nvSpPr>
        <p:spPr bwMode="auto">
          <a:xfrm>
            <a:off x="5292080" y="2636912"/>
            <a:ext cx="0" cy="2667000"/>
          </a:xfrm>
          <a:prstGeom prst="line">
            <a:avLst/>
          </a:prstGeom>
          <a:noFill/>
          <a:ln w="50800">
            <a:solidFill>
              <a:srgbClr val="99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8477" name="Line 13"/>
          <p:cNvSpPr>
            <a:spLocks noChangeShapeType="1"/>
          </p:cNvSpPr>
          <p:nvPr/>
        </p:nvSpPr>
        <p:spPr bwMode="auto">
          <a:xfrm>
            <a:off x="5292080" y="2708920"/>
            <a:ext cx="1800200" cy="259228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-252413" y="152400"/>
            <a:ext cx="9720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200" b="1" i="0" dirty="0">
                <a:solidFill>
                  <a:schemeClr val="hlink"/>
                </a:solidFill>
              </a:rPr>
              <a:t>3 forces : </a:t>
            </a:r>
            <a:r>
              <a:rPr lang="fr-FR" sz="3200" b="1" i="0" dirty="0" smtClean="0">
                <a:solidFill>
                  <a:schemeClr val="hlink"/>
                </a:solidFill>
              </a:rPr>
              <a:t>water </a:t>
            </a:r>
            <a:r>
              <a:rPr lang="fr-FR" sz="3200" b="1" i="0" dirty="0" err="1" smtClean="0">
                <a:solidFill>
                  <a:schemeClr val="hlink"/>
                </a:solidFill>
              </a:rPr>
              <a:t>thrust</a:t>
            </a:r>
            <a:r>
              <a:rPr lang="fr-FR" sz="3200" b="1" i="0" dirty="0" smtClean="0">
                <a:solidFill>
                  <a:schemeClr val="hlink"/>
                </a:solidFill>
              </a:rPr>
              <a:t>, dam </a:t>
            </a:r>
            <a:r>
              <a:rPr lang="fr-FR" sz="3200" b="1" i="0" dirty="0" err="1" smtClean="0">
                <a:solidFill>
                  <a:schemeClr val="hlink"/>
                </a:solidFill>
              </a:rPr>
              <a:t>weight</a:t>
            </a:r>
            <a:r>
              <a:rPr lang="fr-FR" sz="3200" b="1" i="0" dirty="0" smtClean="0">
                <a:solidFill>
                  <a:schemeClr val="hlink"/>
                </a:solidFill>
              </a:rPr>
              <a:t>, </a:t>
            </a:r>
            <a:r>
              <a:rPr lang="fr-FR" sz="3600" b="1" i="0" dirty="0" err="1" smtClean="0">
                <a:solidFill>
                  <a:srgbClr val="FF0000"/>
                </a:solidFill>
              </a:rPr>
              <a:t>uplift</a:t>
            </a:r>
            <a:endParaRPr lang="fr-FR" sz="3600" b="1" i="0" dirty="0">
              <a:solidFill>
                <a:srgbClr val="FF0000"/>
              </a:solidFill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0" y="836613"/>
            <a:ext cx="4572000" cy="2663825"/>
            <a:chOff x="0" y="527"/>
            <a:chExt cx="2880" cy="1678"/>
          </a:xfrm>
        </p:grpSpPr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0" y="527"/>
              <a:ext cx="2880" cy="144"/>
              <a:chOff x="0" y="432"/>
              <a:chExt cx="2880" cy="144"/>
            </a:xfrm>
          </p:grpSpPr>
          <p:sp>
            <p:nvSpPr>
              <p:cNvPr id="318489" name="Line 25"/>
              <p:cNvSpPr>
                <a:spLocks noChangeShapeType="1"/>
              </p:cNvSpPr>
              <p:nvPr/>
            </p:nvSpPr>
            <p:spPr bwMode="auto">
              <a:xfrm>
                <a:off x="0" y="432"/>
                <a:ext cx="288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8490" name="Line 26"/>
              <p:cNvSpPr>
                <a:spLocks noChangeShapeType="1"/>
              </p:cNvSpPr>
              <p:nvPr/>
            </p:nvSpPr>
            <p:spPr bwMode="auto">
              <a:xfrm>
                <a:off x="1872" y="480"/>
                <a:ext cx="768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8491" name="Line 27"/>
              <p:cNvSpPr>
                <a:spLocks noChangeShapeType="1"/>
              </p:cNvSpPr>
              <p:nvPr/>
            </p:nvSpPr>
            <p:spPr bwMode="auto">
              <a:xfrm>
                <a:off x="1968" y="528"/>
                <a:ext cx="576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8492" name="Line 28"/>
              <p:cNvSpPr>
                <a:spLocks noChangeShapeType="1"/>
              </p:cNvSpPr>
              <p:nvPr/>
            </p:nvSpPr>
            <p:spPr bwMode="auto">
              <a:xfrm>
                <a:off x="2064" y="576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8493" name="Line 29"/>
            <p:cNvSpPr>
              <a:spLocks noChangeShapeType="1"/>
            </p:cNvSpPr>
            <p:nvPr/>
          </p:nvSpPr>
          <p:spPr bwMode="auto">
            <a:xfrm flipH="1">
              <a:off x="612" y="1480"/>
              <a:ext cx="0" cy="72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494" name="Line 30"/>
            <p:cNvSpPr>
              <a:spLocks noChangeShapeType="1"/>
            </p:cNvSpPr>
            <p:nvPr/>
          </p:nvSpPr>
          <p:spPr bwMode="auto">
            <a:xfrm flipV="1">
              <a:off x="612" y="527"/>
              <a:ext cx="0" cy="68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421" name="Text Box 31"/>
            <p:cNvSpPr txBox="1">
              <a:spLocks noChangeArrowheads="1"/>
            </p:cNvSpPr>
            <p:nvPr/>
          </p:nvSpPr>
          <p:spPr bwMode="auto">
            <a:xfrm>
              <a:off x="476" y="1207"/>
              <a:ext cx="272" cy="258"/>
            </a:xfrm>
            <a:prstGeom prst="rect">
              <a:avLst/>
            </a:prstGeom>
            <a:noFill/>
            <a:ln w="127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000" b="1" i="0">
                  <a:solidFill>
                    <a:srgbClr val="993300"/>
                  </a:solidFill>
                </a:rPr>
                <a:t>h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7092280" y="3859213"/>
            <a:ext cx="576262" cy="1441450"/>
            <a:chOff x="4785" y="2431"/>
            <a:chExt cx="363" cy="908"/>
          </a:xfrm>
        </p:grpSpPr>
        <p:sp>
          <p:nvSpPr>
            <p:cNvPr id="27" name="Line 17"/>
            <p:cNvSpPr>
              <a:spLocks noChangeShapeType="1"/>
            </p:cNvSpPr>
            <p:nvPr/>
          </p:nvSpPr>
          <p:spPr bwMode="auto">
            <a:xfrm flipV="1">
              <a:off x="4785" y="2431"/>
              <a:ext cx="0" cy="908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18"/>
            <p:cNvSpPr txBox="1">
              <a:spLocks noChangeArrowheads="1"/>
            </p:cNvSpPr>
            <p:nvPr/>
          </p:nvSpPr>
          <p:spPr bwMode="auto">
            <a:xfrm>
              <a:off x="4876" y="2795"/>
              <a:ext cx="272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 i="0">
                  <a:solidFill>
                    <a:srgbClr val="FF0000"/>
                  </a:solidFill>
                </a:rPr>
                <a:t>U</a:t>
              </a:r>
            </a:p>
          </p:txBody>
        </p:sp>
      </p:grp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5292081" y="2714112"/>
            <a:ext cx="1800200" cy="1218944"/>
          </a:xfrm>
          <a:prstGeom prst="line">
            <a:avLst/>
          </a:prstGeom>
          <a:noFill/>
          <a:ln w="76200">
            <a:solidFill>
              <a:srgbClr val="E402D4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23528" y="5589240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rgbClr val="FF0000"/>
                </a:solidFill>
              </a:rPr>
              <a:t>3. UPLIFT	  U  = </a:t>
            </a:r>
            <a:r>
              <a:rPr lang="fr-FR" sz="2400" b="1" dirty="0" err="1" smtClean="0">
                <a:solidFill>
                  <a:srgbClr val="FF0000"/>
                </a:solidFill>
              </a:rPr>
              <a:t>hb</a:t>
            </a:r>
            <a:r>
              <a:rPr lang="fr-FR" sz="2400" b="1" dirty="0" smtClean="0">
                <a:solidFill>
                  <a:srgbClr val="FF0000"/>
                </a:solidFill>
              </a:rPr>
              <a:t>    </a:t>
            </a:r>
            <a:r>
              <a:rPr lang="fr-FR" sz="2400" b="1" u="sng" dirty="0" err="1" smtClean="0">
                <a:solidFill>
                  <a:srgbClr val="FF0000"/>
                </a:solidFill>
              </a:rPr>
              <a:t>decreases</a:t>
            </a:r>
            <a:r>
              <a:rPr lang="fr-FR" sz="2400" b="1" u="sng" dirty="0" smtClean="0">
                <a:solidFill>
                  <a:srgbClr val="FF0000"/>
                </a:solidFill>
              </a:rPr>
              <a:t> the </a:t>
            </a:r>
            <a:r>
              <a:rPr lang="fr-FR" sz="2400" b="1" u="sng" dirty="0" err="1" smtClean="0">
                <a:solidFill>
                  <a:srgbClr val="FF0000"/>
                </a:solidFill>
              </a:rPr>
              <a:t>weight</a:t>
            </a:r>
            <a:r>
              <a:rPr lang="fr-FR" sz="2400" b="1" dirty="0" smtClean="0">
                <a:solidFill>
                  <a:srgbClr val="FF0000"/>
                </a:solidFill>
              </a:rPr>
              <a:t>     	W = </a:t>
            </a:r>
            <a:r>
              <a:rPr lang="fr-FR" sz="2400" b="1" dirty="0" err="1" smtClean="0">
                <a:solidFill>
                  <a:srgbClr val="FF0000"/>
                </a:solidFill>
              </a:rPr>
              <a:t>hb</a:t>
            </a:r>
            <a:r>
              <a:rPr lang="fr-FR" sz="2400" b="1" dirty="0" smtClean="0">
                <a:solidFill>
                  <a:srgbClr val="FF0000"/>
                </a:solidFill>
              </a:rPr>
              <a:t>(d-1) 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6" name="Groupe 30"/>
          <p:cNvGrpSpPr/>
          <p:nvPr/>
        </p:nvGrpSpPr>
        <p:grpSpPr>
          <a:xfrm>
            <a:off x="4572001" y="2133600"/>
            <a:ext cx="2592288" cy="1439863"/>
            <a:chOff x="4572000" y="2133600"/>
            <a:chExt cx="3095625" cy="1439863"/>
          </a:xfrm>
        </p:grpSpPr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6299200" y="2349500"/>
              <a:ext cx="1368425" cy="0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round/>
              <a:headEnd/>
              <a:tailEnd type="triangle" w="lg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 flipH="1">
              <a:off x="4572000" y="2349500"/>
              <a:ext cx="1008063" cy="0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round/>
              <a:headEnd/>
              <a:tailEnd type="triangle" w="lg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7667625" y="2133600"/>
              <a:ext cx="0" cy="1439863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5580063" y="2133600"/>
              <a:ext cx="647700" cy="379413"/>
            </a:xfrm>
            <a:prstGeom prst="rect">
              <a:avLst/>
            </a:prstGeom>
            <a:noFill/>
            <a:ln w="12700" algn="ctr">
              <a:solidFill>
                <a:srgbClr val="CC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b="1" i="0" dirty="0">
                  <a:solidFill>
                    <a:srgbClr val="FFFF00"/>
                  </a:solidFill>
                </a:rPr>
                <a:t>2 b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80</a:t>
            </a:fld>
            <a:endParaRPr lang="fr-FR"/>
          </a:p>
        </p:txBody>
      </p:sp>
      <p:pic>
        <p:nvPicPr>
          <p:cNvPr id="4" name="Picture 2" descr="C:\Users\Pierre Duffaut\Contacts\Desktop\Anciens documents\Toshiba\promo\Image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804" y="44624"/>
            <a:ext cx="6432716" cy="482453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-1044624" y="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70C0"/>
                </a:solidFill>
              </a:rPr>
              <a:t>ÉTUDIANTS du Prof. Véronique  MERRIEN</a:t>
            </a:r>
          </a:p>
          <a:p>
            <a:pPr algn="r"/>
            <a:r>
              <a:rPr lang="fr-FR" sz="2400" b="1" dirty="0" smtClean="0">
                <a:solidFill>
                  <a:srgbClr val="0070C0"/>
                </a:solidFill>
              </a:rPr>
              <a:t>Mines de Nancy            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81</a:t>
            </a:fld>
            <a:endParaRPr lang="fr-FR"/>
          </a:p>
        </p:txBody>
      </p:sp>
      <p:pic>
        <p:nvPicPr>
          <p:cNvPr id="6146" name="Picture 2" descr="C:\Users\Pierre Duffaut\Pictures\barrages\MedleyMpsset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570091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79512" y="5661248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ÉTUDIANTS GRECS  du Prof. Paul MARINOS</a:t>
            </a:r>
            <a:endParaRPr lang="fr-FR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3628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82</a:t>
            </a:fld>
            <a:endParaRPr lang="fr-FR"/>
          </a:p>
        </p:txBody>
      </p:sp>
      <p:pic>
        <p:nvPicPr>
          <p:cNvPr id="1026" name="Picture 2" descr="C:\Users\Pierre Duffaut\Pictures\IMG_1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00"/>
            <a:ext cx="9144000" cy="68580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660232" y="6074132"/>
            <a:ext cx="2520280" cy="523220"/>
          </a:xfrm>
          <a:prstGeom prst="rect">
            <a:avLst/>
          </a:prstGeom>
          <a:solidFill>
            <a:srgbClr val="00B050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29 AOÛT 2012</a:t>
            </a:r>
            <a:endParaRPr lang="fr-F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83</a:t>
            </a:fld>
            <a:endParaRPr lang="fr-FR"/>
          </a:p>
        </p:txBody>
      </p:sp>
      <p:pic>
        <p:nvPicPr>
          <p:cNvPr id="8194" name="Picture 2" descr="C:\Users\Pierre Duffaut\Pictures\les Grecs\P1000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660232" y="6074132"/>
            <a:ext cx="2520280" cy="523220"/>
          </a:xfrm>
          <a:prstGeom prst="rect">
            <a:avLst/>
          </a:prstGeom>
          <a:solidFill>
            <a:srgbClr val="00B050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AVRIL 2012</a:t>
            </a:r>
            <a:endParaRPr lang="fr-F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1357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FF66-5955-452E-84E9-21FB30B847B2}" type="slidenum">
              <a:rPr lang="fr-FR" smtClean="0"/>
              <a:pPr/>
              <a:t>84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33265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</a:rPr>
              <a:t>Extraits significatifs du rapport de Jean GOGUEL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7056" y="1196752"/>
            <a:ext cx="849694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Les rochers qui affleurent en haut des pentes … particulièrement escarpés, … devaient donner, à première vue, l’impression d’un gneiss particulièrement résistant.</a:t>
            </a:r>
            <a:endParaRPr lang="fr-FR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1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Les formes topographiques ne conduisaient pas à suspecter la présence d’un rocher localement moins résistant.</a:t>
            </a:r>
          </a:p>
          <a:p>
            <a:endParaRPr lang="fr-FR" sz="1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L’existence des failles </a:t>
            </a:r>
            <a:r>
              <a:rPr lang="fr-FR" sz="2400" b="1" i="1" dirty="0" smtClean="0">
                <a:solidFill>
                  <a:schemeClr val="accent5">
                    <a:lumMod val="75000"/>
                  </a:schemeClr>
                </a:solidFill>
              </a:rPr>
              <a:t>[ignorées avant la construction]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ne créait pas des circonstances radicalement anormales.</a:t>
            </a:r>
          </a:p>
          <a:p>
            <a:endParaRPr lang="fr-FR" sz="11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Elles n’auraient pas été décelées par des sondages.</a:t>
            </a:r>
          </a:p>
          <a:p>
            <a:endParaRPr lang="fr-FR" sz="1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Plus qu’aux discontinuités mécaniques de la roche résultant des failles, la rupture survenue dans le terrain est due à la faible résistance mécanique que présentait, localement, …                     un gneiss qui se trouvait contenir de la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séricite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dispersée.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519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Y avait-il des pièges ?  Oui, des quantités !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51917"/>
            <a:ext cx="8640960" cy="4857403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GÉOLOGIE : développés plus loin</a:t>
            </a:r>
            <a:endParaRPr lang="fr-FR" sz="2800" b="1" dirty="0" smtClean="0">
              <a:solidFill>
                <a:srgbClr val="C00000"/>
              </a:solidFill>
            </a:endParaRPr>
          </a:p>
          <a:p>
            <a:r>
              <a:rPr lang="fr-FR" sz="2800" b="1" dirty="0" smtClean="0">
                <a:solidFill>
                  <a:srgbClr val="00B050"/>
                </a:solidFill>
              </a:rPr>
              <a:t>PROJET : </a:t>
            </a:r>
            <a:r>
              <a:rPr lang="fr-FR" sz="2800" b="1" dirty="0" smtClean="0">
                <a:solidFill>
                  <a:srgbClr val="C00000"/>
                </a:solidFill>
              </a:rPr>
              <a:t>Aucun drainage n’était prescrit à l’époque hors des barrages poids</a:t>
            </a:r>
            <a:r>
              <a:rPr lang="fr-FR" sz="2800" b="1" dirty="0" smtClean="0">
                <a:solidFill>
                  <a:srgbClr val="00B050"/>
                </a:solidFill>
              </a:rPr>
              <a:t>,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AUSCULTATION : </a:t>
            </a:r>
            <a:r>
              <a:rPr lang="fr-FR" sz="2800" b="1" dirty="0" smtClean="0">
                <a:solidFill>
                  <a:srgbClr val="C00000"/>
                </a:solidFill>
              </a:rPr>
              <a:t>Personne n’a interprété les mesures</a:t>
            </a:r>
            <a:r>
              <a:rPr lang="fr-FR" sz="2800" b="1" dirty="0" smtClean="0">
                <a:solidFill>
                  <a:srgbClr val="00B050"/>
                </a:solidFill>
              </a:rPr>
              <a:t>,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CIRCONSTANCES EXCEPTIONNELLES : </a:t>
            </a:r>
            <a:r>
              <a:rPr lang="fr-FR" sz="2800" b="1" dirty="0" smtClean="0">
                <a:solidFill>
                  <a:srgbClr val="C00000"/>
                </a:solidFill>
              </a:rPr>
              <a:t>la</a:t>
            </a:r>
            <a:r>
              <a:rPr lang="fr-FR" sz="2800" b="1" dirty="0" smtClean="0">
                <a:solidFill>
                  <a:srgbClr val="00B050"/>
                </a:solidFill>
              </a:rPr>
              <a:t> </a:t>
            </a:r>
            <a:r>
              <a:rPr lang="fr-FR" sz="2800" b="1" dirty="0" smtClean="0">
                <a:solidFill>
                  <a:srgbClr val="C00000"/>
                </a:solidFill>
              </a:rPr>
              <a:t>crue et le pont 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FACTEURS HUMAINS et ORGANISATIONNELS :                pas encore reconnus à l’époque 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CONTRÔLE de l’ÉTAT: 	</a:t>
            </a:r>
            <a:r>
              <a:rPr lang="fr-FR" sz="2800" b="1" u="sng" dirty="0" smtClean="0">
                <a:solidFill>
                  <a:srgbClr val="C00000"/>
                </a:solidFill>
              </a:rPr>
              <a:t>aucun !</a:t>
            </a:r>
            <a:endParaRPr lang="fr-FR" b="1" u="sng" dirty="0" smtClean="0">
              <a:solidFill>
                <a:srgbClr val="C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649A-E018-4B9D-A2A5-7900017E466D}" type="slidenum">
              <a:rPr lang="fr-FR" smtClean="0"/>
              <a:pPr/>
              <a:t>85</a:t>
            </a:fld>
            <a:endParaRPr lang="fr-FR"/>
          </a:p>
        </p:txBody>
      </p:sp>
      <p:pic>
        <p:nvPicPr>
          <p:cNvPr id="7" name="~PP206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766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Y avait-il des pièges ?  Oui, des quantités !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307901"/>
            <a:ext cx="9361040" cy="485740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>GÉOLOGIE</a:t>
            </a:r>
            <a:r>
              <a:rPr lang="fr-FR" sz="2800" b="1" dirty="0" smtClean="0">
                <a:solidFill>
                  <a:srgbClr val="00B050"/>
                </a:solidFill>
              </a:rPr>
              <a:t> </a:t>
            </a:r>
          </a:p>
          <a:p>
            <a:pPr>
              <a:buNone/>
            </a:pPr>
            <a:r>
              <a:rPr lang="fr-FR" sz="2800" b="1" dirty="0" smtClean="0">
                <a:solidFill>
                  <a:srgbClr val="00B050"/>
                </a:solidFill>
              </a:rPr>
              <a:t>Les reconnaissances étaient  normales à l’époque.              Mais :          </a:t>
            </a:r>
          </a:p>
          <a:p>
            <a:pPr>
              <a:buNone/>
            </a:pPr>
            <a:r>
              <a:rPr lang="fr-FR" sz="2800" b="1" dirty="0" smtClean="0">
                <a:solidFill>
                  <a:srgbClr val="00B050"/>
                </a:solidFill>
              </a:rPr>
              <a:t>    - le terrain était </a:t>
            </a:r>
            <a:r>
              <a:rPr lang="fr-FR" sz="2800" b="1" dirty="0" smtClean="0">
                <a:solidFill>
                  <a:srgbClr val="C00000"/>
                </a:solidFill>
              </a:rPr>
              <a:t>plus déformable </a:t>
            </a:r>
            <a:r>
              <a:rPr lang="fr-FR" sz="2800" b="1" dirty="0" smtClean="0">
                <a:solidFill>
                  <a:srgbClr val="00B050"/>
                </a:solidFill>
              </a:rPr>
              <a:t>qu’on ne pensait,          d’où l’ouverture d’une fissure amont</a:t>
            </a:r>
          </a:p>
          <a:p>
            <a:pPr>
              <a:buNone/>
            </a:pPr>
            <a:r>
              <a:rPr lang="fr-FR" sz="2800" b="1" dirty="0" smtClean="0">
                <a:solidFill>
                  <a:srgbClr val="00B050"/>
                </a:solidFill>
              </a:rPr>
              <a:t>    - la </a:t>
            </a:r>
            <a:r>
              <a:rPr lang="fr-FR" sz="2800" b="1" dirty="0" err="1" smtClean="0">
                <a:solidFill>
                  <a:srgbClr val="C00000"/>
                </a:solidFill>
              </a:rPr>
              <a:t>perméablité</a:t>
            </a:r>
            <a:r>
              <a:rPr lang="fr-FR" sz="2800" b="1" dirty="0" smtClean="0">
                <a:solidFill>
                  <a:srgbClr val="C00000"/>
                </a:solidFill>
              </a:rPr>
              <a:t> de la roche très sensible à la contrainte</a:t>
            </a:r>
            <a:r>
              <a:rPr lang="fr-FR" sz="2800" b="1" dirty="0" smtClean="0">
                <a:solidFill>
                  <a:srgbClr val="00B050"/>
                </a:solidFill>
              </a:rPr>
              <a:t>, d’où la formation d’un véritable </a:t>
            </a:r>
            <a:r>
              <a:rPr lang="fr-FR" sz="2800" b="1" dirty="0" smtClean="0">
                <a:solidFill>
                  <a:srgbClr val="C00000"/>
                </a:solidFill>
              </a:rPr>
              <a:t>barrage souterrain</a:t>
            </a:r>
          </a:p>
          <a:p>
            <a:pPr>
              <a:buNone/>
            </a:pPr>
            <a:r>
              <a:rPr lang="fr-FR" sz="2800" b="1" dirty="0" smtClean="0">
                <a:solidFill>
                  <a:srgbClr val="00B050"/>
                </a:solidFill>
              </a:rPr>
              <a:t>    - la foliation, dont le parallélisme à la voûte avait échappé et une faille non soupçonnée délimitaient</a:t>
            </a:r>
            <a:r>
              <a:rPr lang="fr-FR" sz="2800" b="1" dirty="0" smtClean="0">
                <a:solidFill>
                  <a:srgbClr val="C00000"/>
                </a:solidFill>
              </a:rPr>
              <a:t> un DIÈDRE, susceptible d’être chassé par la sous-pression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649A-E018-4B9D-A2A5-7900017E466D}" type="slidenum">
              <a:rPr lang="fr-FR" smtClean="0"/>
              <a:pPr/>
              <a:t>86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advTm="766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Y avait-il des pièges ?  Oui, des quantités !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307901"/>
            <a:ext cx="8640960" cy="4857403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GÉOLOGIE </a:t>
            </a:r>
            <a:endParaRPr lang="fr-FR" sz="2800" b="1" dirty="0" smtClean="0">
              <a:solidFill>
                <a:srgbClr val="C00000"/>
              </a:solidFill>
            </a:endParaRPr>
          </a:p>
          <a:p>
            <a:r>
              <a:rPr lang="fr-FR" sz="3600" b="1" dirty="0" smtClean="0">
                <a:solidFill>
                  <a:srgbClr val="C00000"/>
                </a:solidFill>
              </a:rPr>
              <a:t>PROJET</a:t>
            </a:r>
          </a:p>
          <a:p>
            <a:r>
              <a:rPr lang="fr-FR" sz="2800" b="1" dirty="0" smtClean="0">
                <a:solidFill>
                  <a:srgbClr val="C00000"/>
                </a:solidFill>
              </a:rPr>
              <a:t>la sous-pression </a:t>
            </a:r>
            <a:r>
              <a:rPr lang="fr-FR" sz="2800" b="1" dirty="0" smtClean="0">
                <a:solidFill>
                  <a:srgbClr val="00B050"/>
                </a:solidFill>
              </a:rPr>
              <a:t>était considérée négligeable dans le calcul des voûtes en raison de la faible surface de leur contact avec le terrain de fondation,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elle était encore mal assimilée, hors le cas de surfaces bien visibles comme les levées de bétonnage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parmi les membres des commissions d’enquête, seul Jean </a:t>
            </a:r>
            <a:r>
              <a:rPr lang="fr-FR" sz="2800" b="1" dirty="0" err="1" smtClean="0">
                <a:solidFill>
                  <a:srgbClr val="00B050"/>
                </a:solidFill>
              </a:rPr>
              <a:t>Biarez</a:t>
            </a:r>
            <a:r>
              <a:rPr lang="fr-FR" sz="2800" b="1" dirty="0" smtClean="0">
                <a:solidFill>
                  <a:srgbClr val="00B050"/>
                </a:solidFill>
              </a:rPr>
              <a:t> en avait une connaissance correcte,       bien qu’elle ne lui ait pas été enseignée  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649A-E018-4B9D-A2A5-7900017E466D}" type="slidenum">
              <a:rPr lang="fr-FR" smtClean="0"/>
              <a:pPr/>
              <a:t>87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advTm="766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Y avait-il des pièges ?  Oui, des quantités !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268760"/>
            <a:ext cx="8640960" cy="4857403"/>
          </a:xfrm>
        </p:spPr>
        <p:txBody>
          <a:bodyPr>
            <a:normAutofit lnSpcReduction="10000"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GÉOLOGIE 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PROJET</a:t>
            </a:r>
          </a:p>
          <a:p>
            <a:r>
              <a:rPr lang="fr-FR" sz="3600" b="1" dirty="0" smtClean="0">
                <a:solidFill>
                  <a:srgbClr val="C00000"/>
                </a:solidFill>
              </a:rPr>
              <a:t>AUSCULTATION :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Il n’y a pas eu de mesure zéro avant remplissage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Pas de mesure en 1957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Les mesures de 1959 ont été fournies tardivement </a:t>
            </a:r>
            <a:endParaRPr lang="fr-FR" b="1" dirty="0" smtClean="0">
              <a:solidFill>
                <a:srgbClr val="00B050"/>
              </a:solidFill>
            </a:endParaRPr>
          </a:p>
          <a:p>
            <a:r>
              <a:rPr lang="fr-FR" sz="3000" b="1" dirty="0" smtClean="0">
                <a:solidFill>
                  <a:srgbClr val="C00000"/>
                </a:solidFill>
              </a:rPr>
              <a:t>Personne ne les a interprétées</a:t>
            </a:r>
          </a:p>
          <a:p>
            <a:r>
              <a:rPr lang="fr-FR" sz="3000" b="1" dirty="0" smtClean="0">
                <a:solidFill>
                  <a:srgbClr val="C00000"/>
                </a:solidFill>
              </a:rPr>
              <a:t>Aurait-on réagi ? </a:t>
            </a:r>
            <a:r>
              <a:rPr lang="fr-FR" sz="3000" b="1" dirty="0" smtClean="0">
                <a:solidFill>
                  <a:srgbClr val="00B050"/>
                </a:solidFill>
              </a:rPr>
              <a:t>(et laissé passer la crue ?)</a:t>
            </a:r>
            <a:endParaRPr lang="fr-FR" sz="3000" b="1" dirty="0" smtClean="0">
              <a:solidFill>
                <a:srgbClr val="C00000"/>
              </a:solidFill>
            </a:endParaRPr>
          </a:p>
          <a:p>
            <a:r>
              <a:rPr lang="fr-FR" sz="3000" b="1" dirty="0" smtClean="0">
                <a:solidFill>
                  <a:srgbClr val="C00000"/>
                </a:solidFill>
              </a:rPr>
              <a:t>Le Bureau COB n’avait aucune mission de suivi</a:t>
            </a:r>
            <a:endParaRPr lang="fr-FR" sz="3000" b="1" dirty="0" smtClean="0">
              <a:solidFill>
                <a:srgbClr val="00B05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649A-E018-4B9D-A2A5-7900017E466D}" type="slidenum">
              <a:rPr lang="fr-FR" smtClean="0"/>
              <a:pPr/>
              <a:t>88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advTm="766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Y avait-il des pièges ?  Oui, des quantités !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268760"/>
            <a:ext cx="8640960" cy="4857403"/>
          </a:xfrm>
        </p:spPr>
        <p:txBody>
          <a:bodyPr>
            <a:normAutofit fontScale="92500" lnSpcReduction="10000"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GÉOLOGIE </a:t>
            </a:r>
            <a:endParaRPr lang="fr-FR" sz="2800" b="1" dirty="0" smtClean="0">
              <a:solidFill>
                <a:srgbClr val="C00000"/>
              </a:solidFill>
            </a:endParaRPr>
          </a:p>
          <a:p>
            <a:r>
              <a:rPr lang="fr-FR" sz="2800" b="1" dirty="0" smtClean="0">
                <a:solidFill>
                  <a:srgbClr val="00B050"/>
                </a:solidFill>
              </a:rPr>
              <a:t>PROJET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AUSCULTATION</a:t>
            </a:r>
          </a:p>
          <a:p>
            <a:r>
              <a:rPr lang="fr-FR" sz="3600" b="1" dirty="0" smtClean="0">
                <a:solidFill>
                  <a:srgbClr val="C00000"/>
                </a:solidFill>
              </a:rPr>
              <a:t>CIRCONSTANCES EXCEPTIONNELLES :</a:t>
            </a:r>
            <a:r>
              <a:rPr lang="fr-FR" sz="2800" b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fr-FR" sz="2800" b="1" dirty="0" smtClean="0">
                <a:solidFill>
                  <a:srgbClr val="C00000"/>
                </a:solidFill>
              </a:rPr>
              <a:t>la</a:t>
            </a:r>
            <a:r>
              <a:rPr lang="fr-FR" sz="2800" b="1" dirty="0" smtClean="0">
                <a:solidFill>
                  <a:srgbClr val="00B050"/>
                </a:solidFill>
              </a:rPr>
              <a:t> </a:t>
            </a:r>
            <a:r>
              <a:rPr lang="fr-FR" sz="2800" b="1" dirty="0" smtClean="0">
                <a:solidFill>
                  <a:srgbClr val="C00000"/>
                </a:solidFill>
              </a:rPr>
              <a:t>crue : </a:t>
            </a:r>
            <a:r>
              <a:rPr lang="fr-FR" sz="2800" b="1" dirty="0" smtClean="0">
                <a:solidFill>
                  <a:srgbClr val="00B050"/>
                </a:solidFill>
              </a:rPr>
              <a:t>les pluies de novembre connaissent un épisode exceptionnel attesté par la montée très rapide du niveau en dépit de la surface croissante du réservoir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aucune </a:t>
            </a:r>
            <a:r>
              <a:rPr lang="fr-FR" sz="2800" b="1" dirty="0" err="1" smtClean="0">
                <a:solidFill>
                  <a:srgbClr val="00B050"/>
                </a:solidFill>
              </a:rPr>
              <a:t>lachure</a:t>
            </a:r>
            <a:r>
              <a:rPr lang="fr-FR" sz="2800" b="1" dirty="0" smtClean="0">
                <a:solidFill>
                  <a:srgbClr val="00B050"/>
                </a:solidFill>
              </a:rPr>
              <a:t> en 1959 en raison du chantier du pont </a:t>
            </a:r>
          </a:p>
          <a:p>
            <a:r>
              <a:rPr lang="fr-FR" sz="2800" b="1" dirty="0" smtClean="0">
                <a:solidFill>
                  <a:srgbClr val="C00000"/>
                </a:solidFill>
              </a:rPr>
              <a:t> le chantier du pont : </a:t>
            </a:r>
            <a:r>
              <a:rPr lang="fr-FR" sz="2800" b="1" dirty="0" smtClean="0">
                <a:solidFill>
                  <a:srgbClr val="00B050"/>
                </a:solidFill>
              </a:rPr>
              <a:t>phase critique du coulage des piles ; le chantier compte sur le barrage pour travailler à sec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aucune </a:t>
            </a:r>
            <a:r>
              <a:rPr lang="fr-FR" sz="2800" b="1" dirty="0" err="1" smtClean="0">
                <a:solidFill>
                  <a:srgbClr val="00B050"/>
                </a:solidFill>
              </a:rPr>
              <a:t>lachure</a:t>
            </a:r>
            <a:r>
              <a:rPr lang="fr-FR" sz="2800" b="1" dirty="0" smtClean="0">
                <a:solidFill>
                  <a:srgbClr val="00B050"/>
                </a:solidFill>
              </a:rPr>
              <a:t> ne l’aurait sauvé</a:t>
            </a:r>
            <a:endParaRPr lang="fr-FR" sz="2800" b="1" dirty="0" smtClean="0">
              <a:solidFill>
                <a:srgbClr val="C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649A-E018-4B9D-A2A5-7900017E466D}" type="slidenum">
              <a:rPr lang="fr-FR" smtClean="0"/>
              <a:pPr/>
              <a:t>89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advTm="766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3rd ISRM Online Lecture </a:t>
            </a: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726218-52C9-4351-9798-405722183AB9}" type="slidenum">
              <a:rPr lang="fr-FR" smtClean="0">
                <a:latin typeface="Arial" charset="0"/>
                <a:cs typeface="Arial" charset="0"/>
              </a:rPr>
              <a:pPr/>
              <a:t>9</a:t>
            </a:fld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318466" name="Text Box 2"/>
          <p:cNvSpPr txBox="1">
            <a:spLocks noChangeArrowheads="1"/>
          </p:cNvSpPr>
          <p:nvPr/>
        </p:nvSpPr>
        <p:spPr bwMode="auto">
          <a:xfrm>
            <a:off x="323528" y="3748088"/>
            <a:ext cx="7707313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0" dirty="0" smtClean="0">
                <a:solidFill>
                  <a:schemeClr val="folHlink"/>
                </a:solidFill>
              </a:rPr>
              <a:t>1. Water </a:t>
            </a:r>
            <a:r>
              <a:rPr lang="fr-FR" sz="2400" b="1" i="0" dirty="0" err="1" smtClean="0">
                <a:solidFill>
                  <a:schemeClr val="folHlink"/>
                </a:solidFill>
              </a:rPr>
              <a:t>thrust</a:t>
            </a:r>
            <a:r>
              <a:rPr lang="fr-FR" sz="2400" b="1" i="0" dirty="0" smtClean="0">
                <a:solidFill>
                  <a:schemeClr val="folHlink"/>
                </a:solidFill>
              </a:rPr>
              <a:t>	V </a:t>
            </a:r>
            <a:r>
              <a:rPr lang="fr-FR" sz="2400" b="1" i="0" dirty="0">
                <a:solidFill>
                  <a:schemeClr val="folHlink"/>
                </a:solidFill>
              </a:rPr>
              <a:t>= ½ h² </a:t>
            </a:r>
            <a:endParaRPr lang="fr-FR" sz="2400" b="1" i="0" dirty="0">
              <a:solidFill>
                <a:srgbClr val="993300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400" b="1" i="0" dirty="0" smtClean="0">
                <a:solidFill>
                  <a:srgbClr val="993300"/>
                </a:solidFill>
              </a:rPr>
              <a:t>2. Dam </a:t>
            </a:r>
            <a:r>
              <a:rPr lang="fr-FR" sz="2400" b="1" i="0" dirty="0" err="1" smtClean="0">
                <a:solidFill>
                  <a:srgbClr val="993300"/>
                </a:solidFill>
              </a:rPr>
              <a:t>weight</a:t>
            </a:r>
            <a:r>
              <a:rPr lang="fr-FR" sz="2400" b="1" i="0" dirty="0" smtClean="0">
                <a:solidFill>
                  <a:srgbClr val="993300"/>
                </a:solidFill>
              </a:rPr>
              <a:t>		</a:t>
            </a:r>
            <a:r>
              <a:rPr lang="fr-FR" sz="2400" b="1" dirty="0" smtClean="0">
                <a:solidFill>
                  <a:srgbClr val="993300"/>
                </a:solidFill>
              </a:rPr>
              <a:t>W = h b d</a:t>
            </a:r>
          </a:p>
          <a:p>
            <a:pPr>
              <a:spcBef>
                <a:spcPts val="600"/>
              </a:spcBef>
            </a:pPr>
            <a:r>
              <a:rPr lang="fr-FR" sz="2400" b="1" i="0" dirty="0" smtClean="0">
                <a:solidFill>
                  <a:srgbClr val="993300"/>
                </a:solidFill>
              </a:rPr>
              <a:t>(d </a:t>
            </a:r>
            <a:r>
              <a:rPr lang="fr-FR" sz="2400" b="1" i="0" dirty="0">
                <a:solidFill>
                  <a:srgbClr val="993300"/>
                </a:solidFill>
              </a:rPr>
              <a:t>= </a:t>
            </a:r>
            <a:r>
              <a:rPr lang="fr-FR" sz="2400" b="1" i="0" dirty="0" err="1" smtClean="0">
                <a:solidFill>
                  <a:srgbClr val="993300"/>
                </a:solidFill>
              </a:rPr>
              <a:t>concrete</a:t>
            </a:r>
            <a:r>
              <a:rPr lang="fr-FR" sz="2400" b="1" i="0" dirty="0" smtClean="0">
                <a:solidFill>
                  <a:srgbClr val="993300"/>
                </a:solidFill>
              </a:rPr>
              <a:t> </a:t>
            </a:r>
            <a:r>
              <a:rPr lang="fr-FR" sz="2400" b="1" i="0" dirty="0" err="1" smtClean="0">
                <a:solidFill>
                  <a:srgbClr val="993300"/>
                </a:solidFill>
              </a:rPr>
              <a:t>density</a:t>
            </a:r>
            <a:r>
              <a:rPr lang="fr-FR" sz="2400" b="1" i="0" dirty="0" smtClean="0">
                <a:solidFill>
                  <a:srgbClr val="993300"/>
                </a:solidFill>
              </a:rPr>
              <a:t>)</a:t>
            </a:r>
            <a:r>
              <a:rPr lang="fr-FR" sz="2400" b="1" i="0" dirty="0" smtClean="0">
                <a:solidFill>
                  <a:schemeClr val="folHlink"/>
                </a:solidFill>
              </a:rPr>
              <a:t> </a:t>
            </a:r>
            <a:endParaRPr lang="fr-FR" sz="2400" b="1" i="0" dirty="0">
              <a:solidFill>
                <a:schemeClr val="folHlink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400" b="1" i="0" dirty="0" smtClean="0">
                <a:solidFill>
                  <a:srgbClr val="E402D4"/>
                </a:solidFill>
              </a:rPr>
              <a:t>Friction angle</a:t>
            </a:r>
            <a:r>
              <a:rPr lang="fr-FR" sz="2400" b="1" i="0" dirty="0">
                <a:solidFill>
                  <a:srgbClr val="E402D4"/>
                </a:solidFill>
              </a:rPr>
              <a:t>	</a:t>
            </a:r>
            <a:r>
              <a:rPr lang="fr-FR" sz="2400" b="1" i="0" dirty="0" smtClean="0">
                <a:latin typeface="Symbol" pitchFamily="18" charset="2"/>
              </a:rPr>
              <a:t>j</a:t>
            </a:r>
            <a:endParaRPr lang="fr-FR" sz="2400" b="1" i="0" dirty="0">
              <a:latin typeface="Symbol" pitchFamily="18" charset="2"/>
            </a:endParaRPr>
          </a:p>
        </p:txBody>
      </p:sp>
      <p:sp>
        <p:nvSpPr>
          <p:cNvPr id="318468" name="Line 4"/>
          <p:cNvSpPr>
            <a:spLocks noChangeShapeType="1"/>
          </p:cNvSpPr>
          <p:nvPr/>
        </p:nvSpPr>
        <p:spPr bwMode="auto">
          <a:xfrm>
            <a:off x="304800" y="3573463"/>
            <a:ext cx="8305800" cy="0"/>
          </a:xfrm>
          <a:prstGeom prst="line">
            <a:avLst/>
          </a:prstGeom>
          <a:noFill/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8469" name="AutoShape 5"/>
          <p:cNvSpPr>
            <a:spLocks noChangeArrowheads="1"/>
          </p:cNvSpPr>
          <p:nvPr/>
        </p:nvSpPr>
        <p:spPr bwMode="auto">
          <a:xfrm rot="16202878">
            <a:off x="2479527" y="1482837"/>
            <a:ext cx="2743200" cy="1438570"/>
          </a:xfrm>
          <a:prstGeom prst="rtTriangle">
            <a:avLst/>
          </a:prstGeom>
          <a:solidFill>
            <a:srgbClr val="00FFFF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92080" y="3657600"/>
            <a:ext cx="762000" cy="685800"/>
            <a:chOff x="3504" y="2208"/>
            <a:chExt cx="480" cy="432"/>
          </a:xfrm>
        </p:grpSpPr>
        <p:sp>
          <p:nvSpPr>
            <p:cNvPr id="318471" name="Arc 7"/>
            <p:cNvSpPr>
              <a:spLocks/>
            </p:cNvSpPr>
            <p:nvPr/>
          </p:nvSpPr>
          <p:spPr bwMode="auto">
            <a:xfrm flipV="1">
              <a:off x="3504" y="2208"/>
              <a:ext cx="480" cy="2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429" name="Text Box 8"/>
            <p:cNvSpPr txBox="1">
              <a:spLocks noChangeArrowheads="1"/>
            </p:cNvSpPr>
            <p:nvPr/>
          </p:nvSpPr>
          <p:spPr bwMode="auto">
            <a:xfrm>
              <a:off x="3696" y="2352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 i="0">
                  <a:latin typeface="Symbol" pitchFamily="18" charset="2"/>
                </a:rPr>
                <a:t>j</a:t>
              </a:r>
            </a:p>
          </p:txBody>
        </p:sp>
      </p:grpSp>
      <p:sp>
        <p:nvSpPr>
          <p:cNvPr id="318473" name="Text Box 9"/>
          <p:cNvSpPr txBox="1">
            <a:spLocks noChangeArrowheads="1"/>
          </p:cNvSpPr>
          <p:nvPr/>
        </p:nvSpPr>
        <p:spPr bwMode="auto">
          <a:xfrm>
            <a:off x="6372200" y="819150"/>
            <a:ext cx="2771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i="0" dirty="0" err="1" smtClean="0">
                <a:solidFill>
                  <a:schemeClr val="folHlink"/>
                </a:solidFill>
              </a:rPr>
              <a:t>Limit</a:t>
            </a:r>
            <a:r>
              <a:rPr lang="fr-FR" sz="2400" b="1" i="0" dirty="0" smtClean="0">
                <a:solidFill>
                  <a:schemeClr val="folHlink"/>
                </a:solidFill>
              </a:rPr>
              <a:t> </a:t>
            </a:r>
            <a:r>
              <a:rPr lang="fr-FR" sz="2400" b="1" i="0" dirty="0" err="1" smtClean="0">
                <a:solidFill>
                  <a:schemeClr val="folHlink"/>
                </a:solidFill>
              </a:rPr>
              <a:t>équilibrium</a:t>
            </a:r>
            <a:r>
              <a:rPr lang="fr-FR" sz="2400" b="1" i="0" dirty="0" smtClean="0">
                <a:solidFill>
                  <a:schemeClr val="folHlink"/>
                </a:solidFill>
              </a:rPr>
              <a:t> </a:t>
            </a:r>
            <a:r>
              <a:rPr lang="fr-FR" sz="2400" b="1" i="0" dirty="0" err="1" smtClean="0">
                <a:solidFill>
                  <a:schemeClr val="folHlink"/>
                </a:solidFill>
              </a:rPr>
              <a:t>through</a:t>
            </a:r>
            <a:r>
              <a:rPr lang="fr-FR" sz="2400" b="1" i="0" dirty="0" smtClean="0">
                <a:solidFill>
                  <a:schemeClr val="folHlink"/>
                </a:solidFill>
              </a:rPr>
              <a:t> friction</a:t>
            </a:r>
          </a:p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chemeClr val="folHlink"/>
                </a:solidFill>
              </a:rPr>
              <a:t>h /2 bd &lt; tan</a:t>
            </a:r>
            <a:r>
              <a:rPr lang="fr-FR" sz="2400" b="1" dirty="0" smtClean="0">
                <a:solidFill>
                  <a:schemeClr val="folHlink"/>
                </a:solidFill>
                <a:latin typeface="Symbol" pitchFamily="18" charset="2"/>
              </a:rPr>
              <a:t> j</a:t>
            </a:r>
            <a:endParaRPr lang="fr-FR" sz="2400" b="1" dirty="0">
              <a:solidFill>
                <a:schemeClr val="folHlink"/>
              </a:solidFill>
            </a:endParaRPr>
          </a:p>
        </p:txBody>
      </p:sp>
      <p:sp>
        <p:nvSpPr>
          <p:cNvPr id="318474" name="AutoShape 10"/>
          <p:cNvSpPr>
            <a:spLocks noChangeArrowheads="1"/>
          </p:cNvSpPr>
          <p:nvPr/>
        </p:nvSpPr>
        <p:spPr bwMode="auto">
          <a:xfrm>
            <a:off x="4572001" y="836712"/>
            <a:ext cx="2592288" cy="2736850"/>
          </a:xfrm>
          <a:prstGeom prst="rtTriangle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8475" name="Line 11"/>
          <p:cNvSpPr>
            <a:spLocks noChangeShapeType="1"/>
          </p:cNvSpPr>
          <p:nvPr/>
        </p:nvSpPr>
        <p:spPr bwMode="auto">
          <a:xfrm>
            <a:off x="3635375" y="2708274"/>
            <a:ext cx="1656705" cy="645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8476" name="Line 12"/>
          <p:cNvSpPr>
            <a:spLocks noChangeShapeType="1"/>
          </p:cNvSpPr>
          <p:nvPr/>
        </p:nvSpPr>
        <p:spPr bwMode="auto">
          <a:xfrm>
            <a:off x="5292080" y="2636912"/>
            <a:ext cx="0" cy="2667000"/>
          </a:xfrm>
          <a:prstGeom prst="line">
            <a:avLst/>
          </a:prstGeom>
          <a:noFill/>
          <a:ln w="50800">
            <a:solidFill>
              <a:srgbClr val="99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8477" name="Line 13"/>
          <p:cNvSpPr>
            <a:spLocks noChangeShapeType="1"/>
          </p:cNvSpPr>
          <p:nvPr/>
        </p:nvSpPr>
        <p:spPr bwMode="auto">
          <a:xfrm>
            <a:off x="5292080" y="2708920"/>
            <a:ext cx="1800200" cy="259228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-252413" y="152400"/>
            <a:ext cx="9720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200" b="1" i="0" dirty="0">
                <a:solidFill>
                  <a:schemeClr val="hlink"/>
                </a:solidFill>
              </a:rPr>
              <a:t>3 forces : </a:t>
            </a:r>
            <a:r>
              <a:rPr lang="fr-FR" sz="3200" b="1" i="0" dirty="0" smtClean="0">
                <a:solidFill>
                  <a:schemeClr val="hlink"/>
                </a:solidFill>
              </a:rPr>
              <a:t>water </a:t>
            </a:r>
            <a:r>
              <a:rPr lang="fr-FR" sz="3200" b="1" i="0" dirty="0" err="1" smtClean="0">
                <a:solidFill>
                  <a:schemeClr val="hlink"/>
                </a:solidFill>
              </a:rPr>
              <a:t>thrust</a:t>
            </a:r>
            <a:r>
              <a:rPr lang="fr-FR" sz="3200" b="1" i="0" dirty="0" smtClean="0">
                <a:solidFill>
                  <a:schemeClr val="hlink"/>
                </a:solidFill>
              </a:rPr>
              <a:t>, dam </a:t>
            </a:r>
            <a:r>
              <a:rPr lang="fr-FR" sz="3200" b="1" i="0" dirty="0" err="1" smtClean="0">
                <a:solidFill>
                  <a:schemeClr val="hlink"/>
                </a:solidFill>
              </a:rPr>
              <a:t>weight</a:t>
            </a:r>
            <a:r>
              <a:rPr lang="fr-FR" sz="3200" b="1" i="0" dirty="0" smtClean="0">
                <a:solidFill>
                  <a:schemeClr val="hlink"/>
                </a:solidFill>
              </a:rPr>
              <a:t>, </a:t>
            </a:r>
            <a:r>
              <a:rPr lang="fr-FR" sz="3600" b="1" i="0" dirty="0" err="1" smtClean="0">
                <a:solidFill>
                  <a:srgbClr val="FF0000"/>
                </a:solidFill>
              </a:rPr>
              <a:t>uplift</a:t>
            </a:r>
            <a:endParaRPr lang="fr-FR" sz="3600" b="1" i="0" dirty="0">
              <a:solidFill>
                <a:srgbClr val="FF0000"/>
              </a:solidFill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0" y="836613"/>
            <a:ext cx="4572000" cy="2663825"/>
            <a:chOff x="0" y="527"/>
            <a:chExt cx="2880" cy="1678"/>
          </a:xfrm>
        </p:grpSpPr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0" y="527"/>
              <a:ext cx="2880" cy="144"/>
              <a:chOff x="0" y="432"/>
              <a:chExt cx="2880" cy="144"/>
            </a:xfrm>
          </p:grpSpPr>
          <p:sp>
            <p:nvSpPr>
              <p:cNvPr id="318489" name="Line 25"/>
              <p:cNvSpPr>
                <a:spLocks noChangeShapeType="1"/>
              </p:cNvSpPr>
              <p:nvPr/>
            </p:nvSpPr>
            <p:spPr bwMode="auto">
              <a:xfrm>
                <a:off x="0" y="432"/>
                <a:ext cx="288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8490" name="Line 26"/>
              <p:cNvSpPr>
                <a:spLocks noChangeShapeType="1"/>
              </p:cNvSpPr>
              <p:nvPr/>
            </p:nvSpPr>
            <p:spPr bwMode="auto">
              <a:xfrm>
                <a:off x="1872" y="480"/>
                <a:ext cx="768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8491" name="Line 27"/>
              <p:cNvSpPr>
                <a:spLocks noChangeShapeType="1"/>
              </p:cNvSpPr>
              <p:nvPr/>
            </p:nvSpPr>
            <p:spPr bwMode="auto">
              <a:xfrm>
                <a:off x="1968" y="528"/>
                <a:ext cx="576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8492" name="Line 28"/>
              <p:cNvSpPr>
                <a:spLocks noChangeShapeType="1"/>
              </p:cNvSpPr>
              <p:nvPr/>
            </p:nvSpPr>
            <p:spPr bwMode="auto">
              <a:xfrm>
                <a:off x="2064" y="576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F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8493" name="Line 29"/>
            <p:cNvSpPr>
              <a:spLocks noChangeShapeType="1"/>
            </p:cNvSpPr>
            <p:nvPr/>
          </p:nvSpPr>
          <p:spPr bwMode="auto">
            <a:xfrm flipH="1">
              <a:off x="612" y="1480"/>
              <a:ext cx="0" cy="72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494" name="Line 30"/>
            <p:cNvSpPr>
              <a:spLocks noChangeShapeType="1"/>
            </p:cNvSpPr>
            <p:nvPr/>
          </p:nvSpPr>
          <p:spPr bwMode="auto">
            <a:xfrm flipV="1">
              <a:off x="612" y="527"/>
              <a:ext cx="0" cy="68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421" name="Text Box 31"/>
            <p:cNvSpPr txBox="1">
              <a:spLocks noChangeArrowheads="1"/>
            </p:cNvSpPr>
            <p:nvPr/>
          </p:nvSpPr>
          <p:spPr bwMode="auto">
            <a:xfrm>
              <a:off x="476" y="1207"/>
              <a:ext cx="272" cy="258"/>
            </a:xfrm>
            <a:prstGeom prst="rect">
              <a:avLst/>
            </a:prstGeom>
            <a:noFill/>
            <a:ln w="127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000" b="1" i="0">
                  <a:solidFill>
                    <a:srgbClr val="993300"/>
                  </a:solidFill>
                </a:rPr>
                <a:t>h</a:t>
              </a: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323528" y="5589240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rgbClr val="FF0000"/>
                </a:solidFill>
              </a:rPr>
              <a:t>3. UPLIFT        	</a:t>
            </a:r>
            <a:r>
              <a:rPr lang="fr-FR" sz="2400" b="1" u="sng" dirty="0" err="1" smtClean="0">
                <a:solidFill>
                  <a:srgbClr val="FF0000"/>
                </a:solidFill>
              </a:rPr>
              <a:t>minimized</a:t>
            </a:r>
            <a:r>
              <a:rPr lang="fr-FR" sz="2400" b="1" u="sng" dirty="0" smtClean="0">
                <a:solidFill>
                  <a:srgbClr val="FF0000"/>
                </a:solidFill>
              </a:rPr>
              <a:t> by drainage</a:t>
            </a:r>
            <a:r>
              <a:rPr lang="fr-FR" sz="2400" b="1" dirty="0" smtClean="0">
                <a:solidFill>
                  <a:srgbClr val="FF0000"/>
                </a:solidFill>
              </a:rPr>
              <a:t> 	U  = </a:t>
            </a:r>
            <a:r>
              <a:rPr lang="fr-FR" sz="2400" b="1" dirty="0" err="1" smtClean="0">
                <a:solidFill>
                  <a:srgbClr val="FF0000"/>
                </a:solidFill>
              </a:rPr>
              <a:t>h</a:t>
            </a:r>
            <a:r>
              <a:rPr lang="fr-FR" sz="2400" b="1" dirty="0" err="1" smtClean="0">
                <a:solidFill>
                  <a:schemeClr val="tx2">
                    <a:lumMod val="75000"/>
                  </a:schemeClr>
                </a:solidFill>
                <a:latin typeface="Symbol" pitchFamily="18" charset="2"/>
              </a:rPr>
              <a:t>e</a:t>
            </a:r>
            <a:r>
              <a:rPr lang="fr-FR" sz="2400" b="1" dirty="0" smtClean="0">
                <a:solidFill>
                  <a:srgbClr val="FF0000"/>
                </a:solidFill>
              </a:rPr>
              <a:t>  </a:t>
            </a:r>
            <a:endParaRPr lang="fr-FR" b="1" u="sng" dirty="0">
              <a:solidFill>
                <a:srgbClr val="FF0000"/>
              </a:solidFill>
            </a:endParaRPr>
          </a:p>
        </p:txBody>
      </p:sp>
      <p:grpSp>
        <p:nvGrpSpPr>
          <p:cNvPr id="5" name="Groupe 30"/>
          <p:cNvGrpSpPr/>
          <p:nvPr/>
        </p:nvGrpSpPr>
        <p:grpSpPr>
          <a:xfrm>
            <a:off x="4572000" y="3402275"/>
            <a:ext cx="576263" cy="1655613"/>
            <a:chOff x="4572000" y="3357563"/>
            <a:chExt cx="576263" cy="1976437"/>
          </a:xfrm>
        </p:grpSpPr>
        <p:sp>
          <p:nvSpPr>
            <p:cNvPr id="32" name="AutoShape 19"/>
            <p:cNvSpPr>
              <a:spLocks noChangeArrowheads="1"/>
            </p:cNvSpPr>
            <p:nvPr/>
          </p:nvSpPr>
          <p:spPr bwMode="auto">
            <a:xfrm rot="5400000">
              <a:off x="3882231" y="4263232"/>
              <a:ext cx="1760537" cy="381000"/>
            </a:xfrm>
            <a:prstGeom prst="rtTriangl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Oval 21"/>
            <p:cNvSpPr>
              <a:spLocks noChangeArrowheads="1"/>
            </p:cNvSpPr>
            <p:nvPr/>
          </p:nvSpPr>
          <p:spPr bwMode="auto">
            <a:xfrm>
              <a:off x="4787900" y="3357563"/>
              <a:ext cx="360363" cy="4095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e 36"/>
          <p:cNvGrpSpPr/>
          <p:nvPr/>
        </p:nvGrpSpPr>
        <p:grpSpPr>
          <a:xfrm>
            <a:off x="4572001" y="2133600"/>
            <a:ext cx="2592288" cy="1439863"/>
            <a:chOff x="4572000" y="2133600"/>
            <a:chExt cx="3095625" cy="1439863"/>
          </a:xfrm>
        </p:grpSpPr>
        <p:sp>
          <p:nvSpPr>
            <p:cNvPr id="38" name="Line 32"/>
            <p:cNvSpPr>
              <a:spLocks noChangeShapeType="1"/>
            </p:cNvSpPr>
            <p:nvPr/>
          </p:nvSpPr>
          <p:spPr bwMode="auto">
            <a:xfrm>
              <a:off x="6299200" y="2349500"/>
              <a:ext cx="1368425" cy="0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round/>
              <a:headEnd/>
              <a:tailEnd type="triangle" w="lg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Line 33"/>
            <p:cNvSpPr>
              <a:spLocks noChangeShapeType="1"/>
            </p:cNvSpPr>
            <p:nvPr/>
          </p:nvSpPr>
          <p:spPr bwMode="auto">
            <a:xfrm flipH="1">
              <a:off x="4572000" y="2349500"/>
              <a:ext cx="1008063" cy="0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round/>
              <a:headEnd/>
              <a:tailEnd type="triangle" w="lg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Line 34"/>
            <p:cNvSpPr>
              <a:spLocks noChangeShapeType="1"/>
            </p:cNvSpPr>
            <p:nvPr/>
          </p:nvSpPr>
          <p:spPr bwMode="auto">
            <a:xfrm>
              <a:off x="7667625" y="2133600"/>
              <a:ext cx="0" cy="1439863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 Box 35"/>
            <p:cNvSpPr txBox="1">
              <a:spLocks noChangeArrowheads="1"/>
            </p:cNvSpPr>
            <p:nvPr/>
          </p:nvSpPr>
          <p:spPr bwMode="auto">
            <a:xfrm>
              <a:off x="5580063" y="2133600"/>
              <a:ext cx="647700" cy="379413"/>
            </a:xfrm>
            <a:prstGeom prst="rect">
              <a:avLst/>
            </a:prstGeom>
            <a:noFill/>
            <a:ln w="12700" algn="ctr">
              <a:solidFill>
                <a:srgbClr val="CC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b="1" i="0" dirty="0">
                  <a:solidFill>
                    <a:srgbClr val="FFFF00"/>
                  </a:solidFill>
                </a:rPr>
                <a:t>2 b</a:t>
              </a:r>
            </a:p>
          </p:txBody>
        </p:sp>
      </p:grp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6372200" y="819150"/>
            <a:ext cx="2771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i="0" dirty="0" err="1" smtClean="0">
                <a:solidFill>
                  <a:schemeClr val="folHlink"/>
                </a:solidFill>
              </a:rPr>
              <a:t>Limit</a:t>
            </a:r>
            <a:r>
              <a:rPr lang="fr-FR" sz="2400" b="1" i="0" dirty="0" smtClean="0">
                <a:solidFill>
                  <a:schemeClr val="folHlink"/>
                </a:solidFill>
              </a:rPr>
              <a:t> </a:t>
            </a:r>
            <a:r>
              <a:rPr lang="fr-FR" sz="2400" b="1" i="0" dirty="0" err="1" smtClean="0">
                <a:solidFill>
                  <a:schemeClr val="folHlink"/>
                </a:solidFill>
              </a:rPr>
              <a:t>équilibrium</a:t>
            </a:r>
            <a:r>
              <a:rPr lang="fr-FR" sz="2400" b="1" i="0" dirty="0" smtClean="0">
                <a:solidFill>
                  <a:schemeClr val="folHlink"/>
                </a:solidFill>
              </a:rPr>
              <a:t> </a:t>
            </a:r>
            <a:r>
              <a:rPr lang="fr-FR" sz="2400" b="1" i="0" dirty="0" err="1" smtClean="0">
                <a:solidFill>
                  <a:schemeClr val="folHlink"/>
                </a:solidFill>
              </a:rPr>
              <a:t>through</a:t>
            </a:r>
            <a:r>
              <a:rPr lang="fr-FR" sz="2400" b="1" i="0" dirty="0" smtClean="0">
                <a:solidFill>
                  <a:schemeClr val="folHlink"/>
                </a:solidFill>
              </a:rPr>
              <a:t> friction</a:t>
            </a:r>
          </a:p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chemeClr val="folHlink"/>
                </a:solidFill>
              </a:rPr>
              <a:t>h /2 bd &lt; tan</a:t>
            </a:r>
            <a:r>
              <a:rPr lang="fr-FR" sz="2400" b="1" dirty="0" smtClean="0">
                <a:solidFill>
                  <a:schemeClr val="folHlink"/>
                </a:solidFill>
                <a:latin typeface="Symbol" pitchFamily="18" charset="2"/>
              </a:rPr>
              <a:t> j</a:t>
            </a:r>
          </a:p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0000"/>
                </a:solidFill>
              </a:rPr>
              <a:t>h /2 b(d-</a:t>
            </a:r>
            <a:r>
              <a:rPr lang="fr-FR" sz="2400" b="1" dirty="0" smtClean="0">
                <a:solidFill>
                  <a:schemeClr val="tx2">
                    <a:lumMod val="75000"/>
                  </a:schemeClr>
                </a:solidFill>
                <a:latin typeface="Symbol" pitchFamily="18" charset="2"/>
              </a:rPr>
              <a:t>e</a:t>
            </a:r>
            <a:r>
              <a:rPr lang="fr-FR" sz="2400" b="1" dirty="0" smtClean="0">
                <a:solidFill>
                  <a:srgbClr val="FF0000"/>
                </a:solidFill>
              </a:rPr>
              <a:t>) &gt; tan</a:t>
            </a:r>
            <a:r>
              <a:rPr lang="fr-FR" sz="2400" b="1" dirty="0" smtClean="0">
                <a:solidFill>
                  <a:srgbClr val="FF0000"/>
                </a:solidFill>
                <a:latin typeface="Symbol" pitchFamily="18" charset="2"/>
              </a:rPr>
              <a:t> j</a:t>
            </a:r>
          </a:p>
          <a:p>
            <a:pPr algn="ctr">
              <a:spcBef>
                <a:spcPct val="50000"/>
              </a:spcBef>
            </a:pPr>
            <a:endParaRPr lang="fr-FR" sz="2400" b="1" dirty="0" smtClean="0">
              <a:solidFill>
                <a:schemeClr val="folHlink"/>
              </a:solidFill>
              <a:latin typeface="Symbol" pitchFamily="18" charset="2"/>
            </a:endParaRPr>
          </a:p>
          <a:p>
            <a:pPr algn="ctr">
              <a:spcBef>
                <a:spcPct val="50000"/>
              </a:spcBef>
            </a:pPr>
            <a:endParaRPr lang="fr-FR" sz="2400" b="1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Y avait-il des pièges ?  Oui, des quantités !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268760"/>
            <a:ext cx="8820472" cy="4857403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GÉOLOGIE </a:t>
            </a:r>
            <a:endParaRPr lang="fr-FR" sz="2800" b="1" dirty="0" smtClean="0">
              <a:solidFill>
                <a:srgbClr val="C00000"/>
              </a:solidFill>
            </a:endParaRPr>
          </a:p>
          <a:p>
            <a:r>
              <a:rPr lang="fr-FR" sz="2800" b="1" dirty="0" smtClean="0">
                <a:solidFill>
                  <a:srgbClr val="00B050"/>
                </a:solidFill>
              </a:rPr>
              <a:t>PROJET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AUSCULTATION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CIRCONSTANCES EXCEPTIONNELLES</a:t>
            </a:r>
            <a:endParaRPr lang="fr-FR" sz="2800" b="1" dirty="0" smtClean="0">
              <a:solidFill>
                <a:srgbClr val="C00000"/>
              </a:solidFill>
            </a:endParaRPr>
          </a:p>
          <a:p>
            <a:r>
              <a:rPr lang="fr-FR" b="1" dirty="0" smtClean="0">
                <a:solidFill>
                  <a:srgbClr val="C00000"/>
                </a:solidFill>
              </a:rPr>
              <a:t>FACTEURS HUMAINS et ORGANISATIONNELS</a:t>
            </a:r>
            <a:r>
              <a:rPr lang="fr-FR" sz="2800" b="1" dirty="0" smtClean="0">
                <a:solidFill>
                  <a:srgbClr val="00B050"/>
                </a:solidFill>
              </a:rPr>
              <a:t> </a:t>
            </a:r>
            <a:r>
              <a:rPr lang="fr-FR" sz="2400" b="1" dirty="0" smtClean="0">
                <a:solidFill>
                  <a:srgbClr val="00B050"/>
                </a:solidFill>
              </a:rPr>
              <a:t>                                              </a:t>
            </a:r>
            <a:r>
              <a:rPr lang="fr-FR" sz="2800" b="1" dirty="0" smtClean="0">
                <a:solidFill>
                  <a:srgbClr val="00B050"/>
                </a:solidFill>
              </a:rPr>
              <a:t>reconnus seulement beaucoup plus tard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Insuffisance de la gestion du barrage à tous les niveaux 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CONTRÔLE de l’ÉTAT :</a:t>
            </a:r>
            <a:r>
              <a:rPr lang="fr-FR" sz="2800" b="1" dirty="0" smtClean="0">
                <a:solidFill>
                  <a:srgbClr val="00B050"/>
                </a:solidFill>
              </a:rPr>
              <a:t> s’agissant d’une collectivité territoriale et d’un corps de l’état, </a:t>
            </a:r>
            <a:r>
              <a:rPr lang="fr-FR" sz="2800" b="1" dirty="0" smtClean="0">
                <a:solidFill>
                  <a:srgbClr val="C00000"/>
                </a:solidFill>
              </a:rPr>
              <a:t>aucun tiers contrôle!</a:t>
            </a:r>
            <a:endParaRPr lang="fr-FR" b="1" dirty="0" smtClean="0">
              <a:solidFill>
                <a:srgbClr val="C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649A-E018-4B9D-A2A5-7900017E466D}" type="slidenum">
              <a:rPr lang="fr-FR" smtClean="0"/>
              <a:pPr/>
              <a:t>90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advTm="766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>
          <a:xfrm>
            <a:off x="323528" y="1279301"/>
            <a:ext cx="8352928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sz="4000" b="1" dirty="0" smtClean="0">
                <a:solidFill>
                  <a:srgbClr val="FF0000"/>
                </a:solidFill>
              </a:rPr>
              <a:t>1</a:t>
            </a:r>
            <a:r>
              <a:rPr lang="fr-FR" b="1" dirty="0" smtClean="0">
                <a:solidFill>
                  <a:srgbClr val="C00000"/>
                </a:solidFill>
              </a:rPr>
              <a:t>	</a:t>
            </a:r>
          </a:p>
          <a:p>
            <a:pPr algn="r">
              <a:buNone/>
            </a:pPr>
            <a:r>
              <a:rPr lang="fr-FR" b="1" dirty="0" smtClean="0">
                <a:solidFill>
                  <a:srgbClr val="0070C0"/>
                </a:solidFill>
              </a:rPr>
              <a:t>Seuls des </a:t>
            </a:r>
            <a:r>
              <a:rPr lang="fr-FR" b="1" dirty="0" smtClean="0">
                <a:solidFill>
                  <a:srgbClr val="C00000"/>
                </a:solidFill>
              </a:rPr>
              <a:t>géologues expérimentés</a:t>
            </a:r>
            <a:r>
              <a:rPr lang="fr-FR" b="1" dirty="0" smtClean="0">
                <a:solidFill>
                  <a:srgbClr val="0070C0"/>
                </a:solidFill>
              </a:rPr>
              <a:t> ont une chance         de découvrir tous les pièges et défauts d’un terrain                quelle que soit l’importance des reconnaissances,                                                                galeries, forages, méthodes géophysiques ,          aussi perfectionnées soient elles  </a:t>
            </a:r>
          </a:p>
          <a:p>
            <a:pPr algn="r">
              <a:buNone/>
            </a:pPr>
            <a:endParaRPr lang="fr-FR" b="1" dirty="0" smtClean="0">
              <a:solidFill>
                <a:srgbClr val="C00000"/>
              </a:solidFill>
            </a:endParaRPr>
          </a:p>
          <a:p>
            <a:pPr algn="r">
              <a:buNone/>
            </a:pPr>
            <a:r>
              <a:rPr lang="fr-FR" b="1" dirty="0" smtClean="0">
                <a:solidFill>
                  <a:srgbClr val="C00000"/>
                </a:solidFill>
              </a:rPr>
              <a:t>Les modèles ne sont que des outils pour le projeteur</a:t>
            </a:r>
          </a:p>
          <a:p>
            <a:pPr algn="r">
              <a:buNone/>
            </a:pPr>
            <a:r>
              <a:rPr lang="fr-FR" sz="3200" b="1" dirty="0" smtClean="0">
                <a:solidFill>
                  <a:srgbClr val="FF0000"/>
                </a:solidFill>
              </a:rPr>
              <a:t>La seule réalité est le TERRAIN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91</a:t>
            </a:fld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Deux principes de bon sens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advTm="9104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>
          <a:xfrm>
            <a:off x="323528" y="1279301"/>
            <a:ext cx="8352928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sz="4000" b="1" dirty="0" smtClean="0">
                <a:solidFill>
                  <a:srgbClr val="FF0000"/>
                </a:solidFill>
              </a:rPr>
              <a:t>2</a:t>
            </a:r>
            <a:endParaRPr lang="fr-FR" b="1" dirty="0" smtClean="0">
              <a:solidFill>
                <a:srgbClr val="C00000"/>
              </a:solidFill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Seuls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les </a:t>
            </a:r>
            <a:r>
              <a:rPr lang="en-US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ingénieurs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en barrages 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peuvent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comprendre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parfaitement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la puissance de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l’eau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the power of water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), 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qu’elle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soit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derrière le barrage, 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when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it is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sous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le barrage,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à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l’intérieur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du barrage,       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et/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ou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 tout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autour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du barrage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à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l’intérieur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du terrain de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fondation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b="1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comme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à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l’intérieur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de tout 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relief </a:t>
            </a:r>
            <a:r>
              <a:rPr lang="en-US" b="1" dirty="0" err="1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naturel</a:t>
            </a:r>
            <a:endParaRPr lang="en-US" b="1" dirty="0" smtClean="0">
              <a:solidFill>
                <a:srgbClr val="C00000"/>
              </a:solidFill>
              <a:latin typeface="Calibri" pitchFamily="34" charset="0"/>
              <a:cs typeface="Times New Roman" pitchFamily="18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et de tout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tas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artificiel</a:t>
            </a:r>
            <a:endParaRPr lang="en-US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Malpasset à Technolac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61F13-9529-4E09-931B-63B1464E783B}" type="slidenum">
              <a:rPr lang="fr-FR" smtClean="0"/>
              <a:pPr/>
              <a:t>92</a:t>
            </a:fld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09600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Deux principes de bon sens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5536" y="5869141"/>
            <a:ext cx="8496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Tout barrage est un médiateur entre la Géologie et l’Eau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endParaRPr lang="fr-FR" dirty="0"/>
          </a:p>
        </p:txBody>
      </p:sp>
    </p:spTree>
  </p:cSld>
  <p:clrMapOvr>
    <a:masterClrMapping/>
  </p:clrMapOvr>
  <p:transition xmlns:p14="http://schemas.microsoft.com/office/powerpoint/2010/main" advTm="9104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87960" cy="365125"/>
          </a:xfrm>
        </p:spPr>
        <p:txBody>
          <a:bodyPr/>
          <a:lstStyle/>
          <a:p>
            <a:r>
              <a:rPr lang="fr-FR" sz="1400" b="1" dirty="0" smtClean="0"/>
              <a:t>Malpasset à </a:t>
            </a:r>
            <a:r>
              <a:rPr lang="fr-FR" sz="1400" b="1" dirty="0" err="1" smtClean="0"/>
              <a:t>Technolac</a:t>
            </a:r>
            <a:endParaRPr lang="fr-FR" dirty="0"/>
          </a:p>
        </p:txBody>
      </p:sp>
      <p:pic>
        <p:nvPicPr>
          <p:cNvPr id="2050" name="Picture 2" descr="C:\Users\Pierre Duffaut\AppData\Local\Microsoft\Windows\Temporary Internet Files\Content.Outlook\1AOS3A9U\IMG_1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9300" y="3861048"/>
            <a:ext cx="2189989" cy="3284984"/>
          </a:xfrm>
          <a:prstGeom prst="rect">
            <a:avLst/>
          </a:prstGeom>
          <a:noFill/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5724128" y="3501008"/>
            <a:ext cx="3528392" cy="23762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fr-FR" sz="6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  <a:r>
              <a:rPr lang="fr-FR" sz="12800" b="1" i="1" dirty="0" smtClean="0">
                <a:solidFill>
                  <a:schemeClr val="tx1">
                    <a:tint val="75000"/>
                  </a:schemeClr>
                </a:solidFill>
              </a:rPr>
              <a:t>LE</a:t>
            </a:r>
            <a:r>
              <a:rPr lang="fr-FR" sz="12800" b="1" i="1" dirty="0" smtClean="0">
                <a:solidFill>
                  <a:schemeClr val="bg1">
                    <a:lumMod val="50000"/>
                  </a:schemeClr>
                </a:solidFill>
              </a:rPr>
              <a:t>Ç</a:t>
            </a:r>
            <a:r>
              <a:rPr lang="fr-FR" sz="12800" b="1" i="1" dirty="0" smtClean="0">
                <a:solidFill>
                  <a:schemeClr val="tx1">
                    <a:tint val="75000"/>
                  </a:schemeClr>
                </a:solidFill>
              </a:rPr>
              <a:t>ON 2</a:t>
            </a:r>
            <a:r>
              <a:rPr kumimoji="0" lang="fr-FR" sz="6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4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fr-FR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fr-FR" sz="1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L’EAU</a:t>
            </a:r>
            <a:r>
              <a:rPr kumimoji="0" lang="fr-FR" sz="9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fr-FR" sz="5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9600" b="1" i="1" noProof="0" dirty="0">
                <a:solidFill>
                  <a:srgbClr val="C00000"/>
                </a:solidFill>
              </a:rPr>
              <a:t>j</a:t>
            </a:r>
            <a:r>
              <a:rPr kumimoji="0" lang="fr-FR" sz="9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oue au sein du terrain le même rôle que la </a:t>
            </a:r>
            <a:r>
              <a:rPr kumimoji="0" lang="fr-FR" sz="1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LIBIDO</a:t>
            </a:r>
            <a:r>
              <a:rPr kumimoji="0" lang="fr-FR" sz="9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dans l’humanité                     </a:t>
            </a:r>
            <a:r>
              <a:rPr kumimoji="0" lang="fr-FR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</a:t>
            </a:r>
            <a:r>
              <a:rPr kumimoji="0" lang="fr-FR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Rock</a:t>
            </a:r>
            <a:r>
              <a:rPr kumimoji="0" lang="fr-FR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Mechanics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Dans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 descr="C:\Users\Pierre Duffaut\Pictures\logoCFM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98386"/>
            <a:ext cx="1584176" cy="165961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5445224"/>
            <a:ext cx="1805431" cy="134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992888" cy="1470025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Leçons de Mécanique des Roches  </a:t>
            </a:r>
            <a:b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données par les Barrages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7504" y="3501008"/>
            <a:ext cx="3312368" cy="1752600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algn="l"/>
            <a:r>
              <a:rPr lang="fr-FR" sz="12800" b="1" i="1" dirty="0" smtClean="0"/>
              <a:t>LEÇON 1</a:t>
            </a:r>
          </a:p>
          <a:p>
            <a:pPr algn="l"/>
            <a:endParaRPr lang="fr-FR" sz="1600" b="1" i="1" dirty="0" smtClean="0">
              <a:solidFill>
                <a:srgbClr val="FF0000"/>
              </a:solidFill>
            </a:endParaRPr>
          </a:p>
          <a:p>
            <a:pPr algn="l"/>
            <a:r>
              <a:rPr lang="fr-FR" sz="12800" b="1" dirty="0" smtClean="0">
                <a:solidFill>
                  <a:srgbClr val="C00000"/>
                </a:solidFill>
              </a:rPr>
              <a:t>LA GÉOLOGIE</a:t>
            </a:r>
            <a:r>
              <a:rPr lang="fr-FR" sz="8000" b="1" i="1" dirty="0" smtClean="0">
                <a:solidFill>
                  <a:srgbClr val="C00000"/>
                </a:solidFill>
              </a:rPr>
              <a:t>  </a:t>
            </a:r>
            <a:r>
              <a:rPr lang="fr-FR" sz="3400" b="1" i="1" dirty="0" smtClean="0">
                <a:solidFill>
                  <a:srgbClr val="C00000"/>
                </a:solidFill>
              </a:rPr>
              <a:t>    </a:t>
            </a:r>
          </a:p>
          <a:p>
            <a:pPr algn="l"/>
            <a:r>
              <a:rPr lang="fr-FR" sz="9600" b="1" i="1" dirty="0" smtClean="0">
                <a:solidFill>
                  <a:srgbClr val="C00000"/>
                </a:solidFill>
              </a:rPr>
              <a:t>est toujours le préalable indispensable au projet                      </a:t>
            </a:r>
            <a:r>
              <a:rPr lang="fr-FR" i="1" dirty="0" smtClean="0">
                <a:solidFill>
                  <a:schemeClr val="bg1"/>
                </a:solidFill>
              </a:rPr>
              <a:t>on </a:t>
            </a:r>
            <a:r>
              <a:rPr lang="fr-FR" b="1" i="1" dirty="0" smtClean="0">
                <a:solidFill>
                  <a:schemeClr val="bg1"/>
                </a:solidFill>
              </a:rPr>
              <a:t>Rock</a:t>
            </a:r>
            <a:r>
              <a:rPr lang="fr-FR" i="1" dirty="0" smtClean="0">
                <a:solidFill>
                  <a:schemeClr val="bg1"/>
                </a:solidFill>
              </a:rPr>
              <a:t> Mechanics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93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 advTm="851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87960" cy="365125"/>
          </a:xfrm>
        </p:spPr>
        <p:txBody>
          <a:bodyPr/>
          <a:lstStyle/>
          <a:p>
            <a:r>
              <a:rPr lang="fr-FR" sz="1400" b="1" dirty="0" smtClean="0"/>
              <a:t>Malpasset à </a:t>
            </a:r>
            <a:r>
              <a:rPr lang="fr-FR" sz="1400" b="1" dirty="0" err="1" smtClean="0"/>
              <a:t>Technolac</a:t>
            </a:r>
            <a:endParaRPr lang="fr-FR" dirty="0"/>
          </a:p>
        </p:txBody>
      </p:sp>
      <p:pic>
        <p:nvPicPr>
          <p:cNvPr id="6" name="Picture 3" descr="C:\Users\Pierre Duffaut\Pictures\logoCFM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98386"/>
            <a:ext cx="1584176" cy="165961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5445224"/>
            <a:ext cx="1805431" cy="134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992888" cy="1470025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Leçons de Mécanique des Roches  </a:t>
            </a:r>
            <a:b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données par les Barrages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~PP57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3A3-81CD-4845-AA62-4D48BC10AFFD}" type="slidenum">
              <a:rPr lang="fr-FR" smtClean="0"/>
              <a:pPr/>
              <a:t>94</a:t>
            </a:fld>
            <a:endParaRPr lang="fr-FR"/>
          </a:p>
        </p:txBody>
      </p:sp>
      <p:sp>
        <p:nvSpPr>
          <p:cNvPr id="11" name="Sous-titre 10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17526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Je vous remercie de votre attention</a:t>
            </a:r>
          </a:p>
        </p:txBody>
      </p:sp>
    </p:spTree>
  </p:cSld>
  <p:clrMapOvr>
    <a:masterClrMapping/>
  </p:clrMapOvr>
  <p:transition xmlns:p14="http://schemas.microsoft.com/office/powerpoint/2010/main" advTm="8510"/>
  <p:timing>
    <p:tnLst>
      <p:par>
        <p:cTn xmlns:p14="http://schemas.microsoft.com/office/powerpoint/2010/main"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2751</TotalTime>
  <Words>3116</Words>
  <Application>Microsoft Macintosh PowerPoint</Application>
  <PresentationFormat>Présentation à l'écran (4:3)</PresentationFormat>
  <Paragraphs>707</Paragraphs>
  <Slides>94</Slides>
  <Notes>25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94</vt:i4>
      </vt:variant>
    </vt:vector>
  </HeadingPairs>
  <TitlesOfParts>
    <vt:vector size="95" baseType="lpstr">
      <vt:lpstr>Thème Office</vt:lpstr>
      <vt:lpstr>Malpasset</vt:lpstr>
      <vt:lpstr>Rock Mechanics Lessons from Dams</vt:lpstr>
      <vt:lpstr>Leçons de Mécanique des Roches   données par les Barrages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Leçons de Mécanique des Roches   données par les Barrages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Modules de déformation mesurés sur    17 sites de barrages (la plupart par EDF)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Y avait-il des pièges ?  Oui, des quantités !</vt:lpstr>
      <vt:lpstr>Y avait-il des pièges ?  Oui, des quantités !</vt:lpstr>
      <vt:lpstr>Y avait-il des pièges ?  Oui, des quantités !</vt:lpstr>
      <vt:lpstr>Y avait-il des pièges ?  Oui, des quantités !</vt:lpstr>
      <vt:lpstr>Y avait-il des pièges ?  Oui, des quantités !</vt:lpstr>
      <vt:lpstr>Y avait-il des pièges ?  Oui, des quantités !</vt:lpstr>
      <vt:lpstr>Présentation PowerPoint</vt:lpstr>
      <vt:lpstr>Présentation PowerPoint</vt:lpstr>
      <vt:lpstr>Leçons de Mécanique des Roches   données par les Barrages</vt:lpstr>
      <vt:lpstr>Leçons de Mécanique des Roches   données par les Barrages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Malpasset</dc:title>
  <dc:creator>Pierre Duffaut</dc:creator>
  <cp:lastModifiedBy>Coco Girl Baha</cp:lastModifiedBy>
  <cp:revision>141</cp:revision>
  <dcterms:created xsi:type="dcterms:W3CDTF">2013-08-02T17:09:55Z</dcterms:created>
  <dcterms:modified xsi:type="dcterms:W3CDTF">2019-06-16T18:59:53Z</dcterms:modified>
</cp:coreProperties>
</file>