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embeddings/oleObject2.bin" ContentType="application/vnd.openxmlformats-officedocument.oleObject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7" r:id="rId4"/>
    <p:sldId id="262" r:id="rId5"/>
    <p:sldId id="273" r:id="rId6"/>
    <p:sldId id="272" r:id="rId7"/>
    <p:sldId id="269" r:id="rId8"/>
    <p:sldId id="281" r:id="rId9"/>
    <p:sldId id="268" r:id="rId10"/>
    <p:sldId id="270" r:id="rId11"/>
    <p:sldId id="261" r:id="rId12"/>
    <p:sldId id="263" r:id="rId13"/>
    <p:sldId id="264" r:id="rId14"/>
    <p:sldId id="265" r:id="rId15"/>
    <p:sldId id="266" r:id="rId16"/>
    <p:sldId id="275" r:id="rId17"/>
    <p:sldId id="276" r:id="rId18"/>
    <p:sldId id="282" r:id="rId19"/>
    <p:sldId id="277" r:id="rId20"/>
    <p:sldId id="291" r:id="rId21"/>
    <p:sldId id="290" r:id="rId22"/>
    <p:sldId id="288" r:id="rId23"/>
    <p:sldId id="292" r:id="rId24"/>
    <p:sldId id="259" r:id="rId25"/>
    <p:sldId id="274" r:id="rId2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érard PIERRE" initials="G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Industrie</c:v>
                </c:pt>
              </c:strCache>
            </c:strRef>
          </c:tx>
          <c:cat>
            <c:numRef>
              <c:f>Feuil1!$A$2:$A$5</c:f>
              <c:numCache>
                <c:formatCode>General</c:formatCode>
                <c:ptCount val="4"/>
                <c:pt idx="0">
                  <c:v>2006.0</c:v>
                </c:pt>
                <c:pt idx="1">
                  <c:v>2020.0</c:v>
                </c:pt>
                <c:pt idx="2">
                  <c:v>2035.0</c:v>
                </c:pt>
                <c:pt idx="3">
                  <c:v>2050.0</c:v>
                </c:pt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37.4</c:v>
                </c:pt>
                <c:pt idx="1">
                  <c:v>41.7</c:v>
                </c:pt>
                <c:pt idx="2">
                  <c:v>44.8</c:v>
                </c:pt>
                <c:pt idx="3">
                  <c:v>51.0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Résidentiel/tertiaire</c:v>
                </c:pt>
              </c:strCache>
            </c:strRef>
          </c:tx>
          <c:cat>
            <c:numRef>
              <c:f>Feuil1!$A$2:$A$5</c:f>
              <c:numCache>
                <c:formatCode>General</c:formatCode>
                <c:ptCount val="4"/>
                <c:pt idx="0">
                  <c:v>2006.0</c:v>
                </c:pt>
                <c:pt idx="1">
                  <c:v>2020.0</c:v>
                </c:pt>
                <c:pt idx="2">
                  <c:v>2035.0</c:v>
                </c:pt>
                <c:pt idx="3">
                  <c:v>2050.0</c:v>
                </c:pt>
              </c:numCache>
            </c:numRef>
          </c:cat>
          <c:val>
            <c:numRef>
              <c:f>Feuil1!$C$2:$C$5</c:f>
              <c:numCache>
                <c:formatCode>General</c:formatCode>
                <c:ptCount val="4"/>
                <c:pt idx="0">
                  <c:v>70.6</c:v>
                </c:pt>
                <c:pt idx="1">
                  <c:v>81.2</c:v>
                </c:pt>
                <c:pt idx="2">
                  <c:v>84.4</c:v>
                </c:pt>
                <c:pt idx="3">
                  <c:v>90.6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Agriculture</c:v>
                </c:pt>
              </c:strCache>
            </c:strRef>
          </c:tx>
          <c:spPr>
            <a:ln w="25400">
              <a:noFill/>
            </a:ln>
          </c:spPr>
          <c:cat>
            <c:numRef>
              <c:f>Feuil1!$A$2:$A$5</c:f>
              <c:numCache>
                <c:formatCode>General</c:formatCode>
                <c:ptCount val="4"/>
                <c:pt idx="0">
                  <c:v>2006.0</c:v>
                </c:pt>
                <c:pt idx="1">
                  <c:v>2020.0</c:v>
                </c:pt>
                <c:pt idx="2">
                  <c:v>2035.0</c:v>
                </c:pt>
                <c:pt idx="3">
                  <c:v>2050.0</c:v>
                </c:pt>
              </c:numCache>
            </c:numRef>
          </c:cat>
          <c:val>
            <c:numRef>
              <c:f>Feuil1!$D$2:$D$5</c:f>
              <c:numCache>
                <c:formatCode>General</c:formatCode>
                <c:ptCount val="4"/>
                <c:pt idx="0">
                  <c:v>2.9</c:v>
                </c:pt>
                <c:pt idx="1">
                  <c:v>4.3</c:v>
                </c:pt>
                <c:pt idx="2">
                  <c:v>4.6</c:v>
                </c:pt>
                <c:pt idx="3">
                  <c:v>5.2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Transport</c:v>
                </c:pt>
              </c:strCache>
            </c:strRef>
          </c:tx>
          <c:spPr>
            <a:ln w="25400">
              <a:noFill/>
            </a:ln>
          </c:spPr>
          <c:cat>
            <c:numRef>
              <c:f>Feuil1!$A$2:$A$5</c:f>
              <c:numCache>
                <c:formatCode>General</c:formatCode>
                <c:ptCount val="4"/>
                <c:pt idx="0">
                  <c:v>2006.0</c:v>
                </c:pt>
                <c:pt idx="1">
                  <c:v>2020.0</c:v>
                </c:pt>
                <c:pt idx="2">
                  <c:v>2035.0</c:v>
                </c:pt>
                <c:pt idx="3">
                  <c:v>2050.0</c:v>
                </c:pt>
              </c:numCache>
            </c:numRef>
          </c:cat>
          <c:val>
            <c:numRef>
              <c:f>Feuil1!$E$2:$E$5</c:f>
              <c:numCache>
                <c:formatCode>General</c:formatCode>
                <c:ptCount val="4"/>
                <c:pt idx="0">
                  <c:v>50.8</c:v>
                </c:pt>
                <c:pt idx="1">
                  <c:v>56.9</c:v>
                </c:pt>
                <c:pt idx="2">
                  <c:v>64.3</c:v>
                </c:pt>
                <c:pt idx="3">
                  <c:v>79.1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exportation (électricité)</c:v>
                </c:pt>
              </c:strCache>
            </c:strRef>
          </c:tx>
          <c:spPr>
            <a:ln w="25400">
              <a:noFill/>
            </a:ln>
          </c:spPr>
          <c:cat>
            <c:numRef>
              <c:f>Feuil1!$A$2:$A$5</c:f>
              <c:numCache>
                <c:formatCode>General</c:formatCode>
                <c:ptCount val="4"/>
                <c:pt idx="0">
                  <c:v>2006.0</c:v>
                </c:pt>
                <c:pt idx="1">
                  <c:v>2020.0</c:v>
                </c:pt>
                <c:pt idx="2">
                  <c:v>2035.0</c:v>
                </c:pt>
                <c:pt idx="3">
                  <c:v>2050.0</c:v>
                </c:pt>
              </c:numCache>
            </c:numRef>
          </c:cat>
          <c:val>
            <c:numRef>
              <c:f>Feuil1!$F$2:$F$5</c:f>
              <c:numCache>
                <c:formatCode>General</c:formatCode>
                <c:ptCount val="4"/>
                <c:pt idx="0">
                  <c:v>4.3</c:v>
                </c:pt>
                <c:pt idx="1">
                  <c:v>4.3</c:v>
                </c:pt>
                <c:pt idx="2">
                  <c:v>4.3</c:v>
                </c:pt>
                <c:pt idx="3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5542056"/>
        <c:axId val="2095348120"/>
      </c:areaChart>
      <c:catAx>
        <c:axId val="2095542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5348120"/>
        <c:crosses val="autoZero"/>
        <c:auto val="1"/>
        <c:lblAlgn val="ctr"/>
        <c:lblOffset val="100"/>
        <c:noMultiLvlLbl val="0"/>
      </c:catAx>
      <c:valAx>
        <c:axId val="2095348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542056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63172804532578"/>
          <c:y val="0.0883977900552486"/>
          <c:w val="0.58356940509915"/>
          <c:h val="0.740331491712707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fossile</c:v>
                </c:pt>
              </c:strCache>
            </c:strRef>
          </c:tx>
          <c:spPr>
            <a:solidFill>
              <a:srgbClr val="63AAFE"/>
            </a:solidFill>
            <a:ln w="10349">
              <a:solidFill>
                <a:srgbClr val="000000"/>
              </a:solidFill>
              <a:prstDash val="solid"/>
            </a:ln>
          </c:spPr>
          <c:cat>
            <c:numRef>
              <c:f>Sheet1!$B$1:$F$1</c:f>
              <c:numCache>
                <c:formatCode>General</c:formatCode>
                <c:ptCount val="4"/>
                <c:pt idx="0">
                  <c:v>2006.0</c:v>
                </c:pt>
                <c:pt idx="1">
                  <c:v>2020.0</c:v>
                </c:pt>
                <c:pt idx="2">
                  <c:v>2035.0</c:v>
                </c:pt>
                <c:pt idx="3">
                  <c:v>2050.0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4"/>
                <c:pt idx="0">
                  <c:v>112.0</c:v>
                </c:pt>
                <c:pt idx="1">
                  <c:v>92.0</c:v>
                </c:pt>
                <c:pt idx="2">
                  <c:v>60.0</c:v>
                </c:pt>
                <c:pt idx="3">
                  <c:v>28.0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renouv. chaleur</c:v>
                </c:pt>
              </c:strCache>
            </c:strRef>
          </c:tx>
          <c:spPr>
            <a:solidFill>
              <a:srgbClr val="FFF58C"/>
            </a:solidFill>
            <a:ln w="10349">
              <a:solidFill>
                <a:srgbClr val="000000"/>
              </a:solidFill>
              <a:prstDash val="solid"/>
            </a:ln>
          </c:spPr>
          <c:cat>
            <c:numRef>
              <c:f>Sheet1!$B$1:$F$1</c:f>
              <c:numCache>
                <c:formatCode>General</c:formatCode>
                <c:ptCount val="4"/>
                <c:pt idx="0">
                  <c:v>2006.0</c:v>
                </c:pt>
                <c:pt idx="1">
                  <c:v>2020.0</c:v>
                </c:pt>
                <c:pt idx="2">
                  <c:v>2035.0</c:v>
                </c:pt>
                <c:pt idx="3">
                  <c:v>2050.0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4"/>
                <c:pt idx="0">
                  <c:v>11.0</c:v>
                </c:pt>
                <c:pt idx="1">
                  <c:v>22.0</c:v>
                </c:pt>
                <c:pt idx="2">
                  <c:v>33.75</c:v>
                </c:pt>
                <c:pt idx="3">
                  <c:v>45.5</c:v>
                </c:pt>
              </c:numCache>
            </c:numRef>
          </c:val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electricité</c:v>
                </c:pt>
              </c:strCache>
            </c:strRef>
          </c:tx>
          <c:spPr>
            <a:solidFill>
              <a:srgbClr val="DD0806"/>
            </a:solidFill>
            <a:ln w="10349">
              <a:solidFill>
                <a:srgbClr val="000000"/>
              </a:solidFill>
              <a:prstDash val="solid"/>
            </a:ln>
          </c:spPr>
          <c:cat>
            <c:numRef>
              <c:f>Sheet1!$B$1:$F$1</c:f>
              <c:numCache>
                <c:formatCode>General</c:formatCode>
                <c:ptCount val="4"/>
                <c:pt idx="0">
                  <c:v>2006.0</c:v>
                </c:pt>
                <c:pt idx="1">
                  <c:v>2020.0</c:v>
                </c:pt>
                <c:pt idx="2">
                  <c:v>2035.0</c:v>
                </c:pt>
                <c:pt idx="3">
                  <c:v>2050.0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4"/>
                <c:pt idx="0">
                  <c:v>37.0</c:v>
                </c:pt>
                <c:pt idx="1">
                  <c:v>44.0</c:v>
                </c:pt>
                <c:pt idx="2">
                  <c:v>60.0</c:v>
                </c:pt>
                <c:pt idx="3">
                  <c:v>76.5</c:v>
                </c:pt>
              </c:numCache>
            </c:numRef>
          </c:val>
        </c:ser>
        <c:ser>
          <c:idx val="6"/>
          <c:order val="3"/>
          <c:tx>
            <c:strRef>
              <c:f>Sheet1!$A$5</c:f>
              <c:strCache>
                <c:ptCount val="1"/>
                <c:pt idx="0">
                  <c:v>économies</c:v>
                </c:pt>
              </c:strCache>
            </c:strRef>
          </c:tx>
          <c:spPr>
            <a:solidFill>
              <a:srgbClr val="4EE257"/>
            </a:solidFill>
            <a:ln w="10349">
              <a:solidFill>
                <a:srgbClr val="000000"/>
              </a:solidFill>
              <a:prstDash val="solid"/>
            </a:ln>
          </c:spPr>
          <c:cat>
            <c:numRef>
              <c:f>Sheet1!$B$1:$F$1</c:f>
              <c:numCache>
                <c:formatCode>General</c:formatCode>
                <c:ptCount val="4"/>
                <c:pt idx="0">
                  <c:v>2006.0</c:v>
                </c:pt>
                <c:pt idx="1">
                  <c:v>2020.0</c:v>
                </c:pt>
                <c:pt idx="2">
                  <c:v>2035.0</c:v>
                </c:pt>
                <c:pt idx="3">
                  <c:v>2050.0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4"/>
                <c:pt idx="0">
                  <c:v>0.0</c:v>
                </c:pt>
                <c:pt idx="1">
                  <c:v>26.0</c:v>
                </c:pt>
                <c:pt idx="2">
                  <c:v>55.0</c:v>
                </c:pt>
                <c:pt idx="3">
                  <c:v>84.0</c:v>
                </c:pt>
              </c:numCache>
            </c:numRef>
          </c:val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export. élect.</c:v>
                </c:pt>
              </c:strCache>
            </c:strRef>
          </c:tx>
          <c:spPr>
            <a:solidFill>
              <a:srgbClr val="339966"/>
            </a:solidFill>
            <a:ln w="10349">
              <a:solidFill>
                <a:srgbClr val="000000"/>
              </a:solidFill>
              <a:prstDash val="solid"/>
            </a:ln>
          </c:spPr>
          <c:cat>
            <c:numRef>
              <c:f>Sheet1!$B$1:$F$1</c:f>
              <c:numCache>
                <c:formatCode>General</c:formatCode>
                <c:ptCount val="4"/>
                <c:pt idx="0">
                  <c:v>2006.0</c:v>
                </c:pt>
                <c:pt idx="1">
                  <c:v>2020.0</c:v>
                </c:pt>
                <c:pt idx="2">
                  <c:v>2035.0</c:v>
                </c:pt>
                <c:pt idx="3">
                  <c:v>2050.0</c:v>
                </c:pt>
              </c:numCache>
            </c:numRef>
          </c:cat>
          <c:val>
            <c:numRef>
              <c:f>Sheet1!$B$6:$F$6</c:f>
              <c:numCache>
                <c:formatCode>General</c:formatCode>
                <c:ptCount val="4"/>
                <c:pt idx="0">
                  <c:v>6.0</c:v>
                </c:pt>
                <c:pt idx="1">
                  <c:v>4.6</c:v>
                </c:pt>
                <c:pt idx="2">
                  <c:v>4.0</c:v>
                </c:pt>
                <c:pt idx="3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3236296"/>
        <c:axId val="2093242808"/>
      </c:areaChart>
      <c:catAx>
        <c:axId val="2093236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8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2093242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3242808"/>
        <c:scaling>
          <c:orientation val="minMax"/>
        </c:scaling>
        <c:delete val="0"/>
        <c:axPos val="l"/>
        <c:majorGridlines>
          <c:spPr>
            <a:ln w="258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8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2093236296"/>
        <c:crosses val="autoZero"/>
        <c:crossBetween val="midCat"/>
      </c:valAx>
      <c:spPr>
        <a:noFill/>
        <a:ln w="10349">
          <a:solidFill>
            <a:srgbClr val="00000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lang="en-US" sz="18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lang="en-US" sz="1800" b="1" i="0" u="none" strike="noStrike" baseline="0">
                <a:solidFill>
                  <a:srgbClr val="000000"/>
                </a:solidFill>
                <a:latin typeface="Calibri"/>
                <a:ea typeface="Times New Roman"/>
                <a:cs typeface="Calibri"/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lang="en-US"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lang="en-US"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</c:legendEntry>
      <c:legendEntry>
        <c:idx val="4"/>
        <c:txPr>
          <a:bodyPr/>
          <a:lstStyle/>
          <a:p>
            <a:pPr>
              <a:defRPr lang="en-US"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</c:legendEntry>
      <c:layout>
        <c:manualLayout>
          <c:xMode val="edge"/>
          <c:yMode val="edge"/>
          <c:x val="0.680187661712183"/>
          <c:y val="0.0673122070766618"/>
          <c:w val="0.318325654845742"/>
          <c:h val="0.757452362215583"/>
        </c:manualLayout>
      </c:layout>
      <c:overlay val="0"/>
      <c:spPr>
        <a:noFill/>
        <a:ln w="2587">
          <a:solidFill>
            <a:srgbClr val="000000"/>
          </a:solidFill>
          <a:prstDash val="solid"/>
        </a:ln>
      </c:spPr>
      <c:txPr>
        <a:bodyPr/>
        <a:lstStyle/>
        <a:p>
          <a:pPr>
            <a:defRPr lang="en-US" sz="786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56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Fossiles</c:v>
                </c:pt>
              </c:strCache>
            </c:strRef>
          </c:tx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Feuil1!$A$2:$A$3</c:f>
              <c:strCache>
                <c:ptCount val="2"/>
                <c:pt idx="0">
                  <c:v>2008 (264 Mtep)</c:v>
                </c:pt>
                <c:pt idx="1">
                  <c:v>2050 (279 Mtep)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129.0</c:v>
                </c:pt>
                <c:pt idx="1">
                  <c:v>37.0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Renouvelables</c:v>
                </c:pt>
              </c:strCache>
            </c:strRef>
          </c:tx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Feuil1!$A$2:$A$3</c:f>
              <c:strCache>
                <c:ptCount val="2"/>
                <c:pt idx="0">
                  <c:v>2008 (264 Mtep)</c:v>
                </c:pt>
                <c:pt idx="1">
                  <c:v>2050 (279 Mtep)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21.0</c:v>
                </c:pt>
                <c:pt idx="1">
                  <c:v>60.0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Nucléaire</c:v>
                </c:pt>
              </c:strCache>
            </c:strRef>
          </c:tx>
          <c:spPr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Feuil1!$A$2:$A$3</c:f>
              <c:strCache>
                <c:ptCount val="2"/>
                <c:pt idx="0">
                  <c:v>2008 (264 Mtep)</c:v>
                </c:pt>
                <c:pt idx="1">
                  <c:v>2050 (279 Mtep)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114.0</c:v>
                </c:pt>
                <c:pt idx="1">
                  <c:v>182.0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6074152"/>
        <c:axId val="2096062184"/>
      </c:barChart>
      <c:catAx>
        <c:axId val="2096074152"/>
        <c:scaling>
          <c:orientation val="minMax"/>
        </c:scaling>
        <c:delete val="0"/>
        <c:axPos val="b"/>
        <c:majorTickMark val="out"/>
        <c:minorTickMark val="none"/>
        <c:tickLblPos val="nextTo"/>
        <c:crossAx val="2096062184"/>
        <c:crosses val="autoZero"/>
        <c:auto val="1"/>
        <c:lblAlgn val="ctr"/>
        <c:lblOffset val="100"/>
        <c:noMultiLvlLbl val="0"/>
      </c:catAx>
      <c:valAx>
        <c:axId val="2096062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6074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20680-E36E-4E4A-98E9-B3C87AAE9D3A}" type="datetime1">
              <a:rPr lang="fr-FR" smtClean="0"/>
              <a:pPr/>
              <a:t>03 04 12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AA8A2-DEED-234B-98A8-E5CAFA4C106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1467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B201C-B3FB-CE41-B449-26EF114D3DFD}" type="datetime1">
              <a:rPr lang="fr-FR" smtClean="0"/>
              <a:pPr/>
              <a:t>03 04 12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09FE4-D8FA-BF45-94FC-6DBA009996E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74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FR" smtClean="0"/>
              <a:t>2èmse rencontres des lumières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fr-FR" smtClean="0"/>
              <a:t>22 mars 2011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02FDC-9F39-AE49-93D7-04CF26F774F5}" type="slidenum">
              <a:rPr lang="fr-FR"/>
              <a:pPr/>
              <a:t>6</a:t>
            </a:fld>
            <a:endParaRPr lang="fr-FR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z="1400" b="1">
                <a:ea typeface="ＭＳ Ｐゴシック" charset="-128"/>
                <a:cs typeface="ＭＳ Ｐゴシック" charset="-128"/>
              </a:rPr>
              <a:t>Il paraît assez raisonnable:</a:t>
            </a:r>
          </a:p>
          <a:p>
            <a:pPr eaLnBrk="1" hangingPunct="1">
              <a:buFont typeface="Wingdings" charset="2"/>
              <a:buChar char="Ø"/>
            </a:pPr>
            <a:r>
              <a:rPr lang="fr-FR" sz="1400" b="1">
                <a:ea typeface="ＭＳ Ｐゴシック" charset="-128"/>
                <a:cs typeface="ＭＳ Ｐゴシック" charset="-128"/>
              </a:rPr>
              <a:t> de s’attaquer aux responsables des émissions</a:t>
            </a:r>
          </a:p>
          <a:p>
            <a:pPr eaLnBrk="1" hangingPunct="1">
              <a:buFont typeface="Wingdings" charset="2"/>
              <a:buChar char="Ø"/>
            </a:pPr>
            <a:r>
              <a:rPr lang="fr-FR" sz="1400" b="1">
                <a:ea typeface="ＭＳ Ｐゴシック" charset="-128"/>
                <a:cs typeface="ＭＳ Ｐゴシック" charset="-128"/>
              </a:rPr>
              <a:t> de préserver la production d’électricité avec très peu       d’émissions</a:t>
            </a:r>
          </a:p>
          <a:p>
            <a:pPr eaLnBrk="1" hangingPunct="1">
              <a:buFont typeface="Wingdings" charset="2"/>
              <a:buNone/>
            </a:pPr>
            <a:r>
              <a:rPr lang="fr-FR" sz="1400" b="1">
                <a:ea typeface="ＭＳ Ｐゴシック" charset="-128"/>
                <a:cs typeface="ＭＳ Ｐゴシック" charset="-128"/>
              </a:rPr>
              <a:t>		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09FE4-D8FA-BF45-94FC-6DBA009996E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mars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IUFM 11 Janvier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mars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IUFM 11 Janvier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mars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IUFM 11 Janvier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22 mars 2011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IUFM 11 Janvier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AA570-3DAF-3547-81E2-835E8D04D5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mars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IUFM 11 Janvier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mars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IUFM 11 Janvier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mars 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IUFM 11 Janvier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mars 2011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IUFM 11 Janvier 2012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mars 2011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IUFM 11 Janvier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mars 2011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IUFM 11 Janvier 2012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mars 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IUFM 11 Janvier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 mars 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IUFM 11 Janvier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22 mars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IUFM 11 Janvier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E708-9693-3C4B-AC4E-10F9B1E3084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9277"/>
            <a:ext cx="9144000" cy="4123256"/>
          </a:xfrm>
        </p:spPr>
        <p:txBody>
          <a:bodyPr>
            <a:norm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IUFM 11 </a:t>
            </a:r>
            <a:r>
              <a:rPr lang="fr-FR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Janvier 2012</a:t>
            </a:r>
            <a:br>
              <a:rPr lang="fr-FR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b="1" i="1" dirty="0" smtClean="0"/>
              <a:t/>
            </a:r>
            <a:br>
              <a:rPr lang="fr-FR" b="1" i="1" dirty="0" smtClean="0"/>
            </a:br>
            <a:r>
              <a:rPr lang="fr-FR" sz="4000" b="1" i="1" dirty="0" smtClean="0"/>
              <a:t>Quelles solutions pour garder une planète le plus viable possible ? </a:t>
            </a:r>
            <a:br>
              <a:rPr lang="fr-FR" sz="4000" b="1" i="1" dirty="0" smtClean="0"/>
            </a:br>
            <a:r>
              <a:rPr lang="fr-FR" sz="4800" b="1" i="1" dirty="0" smtClean="0"/>
              <a:t>Le scénario </a:t>
            </a:r>
            <a:r>
              <a:rPr lang="fr-FR" sz="4800" b="1" i="1" dirty="0" err="1" smtClean="0"/>
              <a:t>NégaTEP</a:t>
            </a:r>
            <a:r>
              <a:rPr lang="fr-FR" sz="4800" b="1" i="1" dirty="0" smtClean="0"/>
              <a:t> ! </a:t>
            </a:r>
            <a:br>
              <a:rPr lang="fr-FR" sz="4800" b="1" i="1" dirty="0" smtClean="0"/>
            </a:br>
            <a:endParaRPr lang="fr-FR" sz="4800" b="1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6399" y="4182533"/>
            <a:ext cx="8297333" cy="175260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Gérard PIERRE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Président de la section Bourgogne et Franche-Comté de l’association « Sauvons Le Climat ».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Professeur émérite de physique à l’université de Bourgogne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IUFM 11 Janvier 2012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7" name="Image 6" descr="SLC_104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84" y="5802435"/>
            <a:ext cx="1119435" cy="94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U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5333" y="5802435"/>
            <a:ext cx="1225733" cy="91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Scénario </a:t>
            </a:r>
            <a:r>
              <a:rPr lang="fr-F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Négatep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IUFM 11 Janvier 2012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10</a:t>
            </a:fld>
            <a:endParaRPr lang="fr-FR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93537" y="1417638"/>
          <a:ext cx="7218307" cy="442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591324"/>
            <a:ext cx="8172482" cy="55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179" tIns="27089" rIns="54179" bIns="27089">
            <a:prstTxWarp prst="textNoShape">
              <a:avLst/>
            </a:prstTxWarp>
          </a:bodyPr>
          <a:lstStyle/>
          <a:p>
            <a:r>
              <a:rPr lang="fr-FR" sz="1400" b="1" i="1" dirty="0">
                <a:solidFill>
                  <a:srgbClr val="FF0000"/>
                </a:solidFill>
                <a:latin typeface="Calibri"/>
                <a:cs typeface="Calibri"/>
              </a:rPr>
              <a:t>Rejets</a:t>
            </a:r>
            <a:r>
              <a:rPr lang="fr-FR" sz="1400" b="1" i="1" dirty="0">
                <a:solidFill>
                  <a:srgbClr val="FF0000"/>
                </a:solidFill>
              </a:rPr>
              <a:t> CO</a:t>
            </a:r>
            <a:r>
              <a:rPr lang="fr-FR" sz="1400" b="1" i="1" baseline="-25000" dirty="0">
                <a:solidFill>
                  <a:srgbClr val="FF0000"/>
                </a:solidFill>
              </a:rPr>
              <a:t>2</a:t>
            </a:r>
            <a:r>
              <a:rPr lang="fr-FR" sz="1400" b="1" i="1" dirty="0">
                <a:solidFill>
                  <a:srgbClr val="FF0000"/>
                </a:solidFill>
              </a:rPr>
              <a:t> (</a:t>
            </a:r>
            <a:r>
              <a:rPr lang="fr-FR" sz="1400" b="1" i="1" dirty="0" err="1">
                <a:solidFill>
                  <a:srgbClr val="FF0000"/>
                </a:solidFill>
              </a:rPr>
              <a:t>MtC</a:t>
            </a:r>
            <a:r>
              <a:rPr lang="fr-FR" sz="1400" b="1" i="1" dirty="0">
                <a:solidFill>
                  <a:srgbClr val="FF0000"/>
                </a:solidFill>
              </a:rPr>
              <a:t>)</a:t>
            </a:r>
            <a:r>
              <a:rPr lang="fr-FR" sz="1400" b="1" i="1" dirty="0" smtClean="0">
                <a:solidFill>
                  <a:srgbClr val="FF0000"/>
                </a:solidFill>
              </a:rPr>
              <a:t> </a:t>
            </a:r>
            <a:r>
              <a:rPr lang="fr-FR" sz="1600" b="1" i="1" dirty="0" smtClean="0">
                <a:solidFill>
                  <a:srgbClr val="FF0000"/>
                </a:solidFill>
              </a:rPr>
              <a:t>115                       </a:t>
            </a:r>
            <a:r>
              <a:rPr lang="fr-FR" sz="1600" b="1" i="1" dirty="0">
                <a:solidFill>
                  <a:srgbClr val="FF0000"/>
                </a:solidFill>
              </a:rPr>
              <a:t>90             </a:t>
            </a:r>
            <a:r>
              <a:rPr lang="fr-FR" sz="1600" b="1" i="1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fr-FR" sz="1600" b="1" i="1" dirty="0">
                <a:solidFill>
                  <a:srgbClr val="FF0000"/>
                </a:solidFill>
              </a:rPr>
              <a:t>32</a:t>
            </a:r>
          </a:p>
          <a:p>
            <a:endParaRPr lang="fr-FR" sz="900" b="1" i="1" dirty="0">
              <a:solidFill>
                <a:srgbClr val="FF0000"/>
              </a:solidFill>
            </a:endParaRPr>
          </a:p>
          <a:p>
            <a:endParaRPr lang="fr-FR" sz="900" b="1" i="1" dirty="0">
              <a:solidFill>
                <a:srgbClr val="FF0000"/>
              </a:solidFill>
            </a:endParaRPr>
          </a:p>
          <a:p>
            <a:endParaRPr lang="fr-FR" sz="900" b="1" i="1" dirty="0">
              <a:solidFill>
                <a:srgbClr val="FF0000"/>
              </a:solidFill>
            </a:endParaRPr>
          </a:p>
          <a:p>
            <a:endParaRPr lang="fr-FR" sz="900" b="1" i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Négatep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2050 en énergie primaire (</a:t>
            </a:r>
            <a:r>
              <a:rPr lang="fr-F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Mtep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IUFM 11 Janvier 2012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Negatep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: le facteur 4, action dans le résidentiel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fr-FR" sz="4480" b="1" dirty="0" smtClean="0"/>
              <a:t>Supprimer pratiquement l’usage du pétrole et du gaz en combinant l’isolation, les énergies renouvelables thermiques associées ou non aux pompes à chaleur.</a:t>
            </a:r>
          </a:p>
          <a:p>
            <a:pPr algn="just">
              <a:buNone/>
            </a:pPr>
            <a:endParaRPr lang="fr-FR" sz="4480" dirty="0" smtClean="0"/>
          </a:p>
          <a:p>
            <a:pPr algn="just">
              <a:buNone/>
            </a:pPr>
            <a:r>
              <a:rPr lang="fr-FR" sz="3459" dirty="0" smtClean="0"/>
              <a:t>	Les politiques publiques doivent rechercher systématiquement les voies les moins couteuses permettant de favoriser la tonne de CO</a:t>
            </a:r>
            <a:r>
              <a:rPr lang="fr-FR" sz="3459" baseline="-25000" dirty="0" smtClean="0"/>
              <a:t>2</a:t>
            </a:r>
            <a:r>
              <a:rPr lang="fr-FR" sz="3459" dirty="0" smtClean="0"/>
              <a:t> évitée la moins chère au détriment des opérations de communication onéreuses : bâtiment à énergie positive… </a:t>
            </a:r>
          </a:p>
          <a:p>
            <a:pPr algn="just">
              <a:buNone/>
            </a:pPr>
            <a:endParaRPr lang="fr-FR" sz="3459" dirty="0" smtClean="0"/>
          </a:p>
          <a:p>
            <a:pPr algn="just">
              <a:buNone/>
            </a:pPr>
            <a:r>
              <a:rPr lang="fr-FR" sz="3459" dirty="0" smtClean="0"/>
              <a:t>			Pour l’ancien passer de 300 à 100 kWh/m2 coute aussi cher que de passer de 100 à 50 kWh/m2.</a:t>
            </a:r>
          </a:p>
          <a:p>
            <a:pPr algn="just">
              <a:buNone/>
            </a:pPr>
            <a:endParaRPr lang="fr-FR" sz="3459" dirty="0" smtClean="0"/>
          </a:p>
          <a:p>
            <a:pPr algn="ctr">
              <a:buNone/>
            </a:pPr>
            <a:r>
              <a:rPr lang="fr-FR" sz="3459" b="1" i="1" dirty="0" smtClean="0"/>
              <a:t>Il faut pour chaque opération estimer le coût de le tonne de CO2 évitée et favoriser celle dont le coût est le plus faible.</a:t>
            </a:r>
          </a:p>
          <a:p>
            <a:pPr algn="just">
              <a:buNone/>
            </a:pPr>
            <a:r>
              <a:rPr lang="fr-FR" sz="3459" b="1" i="1" dirty="0" smtClean="0"/>
              <a:t> </a:t>
            </a:r>
            <a:endParaRPr lang="fr-FR" sz="3459" b="1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IUFM 11 Janvier 2012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Negatep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: le facteur 4, action dans les transports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Réduire très fortement le pétrole pour les transports.</a:t>
            </a:r>
          </a:p>
          <a:p>
            <a:pPr>
              <a:buNone/>
            </a:pPr>
            <a:r>
              <a:rPr lang="fr-FR" dirty="0" smtClean="0"/>
              <a:t>	Trois voies : 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dirty="0" smtClean="0"/>
              <a:t>Transport en commun, fret..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dirty="0" smtClean="0"/>
              <a:t>Remplacer autant que possible le pétrole par l’électricité : véhicules hybrides rechargeables ou tout électrique.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dirty="0" smtClean="0"/>
              <a:t>Apporter tout ou partie de l’énergie nécessaire à la synthèse des biocarburants de seconde génération.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IUFM 11 Janvier 2012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Negatep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: le facteur 4, action dans l’industrie.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Limiter fortement l’utilisation des combustibles fossiles dans l’industrie. </a:t>
            </a:r>
          </a:p>
          <a:p>
            <a:pPr>
              <a:buNone/>
            </a:pPr>
            <a:r>
              <a:rPr lang="fr-FR" sz="3600" dirty="0" smtClean="0"/>
              <a:t>	</a:t>
            </a:r>
            <a:r>
              <a:rPr lang="fr-FR" dirty="0" smtClean="0"/>
              <a:t>Cela implique des investissements lourds, car il faut modifier les procédés de fabrications.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IUFM 11 Janvier 2012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Negatep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: le facteur 4, renforcer l’usage de l’électricité.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Renforcer la part de l’électricité dans le mix énergétique.</a:t>
            </a:r>
          </a:p>
          <a:p>
            <a:r>
              <a:rPr lang="fr-FR" dirty="0" smtClean="0"/>
              <a:t>Développer la part du nucléaire dans la production d’électricité, tant que les moyens économiques de stockage n’auront pas été développés.</a:t>
            </a:r>
          </a:p>
          <a:p>
            <a:r>
              <a:rPr lang="fr-FR" dirty="0" smtClean="0"/>
              <a:t>Limiter la part de la production intermittente d’électricité à un niveau que le réseau électrique peut supporter sans augmenter les capacités des centrales à gaz.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IUFM 11 Janvier 2012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Utilisation des renouvelables thermiques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Le bois et les déchets agricoles et ménagers peuvent produire 30 à 35 </a:t>
            </a:r>
            <a:r>
              <a:rPr lang="fr-FR" dirty="0" err="1" smtClean="0"/>
              <a:t>Mtep</a:t>
            </a:r>
            <a:r>
              <a:rPr lang="fr-FR" dirty="0" smtClean="0"/>
              <a:t> (10 actuellement).</a:t>
            </a:r>
          </a:p>
          <a:p>
            <a:r>
              <a:rPr lang="fr-FR" dirty="0" smtClean="0"/>
              <a:t>Solaire thermique peut produire entre et 3 et 5 </a:t>
            </a:r>
            <a:r>
              <a:rPr lang="fr-FR" dirty="0" err="1" smtClean="0"/>
              <a:t>Mtep</a:t>
            </a:r>
            <a:r>
              <a:rPr lang="fr-FR" dirty="0" smtClean="0"/>
              <a:t>.</a:t>
            </a:r>
          </a:p>
          <a:p>
            <a:r>
              <a:rPr lang="fr-FR" dirty="0" smtClean="0"/>
              <a:t>Les pompes à chaleur peuvent apporter de la géothermie de surface et de l’</a:t>
            </a:r>
            <a:r>
              <a:rPr lang="fr-FR" dirty="0" err="1" smtClean="0"/>
              <a:t>aérothermie</a:t>
            </a:r>
            <a:r>
              <a:rPr lang="fr-FR" dirty="0" smtClean="0"/>
              <a:t>  à la hauteur de 9 </a:t>
            </a:r>
            <a:r>
              <a:rPr lang="fr-FR" dirty="0" err="1" smtClean="0"/>
              <a:t>Mtep</a:t>
            </a:r>
            <a:r>
              <a:rPr lang="fr-FR" dirty="0" smtClean="0"/>
              <a:t>.</a:t>
            </a:r>
          </a:p>
          <a:p>
            <a:r>
              <a:rPr lang="fr-FR" dirty="0" smtClean="0"/>
              <a:t>La géothermie profonde ou semi profonde peut encore se développer : 1 à 3 </a:t>
            </a:r>
            <a:r>
              <a:rPr lang="fr-FR" dirty="0" err="1" smtClean="0"/>
              <a:t>Mtep</a:t>
            </a:r>
            <a:r>
              <a:rPr lang="fr-FR" dirty="0" smtClean="0"/>
              <a:t> (0,2 tep actuellement).</a:t>
            </a:r>
          </a:p>
          <a:p>
            <a:pPr algn="ctr">
              <a:buNone/>
            </a:pPr>
            <a:r>
              <a:rPr lang="fr-FR" sz="3765" b="1" dirty="0" smtClean="0"/>
              <a:t>Au total on peut espérer que les renouvelables contribuent à la hauteur de 45 </a:t>
            </a:r>
            <a:r>
              <a:rPr lang="fr-FR" sz="3765" b="1" dirty="0" err="1" smtClean="0"/>
              <a:t>Mtep</a:t>
            </a:r>
            <a:r>
              <a:rPr lang="fr-FR" sz="3765" b="1" dirty="0" smtClean="0"/>
              <a:t>.</a:t>
            </a:r>
            <a:endParaRPr lang="fr-FR" sz="3765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IUFM 11 Janvier 2012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Energies renouvelables dans la production d’électricité.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La source la plus importante est l’hydraulique (6 </a:t>
            </a:r>
            <a:r>
              <a:rPr lang="fr-FR" dirty="0" err="1" smtClean="0"/>
              <a:t>Mtep</a:t>
            </a:r>
            <a:r>
              <a:rPr lang="fr-FR" dirty="0" smtClean="0"/>
              <a:t>), elle ne devrait que très peu évoluer.</a:t>
            </a:r>
          </a:p>
          <a:p>
            <a:r>
              <a:rPr lang="fr-FR" dirty="0" smtClean="0"/>
              <a:t>Le bois et les déchets carbonés peuvent contribuer en utilisant la cogénération : 1Mtep.</a:t>
            </a:r>
          </a:p>
          <a:p>
            <a:r>
              <a:rPr lang="fr-FR" dirty="0" smtClean="0"/>
              <a:t>L’éolien peut contribuer à la hauteur de 6 Mtep (Coût, intermittence, fossile indispensable en complément).</a:t>
            </a:r>
          </a:p>
          <a:p>
            <a:r>
              <a:rPr lang="fr-FR" dirty="0" smtClean="0"/>
              <a:t>Le photovoltaïque peut au mieux produire 2 à 4 </a:t>
            </a:r>
            <a:r>
              <a:rPr lang="fr-FR" dirty="0" err="1" smtClean="0"/>
              <a:t>Mtep</a:t>
            </a:r>
            <a:r>
              <a:rPr lang="fr-FR" dirty="0" smtClean="0"/>
              <a:t> en 2050.</a:t>
            </a:r>
          </a:p>
          <a:p>
            <a:pPr algn="ctr">
              <a:buNone/>
            </a:pPr>
            <a:r>
              <a:rPr lang="fr-FR" sz="3892" b="1" dirty="0" smtClean="0"/>
              <a:t>Au total le renouvelable peut produire entre 12 et 14 </a:t>
            </a:r>
            <a:r>
              <a:rPr lang="fr-FR" sz="3892" b="1" dirty="0" err="1" smtClean="0"/>
              <a:t>Mtep</a:t>
            </a:r>
            <a:r>
              <a:rPr lang="fr-FR" sz="3892" b="1" dirty="0" smtClean="0"/>
              <a:t> dont un tiers grâce à l’hydraulique.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IUFM 11 Janvier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  <a:cs typeface="+mj-cs"/>
              </a:rPr>
              <a:t>Quelle énergie pour les pointes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IUFM 11 Janvier 2012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3C5C6-F64E-D34D-8D66-C8E0A27C5856}" type="slidenum">
              <a:rPr lang="fr-FR"/>
              <a:pPr>
                <a:defRPr/>
              </a:pPr>
              <a:t>18</a:t>
            </a:fld>
            <a:endParaRPr lang="fr-FR" dirty="0"/>
          </a:p>
        </p:txBody>
      </p:sp>
      <p:pic>
        <p:nvPicPr>
          <p:cNvPr id="35845" name="Espace réservé du contenu 8" descr="Capture d’écran 2010-03-08 à 13.53.4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401" r="-7401"/>
          <a:stretch>
            <a:fillRect/>
          </a:stretch>
        </p:blipFill>
        <p:spPr>
          <a:xfrm>
            <a:off x="125413" y="1417638"/>
            <a:ext cx="9018587" cy="49593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  <a:cs typeface="+mj-cs"/>
              </a:rPr>
              <a:t>Production éolienne française en 2009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j-ea"/>
              <a:cs typeface="+mj-cs"/>
            </a:endParaRPr>
          </a:p>
        </p:txBody>
      </p:sp>
      <p:pic>
        <p:nvPicPr>
          <p:cNvPr id="128003" name="Espace réservé du contenu 5" descr="Capture d’écran 2010-03-08 à 16.25.59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011" b="-2011"/>
          <a:stretch>
            <a:fillRect/>
          </a:stretch>
        </p:blipFill>
        <p:spPr>
          <a:xfrm>
            <a:off x="457199" y="1600200"/>
            <a:ext cx="8117097" cy="4464091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IUFM 11 Janvier 2012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97312-D40F-0543-AB53-8E88DD5A31F5}" type="slidenum">
              <a:rPr lang="fr-FR"/>
              <a:pPr>
                <a:defRPr/>
              </a:pPr>
              <a:t>19</a:t>
            </a:fld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Contexte mondial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just"/>
            <a:r>
              <a:rPr lang="fr-FR" dirty="0" smtClean="0"/>
              <a:t>Démographie : 9 milliards d’habitants vers 2050</a:t>
            </a:r>
          </a:p>
          <a:p>
            <a:pPr algn="just"/>
            <a:r>
              <a:rPr lang="fr-FR" dirty="0" smtClean="0"/>
              <a:t>Ressources : épuisement des ressources mondiales de pétrole puis de gaz.</a:t>
            </a:r>
          </a:p>
          <a:p>
            <a:pPr algn="just"/>
            <a:r>
              <a:rPr lang="fr-FR" dirty="0" smtClean="0"/>
              <a:t>Écologie : changement climatique lié aux rejets de gaz à effet de serre.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IUFM 11 Janvier 2012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Coûts de l’électricité</a:t>
            </a:r>
            <a:b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D’après la commission de l’énergie de la société Française de Physique (</a:t>
            </a:r>
            <a:r>
              <a:rPr lang="fr-FR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sfp</a:t>
            </a:r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fr-F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457200" y="1998136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800"/>
                <a:gridCol w="3098800"/>
              </a:tblGrid>
              <a:tr h="33712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Type de production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Coût</a:t>
                      </a:r>
                      <a:r>
                        <a:rPr lang="fr-FR" baseline="0" dirty="0" smtClean="0"/>
                        <a:t> du </a:t>
                      </a:r>
                      <a:r>
                        <a:rPr lang="fr-FR" baseline="0" dirty="0" err="1" smtClean="0"/>
                        <a:t>Mwh</a:t>
                      </a:r>
                      <a:r>
                        <a:rPr lang="fr-FR" baseline="0" dirty="0" smtClean="0"/>
                        <a:t> en €</a:t>
                      </a:r>
                      <a:endParaRPr lang="fr-FR" dirty="0"/>
                    </a:p>
                  </a:txBody>
                  <a:tcPr/>
                </a:tc>
              </a:tr>
              <a:tr h="33712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charbon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34</a:t>
                      </a:r>
                      <a:endParaRPr lang="fr-FR" dirty="0"/>
                    </a:p>
                  </a:txBody>
                  <a:tcPr/>
                </a:tc>
              </a:tr>
              <a:tr h="33712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fuel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</a:tr>
              <a:tr h="33712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Gaz naturel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45</a:t>
                      </a:r>
                      <a:endParaRPr lang="fr-FR" dirty="0"/>
                    </a:p>
                  </a:txBody>
                  <a:tcPr/>
                </a:tc>
              </a:tr>
              <a:tr h="33712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Nucléaire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33</a:t>
                      </a:r>
                      <a:endParaRPr lang="fr-FR" dirty="0"/>
                    </a:p>
                  </a:txBody>
                  <a:tcPr/>
                </a:tc>
              </a:tr>
              <a:tr h="33712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Éolien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60</a:t>
                      </a:r>
                      <a:endParaRPr lang="fr-FR" dirty="0"/>
                    </a:p>
                  </a:txBody>
                  <a:tcPr/>
                </a:tc>
              </a:tr>
              <a:tr h="33712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Solaire</a:t>
                      </a:r>
                      <a:r>
                        <a:rPr lang="fr-FR" baseline="0" dirty="0" smtClean="0"/>
                        <a:t> thermique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120</a:t>
                      </a:r>
                      <a:endParaRPr lang="fr-FR" dirty="0"/>
                    </a:p>
                  </a:txBody>
                  <a:tcPr/>
                </a:tc>
              </a:tr>
              <a:tr h="33712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Bio</a:t>
                      </a:r>
                      <a:r>
                        <a:rPr lang="fr-FR" baseline="0" dirty="0" smtClean="0"/>
                        <a:t> gaz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80</a:t>
                      </a:r>
                      <a:endParaRPr lang="fr-FR" dirty="0"/>
                    </a:p>
                  </a:txBody>
                  <a:tcPr/>
                </a:tc>
              </a:tr>
              <a:tr h="33712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Solaire photovoltaïque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200</a:t>
                      </a:r>
                      <a:endParaRPr lang="fr-FR" dirty="0"/>
                    </a:p>
                  </a:txBody>
                  <a:tcPr/>
                </a:tc>
              </a:tr>
              <a:tr h="33712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Biomasse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80</a:t>
                      </a:r>
                      <a:endParaRPr lang="fr-FR" dirty="0"/>
                    </a:p>
                  </a:txBody>
                  <a:tcPr/>
                </a:tc>
              </a:tr>
              <a:tr h="33712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Hydroélectricité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IUFM 11 Janvier 2012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Prix de l’électricité (particuliers)</a:t>
            </a:r>
            <a:b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D’après </a:t>
            </a:r>
            <a:r>
              <a:rPr lang="fr-F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Enerpress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6 décembre 2011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600196"/>
          <a:ext cx="8229600" cy="4081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3234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€/kWh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Classement /27</a:t>
                      </a:r>
                      <a:endParaRPr lang="fr-FR" dirty="0"/>
                    </a:p>
                  </a:txBody>
                  <a:tcPr/>
                </a:tc>
              </a:tr>
              <a:tr h="6976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Prix moyen (Europe des 27)</a:t>
                      </a:r>
                      <a:endParaRPr lang="fr-FR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0,178</a:t>
                      </a:r>
                      <a:endParaRPr lang="fr-FR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78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Prix moyen (Zone EURO)</a:t>
                      </a:r>
                      <a:endParaRPr lang="fr-FR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0,187</a:t>
                      </a:r>
                      <a:endParaRPr lang="fr-FR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34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Danemark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0,291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234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Allemagne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0,253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53234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Belgique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0,214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53234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France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0,138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17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IUFM 11 Janvier 2012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A553C-0407-8B48-8BAF-5D93A05D7B99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965" y="0"/>
            <a:ext cx="8938035" cy="141763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Depuis la décision de sortir du nucléaire, </a:t>
            </a:r>
            <a:b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l’Allemagne :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/>
              <a:t>A </a:t>
            </a:r>
            <a:r>
              <a:rPr lang="fr-FR" dirty="0" smtClean="0"/>
              <a:t>émis </a:t>
            </a:r>
            <a:r>
              <a:rPr lang="fr-FR" dirty="0" smtClean="0"/>
              <a:t>2 millions de tonnes de CO</a:t>
            </a:r>
            <a:r>
              <a:rPr lang="fr-FR" baseline="-25000" dirty="0" smtClean="0"/>
              <a:t>2</a:t>
            </a:r>
            <a:r>
              <a:rPr lang="fr-FR" dirty="0" smtClean="0"/>
              <a:t> supplémentaires par mois alors qu’elle émettait par habitant 60% de plus que la France.</a:t>
            </a:r>
          </a:p>
          <a:p>
            <a:pPr algn="just"/>
            <a:r>
              <a:rPr lang="fr-FR" dirty="0" smtClean="0"/>
              <a:t>En important une grande partie des 8 GW que ne produisent plus ses centrales, elle a fait augmenter le prix de gros de l’électricité européenne de 12 %.</a:t>
            </a:r>
          </a:p>
          <a:p>
            <a:pPr algn="just"/>
            <a:r>
              <a:rPr lang="fr-FR" dirty="0" smtClean="0"/>
              <a:t> Elle est obligé d’acheter des certificats d’émission de CO</a:t>
            </a:r>
            <a:r>
              <a:rPr lang="fr-FR" baseline="-25000" dirty="0" smtClean="0"/>
              <a:t>2</a:t>
            </a:r>
            <a:r>
              <a:rPr lang="fr-FR" dirty="0" smtClean="0"/>
              <a:t> faisant augmenter ceux-ci de 10 %.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IUFM 11 Janvier 2012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Programmes nucléaire dans le monde</a:t>
            </a:r>
            <a:b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documents OPECST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IUFM 11 Janvier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8" y="1600200"/>
            <a:ext cx="8279802" cy="484748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356267" y="6447686"/>
            <a:ext cx="779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OPECST : Office Parlementaire d’Evaluation des Choix Scientifiques et Techniques.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Structure des coûts de productions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IUFM 11 Janvier 2012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Picture 2" descr="D:\Mes documents\SLC groupe de travail Electricité\10 Dijon\Décomposition coût de prod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8229600" cy="423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24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  <a:cs typeface="+mj-cs"/>
              </a:rPr>
              <a:t>Au moins 3 possibilités pour l’avenir.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>
                <a:ea typeface="+mn-ea"/>
                <a:cs typeface="+mn-cs"/>
              </a:rPr>
              <a:t>Continuer à utiliser les énergies fossiles, c’est un scénario de développement mais pas durable…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>
                <a:ea typeface="+mn-ea"/>
                <a:cs typeface="+mn-cs"/>
              </a:rPr>
              <a:t>Utiliser uniquement les renouvelables et les économies d’énergie, c’est un scénario de non développement durable…</a:t>
            </a:r>
          </a:p>
          <a:p>
            <a:pPr algn="just">
              <a:defRPr/>
            </a:pPr>
            <a:r>
              <a:rPr lang="fr-FR" dirty="0" smtClean="0"/>
              <a:t>Utiliser le renouvelable, développer le nucléaire, et faire des économies d’énergie restent la seule solution pour garder des marges de développement sur le moyen et le long terme…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IUFM 11 Janvier 2012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F757C-90AC-C341-A270-424E4B9BB851}" type="slidenum">
              <a:rPr lang="fr-FR"/>
              <a:pPr>
                <a:defRPr/>
              </a:pPr>
              <a:t>25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Les objectifs de la loi d’orientation sur l’énergie de 2005.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r>
              <a:rPr lang="fr-FR" dirty="0" smtClean="0"/>
              <a:t>Indépendance énergétique.</a:t>
            </a:r>
          </a:p>
          <a:p>
            <a:r>
              <a:rPr lang="fr-FR" dirty="0" smtClean="0"/>
              <a:t>Prix compétitif de l’énergie.</a:t>
            </a:r>
          </a:p>
          <a:p>
            <a:r>
              <a:rPr lang="fr-FR" dirty="0" smtClean="0"/>
              <a:t>Préserver l’environnement, en particulier en luttant contre l’aggravation de l’effet de serre.</a:t>
            </a:r>
          </a:p>
          <a:p>
            <a:r>
              <a:rPr lang="fr-FR" dirty="0" smtClean="0"/>
              <a:t>Garantir la cohésion sociale en assurant l’accès à tous à l’énergie.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IUFM 11 Janvier 2012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Energie : classification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Energie primaire : celle que l’on extrait de la nature.</a:t>
            </a:r>
          </a:p>
          <a:p>
            <a:r>
              <a:rPr lang="fr-FR" dirty="0" smtClean="0"/>
              <a:t>Energie finale : celle que l’on achète.</a:t>
            </a:r>
          </a:p>
          <a:p>
            <a:r>
              <a:rPr lang="fr-FR" dirty="0" smtClean="0"/>
              <a:t>Energie utile : celle qui est liée à l’usage.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IUFM 11 Janvier 2012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Objectifs de </a:t>
            </a:r>
            <a:r>
              <a:rPr lang="fr-F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négatep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La teneur en CO2 est restée depuis plus de 400 000 ans inférieure à 280 ppm (partie par millions), elle dépasse aujourd’hui 380 ppm.</a:t>
            </a:r>
          </a:p>
          <a:p>
            <a:r>
              <a:rPr lang="fr-FR" dirty="0" smtClean="0"/>
              <a:t>Seule la moitié des 30 milliards de tonnes que nous émettons par an est absorbée par la nature.</a:t>
            </a:r>
          </a:p>
          <a:p>
            <a:r>
              <a:rPr lang="fr-FR" dirty="0" smtClean="0"/>
              <a:t>Il faut donc diviser les émissions mondiales d’un facteur 2 (&lt;2 tonnes par personne).</a:t>
            </a:r>
          </a:p>
          <a:p>
            <a:r>
              <a:rPr lang="fr-FR" dirty="0" smtClean="0"/>
              <a:t> Les pays développés sont les plus gros émetteurs de CO2 et doivent diviser leur rejet d’un facteur 4.</a:t>
            </a:r>
          </a:p>
          <a:p>
            <a:r>
              <a:rPr lang="fr-FR" dirty="0" smtClean="0"/>
              <a:t>L’objectif du scénario </a:t>
            </a:r>
            <a:r>
              <a:rPr lang="fr-FR" dirty="0" err="1" smtClean="0"/>
              <a:t>NégaTEP</a:t>
            </a:r>
            <a:r>
              <a:rPr lang="fr-FR" dirty="0" smtClean="0"/>
              <a:t> est d’atteindre le facteur 4 d’ici à 2050.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IUFM 11 Janvier 2012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IUFM 11 Janvier 2012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43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0EC217-05AC-4B40-9DDD-9A4F0F7B159B}" type="slidenum">
              <a:rPr lang="fr-FR" smtClean="0"/>
              <a:pPr/>
              <a:t>6</a:t>
            </a:fld>
            <a:endParaRPr lang="fr-FR" dirty="0" smtClean="0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9250"/>
            <a:ext cx="9144000" cy="71755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fr-F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ＭＳ Ｐゴシック" charset="-128"/>
                <a:cs typeface="ＭＳ Ｐゴシック" charset="-128"/>
              </a:rPr>
              <a:t>Le défi énergétique 2020 – 2050 </a:t>
            </a:r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ＭＳ Ｐゴシック" charset="-128"/>
                <a:cs typeface="ＭＳ Ｐゴシック" charset="-128"/>
              </a:rPr>
              <a:t>:</a:t>
            </a:r>
            <a:b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ＭＳ Ｐゴシック" charset="-128"/>
                <a:cs typeface="ＭＳ Ｐゴシック" charset="-128"/>
              </a:rPr>
            </a:br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ＭＳ Ｐゴシック" charset="-128"/>
                <a:cs typeface="ＭＳ Ｐゴシック" charset="-128"/>
              </a:rPr>
              <a:t>Qui </a:t>
            </a:r>
            <a:r>
              <a:rPr lang="fr-F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ＭＳ Ｐゴシック" charset="-128"/>
                <a:cs typeface="ＭＳ Ｐゴシック" charset="-128"/>
              </a:rPr>
              <a:t>émet du CO2 en France ? En Europe?</a:t>
            </a:r>
          </a:p>
        </p:txBody>
      </p:sp>
      <p:sp>
        <p:nvSpPr>
          <p:cNvPr id="18439" name="Text Box 3"/>
          <p:cNvSpPr txBox="1">
            <a:spLocks noChangeArrowheads="1"/>
          </p:cNvSpPr>
          <p:nvPr/>
        </p:nvSpPr>
        <p:spPr bwMode="auto">
          <a:xfrm>
            <a:off x="3255963" y="2657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 sz="2400">
              <a:latin typeface="Times New Roman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825" y="1557338"/>
            <a:ext cx="4824413" cy="2929380"/>
            <a:chOff x="463" y="1264"/>
            <a:chExt cx="4335" cy="2559"/>
          </a:xfrm>
        </p:grpSpPr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961" y="1264"/>
            <a:ext cx="3837" cy="25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6" name="Graphique" r:id="rId4" imgW="6096000" imgH="4064000" progId="MSGraph.Chart.8">
                    <p:embed followColorScheme="full"/>
                  </p:oleObj>
                </mc:Choice>
                <mc:Fallback>
                  <p:oleObj name="Graphique" r:id="rId4" imgW="6096000" imgH="4064000" progId="MSGraph.Chart.8">
                    <p:embed followColorScheme="full"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1" y="1264"/>
                          <a:ext cx="3837" cy="25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4" name="Text Box 7"/>
            <p:cNvSpPr txBox="1">
              <a:spLocks noChangeArrowheads="1"/>
            </p:cNvSpPr>
            <p:nvPr/>
          </p:nvSpPr>
          <p:spPr bwMode="auto">
            <a:xfrm>
              <a:off x="463" y="2371"/>
              <a:ext cx="50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 b="1" i="1">
                  <a:latin typeface="Times New Roman" charset="0"/>
                </a:rPr>
                <a:t>MtC</a:t>
              </a:r>
            </a:p>
          </p:txBody>
        </p:sp>
      </p:grp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5292725" y="1524000"/>
            <a:ext cx="3600450" cy="1930400"/>
          </a:xfrm>
          <a:prstGeom prst="rect">
            <a:avLst/>
          </a:prstGeom>
          <a:solidFill>
            <a:srgbClr val="DBF9F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400" b="1" i="1">
                <a:latin typeface="Times New Roman" charset="0"/>
              </a:rPr>
              <a:t>Les efforts doivent donc porter sur les </a:t>
            </a:r>
            <a:r>
              <a:rPr lang="fr-FR" sz="2400" b="1" i="1">
                <a:solidFill>
                  <a:srgbClr val="FF3300"/>
                </a:solidFill>
                <a:latin typeface="Times New Roman" charset="0"/>
              </a:rPr>
              <a:t>usages fixes</a:t>
            </a:r>
            <a:r>
              <a:rPr lang="fr-FR" sz="2400" b="1" i="1">
                <a:latin typeface="Times New Roman" charset="0"/>
              </a:rPr>
              <a:t> et les </a:t>
            </a:r>
            <a:r>
              <a:rPr lang="fr-FR" sz="2400" b="1" i="1">
                <a:solidFill>
                  <a:srgbClr val="FF3300"/>
                </a:solidFill>
                <a:latin typeface="Times New Roman" charset="0"/>
              </a:rPr>
              <a:t>transports, </a:t>
            </a:r>
            <a:r>
              <a:rPr lang="fr-FR" sz="2400" b="1" i="1">
                <a:latin typeface="Times New Roman" charset="0"/>
              </a:rPr>
              <a:t>sans augmenter les rejets dus à l’</a:t>
            </a:r>
            <a:r>
              <a:rPr lang="fr-FR" sz="2400" b="1" i="1">
                <a:solidFill>
                  <a:srgbClr val="FF3300"/>
                </a:solidFill>
                <a:latin typeface="Times New Roman" charset="0"/>
              </a:rPr>
              <a:t>électricité</a:t>
            </a:r>
            <a:r>
              <a:rPr lang="fr-FR" sz="2400" b="1" i="1">
                <a:latin typeface="Times New Roman" charset="0"/>
              </a:rPr>
              <a:t>.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1042988" y="4794250"/>
            <a:ext cx="7621587" cy="13239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b="1" i="1" dirty="0">
                <a:solidFill>
                  <a:srgbClr val="FF0000"/>
                </a:solidFill>
                <a:latin typeface="Times New Roman" charset="0"/>
              </a:rPr>
              <a:t>Le scénario </a:t>
            </a:r>
            <a:r>
              <a:rPr lang="fr-FR" sz="2000" b="1" i="1" dirty="0" err="1">
                <a:solidFill>
                  <a:srgbClr val="FF0000"/>
                </a:solidFill>
                <a:latin typeface="Times New Roman" charset="0"/>
              </a:rPr>
              <a:t>Negatep</a:t>
            </a:r>
            <a:r>
              <a:rPr lang="fr-FR" sz="2000" b="1" i="1" dirty="0">
                <a:solidFill>
                  <a:srgbClr val="FF0000"/>
                </a:solidFill>
                <a:latin typeface="Times New Roman" charset="0"/>
              </a:rPr>
              <a:t> s’attaque en priorité aux usages des combustibles </a:t>
            </a:r>
          </a:p>
          <a:p>
            <a:r>
              <a:rPr lang="fr-FR" sz="2000" b="1" i="1" dirty="0">
                <a:solidFill>
                  <a:srgbClr val="FF0000"/>
                </a:solidFill>
                <a:latin typeface="Times New Roman" charset="0"/>
              </a:rPr>
              <a:t>fossiles (charbon, pétrole et gaz) émetteurs de CO2:</a:t>
            </a:r>
          </a:p>
          <a:p>
            <a:pPr>
              <a:buFontTx/>
              <a:buChar char="•"/>
            </a:pPr>
            <a:r>
              <a:rPr lang="fr-FR" sz="2000" b="1" i="1" dirty="0">
                <a:solidFill>
                  <a:srgbClr val="FF0000"/>
                </a:solidFill>
                <a:latin typeface="Times New Roman" charset="0"/>
              </a:rPr>
              <a:t> Efficacité énergétique</a:t>
            </a:r>
          </a:p>
          <a:p>
            <a:pPr>
              <a:buFontTx/>
              <a:buChar char="•"/>
            </a:pPr>
            <a:r>
              <a:rPr lang="fr-FR" sz="2000" b="1" i="1" dirty="0">
                <a:solidFill>
                  <a:srgbClr val="FF0000"/>
                </a:solidFill>
                <a:latin typeface="Times New Roman" charset="0"/>
              </a:rPr>
              <a:t> Substitution d’électricité au pétrole 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5142970" y="3976688"/>
            <a:ext cx="3935412" cy="654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En Europe: 25 % de plus par habitant, </a:t>
            </a:r>
          </a:p>
          <a:p>
            <a:r>
              <a:rPr lang="fr-FR" b="1" i="1" dirty="0">
                <a:solidFill>
                  <a:srgbClr val="FF0000"/>
                </a:solidFill>
              </a:rPr>
              <a:t>Du fait de l’électricité « fossile »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Quantités de carbone rejetés par les diverses énergies fossiles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2282425"/>
          <a:ext cx="8229600" cy="289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533"/>
                <a:gridCol w="3268134"/>
                <a:gridCol w="3064933"/>
              </a:tblGrid>
              <a:tr h="651067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Tonne (*)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Contenu en carbone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Quantité de CO2 rejetée</a:t>
                      </a:r>
                      <a:endParaRPr lang="fr-FR" sz="2800" dirty="0"/>
                    </a:p>
                  </a:txBody>
                  <a:tcPr/>
                </a:tc>
              </a:tr>
              <a:tr h="651067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Charbon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1,17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4,27</a:t>
                      </a:r>
                      <a:endParaRPr lang="fr-FR" sz="2800" dirty="0"/>
                    </a:p>
                  </a:txBody>
                  <a:tcPr/>
                </a:tc>
              </a:tr>
              <a:tr h="651067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Pétrole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0,87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3,17</a:t>
                      </a:r>
                      <a:endParaRPr lang="fr-FR" sz="2800" dirty="0"/>
                    </a:p>
                  </a:txBody>
                  <a:tcPr/>
                </a:tc>
              </a:tr>
              <a:tr h="651067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Gaz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0,74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2,7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IUFM 11 Janvier 2012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7200" y="5156021"/>
            <a:ext cx="8334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(*) pour calculer les rejets de CO2, il faut utiliser les quantités de combustible effectivement utilisées qui sont supérieurs aux quantités finales : par exemple pour le pétrole il faut prendre en compte les quantités consommées lors du raffinage, et de l’acheminement jusqu’au consommateur final.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Quantité de CO2 rejeté par habitant</a:t>
            </a:r>
            <a:b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 2007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45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8267"/>
                <a:gridCol w="4741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Pays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Tonnes par habitant et par an</a:t>
                      </a:r>
                      <a:endParaRPr lang="fr-F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Etats-Unis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20,40</a:t>
                      </a:r>
                      <a:endParaRPr lang="fr-F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Allemagne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10,20</a:t>
                      </a:r>
                      <a:endParaRPr lang="fr-F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Danemark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9,70</a:t>
                      </a:r>
                      <a:endParaRPr lang="fr-F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Espagne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8,20</a:t>
                      </a:r>
                      <a:endParaRPr lang="fr-F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France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6,20</a:t>
                      </a:r>
                      <a:endParaRPr lang="fr-F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Suisse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5,80</a:t>
                      </a:r>
                      <a:endParaRPr lang="fr-F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Suède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5,60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IUFM 11 Janvier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Scénario de référence (DGEMP</a:t>
            </a:r>
            <a:r>
              <a:rPr lang="fr-FR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extrapolé en 2050) en </a:t>
            </a:r>
            <a:r>
              <a:rPr lang="fr-F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Mtep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b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Energie finale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IUFM 11 Janvier 2012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08-9693-3C4B-AC4E-10F9B1E30842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6126163"/>
            <a:ext cx="4365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*DGEMP : Direction Générale de l’Energie et des Matière Premières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7479</TotalTime>
  <Words>1136</Words>
  <Application>Microsoft Macintosh PowerPoint</Application>
  <PresentationFormat>Présentation à l'écran (4:3)</PresentationFormat>
  <Paragraphs>224</Paragraphs>
  <Slides>25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Thème Office</vt:lpstr>
      <vt:lpstr>Graphique</vt:lpstr>
      <vt:lpstr>IUFM 11 Janvier 2012  Quelles solutions pour garder une planète le plus viable possible ?  Le scénario NégaTEP !  </vt:lpstr>
      <vt:lpstr>Contexte mondial</vt:lpstr>
      <vt:lpstr>Les objectifs de la loi d’orientation sur l’énergie de 2005.</vt:lpstr>
      <vt:lpstr>Energie : classification</vt:lpstr>
      <vt:lpstr>Objectifs de négatep</vt:lpstr>
      <vt:lpstr>Le défi énergétique 2020 – 2050 : Qui émet du CO2 en France ? En Europe?</vt:lpstr>
      <vt:lpstr>Quantités de carbone rejetés par les diverses énergies fossiles</vt:lpstr>
      <vt:lpstr>Quantité de CO2 rejeté par habitant en 2007</vt:lpstr>
      <vt:lpstr>Scénario de référence (DGEMP* extrapolé en 2050) en Mtep. Energie finale</vt:lpstr>
      <vt:lpstr>Scénario Négatep</vt:lpstr>
      <vt:lpstr>Négatep 2050 en énergie primaire (Mtep)</vt:lpstr>
      <vt:lpstr>Negatep : le facteur 4, action dans le résidentiel</vt:lpstr>
      <vt:lpstr>Negatep : le facteur 4, action dans les transports</vt:lpstr>
      <vt:lpstr>Negatep : le facteur 4, action dans l’industrie.</vt:lpstr>
      <vt:lpstr>Negatep : le facteur 4, renforcer l’usage de l’électricité.</vt:lpstr>
      <vt:lpstr>Utilisation des renouvelables thermiques</vt:lpstr>
      <vt:lpstr>Energies renouvelables dans la production d’électricité.</vt:lpstr>
      <vt:lpstr>Quelle énergie pour les pointes</vt:lpstr>
      <vt:lpstr>Production éolienne française en 2009</vt:lpstr>
      <vt:lpstr>Coûts de l’électricité D’après la commission de l’énergie de la société Française de Physique (sfp)</vt:lpstr>
      <vt:lpstr>Prix de l’électricité (particuliers) D’après Enerpress 6 décembre 2011</vt:lpstr>
      <vt:lpstr>Depuis la décision de sortir du nucléaire,  l’Allemagne :</vt:lpstr>
      <vt:lpstr>Programmes nucléaire dans le monde documents OPECST</vt:lpstr>
      <vt:lpstr>Structure des coûts de productions</vt:lpstr>
      <vt:lpstr>Au moins 3 possibilités pour l’avenir.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Université d’été du Parti Communiste Français Les Karellis, 26 Aout 2011 Quelle énergie pour le 21ème siècle : le Scénario NégaTep </dc:title>
  <dc:creator>Gérard PIERRE</dc:creator>
  <cp:lastModifiedBy>cricket sahara</cp:lastModifiedBy>
  <cp:revision>36</cp:revision>
  <dcterms:created xsi:type="dcterms:W3CDTF">2012-01-11T10:33:21Z</dcterms:created>
  <dcterms:modified xsi:type="dcterms:W3CDTF">2012-04-03T04:34:13Z</dcterms:modified>
</cp:coreProperties>
</file>