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embeddings/oleObject3.bin" ContentType="application/vnd.openxmlformats-officedocument.oleObject"/>
  <Override PartName="/ppt/notesSlides/notesSlide9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98.xml" ContentType="application/vnd.openxmlformats-officedocument.presentationml.notesSlide+xml"/>
  <Override PartName="/ppt/charts/chart1.xml" ContentType="application/vnd.openxmlformats-officedocument.drawingml.chart+xml"/>
  <Override PartName="/ppt/embeddings/oleObject7.bin" ContentType="application/vnd.openxmlformats-officedocument.oleObject"/>
  <Override PartName="/ppt/notesSlides/notesSlide99.xml" ContentType="application/vnd.openxmlformats-officedocument.presentationml.notesSlide+xml"/>
  <Override PartName="/ppt/notesSlides/notesSlide100.xml" ContentType="application/vnd.openxmlformats-officedocument.presentationml.notesSlide+xml"/>
  <Override PartName="/ppt/embeddings/oleObject8.bin" ContentType="application/vnd.openxmlformats-officedocument.oleObject"/>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1.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110"/>
  </p:notesMasterIdLst>
  <p:handoutMasterIdLst>
    <p:handoutMasterId r:id="rId111"/>
  </p:handoutMasterIdLst>
  <p:sldIdLst>
    <p:sldId id="257" r:id="rId2"/>
    <p:sldId id="417" r:id="rId3"/>
    <p:sldId id="418" r:id="rId4"/>
    <p:sldId id="420" r:id="rId5"/>
    <p:sldId id="426" r:id="rId6"/>
    <p:sldId id="422" r:id="rId7"/>
    <p:sldId id="423" r:id="rId8"/>
    <p:sldId id="424" r:id="rId9"/>
    <p:sldId id="425" r:id="rId10"/>
    <p:sldId id="291" r:id="rId11"/>
    <p:sldId id="428" r:id="rId12"/>
    <p:sldId id="429" r:id="rId13"/>
    <p:sldId id="265" r:id="rId14"/>
    <p:sldId id="281" r:id="rId15"/>
    <p:sldId id="292" r:id="rId16"/>
    <p:sldId id="290" r:id="rId17"/>
    <p:sldId id="377" r:id="rId18"/>
    <p:sldId id="378" r:id="rId19"/>
    <p:sldId id="379" r:id="rId20"/>
    <p:sldId id="380" r:id="rId21"/>
    <p:sldId id="381" r:id="rId22"/>
    <p:sldId id="300" r:id="rId23"/>
    <p:sldId id="301" r:id="rId24"/>
    <p:sldId id="303" r:id="rId25"/>
    <p:sldId id="304" r:id="rId26"/>
    <p:sldId id="414" r:id="rId27"/>
    <p:sldId id="266" r:id="rId28"/>
    <p:sldId id="289" r:id="rId29"/>
    <p:sldId id="383" r:id="rId30"/>
    <p:sldId id="382" r:id="rId31"/>
    <p:sldId id="267" r:id="rId32"/>
    <p:sldId id="306" r:id="rId33"/>
    <p:sldId id="309" r:id="rId34"/>
    <p:sldId id="310" r:id="rId35"/>
    <p:sldId id="368" r:id="rId36"/>
    <p:sldId id="314" r:id="rId37"/>
    <p:sldId id="415" r:id="rId38"/>
    <p:sldId id="315" r:id="rId39"/>
    <p:sldId id="316" r:id="rId40"/>
    <p:sldId id="318" r:id="rId41"/>
    <p:sldId id="319" r:id="rId42"/>
    <p:sldId id="342" r:id="rId43"/>
    <p:sldId id="374" r:id="rId44"/>
    <p:sldId id="376" r:id="rId45"/>
    <p:sldId id="384" r:id="rId46"/>
    <p:sldId id="320" r:id="rId47"/>
    <p:sldId id="385" r:id="rId48"/>
    <p:sldId id="271" r:id="rId49"/>
    <p:sldId id="329" r:id="rId50"/>
    <p:sldId id="435" r:id="rId51"/>
    <p:sldId id="330" r:id="rId52"/>
    <p:sldId id="332" r:id="rId53"/>
    <p:sldId id="331" r:id="rId54"/>
    <p:sldId id="334" r:id="rId55"/>
    <p:sldId id="335" r:id="rId56"/>
    <p:sldId id="339" r:id="rId57"/>
    <p:sldId id="337" r:id="rId58"/>
    <p:sldId id="340" r:id="rId59"/>
    <p:sldId id="341" r:id="rId60"/>
    <p:sldId id="350" r:id="rId61"/>
    <p:sldId id="351" r:id="rId62"/>
    <p:sldId id="359" r:id="rId63"/>
    <p:sldId id="360" r:id="rId64"/>
    <p:sldId id="416" r:id="rId65"/>
    <p:sldId id="386" r:id="rId66"/>
    <p:sldId id="388" r:id="rId67"/>
    <p:sldId id="389" r:id="rId68"/>
    <p:sldId id="390" r:id="rId69"/>
    <p:sldId id="391" r:id="rId70"/>
    <p:sldId id="392" r:id="rId71"/>
    <p:sldId id="387" r:id="rId72"/>
    <p:sldId id="393" r:id="rId73"/>
    <p:sldId id="445" r:id="rId74"/>
    <p:sldId id="361" r:id="rId75"/>
    <p:sldId id="446" r:id="rId76"/>
    <p:sldId id="447" r:id="rId77"/>
    <p:sldId id="436" r:id="rId78"/>
    <p:sldId id="433" r:id="rId79"/>
    <p:sldId id="362" r:id="rId80"/>
    <p:sldId id="448" r:id="rId81"/>
    <p:sldId id="449" r:id="rId82"/>
    <p:sldId id="450" r:id="rId83"/>
    <p:sldId id="395" r:id="rId84"/>
    <p:sldId id="394" r:id="rId85"/>
    <p:sldId id="396" r:id="rId86"/>
    <p:sldId id="451" r:id="rId87"/>
    <p:sldId id="452" r:id="rId88"/>
    <p:sldId id="397" r:id="rId89"/>
    <p:sldId id="398" r:id="rId90"/>
    <p:sldId id="410" r:id="rId91"/>
    <p:sldId id="399" r:id="rId92"/>
    <p:sldId id="400" r:id="rId93"/>
    <p:sldId id="401" r:id="rId94"/>
    <p:sldId id="461" r:id="rId95"/>
    <p:sldId id="460" r:id="rId96"/>
    <p:sldId id="453" r:id="rId97"/>
    <p:sldId id="454" r:id="rId98"/>
    <p:sldId id="455" r:id="rId99"/>
    <p:sldId id="456" r:id="rId100"/>
    <p:sldId id="457" r:id="rId101"/>
    <p:sldId id="458" r:id="rId102"/>
    <p:sldId id="419" r:id="rId103"/>
    <p:sldId id="459" r:id="rId104"/>
    <p:sldId id="462" r:id="rId105"/>
    <p:sldId id="442" r:id="rId106"/>
    <p:sldId id="443" r:id="rId107"/>
    <p:sldId id="405" r:id="rId108"/>
    <p:sldId id="444" r:id="rId109"/>
  </p:sldIdLst>
  <p:sldSz cx="9144000" cy="6858000" type="screen4x3"/>
  <p:notesSz cx="7099300" cy="10236200"/>
  <p:defaultTextStyle>
    <a:defPPr>
      <a:defRPr lang="fr-FR"/>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ED141"/>
    <a:srgbClr val="362153"/>
    <a:srgbClr val="C10001"/>
    <a:srgbClr val="7E6000"/>
    <a:srgbClr val="00B5E2"/>
    <a:srgbClr val="FF9393"/>
    <a:srgbClr val="53DE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autoAdjust="0"/>
    <p:restoredTop sz="94692" autoAdjust="0"/>
  </p:normalViewPr>
  <p:slideViewPr>
    <p:cSldViewPr snapToGrid="0" snapToObjects="1">
      <p:cViewPr>
        <p:scale>
          <a:sx n="100" d="100"/>
          <a:sy n="100" d="100"/>
        </p:scale>
        <p:origin x="-408" y="-160"/>
      </p:cViewPr>
      <p:guideLst>
        <p:guide orient="horz" pos="1712"/>
        <p:guide orient="horz" pos="3884"/>
        <p:guide orient="horz" pos="709"/>
        <p:guide orient="horz" pos="890"/>
        <p:guide orient="horz" pos="1162"/>
        <p:guide pos="748"/>
        <p:guide pos="5465"/>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3588"/>
    </p:cViewPr>
  </p:sorterViewPr>
  <p:gridSpacing cx="36004" cy="36004"/>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handoutMaster" Target="handoutMasters/handout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0012447\AppData\Local\Microsoft\Windows\Temporary%20Internet%20Files\Content.Outlook\1H7KCUZ6\2013-07-16%20PM13%20US.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Main.glb.corp.local\tp-frib$\HOME\PAP\4\J0019294\Documents\SDR-BIM\2-WorldBalance-WIP.xlsx" TargetMode="External"/><Relationship Id="rId3"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main.glb.corp.local\data\TP\$data\grp-chemicals\01-GENER\MARKRES\WORKPLACE\B-Market%20Research\For%20Internal%20meetings\130906%20Caf&#233;s%20de%20l'info\documents%20utilis&#233;s%20pour%20la%20prez\Book1_Philippe-LMarechal_cashcostethan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Feuil1!$A$4</c:f>
              <c:strCache>
                <c:ptCount val="1"/>
                <c:pt idx="0">
                  <c:v>Conventionnel</c:v>
                </c:pt>
              </c:strCache>
            </c:strRef>
          </c:tx>
          <c:spPr>
            <a:solidFill>
              <a:schemeClr val="bg2"/>
            </a:solidFill>
            <a:ln>
              <a:noFill/>
            </a:ln>
          </c:spPr>
          <c:cat>
            <c:numRef>
              <c:f>Feuil1!$B$3:$Q$3</c:f>
              <c:numCache>
                <c:formatCode>General</c:formatCode>
                <c:ptCount val="16"/>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pt idx="12">
                  <c:v>2017.0</c:v>
                </c:pt>
                <c:pt idx="13">
                  <c:v>2018.0</c:v>
                </c:pt>
                <c:pt idx="14">
                  <c:v>2019.0</c:v>
                </c:pt>
                <c:pt idx="15">
                  <c:v>2020.0</c:v>
                </c:pt>
              </c:numCache>
            </c:numRef>
          </c:cat>
          <c:val>
            <c:numRef>
              <c:f>Feuil1!$B$4:$Q$4</c:f>
              <c:numCache>
                <c:formatCode>0.0</c:formatCode>
                <c:ptCount val="16"/>
                <c:pt idx="0">
                  <c:v>39.47</c:v>
                </c:pt>
                <c:pt idx="1">
                  <c:v>39.90600000000001</c:v>
                </c:pt>
                <c:pt idx="2">
                  <c:v>40.418</c:v>
                </c:pt>
                <c:pt idx="3">
                  <c:v>40.209</c:v>
                </c:pt>
                <c:pt idx="4">
                  <c:v>38.823</c:v>
                </c:pt>
                <c:pt idx="5">
                  <c:v>38.16600000000001</c:v>
                </c:pt>
                <c:pt idx="6">
                  <c:v>33.806</c:v>
                </c:pt>
                <c:pt idx="7">
                  <c:v>33.873</c:v>
                </c:pt>
                <c:pt idx="8">
                  <c:v>31.74799999999999</c:v>
                </c:pt>
                <c:pt idx="9">
                  <c:v>29.89699999999999</c:v>
                </c:pt>
                <c:pt idx="10">
                  <c:v>29.951</c:v>
                </c:pt>
                <c:pt idx="11">
                  <c:v>29.76671422999969</c:v>
                </c:pt>
                <c:pt idx="12">
                  <c:v>29.28192313988</c:v>
                </c:pt>
                <c:pt idx="13">
                  <c:v>28.8383216063</c:v>
                </c:pt>
                <c:pt idx="14">
                  <c:v>28.6127816031</c:v>
                </c:pt>
                <c:pt idx="15">
                  <c:v>28.95192430179999</c:v>
                </c:pt>
              </c:numCache>
            </c:numRef>
          </c:val>
        </c:ser>
        <c:ser>
          <c:idx val="1"/>
          <c:order val="1"/>
          <c:tx>
            <c:strRef>
              <c:f>Feuil1!$A$5</c:f>
              <c:strCache>
                <c:ptCount val="1"/>
                <c:pt idx="0">
                  <c:v>Shale*</c:v>
                </c:pt>
              </c:strCache>
            </c:strRef>
          </c:tx>
          <c:spPr>
            <a:ln>
              <a:noFill/>
            </a:ln>
          </c:spPr>
          <c:cat>
            <c:numRef>
              <c:f>Feuil1!$B$3:$Q$3</c:f>
              <c:numCache>
                <c:formatCode>General</c:formatCode>
                <c:ptCount val="16"/>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pt idx="12">
                  <c:v>2017.0</c:v>
                </c:pt>
                <c:pt idx="13">
                  <c:v>2018.0</c:v>
                </c:pt>
                <c:pt idx="14">
                  <c:v>2019.0</c:v>
                </c:pt>
                <c:pt idx="15">
                  <c:v>2020.0</c:v>
                </c:pt>
              </c:numCache>
            </c:numRef>
          </c:cat>
          <c:val>
            <c:numRef>
              <c:f>Feuil1!$B$5:$Q$5</c:f>
              <c:numCache>
                <c:formatCode>0.0</c:formatCode>
                <c:ptCount val="16"/>
                <c:pt idx="0">
                  <c:v>0.98683</c:v>
                </c:pt>
                <c:pt idx="1">
                  <c:v>2.518809999999997</c:v>
                </c:pt>
                <c:pt idx="2">
                  <c:v>4.73189</c:v>
                </c:pt>
                <c:pt idx="3">
                  <c:v>7.562349999999999</c:v>
                </c:pt>
                <c:pt idx="4">
                  <c:v>9.84665</c:v>
                </c:pt>
                <c:pt idx="5">
                  <c:v>12.84004</c:v>
                </c:pt>
                <c:pt idx="6">
                  <c:v>17.35036000000003</c:v>
                </c:pt>
                <c:pt idx="7">
                  <c:v>21.03809</c:v>
                </c:pt>
                <c:pt idx="8">
                  <c:v>23.9845999999996</c:v>
                </c:pt>
                <c:pt idx="9">
                  <c:v>27.4709</c:v>
                </c:pt>
                <c:pt idx="10">
                  <c:v>30.50087000000003</c:v>
                </c:pt>
                <c:pt idx="11">
                  <c:v>32.61647</c:v>
                </c:pt>
                <c:pt idx="12">
                  <c:v>35.86937000000001</c:v>
                </c:pt>
                <c:pt idx="13">
                  <c:v>40.27019000000006</c:v>
                </c:pt>
                <c:pt idx="14">
                  <c:v>43.27904</c:v>
                </c:pt>
                <c:pt idx="15">
                  <c:v>45.19493000000006</c:v>
                </c:pt>
              </c:numCache>
            </c:numRef>
          </c:val>
        </c:ser>
        <c:ser>
          <c:idx val="2"/>
          <c:order val="2"/>
          <c:tx>
            <c:strRef>
              <c:f>Feuil1!$A$6</c:f>
              <c:strCache>
                <c:ptCount val="1"/>
                <c:pt idx="0">
                  <c:v>CBM</c:v>
                </c:pt>
              </c:strCache>
            </c:strRef>
          </c:tx>
          <c:spPr>
            <a:solidFill>
              <a:schemeClr val="bg1">
                <a:lumMod val="65000"/>
              </a:schemeClr>
            </a:solidFill>
            <a:ln>
              <a:noFill/>
            </a:ln>
          </c:spPr>
          <c:cat>
            <c:numRef>
              <c:f>Feuil1!$B$3:$Q$3</c:f>
              <c:numCache>
                <c:formatCode>General</c:formatCode>
                <c:ptCount val="16"/>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pt idx="12">
                  <c:v>2017.0</c:v>
                </c:pt>
                <c:pt idx="13">
                  <c:v>2018.0</c:v>
                </c:pt>
                <c:pt idx="14">
                  <c:v>2019.0</c:v>
                </c:pt>
                <c:pt idx="15">
                  <c:v>2020.0</c:v>
                </c:pt>
              </c:numCache>
            </c:numRef>
          </c:cat>
          <c:val>
            <c:numRef>
              <c:f>Feuil1!$B$6:$Q$6</c:f>
              <c:numCache>
                <c:formatCode>0.0</c:formatCode>
                <c:ptCount val="16"/>
                <c:pt idx="0">
                  <c:v>4.331</c:v>
                </c:pt>
                <c:pt idx="1">
                  <c:v>4.415</c:v>
                </c:pt>
                <c:pt idx="2">
                  <c:v>4.431000000000013</c:v>
                </c:pt>
                <c:pt idx="3">
                  <c:v>4.876</c:v>
                </c:pt>
                <c:pt idx="4">
                  <c:v>4.803999999999998</c:v>
                </c:pt>
                <c:pt idx="5">
                  <c:v>4.497</c:v>
                </c:pt>
                <c:pt idx="6">
                  <c:v>4.451</c:v>
                </c:pt>
                <c:pt idx="7">
                  <c:v>4.415</c:v>
                </c:pt>
                <c:pt idx="8">
                  <c:v>4.21363</c:v>
                </c:pt>
                <c:pt idx="9">
                  <c:v>4.054849999999997</c:v>
                </c:pt>
                <c:pt idx="10">
                  <c:v>3.925039999999999</c:v>
                </c:pt>
                <c:pt idx="11">
                  <c:v>3.81982999999995</c:v>
                </c:pt>
                <c:pt idx="12">
                  <c:v>3.73533</c:v>
                </c:pt>
                <c:pt idx="13">
                  <c:v>3.67113</c:v>
                </c:pt>
                <c:pt idx="14">
                  <c:v>3.626130000000001</c:v>
                </c:pt>
                <c:pt idx="15">
                  <c:v>3.59712</c:v>
                </c:pt>
              </c:numCache>
            </c:numRef>
          </c:val>
        </c:ser>
        <c:dLbls>
          <c:showLegendKey val="0"/>
          <c:showVal val="0"/>
          <c:showCatName val="0"/>
          <c:showSerName val="0"/>
          <c:showPercent val="0"/>
          <c:showBubbleSize val="0"/>
        </c:dLbls>
        <c:axId val="1868208088"/>
        <c:axId val="1868211000"/>
      </c:areaChart>
      <c:catAx>
        <c:axId val="1868208088"/>
        <c:scaling>
          <c:orientation val="minMax"/>
        </c:scaling>
        <c:delete val="0"/>
        <c:axPos val="b"/>
        <c:numFmt formatCode="General" sourceLinked="1"/>
        <c:majorTickMark val="out"/>
        <c:minorTickMark val="none"/>
        <c:tickLblPos val="nextTo"/>
        <c:crossAx val="1868211000"/>
        <c:crosses val="autoZero"/>
        <c:auto val="1"/>
        <c:lblAlgn val="ctr"/>
        <c:lblOffset val="100"/>
        <c:tickLblSkip val="5"/>
        <c:tickMarkSkip val="5"/>
        <c:noMultiLvlLbl val="0"/>
      </c:catAx>
      <c:valAx>
        <c:axId val="1868211000"/>
        <c:scaling>
          <c:orientation val="minMax"/>
        </c:scaling>
        <c:delete val="0"/>
        <c:axPos val="l"/>
        <c:numFmt formatCode="0" sourceLinked="0"/>
        <c:majorTickMark val="out"/>
        <c:minorTickMark val="none"/>
        <c:tickLblPos val="nextTo"/>
        <c:crossAx val="1868208088"/>
        <c:crosses val="autoZero"/>
        <c:crossBetween val="midCat"/>
      </c:valAx>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96001718799498"/>
          <c:y val="0.0909862935639654"/>
          <c:w val="0.85177595888416"/>
          <c:h val="0.604899439190724"/>
        </c:manualLayout>
      </c:layout>
      <c:barChart>
        <c:barDir val="col"/>
        <c:grouping val="clustered"/>
        <c:varyColors val="0"/>
        <c:ser>
          <c:idx val="0"/>
          <c:order val="0"/>
          <c:tx>
            <c:v>capacité de raffinage</c:v>
          </c:tx>
          <c:invertIfNegative val="0"/>
          <c:cat>
            <c:numRef>
              <c:f>'US-Balance'!$B$10:$V$10</c:f>
              <c:numCache>
                <c:formatCode>General</c:formatCode>
                <c:ptCount val="21"/>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pt idx="16">
                  <c:v>2016.0</c:v>
                </c:pt>
                <c:pt idx="17">
                  <c:v>2017.0</c:v>
                </c:pt>
                <c:pt idx="18">
                  <c:v>2018.0</c:v>
                </c:pt>
                <c:pt idx="19">
                  <c:v>2019.0</c:v>
                </c:pt>
                <c:pt idx="20">
                  <c:v>2020.0</c:v>
                </c:pt>
              </c:numCache>
            </c:numRef>
          </c:cat>
          <c:val>
            <c:numRef>
              <c:f>'US-Balance'!$B$36:$V$36</c:f>
              <c:numCache>
                <c:formatCode>0.0</c:formatCode>
                <c:ptCount val="21"/>
                <c:pt idx="0">
                  <c:v>16.58299999999988</c:v>
                </c:pt>
                <c:pt idx="1">
                  <c:v>16.744</c:v>
                </c:pt>
                <c:pt idx="2">
                  <c:v>16.74799999999999</c:v>
                </c:pt>
                <c:pt idx="3">
                  <c:v>16.97499999999999</c:v>
                </c:pt>
                <c:pt idx="4">
                  <c:v>17.19600000000001</c:v>
                </c:pt>
                <c:pt idx="5">
                  <c:v>17.385</c:v>
                </c:pt>
                <c:pt idx="6">
                  <c:v>17.449</c:v>
                </c:pt>
                <c:pt idx="7">
                  <c:v>17.608</c:v>
                </c:pt>
                <c:pt idx="8">
                  <c:v>17.67899999999999</c:v>
                </c:pt>
                <c:pt idx="9">
                  <c:v>17.57400000000001</c:v>
                </c:pt>
                <c:pt idx="10">
                  <c:v>17.7259999999999</c:v>
                </c:pt>
                <c:pt idx="11">
                  <c:v>17.29599999999999</c:v>
                </c:pt>
                <c:pt idx="12">
                  <c:v>17.819</c:v>
                </c:pt>
                <c:pt idx="13">
                  <c:v>17.78899999999988</c:v>
                </c:pt>
                <c:pt idx="14">
                  <c:v>17.884</c:v>
                </c:pt>
                <c:pt idx="15">
                  <c:v>17.92899999999988</c:v>
                </c:pt>
                <c:pt idx="16">
                  <c:v>17.959</c:v>
                </c:pt>
                <c:pt idx="17">
                  <c:v>17.98899999999987</c:v>
                </c:pt>
                <c:pt idx="18">
                  <c:v>18.01899999999999</c:v>
                </c:pt>
                <c:pt idx="19">
                  <c:v>18.04899999999999</c:v>
                </c:pt>
                <c:pt idx="20">
                  <c:v>18.079</c:v>
                </c:pt>
              </c:numCache>
            </c:numRef>
          </c:val>
        </c:ser>
        <c:dLbls>
          <c:showLegendKey val="0"/>
          <c:showVal val="0"/>
          <c:showCatName val="0"/>
          <c:showSerName val="0"/>
          <c:showPercent val="0"/>
          <c:showBubbleSize val="0"/>
        </c:dLbls>
        <c:gapWidth val="75"/>
        <c:overlap val="-25"/>
        <c:axId val="1868416056"/>
        <c:axId val="1868419224"/>
      </c:barChart>
      <c:lineChart>
        <c:grouping val="standard"/>
        <c:varyColors val="0"/>
        <c:ser>
          <c:idx val="2"/>
          <c:order val="2"/>
          <c:tx>
            <c:v>traitement brut</c:v>
          </c:tx>
          <c:spPr>
            <a:ln>
              <a:solidFill>
                <a:srgbClr val="000000"/>
              </a:solidFill>
            </a:ln>
          </c:spPr>
          <c:marker>
            <c:symbol val="none"/>
          </c:marker>
          <c:val>
            <c:numRef>
              <c:f>'US-Balance'!$B$37:$V$37</c:f>
              <c:numCache>
                <c:formatCode>0.0</c:formatCode>
                <c:ptCount val="21"/>
                <c:pt idx="0">
                  <c:v>15.067</c:v>
                </c:pt>
                <c:pt idx="1">
                  <c:v>15.127</c:v>
                </c:pt>
                <c:pt idx="2">
                  <c:v>14.947</c:v>
                </c:pt>
                <c:pt idx="3">
                  <c:v>15.304</c:v>
                </c:pt>
                <c:pt idx="4">
                  <c:v>15.47500000000003</c:v>
                </c:pt>
                <c:pt idx="5">
                  <c:v>15.219</c:v>
                </c:pt>
                <c:pt idx="6">
                  <c:v>15.243</c:v>
                </c:pt>
                <c:pt idx="7">
                  <c:v>15.156</c:v>
                </c:pt>
                <c:pt idx="8">
                  <c:v>14.648</c:v>
                </c:pt>
                <c:pt idx="9">
                  <c:v>14.336</c:v>
                </c:pt>
                <c:pt idx="10">
                  <c:v>14.723</c:v>
                </c:pt>
                <c:pt idx="11">
                  <c:v>14.807</c:v>
                </c:pt>
                <c:pt idx="12">
                  <c:v>15.005</c:v>
                </c:pt>
                <c:pt idx="13">
                  <c:v>15.40230957327918</c:v>
                </c:pt>
                <c:pt idx="14">
                  <c:v>15.48685957327918</c:v>
                </c:pt>
                <c:pt idx="15">
                  <c:v>15.53405957327918</c:v>
                </c:pt>
                <c:pt idx="16">
                  <c:v>15.57090957327918</c:v>
                </c:pt>
                <c:pt idx="17">
                  <c:v>15.59780957327917</c:v>
                </c:pt>
                <c:pt idx="18">
                  <c:v>15.62470957327917</c:v>
                </c:pt>
                <c:pt idx="19">
                  <c:v>15.65160957327917</c:v>
                </c:pt>
                <c:pt idx="20">
                  <c:v>15.67850957327917</c:v>
                </c:pt>
              </c:numCache>
            </c:numRef>
          </c:val>
          <c:smooth val="0"/>
        </c:ser>
        <c:dLbls>
          <c:showLegendKey val="0"/>
          <c:showVal val="0"/>
          <c:showCatName val="0"/>
          <c:showSerName val="0"/>
          <c:showPercent val="0"/>
          <c:showBubbleSize val="0"/>
        </c:dLbls>
        <c:marker val="1"/>
        <c:smooth val="0"/>
        <c:axId val="1868416056"/>
        <c:axId val="1868419224"/>
      </c:lineChart>
      <c:lineChart>
        <c:grouping val="standard"/>
        <c:varyColors val="0"/>
        <c:ser>
          <c:idx val="1"/>
          <c:order val="1"/>
          <c:tx>
            <c:v>taux d'utilisation (axe de droite)</c:v>
          </c:tx>
          <c:spPr>
            <a:ln w="38100">
              <a:prstDash val="sysDash"/>
            </a:ln>
          </c:spPr>
          <c:marker>
            <c:symbol val="none"/>
          </c:marker>
          <c:cat>
            <c:numRef>
              <c:f>'C:\Users\J0019294\AppData\Roaming\Microsoft\Excel\4-AtlanticBalance\DonnéesSources\Données_2013-05\[RPA-MODEL US_2013-0614.xlsx]US'!$C$2:$AG$2</c:f>
              <c:numCache>
                <c:formatCode>General</c:formatCode>
                <c:ptCount val="31"/>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pt idx="12">
                  <c:v>2012.0</c:v>
                </c:pt>
                <c:pt idx="13">
                  <c:v>2013.0</c:v>
                </c:pt>
                <c:pt idx="14">
                  <c:v>2014.0</c:v>
                </c:pt>
                <c:pt idx="15">
                  <c:v>2015.0</c:v>
                </c:pt>
                <c:pt idx="16">
                  <c:v>2016.0</c:v>
                </c:pt>
                <c:pt idx="17">
                  <c:v>2017.0</c:v>
                </c:pt>
                <c:pt idx="18">
                  <c:v>2018.0</c:v>
                </c:pt>
                <c:pt idx="19">
                  <c:v>2019.0</c:v>
                </c:pt>
                <c:pt idx="20">
                  <c:v>2020.0</c:v>
                </c:pt>
                <c:pt idx="21">
                  <c:v>2021.0</c:v>
                </c:pt>
                <c:pt idx="22">
                  <c:v>2022.0</c:v>
                </c:pt>
                <c:pt idx="23">
                  <c:v>2023.0</c:v>
                </c:pt>
                <c:pt idx="24">
                  <c:v>2024.0</c:v>
                </c:pt>
                <c:pt idx="25">
                  <c:v>2025.0</c:v>
                </c:pt>
                <c:pt idx="26">
                  <c:v>2026.0</c:v>
                </c:pt>
                <c:pt idx="27">
                  <c:v>2027.0</c:v>
                </c:pt>
                <c:pt idx="28">
                  <c:v>2028.0</c:v>
                </c:pt>
                <c:pt idx="29">
                  <c:v>2029.0</c:v>
                </c:pt>
                <c:pt idx="30">
                  <c:v>2030.0</c:v>
                </c:pt>
              </c:numCache>
            </c:numRef>
          </c:cat>
          <c:val>
            <c:numRef>
              <c:f>'US-Balance'!$B$38:$V$38</c:f>
              <c:numCache>
                <c:formatCode>0.0</c:formatCode>
                <c:ptCount val="21"/>
                <c:pt idx="0">
                  <c:v>90.85810770065716</c:v>
                </c:pt>
                <c:pt idx="1">
                  <c:v>90.34280936454848</c:v>
                </c:pt>
                <c:pt idx="2">
                  <c:v>89.24647719130641</c:v>
                </c:pt>
                <c:pt idx="3">
                  <c:v>90.15611192930782</c:v>
                </c:pt>
                <c:pt idx="4">
                  <c:v>89.99185857176087</c:v>
                </c:pt>
                <c:pt idx="5">
                  <c:v>87.54098360655737</c:v>
                </c:pt>
                <c:pt idx="6">
                  <c:v>87.35744168720272</c:v>
                </c:pt>
                <c:pt idx="7">
                  <c:v>86.0745115856429</c:v>
                </c:pt>
                <c:pt idx="8">
                  <c:v>82.85536512246078</c:v>
                </c:pt>
                <c:pt idx="9">
                  <c:v>81.57505405712921</c:v>
                </c:pt>
                <c:pt idx="10">
                  <c:v>83.05878370754816</c:v>
                </c:pt>
                <c:pt idx="11">
                  <c:v>85.60938945420905</c:v>
                </c:pt>
                <c:pt idx="12">
                  <c:v>84.20786800606095</c:v>
                </c:pt>
                <c:pt idx="13">
                  <c:v>86.58333561908576</c:v>
                </c:pt>
                <c:pt idx="14">
                  <c:v>86.59617296622218</c:v>
                </c:pt>
                <c:pt idx="15">
                  <c:v>86.64208585687483</c:v>
                </c:pt>
                <c:pt idx="16">
                  <c:v>86.70254230903265</c:v>
                </c:pt>
                <c:pt idx="17">
                  <c:v>86.70748553715661</c:v>
                </c:pt>
                <c:pt idx="18">
                  <c:v>86.71241230522878</c:v>
                </c:pt>
                <c:pt idx="19">
                  <c:v>86.7173226953248</c:v>
                </c:pt>
                <c:pt idx="20">
                  <c:v>86.7222167889776</c:v>
                </c:pt>
              </c:numCache>
            </c:numRef>
          </c:val>
          <c:smooth val="0"/>
        </c:ser>
        <c:dLbls>
          <c:showLegendKey val="0"/>
          <c:showVal val="0"/>
          <c:showCatName val="0"/>
          <c:showSerName val="0"/>
          <c:showPercent val="0"/>
          <c:showBubbleSize val="0"/>
        </c:dLbls>
        <c:marker val="1"/>
        <c:smooth val="0"/>
        <c:axId val="1868430440"/>
        <c:axId val="1868425000"/>
      </c:lineChart>
      <c:catAx>
        <c:axId val="1868416056"/>
        <c:scaling>
          <c:orientation val="minMax"/>
        </c:scaling>
        <c:delete val="0"/>
        <c:axPos val="b"/>
        <c:numFmt formatCode="General" sourceLinked="1"/>
        <c:majorTickMark val="none"/>
        <c:minorTickMark val="none"/>
        <c:tickLblPos val="nextTo"/>
        <c:txPr>
          <a:bodyPr rot="-5400000" vert="horz"/>
          <a:lstStyle/>
          <a:p>
            <a:pPr>
              <a:defRPr b="1"/>
            </a:pPr>
            <a:endParaRPr lang="fr-FR"/>
          </a:p>
        </c:txPr>
        <c:crossAx val="1868419224"/>
        <c:crosses val="autoZero"/>
        <c:auto val="1"/>
        <c:lblAlgn val="ctr"/>
        <c:lblOffset val="100"/>
        <c:noMultiLvlLbl val="0"/>
      </c:catAx>
      <c:valAx>
        <c:axId val="1868419224"/>
        <c:scaling>
          <c:orientation val="minMax"/>
          <c:max val="20.0"/>
          <c:min val="10.0"/>
        </c:scaling>
        <c:delete val="0"/>
        <c:axPos val="l"/>
        <c:majorGridlines/>
        <c:title>
          <c:tx>
            <c:rich>
              <a:bodyPr rot="0" vert="horz"/>
              <a:lstStyle/>
              <a:p>
                <a:pPr>
                  <a:defRPr/>
                </a:pPr>
                <a:r>
                  <a:rPr lang="fr-BE"/>
                  <a:t>Mbd</a:t>
                </a:r>
              </a:p>
            </c:rich>
          </c:tx>
          <c:layout>
            <c:manualLayout>
              <c:xMode val="edge"/>
              <c:yMode val="edge"/>
              <c:x val="0.0295418663438842"/>
              <c:y val="0.0200436913335786"/>
            </c:manualLayout>
          </c:layout>
          <c:overlay val="0"/>
        </c:title>
        <c:numFmt formatCode="0" sourceLinked="0"/>
        <c:majorTickMark val="out"/>
        <c:minorTickMark val="out"/>
        <c:tickLblPos val="nextTo"/>
        <c:spPr>
          <a:ln w="9525">
            <a:noFill/>
          </a:ln>
        </c:spPr>
        <c:txPr>
          <a:bodyPr/>
          <a:lstStyle/>
          <a:p>
            <a:pPr>
              <a:defRPr b="1"/>
            </a:pPr>
            <a:endParaRPr lang="fr-FR"/>
          </a:p>
        </c:txPr>
        <c:crossAx val="1868416056"/>
        <c:crosses val="autoZero"/>
        <c:crossBetween val="between"/>
        <c:majorUnit val="2.0"/>
      </c:valAx>
      <c:valAx>
        <c:axId val="1868425000"/>
        <c:scaling>
          <c:orientation val="minMax"/>
          <c:max val="100.0"/>
          <c:min val="80.0"/>
        </c:scaling>
        <c:delete val="0"/>
        <c:axPos val="r"/>
        <c:title>
          <c:tx>
            <c:rich>
              <a:bodyPr rot="0" vert="horz"/>
              <a:lstStyle/>
              <a:p>
                <a:pPr>
                  <a:defRPr/>
                </a:pPr>
                <a:r>
                  <a:rPr lang="fr-BE"/>
                  <a:t>%</a:t>
                </a:r>
              </a:p>
            </c:rich>
          </c:tx>
          <c:layout>
            <c:manualLayout>
              <c:xMode val="edge"/>
              <c:yMode val="edge"/>
              <c:x val="0.902538697307312"/>
              <c:y val="0.0406497495796031"/>
            </c:manualLayout>
          </c:layout>
          <c:overlay val="0"/>
        </c:title>
        <c:numFmt formatCode="#,##0" sourceLinked="0"/>
        <c:majorTickMark val="out"/>
        <c:minorTickMark val="none"/>
        <c:tickLblPos val="nextTo"/>
        <c:txPr>
          <a:bodyPr/>
          <a:lstStyle/>
          <a:p>
            <a:pPr>
              <a:defRPr b="1"/>
            </a:pPr>
            <a:endParaRPr lang="fr-FR"/>
          </a:p>
        </c:txPr>
        <c:crossAx val="1868430440"/>
        <c:crosses val="max"/>
        <c:crossBetween val="between"/>
        <c:majorUnit val="4.0"/>
      </c:valAx>
      <c:catAx>
        <c:axId val="1868430440"/>
        <c:scaling>
          <c:orientation val="minMax"/>
        </c:scaling>
        <c:delete val="1"/>
        <c:axPos val="b"/>
        <c:numFmt formatCode="General" sourceLinked="1"/>
        <c:majorTickMark val="out"/>
        <c:minorTickMark val="none"/>
        <c:tickLblPos val="none"/>
        <c:crossAx val="1868425000"/>
        <c:crosses val="autoZero"/>
        <c:auto val="1"/>
        <c:lblAlgn val="ctr"/>
        <c:lblOffset val="100"/>
        <c:noMultiLvlLbl val="0"/>
      </c:catAx>
    </c:plotArea>
    <c:legend>
      <c:legendPos val="b"/>
      <c:layout>
        <c:manualLayout>
          <c:xMode val="edge"/>
          <c:yMode val="edge"/>
          <c:x val="0.135805929526668"/>
          <c:y val="0.0230184272174009"/>
          <c:w val="0.714163549203644"/>
          <c:h val="0.150665282210324"/>
        </c:manualLayout>
      </c:layout>
      <c:overlay val="0"/>
      <c:spPr>
        <a:solidFill>
          <a:sysClr val="window" lastClr="FFFFFF"/>
        </a:solidFill>
      </c:spPr>
      <c:txPr>
        <a:bodyPr/>
        <a:lstStyle/>
        <a:p>
          <a:pPr>
            <a:defRPr b="1"/>
          </a:pPr>
          <a:endParaRPr lang="fr-FR"/>
        </a:p>
      </c:txPr>
    </c:legend>
    <c:plotVisOnly val="1"/>
    <c:dispBlanksAs val="gap"/>
    <c:showDLblsOverMax val="0"/>
  </c:chart>
  <c:spPr>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9057961504812"/>
          <c:y val="0.0514005540974045"/>
          <c:w val="0.689915573053369"/>
          <c:h val="0.832619568387285"/>
        </c:manualLayout>
      </c:layout>
      <c:barChart>
        <c:barDir val="col"/>
        <c:grouping val="stacked"/>
        <c:varyColors val="0"/>
        <c:ser>
          <c:idx val="0"/>
          <c:order val="0"/>
          <c:tx>
            <c:strRef>
              <c:f>Publications!$J$24</c:f>
              <c:strCache>
                <c:ptCount val="1"/>
                <c:pt idx="0">
                  <c:v>charge et frais variables</c:v>
                </c:pt>
              </c:strCache>
            </c:strRef>
          </c:tx>
          <c:invertIfNegative val="0"/>
          <c:cat>
            <c:strRef>
              <c:f>Publications!$K$16:$M$16</c:f>
              <c:strCache>
                <c:ptCount val="3"/>
                <c:pt idx="0">
                  <c:v>Moyen Orient</c:v>
                </c:pt>
                <c:pt idx="1">
                  <c:v>US</c:v>
                </c:pt>
                <c:pt idx="2">
                  <c:v>Europe</c:v>
                </c:pt>
              </c:strCache>
            </c:strRef>
          </c:cat>
          <c:val>
            <c:numRef>
              <c:f>Publications!$K$24:$M$24</c:f>
              <c:numCache>
                <c:formatCode>General</c:formatCode>
                <c:ptCount val="3"/>
                <c:pt idx="0">
                  <c:v>370.0</c:v>
                </c:pt>
                <c:pt idx="1">
                  <c:v>475.0</c:v>
                </c:pt>
                <c:pt idx="2">
                  <c:v>1200.0</c:v>
                </c:pt>
              </c:numCache>
            </c:numRef>
          </c:val>
        </c:ser>
        <c:ser>
          <c:idx val="1"/>
          <c:order val="1"/>
          <c:tx>
            <c:strRef>
              <c:f>Publications!$J$25</c:f>
              <c:strCache>
                <c:ptCount val="1"/>
                <c:pt idx="0">
                  <c:v>frais fixes</c:v>
                </c:pt>
              </c:strCache>
            </c:strRef>
          </c:tx>
          <c:invertIfNegative val="0"/>
          <c:cat>
            <c:strRef>
              <c:f>Publications!$K$16:$M$16</c:f>
              <c:strCache>
                <c:ptCount val="3"/>
                <c:pt idx="0">
                  <c:v>Moyen Orient</c:v>
                </c:pt>
                <c:pt idx="1">
                  <c:v>US</c:v>
                </c:pt>
                <c:pt idx="2">
                  <c:v>Europe</c:v>
                </c:pt>
              </c:strCache>
            </c:strRef>
          </c:cat>
          <c:val>
            <c:numRef>
              <c:f>Publications!$K$25:$M$25</c:f>
              <c:numCache>
                <c:formatCode>General</c:formatCode>
                <c:ptCount val="3"/>
                <c:pt idx="0">
                  <c:v>95.0</c:v>
                </c:pt>
                <c:pt idx="1">
                  <c:v>105.0</c:v>
                </c:pt>
                <c:pt idx="2">
                  <c:v>360.0</c:v>
                </c:pt>
              </c:numCache>
            </c:numRef>
          </c:val>
        </c:ser>
        <c:ser>
          <c:idx val="2"/>
          <c:order val="2"/>
          <c:tx>
            <c:strRef>
              <c:f>Publications!$J$26</c:f>
              <c:strCache>
                <c:ptCount val="1"/>
                <c:pt idx="0">
                  <c:v>logistique</c:v>
                </c:pt>
              </c:strCache>
            </c:strRef>
          </c:tx>
          <c:invertIfNegative val="0"/>
          <c:cat>
            <c:strRef>
              <c:f>Publications!$K$16:$M$16</c:f>
              <c:strCache>
                <c:ptCount val="3"/>
                <c:pt idx="0">
                  <c:v>Moyen Orient</c:v>
                </c:pt>
                <c:pt idx="1">
                  <c:v>US</c:v>
                </c:pt>
                <c:pt idx="2">
                  <c:v>Europe</c:v>
                </c:pt>
              </c:strCache>
            </c:strRef>
          </c:cat>
          <c:val>
            <c:numRef>
              <c:f>Publications!$K$26:$M$26</c:f>
              <c:numCache>
                <c:formatCode>General</c:formatCode>
                <c:ptCount val="3"/>
                <c:pt idx="0">
                  <c:v>255.0</c:v>
                </c:pt>
                <c:pt idx="1">
                  <c:v>330.0</c:v>
                </c:pt>
                <c:pt idx="2">
                  <c:v>60.0</c:v>
                </c:pt>
              </c:numCache>
            </c:numRef>
          </c:val>
        </c:ser>
        <c:dLbls>
          <c:showLegendKey val="0"/>
          <c:showVal val="0"/>
          <c:showCatName val="0"/>
          <c:showSerName val="0"/>
          <c:showPercent val="0"/>
          <c:showBubbleSize val="0"/>
        </c:dLbls>
        <c:gapWidth val="150"/>
        <c:overlap val="100"/>
        <c:axId val="102170904"/>
        <c:axId val="102173912"/>
      </c:barChart>
      <c:catAx>
        <c:axId val="102170904"/>
        <c:scaling>
          <c:orientation val="minMax"/>
        </c:scaling>
        <c:delete val="0"/>
        <c:axPos val="b"/>
        <c:numFmt formatCode="General" sourceLinked="1"/>
        <c:majorTickMark val="out"/>
        <c:minorTickMark val="none"/>
        <c:tickLblPos val="nextTo"/>
        <c:txPr>
          <a:bodyPr/>
          <a:lstStyle/>
          <a:p>
            <a:pPr>
              <a:defRPr sz="1200"/>
            </a:pPr>
            <a:endParaRPr lang="fr-FR"/>
          </a:p>
        </c:txPr>
        <c:crossAx val="102173912"/>
        <c:crosses val="autoZero"/>
        <c:auto val="1"/>
        <c:lblAlgn val="ctr"/>
        <c:lblOffset val="100"/>
        <c:noMultiLvlLbl val="0"/>
      </c:catAx>
      <c:valAx>
        <c:axId val="102173912"/>
        <c:scaling>
          <c:orientation val="minMax"/>
        </c:scaling>
        <c:delete val="0"/>
        <c:axPos val="l"/>
        <c:majorGridlines/>
        <c:numFmt formatCode="General" sourceLinked="1"/>
        <c:majorTickMark val="out"/>
        <c:minorTickMark val="none"/>
        <c:tickLblPos val="nextTo"/>
        <c:txPr>
          <a:bodyPr/>
          <a:lstStyle/>
          <a:p>
            <a:pPr>
              <a:defRPr sz="1200">
                <a:solidFill>
                  <a:schemeClr val="bg1"/>
                </a:solidFill>
              </a:defRPr>
            </a:pPr>
            <a:endParaRPr lang="fr-FR"/>
          </a:p>
        </c:txPr>
        <c:crossAx val="102170904"/>
        <c:crosses val="autoZero"/>
        <c:crossBetween val="between"/>
      </c:valAx>
    </c:plotArea>
    <c:legend>
      <c:legendPos val="r"/>
      <c:layout>
        <c:manualLayout>
          <c:xMode val="edge"/>
          <c:yMode val="edge"/>
          <c:x val="0.170529749095094"/>
          <c:y val="0.0450328214122784"/>
          <c:w val="0.296760065068219"/>
          <c:h val="0.274200029783925"/>
        </c:manualLayout>
      </c:layout>
      <c:overlay val="0"/>
      <c:txPr>
        <a:bodyPr/>
        <a:lstStyle/>
        <a:p>
          <a:pPr>
            <a:defRPr sz="1200"/>
          </a:pPr>
          <a:endParaRPr lang="fr-FR"/>
        </a:p>
      </c:txPr>
    </c:legend>
    <c:plotVisOnly val="1"/>
    <c:dispBlanksAs val="gap"/>
    <c:showDLblsOverMax val="0"/>
  </c:chart>
  <c:spPr>
    <a:noFill/>
    <a:ln>
      <a:no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AB14E-5F79-422C-B582-85FE4F5FE4D4}" type="doc">
      <dgm:prSet loTypeId="urn:microsoft.com/office/officeart/2005/8/layout/cycle1" loCatId="cycle" qsTypeId="urn:microsoft.com/office/officeart/2005/8/quickstyle/3d4" qsCatId="3D" csTypeId="urn:microsoft.com/office/officeart/2005/8/colors/accent1_2#2" csCatId="accent1" phldr="1"/>
      <dgm:spPr/>
      <dgm:t>
        <a:bodyPr/>
        <a:lstStyle/>
        <a:p>
          <a:endParaRPr lang="en-US"/>
        </a:p>
      </dgm:t>
    </dgm:pt>
    <dgm:pt modelId="{145C4F99-D394-42B7-BCFB-9BE7D859DCBE}">
      <dgm:prSet phldrT="[Text]" custT="1"/>
      <dgm:spPr/>
      <dgm:t>
        <a:bodyPr/>
        <a:lstStyle/>
        <a:p>
          <a:r>
            <a:rPr lang="en-US" sz="2400" b="1" dirty="0" smtClean="0"/>
            <a:t>Transport</a:t>
          </a:r>
          <a:endParaRPr lang="en-US" sz="2400" b="1" dirty="0"/>
        </a:p>
      </dgm:t>
    </dgm:pt>
    <dgm:pt modelId="{27DD1B3F-4ABA-47BD-A205-11546DDBA1A8}" type="parTrans" cxnId="{7DF22176-3D4D-4404-8DC4-F6152D6CE113}">
      <dgm:prSet/>
      <dgm:spPr/>
      <dgm:t>
        <a:bodyPr/>
        <a:lstStyle/>
        <a:p>
          <a:endParaRPr lang="en-US" sz="3600"/>
        </a:p>
      </dgm:t>
    </dgm:pt>
    <dgm:pt modelId="{0525B326-259C-4510-8778-7D1EFE086BCB}" type="sibTrans" cxnId="{7DF22176-3D4D-4404-8DC4-F6152D6CE113}">
      <dgm:prSet/>
      <dgm:spPr/>
      <dgm:t>
        <a:bodyPr/>
        <a:lstStyle/>
        <a:p>
          <a:endParaRPr lang="en-US" sz="3600"/>
        </a:p>
      </dgm:t>
    </dgm:pt>
    <dgm:pt modelId="{D502D319-0B3A-43C9-8AEE-50AB63FFA475}">
      <dgm:prSet phldrT="[Text]" custT="1"/>
      <dgm:spPr/>
      <dgm:t>
        <a:bodyPr/>
        <a:lstStyle/>
        <a:p>
          <a:r>
            <a:rPr lang="en-US" sz="2400" b="1" dirty="0" err="1" smtClean="0"/>
            <a:t>Stockage</a:t>
          </a:r>
          <a:endParaRPr lang="en-US" sz="2400" b="1" dirty="0"/>
        </a:p>
      </dgm:t>
    </dgm:pt>
    <dgm:pt modelId="{17307E39-A8D5-451B-9CA0-C27DB45C54FF}" type="parTrans" cxnId="{9296C644-F07F-4208-B3E7-DC3579384DC6}">
      <dgm:prSet/>
      <dgm:spPr/>
      <dgm:t>
        <a:bodyPr/>
        <a:lstStyle/>
        <a:p>
          <a:endParaRPr lang="en-US" sz="3600"/>
        </a:p>
      </dgm:t>
    </dgm:pt>
    <dgm:pt modelId="{7B032DB2-3175-4224-B906-88608F6B3B01}" type="sibTrans" cxnId="{9296C644-F07F-4208-B3E7-DC3579384DC6}">
      <dgm:prSet/>
      <dgm:spPr/>
      <dgm:t>
        <a:bodyPr/>
        <a:lstStyle/>
        <a:p>
          <a:endParaRPr lang="en-US" sz="3600"/>
        </a:p>
      </dgm:t>
    </dgm:pt>
    <dgm:pt modelId="{C829FBE5-A292-4895-8074-6BB8043904A3}">
      <dgm:prSet phldrT="[Text]" custT="1"/>
      <dgm:spPr/>
      <dgm:t>
        <a:bodyPr/>
        <a:lstStyle/>
        <a:p>
          <a:r>
            <a:rPr lang="en-US" sz="2400" b="1" dirty="0" smtClean="0"/>
            <a:t>Injection</a:t>
          </a:r>
          <a:endParaRPr lang="en-US" sz="2400" b="1" dirty="0"/>
        </a:p>
      </dgm:t>
    </dgm:pt>
    <dgm:pt modelId="{BDE4F553-490F-48D5-A98E-A209EE9D289B}" type="parTrans" cxnId="{C0348D62-CC26-4B88-A401-880172FDDECC}">
      <dgm:prSet/>
      <dgm:spPr/>
      <dgm:t>
        <a:bodyPr/>
        <a:lstStyle/>
        <a:p>
          <a:endParaRPr lang="en-US" sz="3600"/>
        </a:p>
      </dgm:t>
    </dgm:pt>
    <dgm:pt modelId="{D621BB8B-3C9F-471E-BE97-B86863905FB0}" type="sibTrans" cxnId="{C0348D62-CC26-4B88-A401-880172FDDECC}">
      <dgm:prSet/>
      <dgm:spPr/>
      <dgm:t>
        <a:bodyPr/>
        <a:lstStyle/>
        <a:p>
          <a:endParaRPr lang="en-US" sz="3600"/>
        </a:p>
      </dgm:t>
    </dgm:pt>
    <dgm:pt modelId="{A058C59C-EA4B-4C73-84F0-62B4D9F3588B}">
      <dgm:prSet phldrT="[Text]" custT="1"/>
      <dgm:spPr/>
      <dgm:t>
        <a:bodyPr/>
        <a:lstStyle/>
        <a:p>
          <a:r>
            <a:rPr lang="en-US" sz="2400" b="1" dirty="0" err="1" smtClean="0">
              <a:solidFill>
                <a:schemeClr val="accent1"/>
              </a:solidFill>
            </a:rPr>
            <a:t>Prélèvement</a:t>
          </a:r>
          <a:endParaRPr lang="en-US" sz="2400" b="1" dirty="0">
            <a:solidFill>
              <a:schemeClr val="accent1"/>
            </a:solidFill>
          </a:endParaRPr>
        </a:p>
      </dgm:t>
    </dgm:pt>
    <dgm:pt modelId="{AD3A562A-A1F9-4E51-B91D-4FD9A7B8AE6E}" type="parTrans" cxnId="{094032A6-8A29-4B6F-8FAD-6F6EE69AE277}">
      <dgm:prSet/>
      <dgm:spPr/>
      <dgm:t>
        <a:bodyPr/>
        <a:lstStyle/>
        <a:p>
          <a:endParaRPr lang="en-US" sz="3600"/>
        </a:p>
      </dgm:t>
    </dgm:pt>
    <dgm:pt modelId="{021D95A8-20EB-4848-A3F7-BEE96FC30762}" type="sibTrans" cxnId="{094032A6-8A29-4B6F-8FAD-6F6EE69AE277}">
      <dgm:prSet/>
      <dgm:spPr/>
      <dgm:t>
        <a:bodyPr/>
        <a:lstStyle/>
        <a:p>
          <a:endParaRPr lang="en-US" sz="3600"/>
        </a:p>
      </dgm:t>
    </dgm:pt>
    <dgm:pt modelId="{C59894CA-5396-4D25-B672-4FB4CEA5D76C}">
      <dgm:prSet custT="1"/>
      <dgm:spPr/>
      <dgm:t>
        <a:bodyPr/>
        <a:lstStyle/>
        <a:p>
          <a:r>
            <a:rPr lang="en-US" sz="2400" b="1" dirty="0" err="1" smtClean="0"/>
            <a:t>Traitement</a:t>
          </a:r>
          <a:r>
            <a:rPr lang="en-US" sz="2400" b="1" dirty="0" smtClean="0"/>
            <a:t>/ </a:t>
          </a:r>
        </a:p>
        <a:p>
          <a:r>
            <a:rPr lang="en-US" sz="2400" b="1" dirty="0" err="1" smtClean="0"/>
            <a:t>Recyclage</a:t>
          </a:r>
          <a:endParaRPr lang="en-US" sz="2400" b="1" dirty="0"/>
        </a:p>
      </dgm:t>
    </dgm:pt>
    <dgm:pt modelId="{F803E6E7-689A-437C-B5D3-CDE74358FDD0}" type="parTrans" cxnId="{9187654A-3C61-42BC-A89E-5A6DC0295C54}">
      <dgm:prSet/>
      <dgm:spPr/>
      <dgm:t>
        <a:bodyPr/>
        <a:lstStyle/>
        <a:p>
          <a:endParaRPr lang="en-US" sz="3600"/>
        </a:p>
      </dgm:t>
    </dgm:pt>
    <dgm:pt modelId="{E8A9DFE9-C44B-428A-9AD9-617A6E92AE45}" type="sibTrans" cxnId="{9187654A-3C61-42BC-A89E-5A6DC0295C54}">
      <dgm:prSet/>
      <dgm:spPr/>
      <dgm:t>
        <a:bodyPr/>
        <a:lstStyle/>
        <a:p>
          <a:endParaRPr lang="en-US" sz="3600"/>
        </a:p>
      </dgm:t>
    </dgm:pt>
    <dgm:pt modelId="{26F07758-29C9-4C9A-BF5D-D72AC6476246}">
      <dgm:prSet custT="1"/>
      <dgm:spPr/>
      <dgm:t>
        <a:bodyPr/>
        <a:lstStyle/>
        <a:p>
          <a:r>
            <a:rPr lang="en-US" sz="2400" b="1" dirty="0" smtClean="0"/>
            <a:t>Effluents</a:t>
          </a:r>
          <a:endParaRPr lang="en-US" sz="2400" b="1" dirty="0"/>
        </a:p>
      </dgm:t>
    </dgm:pt>
    <dgm:pt modelId="{F652B447-3EAF-45E8-8F27-EFC66474E590}" type="parTrans" cxnId="{74CC19E4-41C1-40EE-92B4-B142097B1D01}">
      <dgm:prSet/>
      <dgm:spPr/>
      <dgm:t>
        <a:bodyPr/>
        <a:lstStyle/>
        <a:p>
          <a:endParaRPr lang="en-US" sz="3600"/>
        </a:p>
      </dgm:t>
    </dgm:pt>
    <dgm:pt modelId="{DD56B23E-3B61-4056-9A26-E9277A16EDEE}" type="sibTrans" cxnId="{74CC19E4-41C1-40EE-92B4-B142097B1D01}">
      <dgm:prSet/>
      <dgm:spPr/>
      <dgm:t>
        <a:bodyPr/>
        <a:lstStyle/>
        <a:p>
          <a:endParaRPr lang="en-US" sz="3600"/>
        </a:p>
      </dgm:t>
    </dgm:pt>
    <dgm:pt modelId="{20E36E1A-0078-427A-B8EF-6684598D7831}">
      <dgm:prSet phldrT="[Text]" custT="1"/>
      <dgm:spPr/>
      <dgm:t>
        <a:bodyPr/>
        <a:lstStyle/>
        <a:p>
          <a:r>
            <a:rPr lang="en-US" sz="2400" b="1" dirty="0" err="1" smtClean="0"/>
            <a:t>Traitement</a:t>
          </a:r>
          <a:endParaRPr lang="en-US" sz="2400" b="1" dirty="0"/>
        </a:p>
      </dgm:t>
    </dgm:pt>
    <dgm:pt modelId="{3849F0E6-14E1-4D64-881B-F28279CDBD09}" type="sibTrans" cxnId="{3CF1C0D8-422A-4E41-B695-6E9E164A7BAE}">
      <dgm:prSet/>
      <dgm:spPr/>
      <dgm:t>
        <a:bodyPr/>
        <a:lstStyle/>
        <a:p>
          <a:endParaRPr lang="en-US" sz="3600"/>
        </a:p>
      </dgm:t>
    </dgm:pt>
    <dgm:pt modelId="{AB73ABDD-DB0E-4BF5-9894-BFE59521F0F4}" type="parTrans" cxnId="{3CF1C0D8-422A-4E41-B695-6E9E164A7BAE}">
      <dgm:prSet/>
      <dgm:spPr/>
      <dgm:t>
        <a:bodyPr/>
        <a:lstStyle/>
        <a:p>
          <a:endParaRPr lang="en-US" sz="3600"/>
        </a:p>
      </dgm:t>
    </dgm:pt>
    <dgm:pt modelId="{578AD62A-BBBB-44AF-93CD-F994680B082C}" type="pres">
      <dgm:prSet presAssocID="{0A4AB14E-5F79-422C-B582-85FE4F5FE4D4}" presName="cycle" presStyleCnt="0">
        <dgm:presLayoutVars>
          <dgm:dir/>
          <dgm:resizeHandles val="exact"/>
        </dgm:presLayoutVars>
      </dgm:prSet>
      <dgm:spPr/>
      <dgm:t>
        <a:bodyPr/>
        <a:lstStyle/>
        <a:p>
          <a:endParaRPr lang="en-GB"/>
        </a:p>
      </dgm:t>
    </dgm:pt>
    <dgm:pt modelId="{55FF52AC-DB16-47B8-B09C-B65C208EBFEF}" type="pres">
      <dgm:prSet presAssocID="{145C4F99-D394-42B7-BCFB-9BE7D859DCBE}" presName="dummy" presStyleCnt="0"/>
      <dgm:spPr/>
    </dgm:pt>
    <dgm:pt modelId="{AC81A735-2701-4430-AC7F-6997F484E670}" type="pres">
      <dgm:prSet presAssocID="{145C4F99-D394-42B7-BCFB-9BE7D859DCBE}" presName="node" presStyleLbl="revTx" presStyleIdx="0" presStyleCnt="7" custScaleX="186025">
        <dgm:presLayoutVars>
          <dgm:bulletEnabled val="1"/>
        </dgm:presLayoutVars>
      </dgm:prSet>
      <dgm:spPr/>
      <dgm:t>
        <a:bodyPr/>
        <a:lstStyle/>
        <a:p>
          <a:endParaRPr lang="en-GB"/>
        </a:p>
      </dgm:t>
    </dgm:pt>
    <dgm:pt modelId="{755A33EC-2222-417F-8120-08CC68A78054}" type="pres">
      <dgm:prSet presAssocID="{0525B326-259C-4510-8778-7D1EFE086BCB}" presName="sibTrans" presStyleLbl="node1" presStyleIdx="0" presStyleCnt="7"/>
      <dgm:spPr/>
      <dgm:t>
        <a:bodyPr/>
        <a:lstStyle/>
        <a:p>
          <a:endParaRPr lang="en-GB"/>
        </a:p>
      </dgm:t>
    </dgm:pt>
    <dgm:pt modelId="{7AD6C581-C0F1-40FA-B0F4-DA825ED4D7F0}" type="pres">
      <dgm:prSet presAssocID="{D502D319-0B3A-43C9-8AEE-50AB63FFA475}" presName="dummy" presStyleCnt="0"/>
      <dgm:spPr/>
    </dgm:pt>
    <dgm:pt modelId="{3F54CEDE-D074-4736-AE16-E4EA3961FAB4}" type="pres">
      <dgm:prSet presAssocID="{D502D319-0B3A-43C9-8AEE-50AB63FFA475}" presName="node" presStyleLbl="revTx" presStyleIdx="1" presStyleCnt="7" custScaleX="193183">
        <dgm:presLayoutVars>
          <dgm:bulletEnabled val="1"/>
        </dgm:presLayoutVars>
      </dgm:prSet>
      <dgm:spPr/>
      <dgm:t>
        <a:bodyPr/>
        <a:lstStyle/>
        <a:p>
          <a:endParaRPr lang="en-US"/>
        </a:p>
      </dgm:t>
    </dgm:pt>
    <dgm:pt modelId="{D3CF5F9F-C583-47F0-AEB0-DC4F81E440C5}" type="pres">
      <dgm:prSet presAssocID="{7B032DB2-3175-4224-B906-88608F6B3B01}" presName="sibTrans" presStyleLbl="node1" presStyleIdx="1" presStyleCnt="7"/>
      <dgm:spPr/>
      <dgm:t>
        <a:bodyPr/>
        <a:lstStyle/>
        <a:p>
          <a:endParaRPr lang="en-GB"/>
        </a:p>
      </dgm:t>
    </dgm:pt>
    <dgm:pt modelId="{5508BA5A-11A9-4195-B01A-6A6A65FFAB6C}" type="pres">
      <dgm:prSet presAssocID="{20E36E1A-0078-427A-B8EF-6684598D7831}" presName="dummy" presStyleCnt="0"/>
      <dgm:spPr/>
    </dgm:pt>
    <dgm:pt modelId="{87BAF566-7989-4726-92E1-9515CE6DC9DD}" type="pres">
      <dgm:prSet presAssocID="{20E36E1A-0078-427A-B8EF-6684598D7831}" presName="node" presStyleLbl="revTx" presStyleIdx="2" presStyleCnt="7" custScaleX="181313">
        <dgm:presLayoutVars>
          <dgm:bulletEnabled val="1"/>
        </dgm:presLayoutVars>
      </dgm:prSet>
      <dgm:spPr/>
      <dgm:t>
        <a:bodyPr/>
        <a:lstStyle/>
        <a:p>
          <a:endParaRPr lang="en-US"/>
        </a:p>
      </dgm:t>
    </dgm:pt>
    <dgm:pt modelId="{DEC5E19F-2F41-40F7-9743-7A0168449D23}" type="pres">
      <dgm:prSet presAssocID="{3849F0E6-14E1-4D64-881B-F28279CDBD09}" presName="sibTrans" presStyleLbl="node1" presStyleIdx="2" presStyleCnt="7"/>
      <dgm:spPr/>
      <dgm:t>
        <a:bodyPr/>
        <a:lstStyle/>
        <a:p>
          <a:endParaRPr lang="en-GB"/>
        </a:p>
      </dgm:t>
    </dgm:pt>
    <dgm:pt modelId="{39E3F208-35F8-440B-BE2F-B265B2CA447B}" type="pres">
      <dgm:prSet presAssocID="{C829FBE5-A292-4895-8074-6BB8043904A3}" presName="dummy" presStyleCnt="0"/>
      <dgm:spPr/>
    </dgm:pt>
    <dgm:pt modelId="{C0B70B31-2810-4072-BB1B-82104E808383}" type="pres">
      <dgm:prSet presAssocID="{C829FBE5-A292-4895-8074-6BB8043904A3}" presName="node" presStyleLbl="revTx" presStyleIdx="3" presStyleCnt="7" custScaleX="192021">
        <dgm:presLayoutVars>
          <dgm:bulletEnabled val="1"/>
        </dgm:presLayoutVars>
      </dgm:prSet>
      <dgm:spPr/>
      <dgm:t>
        <a:bodyPr/>
        <a:lstStyle/>
        <a:p>
          <a:endParaRPr lang="en-US"/>
        </a:p>
      </dgm:t>
    </dgm:pt>
    <dgm:pt modelId="{72681077-0624-4739-9445-ED4BB49D8C42}" type="pres">
      <dgm:prSet presAssocID="{D621BB8B-3C9F-471E-BE97-B86863905FB0}" presName="sibTrans" presStyleLbl="node1" presStyleIdx="3" presStyleCnt="7"/>
      <dgm:spPr/>
      <dgm:t>
        <a:bodyPr/>
        <a:lstStyle/>
        <a:p>
          <a:endParaRPr lang="en-GB"/>
        </a:p>
      </dgm:t>
    </dgm:pt>
    <dgm:pt modelId="{0FF1146A-89BE-4972-A862-D9AD745FB9C7}" type="pres">
      <dgm:prSet presAssocID="{26F07758-29C9-4C9A-BF5D-D72AC6476246}" presName="dummy" presStyleCnt="0"/>
      <dgm:spPr/>
    </dgm:pt>
    <dgm:pt modelId="{28990F23-D784-431C-B756-A0B935D9A77B}" type="pres">
      <dgm:prSet presAssocID="{26F07758-29C9-4C9A-BF5D-D72AC6476246}" presName="node" presStyleLbl="revTx" presStyleIdx="4" presStyleCnt="7" custScaleX="187625">
        <dgm:presLayoutVars>
          <dgm:bulletEnabled val="1"/>
        </dgm:presLayoutVars>
      </dgm:prSet>
      <dgm:spPr/>
      <dgm:t>
        <a:bodyPr/>
        <a:lstStyle/>
        <a:p>
          <a:endParaRPr lang="en-GB"/>
        </a:p>
      </dgm:t>
    </dgm:pt>
    <dgm:pt modelId="{FE909731-8BC2-4FD7-87B9-17ADB5F51200}" type="pres">
      <dgm:prSet presAssocID="{DD56B23E-3B61-4056-9A26-E9277A16EDEE}" presName="sibTrans" presStyleLbl="node1" presStyleIdx="4" presStyleCnt="7"/>
      <dgm:spPr/>
      <dgm:t>
        <a:bodyPr/>
        <a:lstStyle/>
        <a:p>
          <a:endParaRPr lang="en-GB"/>
        </a:p>
      </dgm:t>
    </dgm:pt>
    <dgm:pt modelId="{EDE2B685-E056-4A22-B707-B2BB8EE750AB}" type="pres">
      <dgm:prSet presAssocID="{C59894CA-5396-4D25-B672-4FB4CEA5D76C}" presName="dummy" presStyleCnt="0"/>
      <dgm:spPr/>
    </dgm:pt>
    <dgm:pt modelId="{D8252441-C9E9-4365-A165-2CB356934C3F}" type="pres">
      <dgm:prSet presAssocID="{C59894CA-5396-4D25-B672-4FB4CEA5D76C}" presName="node" presStyleLbl="revTx" presStyleIdx="5" presStyleCnt="7" custScaleX="202396">
        <dgm:presLayoutVars>
          <dgm:bulletEnabled val="1"/>
        </dgm:presLayoutVars>
      </dgm:prSet>
      <dgm:spPr/>
      <dgm:t>
        <a:bodyPr/>
        <a:lstStyle/>
        <a:p>
          <a:endParaRPr lang="en-GB"/>
        </a:p>
      </dgm:t>
    </dgm:pt>
    <dgm:pt modelId="{2C19B39D-B3FB-4B97-97A7-6F8E222DE8BB}" type="pres">
      <dgm:prSet presAssocID="{E8A9DFE9-C44B-428A-9AD9-617A6E92AE45}" presName="sibTrans" presStyleLbl="node1" presStyleIdx="5" presStyleCnt="7"/>
      <dgm:spPr/>
      <dgm:t>
        <a:bodyPr/>
        <a:lstStyle/>
        <a:p>
          <a:endParaRPr lang="en-GB"/>
        </a:p>
      </dgm:t>
    </dgm:pt>
    <dgm:pt modelId="{D9062326-B5D1-493C-8C0E-20E77F2CA1B1}" type="pres">
      <dgm:prSet presAssocID="{A058C59C-EA4B-4C73-84F0-62B4D9F3588B}" presName="dummy" presStyleCnt="0"/>
      <dgm:spPr/>
    </dgm:pt>
    <dgm:pt modelId="{157792CA-091B-4933-AA38-2580AE243D86}" type="pres">
      <dgm:prSet presAssocID="{A058C59C-EA4B-4C73-84F0-62B4D9F3588B}" presName="node" presStyleLbl="revTx" presStyleIdx="6" presStyleCnt="7" custScaleX="216122" custRadScaleRad="104798" custRadScaleInc="-28635">
        <dgm:presLayoutVars>
          <dgm:bulletEnabled val="1"/>
        </dgm:presLayoutVars>
      </dgm:prSet>
      <dgm:spPr/>
      <dgm:t>
        <a:bodyPr/>
        <a:lstStyle/>
        <a:p>
          <a:endParaRPr lang="en-GB"/>
        </a:p>
      </dgm:t>
    </dgm:pt>
    <dgm:pt modelId="{37FF3EE5-46C8-40D9-A15E-99BD1752E11D}" type="pres">
      <dgm:prSet presAssocID="{021D95A8-20EB-4848-A3F7-BEE96FC30762}" presName="sibTrans" presStyleLbl="node1" presStyleIdx="6" presStyleCnt="7"/>
      <dgm:spPr/>
      <dgm:t>
        <a:bodyPr/>
        <a:lstStyle/>
        <a:p>
          <a:endParaRPr lang="en-GB"/>
        </a:p>
      </dgm:t>
    </dgm:pt>
  </dgm:ptLst>
  <dgm:cxnLst>
    <dgm:cxn modelId="{7DF22176-3D4D-4404-8DC4-F6152D6CE113}" srcId="{0A4AB14E-5F79-422C-B582-85FE4F5FE4D4}" destId="{145C4F99-D394-42B7-BCFB-9BE7D859DCBE}" srcOrd="0" destOrd="0" parTransId="{27DD1B3F-4ABA-47BD-A205-11546DDBA1A8}" sibTransId="{0525B326-259C-4510-8778-7D1EFE086BCB}"/>
    <dgm:cxn modelId="{9187654A-3C61-42BC-A89E-5A6DC0295C54}" srcId="{0A4AB14E-5F79-422C-B582-85FE4F5FE4D4}" destId="{C59894CA-5396-4D25-B672-4FB4CEA5D76C}" srcOrd="5" destOrd="0" parTransId="{F803E6E7-689A-437C-B5D3-CDE74358FDD0}" sibTransId="{E8A9DFE9-C44B-428A-9AD9-617A6E92AE45}"/>
    <dgm:cxn modelId="{BD0C8114-D802-4CB3-8A0A-B9DA5CC2504D}" type="presOf" srcId="{DD56B23E-3B61-4056-9A26-E9277A16EDEE}" destId="{FE909731-8BC2-4FD7-87B9-17ADB5F51200}" srcOrd="0" destOrd="0" presId="urn:microsoft.com/office/officeart/2005/8/layout/cycle1"/>
    <dgm:cxn modelId="{CB994968-FE7C-46D3-899A-53723A149738}" type="presOf" srcId="{0525B326-259C-4510-8778-7D1EFE086BCB}" destId="{755A33EC-2222-417F-8120-08CC68A78054}" srcOrd="0" destOrd="0" presId="urn:microsoft.com/office/officeart/2005/8/layout/cycle1"/>
    <dgm:cxn modelId="{BE1D8A27-5CFB-400B-AC33-956E47BAB249}" type="presOf" srcId="{D621BB8B-3C9F-471E-BE97-B86863905FB0}" destId="{72681077-0624-4739-9445-ED4BB49D8C42}" srcOrd="0" destOrd="0" presId="urn:microsoft.com/office/officeart/2005/8/layout/cycle1"/>
    <dgm:cxn modelId="{EA934880-64DD-425C-98F5-1B82FAA7A3C9}" type="presOf" srcId="{A058C59C-EA4B-4C73-84F0-62B4D9F3588B}" destId="{157792CA-091B-4933-AA38-2580AE243D86}" srcOrd="0" destOrd="0" presId="urn:microsoft.com/office/officeart/2005/8/layout/cycle1"/>
    <dgm:cxn modelId="{D9521ADB-CE0B-431F-9338-7DC99B4B906C}" type="presOf" srcId="{3849F0E6-14E1-4D64-881B-F28279CDBD09}" destId="{DEC5E19F-2F41-40F7-9743-7A0168449D23}" srcOrd="0" destOrd="0" presId="urn:microsoft.com/office/officeart/2005/8/layout/cycle1"/>
    <dgm:cxn modelId="{74CC19E4-41C1-40EE-92B4-B142097B1D01}" srcId="{0A4AB14E-5F79-422C-B582-85FE4F5FE4D4}" destId="{26F07758-29C9-4C9A-BF5D-D72AC6476246}" srcOrd="4" destOrd="0" parTransId="{F652B447-3EAF-45E8-8F27-EFC66474E590}" sibTransId="{DD56B23E-3B61-4056-9A26-E9277A16EDEE}"/>
    <dgm:cxn modelId="{D9A539F4-B5F8-403D-8B60-27FB3FACEB1D}" type="presOf" srcId="{C829FBE5-A292-4895-8074-6BB8043904A3}" destId="{C0B70B31-2810-4072-BB1B-82104E808383}" srcOrd="0" destOrd="0" presId="urn:microsoft.com/office/officeart/2005/8/layout/cycle1"/>
    <dgm:cxn modelId="{D325B70A-81AD-4A4F-B317-B93A2767F3A7}" type="presOf" srcId="{D502D319-0B3A-43C9-8AEE-50AB63FFA475}" destId="{3F54CEDE-D074-4736-AE16-E4EA3961FAB4}" srcOrd="0" destOrd="0" presId="urn:microsoft.com/office/officeart/2005/8/layout/cycle1"/>
    <dgm:cxn modelId="{DB0A0C1A-FA55-4099-BD2D-E9FDC06F21AE}" type="presOf" srcId="{26F07758-29C9-4C9A-BF5D-D72AC6476246}" destId="{28990F23-D784-431C-B756-A0B935D9A77B}" srcOrd="0" destOrd="0" presId="urn:microsoft.com/office/officeart/2005/8/layout/cycle1"/>
    <dgm:cxn modelId="{C0348D62-CC26-4B88-A401-880172FDDECC}" srcId="{0A4AB14E-5F79-422C-B582-85FE4F5FE4D4}" destId="{C829FBE5-A292-4895-8074-6BB8043904A3}" srcOrd="3" destOrd="0" parTransId="{BDE4F553-490F-48D5-A98E-A209EE9D289B}" sibTransId="{D621BB8B-3C9F-471E-BE97-B86863905FB0}"/>
    <dgm:cxn modelId="{3CF1C0D8-422A-4E41-B695-6E9E164A7BAE}" srcId="{0A4AB14E-5F79-422C-B582-85FE4F5FE4D4}" destId="{20E36E1A-0078-427A-B8EF-6684598D7831}" srcOrd="2" destOrd="0" parTransId="{AB73ABDD-DB0E-4BF5-9894-BFE59521F0F4}" sibTransId="{3849F0E6-14E1-4D64-881B-F28279CDBD09}"/>
    <dgm:cxn modelId="{613CAB09-2BC1-49B9-B787-1640891C897D}" type="presOf" srcId="{7B032DB2-3175-4224-B906-88608F6B3B01}" destId="{D3CF5F9F-C583-47F0-AEB0-DC4F81E440C5}" srcOrd="0" destOrd="0" presId="urn:microsoft.com/office/officeart/2005/8/layout/cycle1"/>
    <dgm:cxn modelId="{094032A6-8A29-4B6F-8FAD-6F6EE69AE277}" srcId="{0A4AB14E-5F79-422C-B582-85FE4F5FE4D4}" destId="{A058C59C-EA4B-4C73-84F0-62B4D9F3588B}" srcOrd="6" destOrd="0" parTransId="{AD3A562A-A1F9-4E51-B91D-4FD9A7B8AE6E}" sibTransId="{021D95A8-20EB-4848-A3F7-BEE96FC30762}"/>
    <dgm:cxn modelId="{C5279991-854D-413D-A244-01607A7BD3DD}" type="presOf" srcId="{E8A9DFE9-C44B-428A-9AD9-617A6E92AE45}" destId="{2C19B39D-B3FB-4B97-97A7-6F8E222DE8BB}" srcOrd="0" destOrd="0" presId="urn:microsoft.com/office/officeart/2005/8/layout/cycle1"/>
    <dgm:cxn modelId="{9296C644-F07F-4208-B3E7-DC3579384DC6}" srcId="{0A4AB14E-5F79-422C-B582-85FE4F5FE4D4}" destId="{D502D319-0B3A-43C9-8AEE-50AB63FFA475}" srcOrd="1" destOrd="0" parTransId="{17307E39-A8D5-451B-9CA0-C27DB45C54FF}" sibTransId="{7B032DB2-3175-4224-B906-88608F6B3B01}"/>
    <dgm:cxn modelId="{C2F94B12-6C58-4A0A-8900-497B0BE76FDD}" type="presOf" srcId="{20E36E1A-0078-427A-B8EF-6684598D7831}" destId="{87BAF566-7989-4726-92E1-9515CE6DC9DD}" srcOrd="0" destOrd="0" presId="urn:microsoft.com/office/officeart/2005/8/layout/cycle1"/>
    <dgm:cxn modelId="{058292F7-F6B1-446F-8D46-73D8CF884616}" type="presOf" srcId="{0A4AB14E-5F79-422C-B582-85FE4F5FE4D4}" destId="{578AD62A-BBBB-44AF-93CD-F994680B082C}" srcOrd="0" destOrd="0" presId="urn:microsoft.com/office/officeart/2005/8/layout/cycle1"/>
    <dgm:cxn modelId="{AEB9B85C-91FD-4E19-8D08-8EA70FB4F0CB}" type="presOf" srcId="{021D95A8-20EB-4848-A3F7-BEE96FC30762}" destId="{37FF3EE5-46C8-40D9-A15E-99BD1752E11D}" srcOrd="0" destOrd="0" presId="urn:microsoft.com/office/officeart/2005/8/layout/cycle1"/>
    <dgm:cxn modelId="{00AD503E-D22B-42C7-B930-0AD11021CE0A}" type="presOf" srcId="{C59894CA-5396-4D25-B672-4FB4CEA5D76C}" destId="{D8252441-C9E9-4365-A165-2CB356934C3F}" srcOrd="0" destOrd="0" presId="urn:microsoft.com/office/officeart/2005/8/layout/cycle1"/>
    <dgm:cxn modelId="{8D92CABD-3C66-44DE-8B62-FBE6E2B34A75}" type="presOf" srcId="{145C4F99-D394-42B7-BCFB-9BE7D859DCBE}" destId="{AC81A735-2701-4430-AC7F-6997F484E670}" srcOrd="0" destOrd="0" presId="urn:microsoft.com/office/officeart/2005/8/layout/cycle1"/>
    <dgm:cxn modelId="{3582DFBC-F9C9-4BAB-901F-2A2C29B0D48F}" type="presParOf" srcId="{578AD62A-BBBB-44AF-93CD-F994680B082C}" destId="{55FF52AC-DB16-47B8-B09C-B65C208EBFEF}" srcOrd="0" destOrd="0" presId="urn:microsoft.com/office/officeart/2005/8/layout/cycle1"/>
    <dgm:cxn modelId="{554C11BB-2F3A-4807-98FA-A7CC10F3CE2B}" type="presParOf" srcId="{578AD62A-BBBB-44AF-93CD-F994680B082C}" destId="{AC81A735-2701-4430-AC7F-6997F484E670}" srcOrd="1" destOrd="0" presId="urn:microsoft.com/office/officeart/2005/8/layout/cycle1"/>
    <dgm:cxn modelId="{86A19B80-F804-43C2-843D-87759350FB9F}" type="presParOf" srcId="{578AD62A-BBBB-44AF-93CD-F994680B082C}" destId="{755A33EC-2222-417F-8120-08CC68A78054}" srcOrd="2" destOrd="0" presId="urn:microsoft.com/office/officeart/2005/8/layout/cycle1"/>
    <dgm:cxn modelId="{86A17863-EC43-4FD8-B4AE-310C09596E3C}" type="presParOf" srcId="{578AD62A-BBBB-44AF-93CD-F994680B082C}" destId="{7AD6C581-C0F1-40FA-B0F4-DA825ED4D7F0}" srcOrd="3" destOrd="0" presId="urn:microsoft.com/office/officeart/2005/8/layout/cycle1"/>
    <dgm:cxn modelId="{64F67E4B-E419-489D-91EB-DF028C8194E0}" type="presParOf" srcId="{578AD62A-BBBB-44AF-93CD-F994680B082C}" destId="{3F54CEDE-D074-4736-AE16-E4EA3961FAB4}" srcOrd="4" destOrd="0" presId="urn:microsoft.com/office/officeart/2005/8/layout/cycle1"/>
    <dgm:cxn modelId="{C8961BF5-31C7-4175-A2D7-6F727312D16E}" type="presParOf" srcId="{578AD62A-BBBB-44AF-93CD-F994680B082C}" destId="{D3CF5F9F-C583-47F0-AEB0-DC4F81E440C5}" srcOrd="5" destOrd="0" presId="urn:microsoft.com/office/officeart/2005/8/layout/cycle1"/>
    <dgm:cxn modelId="{D1989C7E-D46A-4C7F-99A6-D9D7C2094465}" type="presParOf" srcId="{578AD62A-BBBB-44AF-93CD-F994680B082C}" destId="{5508BA5A-11A9-4195-B01A-6A6A65FFAB6C}" srcOrd="6" destOrd="0" presId="urn:microsoft.com/office/officeart/2005/8/layout/cycle1"/>
    <dgm:cxn modelId="{80F87752-5AAB-46CB-B0C2-D49D24B6A448}" type="presParOf" srcId="{578AD62A-BBBB-44AF-93CD-F994680B082C}" destId="{87BAF566-7989-4726-92E1-9515CE6DC9DD}" srcOrd="7" destOrd="0" presId="urn:microsoft.com/office/officeart/2005/8/layout/cycle1"/>
    <dgm:cxn modelId="{24F2061F-C78D-4581-BDF3-B0D06A72104A}" type="presParOf" srcId="{578AD62A-BBBB-44AF-93CD-F994680B082C}" destId="{DEC5E19F-2F41-40F7-9743-7A0168449D23}" srcOrd="8" destOrd="0" presId="urn:microsoft.com/office/officeart/2005/8/layout/cycle1"/>
    <dgm:cxn modelId="{2D181098-8EA5-451A-A918-04804026DA2F}" type="presParOf" srcId="{578AD62A-BBBB-44AF-93CD-F994680B082C}" destId="{39E3F208-35F8-440B-BE2F-B265B2CA447B}" srcOrd="9" destOrd="0" presId="urn:microsoft.com/office/officeart/2005/8/layout/cycle1"/>
    <dgm:cxn modelId="{0C8E9997-072E-4FF9-ABAC-099CDA907F41}" type="presParOf" srcId="{578AD62A-BBBB-44AF-93CD-F994680B082C}" destId="{C0B70B31-2810-4072-BB1B-82104E808383}" srcOrd="10" destOrd="0" presId="urn:microsoft.com/office/officeart/2005/8/layout/cycle1"/>
    <dgm:cxn modelId="{5E92355B-4D3C-4AAC-AD49-1CB8F5765881}" type="presParOf" srcId="{578AD62A-BBBB-44AF-93CD-F994680B082C}" destId="{72681077-0624-4739-9445-ED4BB49D8C42}" srcOrd="11" destOrd="0" presId="urn:microsoft.com/office/officeart/2005/8/layout/cycle1"/>
    <dgm:cxn modelId="{BEC3CD9A-EEF3-4BA7-958B-BE15956D983D}" type="presParOf" srcId="{578AD62A-BBBB-44AF-93CD-F994680B082C}" destId="{0FF1146A-89BE-4972-A862-D9AD745FB9C7}" srcOrd="12" destOrd="0" presId="urn:microsoft.com/office/officeart/2005/8/layout/cycle1"/>
    <dgm:cxn modelId="{AD0E61AC-5867-464A-86CD-F93FE1084AD7}" type="presParOf" srcId="{578AD62A-BBBB-44AF-93CD-F994680B082C}" destId="{28990F23-D784-431C-B756-A0B935D9A77B}" srcOrd="13" destOrd="0" presId="urn:microsoft.com/office/officeart/2005/8/layout/cycle1"/>
    <dgm:cxn modelId="{E81CF5CB-344F-4FEA-9BD6-09D2733349B7}" type="presParOf" srcId="{578AD62A-BBBB-44AF-93CD-F994680B082C}" destId="{FE909731-8BC2-4FD7-87B9-17ADB5F51200}" srcOrd="14" destOrd="0" presId="urn:microsoft.com/office/officeart/2005/8/layout/cycle1"/>
    <dgm:cxn modelId="{F2A59E98-1BC7-4480-A326-D87E51CCFB17}" type="presParOf" srcId="{578AD62A-BBBB-44AF-93CD-F994680B082C}" destId="{EDE2B685-E056-4A22-B707-B2BB8EE750AB}" srcOrd="15" destOrd="0" presId="urn:microsoft.com/office/officeart/2005/8/layout/cycle1"/>
    <dgm:cxn modelId="{AACF5490-ECAF-459B-AE86-FEB71863EEC7}" type="presParOf" srcId="{578AD62A-BBBB-44AF-93CD-F994680B082C}" destId="{D8252441-C9E9-4365-A165-2CB356934C3F}" srcOrd="16" destOrd="0" presId="urn:microsoft.com/office/officeart/2005/8/layout/cycle1"/>
    <dgm:cxn modelId="{7CE6102D-2528-4013-8D40-378B5FB36AC5}" type="presParOf" srcId="{578AD62A-BBBB-44AF-93CD-F994680B082C}" destId="{2C19B39D-B3FB-4B97-97A7-6F8E222DE8BB}" srcOrd="17" destOrd="0" presId="urn:microsoft.com/office/officeart/2005/8/layout/cycle1"/>
    <dgm:cxn modelId="{5D8E7E9C-EC8D-43FC-8A07-61B261BA3062}" type="presParOf" srcId="{578AD62A-BBBB-44AF-93CD-F994680B082C}" destId="{D9062326-B5D1-493C-8C0E-20E77F2CA1B1}" srcOrd="18" destOrd="0" presId="urn:microsoft.com/office/officeart/2005/8/layout/cycle1"/>
    <dgm:cxn modelId="{E0B3E45C-1701-422E-BD0A-E8355ECC7512}" type="presParOf" srcId="{578AD62A-BBBB-44AF-93CD-F994680B082C}" destId="{157792CA-091B-4933-AA38-2580AE243D86}" srcOrd="19" destOrd="0" presId="urn:microsoft.com/office/officeart/2005/8/layout/cycle1"/>
    <dgm:cxn modelId="{7F09974F-1B4E-4EB3-B21C-8967AEEE890F}" type="presParOf" srcId="{578AD62A-BBBB-44AF-93CD-F994680B082C}" destId="{37FF3EE5-46C8-40D9-A15E-99BD1752E11D}" srcOrd="20"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1A735-2701-4430-AC7F-6997F484E670}">
      <dsp:nvSpPr>
        <dsp:cNvPr id="0" name=""/>
        <dsp:cNvSpPr/>
      </dsp:nvSpPr>
      <dsp:spPr>
        <a:xfrm>
          <a:off x="4184002" y="752"/>
          <a:ext cx="1722092"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Transport</a:t>
          </a:r>
          <a:endParaRPr lang="en-US" sz="2400" b="1" kern="1200" dirty="0"/>
        </a:p>
      </dsp:txBody>
      <dsp:txXfrm>
        <a:off x="4184002" y="752"/>
        <a:ext cx="1722092" cy="925731"/>
      </dsp:txXfrm>
    </dsp:sp>
    <dsp:sp modelId="{755A33EC-2222-417F-8120-08CC68A78054}">
      <dsp:nvSpPr>
        <dsp:cNvPr id="0" name=""/>
        <dsp:cNvSpPr/>
      </dsp:nvSpPr>
      <dsp:spPr>
        <a:xfrm>
          <a:off x="1692530" y="50022"/>
          <a:ext cx="4794487" cy="4794487"/>
        </a:xfrm>
        <a:prstGeom prst="circularArrow">
          <a:avLst>
            <a:gd name="adj1" fmla="val 3765"/>
            <a:gd name="adj2" fmla="val 234932"/>
            <a:gd name="adj3" fmla="val 19826521"/>
            <a:gd name="adj4" fmla="val 18978696"/>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F54CEDE-D074-4736-AE16-E4EA3961FAB4}">
      <dsp:nvSpPr>
        <dsp:cNvPr id="0" name=""/>
        <dsp:cNvSpPr/>
      </dsp:nvSpPr>
      <dsp:spPr>
        <a:xfrm>
          <a:off x="5342077" y="1494480"/>
          <a:ext cx="1788356"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Stockage</a:t>
          </a:r>
          <a:endParaRPr lang="en-US" sz="2400" b="1" kern="1200" dirty="0"/>
        </a:p>
      </dsp:txBody>
      <dsp:txXfrm>
        <a:off x="5342077" y="1494480"/>
        <a:ext cx="1788356" cy="925731"/>
      </dsp:txXfrm>
    </dsp:sp>
    <dsp:sp modelId="{D3CF5F9F-C583-47F0-AEB0-DC4F81E440C5}">
      <dsp:nvSpPr>
        <dsp:cNvPr id="0" name=""/>
        <dsp:cNvSpPr/>
      </dsp:nvSpPr>
      <dsp:spPr>
        <a:xfrm>
          <a:off x="1692530" y="50022"/>
          <a:ext cx="4794487" cy="4794487"/>
        </a:xfrm>
        <a:prstGeom prst="circularArrow">
          <a:avLst>
            <a:gd name="adj1" fmla="val 3765"/>
            <a:gd name="adj2" fmla="val 234932"/>
            <a:gd name="adj3" fmla="val 1229644"/>
            <a:gd name="adj4" fmla="val 21557755"/>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7BAF566-7989-4726-92E1-9515CE6DC9DD}">
      <dsp:nvSpPr>
        <dsp:cNvPr id="0" name=""/>
        <dsp:cNvSpPr/>
      </dsp:nvSpPr>
      <dsp:spPr>
        <a:xfrm>
          <a:off x="4971882" y="3357127"/>
          <a:ext cx="1678472"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Traitement</a:t>
          </a:r>
          <a:endParaRPr lang="en-US" sz="2400" b="1" kern="1200" dirty="0"/>
        </a:p>
      </dsp:txBody>
      <dsp:txXfrm>
        <a:off x="4971882" y="3357127"/>
        <a:ext cx="1678472" cy="925731"/>
      </dsp:txXfrm>
    </dsp:sp>
    <dsp:sp modelId="{DEC5E19F-2F41-40F7-9743-7A0168449D23}">
      <dsp:nvSpPr>
        <dsp:cNvPr id="0" name=""/>
        <dsp:cNvSpPr/>
      </dsp:nvSpPr>
      <dsp:spPr>
        <a:xfrm>
          <a:off x="1692530" y="50022"/>
          <a:ext cx="4794487" cy="4794487"/>
        </a:xfrm>
        <a:prstGeom prst="circularArrow">
          <a:avLst>
            <a:gd name="adj1" fmla="val 3765"/>
            <a:gd name="adj2" fmla="val 234932"/>
            <a:gd name="adj3" fmla="val 3736520"/>
            <a:gd name="adj4" fmla="val 3388983"/>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0B70B31-2810-4072-BB1B-82104E808383}">
      <dsp:nvSpPr>
        <dsp:cNvPr id="0" name=""/>
        <dsp:cNvSpPr/>
      </dsp:nvSpPr>
      <dsp:spPr>
        <a:xfrm>
          <a:off x="3200974" y="4186083"/>
          <a:ext cx="1777599"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Injection</a:t>
          </a:r>
          <a:endParaRPr lang="en-US" sz="2400" b="1" kern="1200" dirty="0"/>
        </a:p>
      </dsp:txBody>
      <dsp:txXfrm>
        <a:off x="3200974" y="4186083"/>
        <a:ext cx="1777599" cy="925731"/>
      </dsp:txXfrm>
    </dsp:sp>
    <dsp:sp modelId="{72681077-0624-4739-9445-ED4BB49D8C42}">
      <dsp:nvSpPr>
        <dsp:cNvPr id="0" name=""/>
        <dsp:cNvSpPr/>
      </dsp:nvSpPr>
      <dsp:spPr>
        <a:xfrm>
          <a:off x="1692530" y="50022"/>
          <a:ext cx="4794487" cy="4794487"/>
        </a:xfrm>
        <a:prstGeom prst="circularArrow">
          <a:avLst>
            <a:gd name="adj1" fmla="val 3765"/>
            <a:gd name="adj2" fmla="val 234932"/>
            <a:gd name="adj3" fmla="val 7176085"/>
            <a:gd name="adj4" fmla="val 6828548"/>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8990F23-D784-431C-B756-A0B935D9A77B}">
      <dsp:nvSpPr>
        <dsp:cNvPr id="0" name=""/>
        <dsp:cNvSpPr/>
      </dsp:nvSpPr>
      <dsp:spPr>
        <a:xfrm>
          <a:off x="1499976" y="3357127"/>
          <a:ext cx="1736904"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Effluents</a:t>
          </a:r>
          <a:endParaRPr lang="en-US" sz="2400" b="1" kern="1200" dirty="0"/>
        </a:p>
      </dsp:txBody>
      <dsp:txXfrm>
        <a:off x="1499976" y="3357127"/>
        <a:ext cx="1736904" cy="925731"/>
      </dsp:txXfrm>
    </dsp:sp>
    <dsp:sp modelId="{FE909731-8BC2-4FD7-87B9-17ADB5F51200}">
      <dsp:nvSpPr>
        <dsp:cNvPr id="0" name=""/>
        <dsp:cNvSpPr/>
      </dsp:nvSpPr>
      <dsp:spPr>
        <a:xfrm>
          <a:off x="1692530" y="50022"/>
          <a:ext cx="4794487" cy="4794487"/>
        </a:xfrm>
        <a:prstGeom prst="circularArrow">
          <a:avLst>
            <a:gd name="adj1" fmla="val 3765"/>
            <a:gd name="adj2" fmla="val 234932"/>
            <a:gd name="adj3" fmla="val 10607313"/>
            <a:gd name="adj4" fmla="val 9335424"/>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8252441-C9E9-4365-A165-2CB356934C3F}">
      <dsp:nvSpPr>
        <dsp:cNvPr id="0" name=""/>
        <dsp:cNvSpPr/>
      </dsp:nvSpPr>
      <dsp:spPr>
        <a:xfrm>
          <a:off x="1006469" y="1494480"/>
          <a:ext cx="1873644"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t>Traitement</a:t>
          </a:r>
          <a:r>
            <a:rPr lang="en-US" sz="2400" b="1" kern="1200" dirty="0" smtClean="0"/>
            <a:t>/ </a:t>
          </a:r>
        </a:p>
        <a:p>
          <a:pPr lvl="0" algn="ctr" defTabSz="1066800">
            <a:lnSpc>
              <a:spcPct val="90000"/>
            </a:lnSpc>
            <a:spcBef>
              <a:spcPct val="0"/>
            </a:spcBef>
            <a:spcAft>
              <a:spcPct val="35000"/>
            </a:spcAft>
          </a:pPr>
          <a:r>
            <a:rPr lang="en-US" sz="2400" b="1" kern="1200" dirty="0" err="1" smtClean="0"/>
            <a:t>Recyclage</a:t>
          </a:r>
          <a:endParaRPr lang="en-US" sz="2400" b="1" kern="1200" dirty="0"/>
        </a:p>
      </dsp:txBody>
      <dsp:txXfrm>
        <a:off x="1006469" y="1494480"/>
        <a:ext cx="1873644" cy="925731"/>
      </dsp:txXfrm>
    </dsp:sp>
    <dsp:sp modelId="{2C19B39D-B3FB-4B97-97A7-6F8E222DE8BB}">
      <dsp:nvSpPr>
        <dsp:cNvPr id="0" name=""/>
        <dsp:cNvSpPr/>
      </dsp:nvSpPr>
      <dsp:spPr>
        <a:xfrm>
          <a:off x="1826776" y="-305382"/>
          <a:ext cx="4794487" cy="4794487"/>
        </a:xfrm>
        <a:prstGeom prst="circularArrow">
          <a:avLst>
            <a:gd name="adj1" fmla="val 3765"/>
            <a:gd name="adj2" fmla="val 234932"/>
            <a:gd name="adj3" fmla="val 12483991"/>
            <a:gd name="adj4" fmla="val 11744602"/>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57792CA-091B-4933-AA38-2580AE243D86}">
      <dsp:nvSpPr>
        <dsp:cNvPr id="0" name=""/>
        <dsp:cNvSpPr/>
      </dsp:nvSpPr>
      <dsp:spPr>
        <a:xfrm>
          <a:off x="1914095" y="0"/>
          <a:ext cx="2000709" cy="925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solidFill>
                <a:schemeClr val="accent1"/>
              </a:solidFill>
            </a:rPr>
            <a:t>Prélèvement</a:t>
          </a:r>
          <a:endParaRPr lang="en-US" sz="2400" b="1" kern="1200" dirty="0">
            <a:solidFill>
              <a:schemeClr val="accent1"/>
            </a:solidFill>
          </a:endParaRPr>
        </a:p>
      </dsp:txBody>
      <dsp:txXfrm>
        <a:off x="1914095" y="0"/>
        <a:ext cx="2000709" cy="925731"/>
      </dsp:txXfrm>
    </dsp:sp>
    <dsp:sp modelId="{37FF3EE5-46C8-40D9-A15E-99BD1752E11D}">
      <dsp:nvSpPr>
        <dsp:cNvPr id="0" name=""/>
        <dsp:cNvSpPr/>
      </dsp:nvSpPr>
      <dsp:spPr>
        <a:xfrm>
          <a:off x="886883" y="-140256"/>
          <a:ext cx="4794487" cy="4794487"/>
        </a:xfrm>
        <a:prstGeom prst="circularArrow">
          <a:avLst>
            <a:gd name="adj1" fmla="val 3765"/>
            <a:gd name="adj2" fmla="val 234932"/>
            <a:gd name="adj3" fmla="val 17412541"/>
            <a:gd name="adj4" fmla="val 17198743"/>
            <a:gd name="adj5" fmla="val 4393"/>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 Id="rId2" Type="http://schemas.openxmlformats.org/officeDocument/2006/relationships/image" Target="../media/image8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5.png"/></Relationships>
</file>

<file path=ppt/drawings/drawing1.xml><?xml version="1.0" encoding="utf-8"?>
<c:userShapes xmlns:c="http://schemas.openxmlformats.org/drawingml/2006/chart">
  <cdr:relSizeAnchor xmlns:cdr="http://schemas.openxmlformats.org/drawingml/2006/chartDrawing">
    <cdr:from>
      <cdr:x>0.64522</cdr:x>
      <cdr:y>0.5158</cdr:y>
    </cdr:from>
    <cdr:to>
      <cdr:x>0.86852</cdr:x>
      <cdr:y>0.64475</cdr:y>
    </cdr:to>
    <cdr:sp macro="" textlink="">
      <cdr:nvSpPr>
        <cdr:cNvPr id="3" name="ZoneTexte 2"/>
        <cdr:cNvSpPr txBox="1"/>
      </cdr:nvSpPr>
      <cdr:spPr>
        <a:xfrm xmlns:a="http://schemas.openxmlformats.org/drawingml/2006/main">
          <a:off x="2304255" y="1728192"/>
          <a:ext cx="797471" cy="432048"/>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square" rtlCol="0"/>
        <a:lstStyle xmlns:a="http://schemas.openxmlformats.org/drawingml/2006/main"/>
        <a:p xmlns:a="http://schemas.openxmlformats.org/drawingml/2006/main">
          <a:r>
            <a:rPr lang="fr-FR" sz="1100" dirty="0" smtClean="0">
              <a:solidFill>
                <a:srgbClr val="FF0000"/>
              </a:solidFill>
            </a:rPr>
            <a:t>Juin 2013 </a:t>
          </a:r>
        </a:p>
        <a:p xmlns:a="http://schemas.openxmlformats.org/drawingml/2006/main">
          <a:r>
            <a:rPr lang="fr-FR" sz="1100" dirty="0" smtClean="0">
              <a:solidFill>
                <a:srgbClr val="FF0000"/>
              </a:solidFill>
            </a:rPr>
            <a:t>88.8%%</a:t>
          </a:r>
          <a:endParaRPr lang="fr-FR" sz="1100"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9046" tIns="49523" rIns="99046" bIns="49523"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9046" tIns="49523" rIns="99046" bIns="49523" rtlCol="0"/>
          <a:lstStyle>
            <a:lvl1pPr algn="r" fontAlgn="auto">
              <a:spcBef>
                <a:spcPts val="0"/>
              </a:spcBef>
              <a:spcAft>
                <a:spcPts val="0"/>
              </a:spcAft>
              <a:defRPr sz="1300" smtClean="0">
                <a:latin typeface="+mn-lt"/>
                <a:cs typeface="+mn-cs"/>
              </a:defRPr>
            </a:lvl1pPr>
          </a:lstStyle>
          <a:p>
            <a:pPr>
              <a:defRPr/>
            </a:pPr>
            <a:fld id="{A844AC60-6CB5-40B4-BEFF-AE69CA6AF6A2}" type="datetimeFigureOut">
              <a:rPr lang="fr-FR"/>
              <a:pPr>
                <a:defRPr/>
              </a:pPr>
              <a:t>23/11/13</a:t>
            </a:fld>
            <a:endParaRPr lang="fr-FR"/>
          </a:p>
        </p:txBody>
      </p:sp>
      <p:sp>
        <p:nvSpPr>
          <p:cNvPr id="4" name="Espace réservé du pied de page 3"/>
          <p:cNvSpPr>
            <a:spLocks noGrp="1"/>
          </p:cNvSpPr>
          <p:nvPr>
            <p:ph type="ftr" sz="quarter" idx="2"/>
          </p:nvPr>
        </p:nvSpPr>
        <p:spPr>
          <a:xfrm>
            <a:off x="0" y="9721850"/>
            <a:ext cx="3076575" cy="512763"/>
          </a:xfrm>
          <a:prstGeom prst="rect">
            <a:avLst/>
          </a:prstGeom>
        </p:spPr>
        <p:txBody>
          <a:bodyPr vert="horz" lIns="99046" tIns="49523" rIns="99046" bIns="49523" rtlCol="0" anchor="b"/>
          <a:lstStyle>
            <a:lvl1pPr algn="l" fontAlgn="auto">
              <a:spcBef>
                <a:spcPts val="0"/>
              </a:spcBef>
              <a:spcAft>
                <a:spcPts val="0"/>
              </a:spcAft>
              <a:defRPr sz="13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4021138" y="9721850"/>
            <a:ext cx="3076575" cy="512763"/>
          </a:xfrm>
          <a:prstGeom prst="rect">
            <a:avLst/>
          </a:prstGeom>
        </p:spPr>
        <p:txBody>
          <a:bodyPr vert="horz" lIns="99046" tIns="49523" rIns="99046" bIns="49523" rtlCol="0" anchor="b"/>
          <a:lstStyle>
            <a:lvl1pPr algn="r" fontAlgn="auto">
              <a:spcBef>
                <a:spcPts val="0"/>
              </a:spcBef>
              <a:spcAft>
                <a:spcPts val="0"/>
              </a:spcAft>
              <a:defRPr sz="1300" smtClean="0">
                <a:latin typeface="+mn-lt"/>
                <a:cs typeface="+mn-cs"/>
              </a:defRPr>
            </a:lvl1pPr>
          </a:lstStyle>
          <a:p>
            <a:pPr>
              <a:defRPr/>
            </a:pPr>
            <a:fld id="{583F04C6-BCE0-42DC-AC01-64F0C3B739B4}" type="slidenum">
              <a:rPr lang="fr-FR"/>
              <a:pPr>
                <a:defRPr/>
              </a:pPr>
              <a:t>‹#›</a:t>
            </a:fld>
            <a:endParaRPr lang="fr-FR"/>
          </a:p>
        </p:txBody>
      </p:sp>
    </p:spTree>
    <p:extLst>
      <p:ext uri="{BB962C8B-B14F-4D97-AF65-F5344CB8AC3E}">
        <p14:creationId xmlns:p14="http://schemas.microsoft.com/office/powerpoint/2010/main" val="748289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9046" tIns="49523" rIns="99046" bIns="49523"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9046" tIns="49523" rIns="99046" bIns="49523" rtlCol="0"/>
          <a:lstStyle>
            <a:lvl1pPr algn="r" fontAlgn="auto">
              <a:spcBef>
                <a:spcPts val="0"/>
              </a:spcBef>
              <a:spcAft>
                <a:spcPts val="0"/>
              </a:spcAft>
              <a:defRPr sz="1300" smtClean="0">
                <a:latin typeface="+mn-lt"/>
                <a:cs typeface="+mn-cs"/>
              </a:defRPr>
            </a:lvl1pPr>
          </a:lstStyle>
          <a:p>
            <a:pPr>
              <a:defRPr/>
            </a:pPr>
            <a:fld id="{AFFE82C0-CD33-4EDB-A294-858DB3180A37}" type="datetimeFigureOut">
              <a:rPr lang="fr-FR"/>
              <a:pPr>
                <a:defRPr/>
              </a:pPr>
              <a:t>23/11/13</a:t>
            </a:fld>
            <a:endParaRPr lang="fr-FR"/>
          </a:p>
        </p:txBody>
      </p:sp>
      <p:sp>
        <p:nvSpPr>
          <p:cNvPr id="4" name="Espace réservé de l'image des diapositives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9046" tIns="49523" rIns="99046" bIns="49523" rtlCol="0" anchor="ctr"/>
          <a:lstStyle/>
          <a:p>
            <a:pPr lvl="0"/>
            <a:endParaRPr lang="fr-FR" noProof="0"/>
          </a:p>
        </p:txBody>
      </p:sp>
      <p:sp>
        <p:nvSpPr>
          <p:cNvPr id="5" name="Espace réservé des commentaires 4"/>
          <p:cNvSpPr>
            <a:spLocks noGrp="1"/>
          </p:cNvSpPr>
          <p:nvPr>
            <p:ph type="body" sz="quarter" idx="3"/>
          </p:nvPr>
        </p:nvSpPr>
        <p:spPr>
          <a:xfrm>
            <a:off x="709613" y="4862513"/>
            <a:ext cx="5680075" cy="4605337"/>
          </a:xfrm>
          <a:prstGeom prst="rect">
            <a:avLst/>
          </a:prstGeom>
        </p:spPr>
        <p:txBody>
          <a:bodyPr vert="horz" lIns="99046" tIns="49523" rIns="99046" bIns="49523" rtlCol="0"/>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721850"/>
            <a:ext cx="3076575" cy="512763"/>
          </a:xfrm>
          <a:prstGeom prst="rect">
            <a:avLst/>
          </a:prstGeom>
        </p:spPr>
        <p:txBody>
          <a:bodyPr vert="horz" lIns="99046" tIns="49523" rIns="99046" bIns="49523" rtlCol="0" anchor="b"/>
          <a:lstStyle>
            <a:lvl1pPr algn="l" fontAlgn="auto">
              <a:spcBef>
                <a:spcPts val="0"/>
              </a:spcBef>
              <a:spcAft>
                <a:spcPts val="0"/>
              </a:spcAft>
              <a:defRPr sz="13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4021138" y="9721850"/>
            <a:ext cx="3076575" cy="512763"/>
          </a:xfrm>
          <a:prstGeom prst="rect">
            <a:avLst/>
          </a:prstGeom>
        </p:spPr>
        <p:txBody>
          <a:bodyPr vert="horz" lIns="99046" tIns="49523" rIns="99046" bIns="49523" rtlCol="0" anchor="b"/>
          <a:lstStyle>
            <a:lvl1pPr algn="r" fontAlgn="auto">
              <a:spcBef>
                <a:spcPts val="0"/>
              </a:spcBef>
              <a:spcAft>
                <a:spcPts val="0"/>
              </a:spcAft>
              <a:defRPr sz="1300" smtClean="0">
                <a:latin typeface="+mn-lt"/>
                <a:cs typeface="+mn-cs"/>
              </a:defRPr>
            </a:lvl1pPr>
          </a:lstStyle>
          <a:p>
            <a:pPr>
              <a:defRPr/>
            </a:pPr>
            <a:fld id="{823E5310-8EAA-4801-9827-B1CD675C6312}" type="slidenum">
              <a:rPr lang="fr-FR"/>
              <a:pPr>
                <a:defRPr/>
              </a:pPr>
              <a:t>‹#›</a:t>
            </a:fld>
            <a:endParaRPr lang="fr-FR"/>
          </a:p>
        </p:txBody>
      </p:sp>
    </p:spTree>
    <p:extLst>
      <p:ext uri="{BB962C8B-B14F-4D97-AF65-F5344CB8AC3E}">
        <p14:creationId xmlns:p14="http://schemas.microsoft.com/office/powerpoint/2010/main" val="2770237108"/>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p:spPr>
      </p:sp>
      <p:sp>
        <p:nvSpPr>
          <p:cNvPr id="1679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noFill/>
          <a:ln>
            <a:solidFill>
              <a:srgbClr val="000000"/>
            </a:solidFill>
            <a:miter lim="800000"/>
            <a:headEnd/>
            <a:tailEnd/>
          </a:ln>
        </p:spPr>
      </p:sp>
      <p:sp>
        <p:nvSpPr>
          <p:cNvPr id="1781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2262E2-9826-4C31-A0D4-73828917C4BE}" type="slidenum">
              <a:rPr lang="fr-FR">
                <a:solidFill>
                  <a:srgbClr val="000000"/>
                </a:solidFill>
                <a:latin typeface="Arial" charset="0"/>
                <a:cs typeface="Arial" charset="0"/>
              </a:rPr>
              <a:pPr fontAlgn="base">
                <a:spcBef>
                  <a:spcPct val="0"/>
                </a:spcBef>
                <a:spcAft>
                  <a:spcPct val="0"/>
                </a:spcAft>
              </a:pPr>
              <a:t>100</a:t>
            </a:fld>
            <a:endParaRPr lang="fr-FR">
              <a:solidFill>
                <a:srgbClr val="000000"/>
              </a:solidFill>
              <a:latin typeface="Arial" charset="0"/>
              <a:cs typeface="Arial" charset="0"/>
            </a:endParaRPr>
          </a:p>
        </p:txBody>
      </p:sp>
      <p:sp>
        <p:nvSpPr>
          <p:cNvPr id="151554" name="Rectangle 2"/>
          <p:cNvSpPr>
            <a:spLocks noGrp="1" noRot="1" noChangeAspect="1" noChangeArrowheads="1" noTextEdit="1"/>
          </p:cNvSpPr>
          <p:nvPr>
            <p:ph type="sldImg"/>
          </p:nvPr>
        </p:nvSpPr>
        <p:spPr bwMode="auto">
          <a:xfrm>
            <a:off x="977900" y="787400"/>
            <a:ext cx="5130800" cy="3848100"/>
          </a:xfrm>
          <a:noFill/>
          <a:ln>
            <a:solidFill>
              <a:srgbClr val="000000"/>
            </a:solidFill>
            <a:miter lim="800000"/>
            <a:headEnd/>
            <a:tailEnd/>
          </a:ln>
        </p:spPr>
      </p:sp>
      <p:sp>
        <p:nvSpPr>
          <p:cNvPr id="151555" name="Rectangle 3"/>
          <p:cNvSpPr>
            <a:spLocks noGrp="1" noChangeArrowheads="1"/>
          </p:cNvSpPr>
          <p:nvPr>
            <p:ph type="body" idx="3"/>
          </p:nvPr>
        </p:nvSpPr>
        <p:spPr bwMode="auto">
          <a:noFill/>
        </p:spPr>
        <p:txBody>
          <a:bodyPr wrap="square" numCol="1" anchor="t" anchorCtr="0" compatLnSpc="1">
            <a:prstTxWarp prst="textNoShape">
              <a:avLst/>
            </a:prstTxWarp>
          </a:bodyPr>
          <a:lstStyle/>
          <a:p>
            <a:pPr algn="just">
              <a:spcBef>
                <a:spcPct val="0"/>
              </a:spcBef>
              <a:buFontTx/>
              <a:buChar char="•"/>
            </a:pPr>
            <a:r>
              <a:rPr lang="fr-FR" smtClean="0"/>
              <a:t>Grâce à l’essor des huiles de schiste , la production de  pétroles bruts aux US devrait augmenter de 60% pour passer de 5 à 8 millions de barils /jour , et représenter la moitié des traitements de bruts US en 2015. </a:t>
            </a:r>
          </a:p>
          <a:p>
            <a:pPr algn="just">
              <a:spcBef>
                <a:spcPct val="0"/>
              </a:spcBef>
              <a:buFontTx/>
              <a:buChar char="•"/>
            </a:pPr>
            <a:endParaRPr lang="fr-FR" smtClean="0"/>
          </a:p>
          <a:p>
            <a:pPr algn="just">
              <a:spcBef>
                <a:spcPct val="0"/>
              </a:spcBef>
              <a:buFontTx/>
              <a:buChar char="•"/>
            </a:pPr>
            <a:r>
              <a:rPr lang="fr-FR" smtClean="0"/>
              <a:t>Les contraintes logistiques d’évacuation de ces bruts, auxquelles s’ajoute l’interdiction d’exportation,  conduisent les producteurs à commercialiser leurs bruts avec une décote par rapport au marché international.  D’où un avantage compétitif pour les raffineurs américains qui  maximisent leurs traitement, et commercialisent leurs production aussi bien sur le marché domestique qu’à l’export. </a:t>
            </a:r>
          </a:p>
          <a:p>
            <a:pPr algn="just">
              <a:spcBef>
                <a:spcPct val="0"/>
              </a:spcBef>
              <a:buFontTx/>
              <a:buChar char="•"/>
            </a:pPr>
            <a:endParaRPr lang="fr-FR" smtClean="0"/>
          </a:p>
          <a:p>
            <a:pPr algn="just">
              <a:spcBef>
                <a:spcPct val="0"/>
              </a:spcBef>
              <a:buFontTx/>
              <a:buChar char="•"/>
            </a:pPr>
            <a:r>
              <a:rPr lang="fr-FR" smtClean="0"/>
              <a:t>A titre d’exemple, le traitement des raffineries  US a atteint plus de 16 Mbj en Juin, soit un taux d’utilisation record  proche de 89%.</a:t>
            </a:r>
          </a:p>
          <a:p>
            <a:pPr>
              <a:spcBef>
                <a:spcPct val="0"/>
              </a:spcBef>
            </a:pPr>
            <a:endParaRPr lang="fr-FR" smtClean="0"/>
          </a:p>
          <a:p>
            <a:pPr>
              <a:spcBef>
                <a:spcPct val="0"/>
              </a:spcBef>
            </a:pPr>
            <a:endParaRPr lang="fr-F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5360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9CFFC8-4204-4DDE-9F0C-C33D91D3FC58}" type="slidenum">
              <a:rPr lang="fr-FR">
                <a:solidFill>
                  <a:srgbClr val="000000"/>
                </a:solidFill>
                <a:cs typeface="Arial" charset="0"/>
              </a:rPr>
              <a:pPr fontAlgn="base">
                <a:spcBef>
                  <a:spcPct val="0"/>
                </a:spcBef>
                <a:spcAft>
                  <a:spcPct val="0"/>
                </a:spcAft>
              </a:pPr>
              <a:t>101</a:t>
            </a:fld>
            <a:endParaRPr lang="fr-FR">
              <a:solidFill>
                <a:srgbClr val="000000"/>
              </a:solidFill>
              <a:cs typeface="Arial" charset="0"/>
            </a:endParaRPr>
          </a:p>
        </p:txBody>
      </p:sp>
      <p:sp>
        <p:nvSpPr>
          <p:cNvPr id="153603" name="Espace réservé des commentaires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fr-FR" smtClean="0"/>
          </a:p>
          <a:p>
            <a:pPr>
              <a:spcBef>
                <a:spcPct val="0"/>
              </a:spcBef>
            </a:pPr>
            <a:endParaRPr lang="fr-FR" smtClean="0"/>
          </a:p>
          <a:p>
            <a:pPr>
              <a:spcBef>
                <a:spcPct val="0"/>
              </a:spcBef>
            </a:pPr>
            <a:endParaRPr lang="fr-FR" smtClean="0"/>
          </a:p>
        </p:txBody>
      </p:sp>
      <p:sp>
        <p:nvSpPr>
          <p:cNvPr id="153604" name="Espace réservé des commentaires 2"/>
          <p:cNvSpPr txBox="1">
            <a:spLocks/>
          </p:cNvSpPr>
          <p:nvPr/>
        </p:nvSpPr>
        <p:spPr bwMode="auto">
          <a:xfrm>
            <a:off x="868363" y="5019675"/>
            <a:ext cx="5680075" cy="4605338"/>
          </a:xfrm>
          <a:prstGeom prst="rect">
            <a:avLst/>
          </a:prstGeom>
          <a:noFill/>
          <a:ln w="9525">
            <a:noFill/>
            <a:miter lim="800000"/>
            <a:headEnd/>
            <a:tailEnd/>
          </a:ln>
        </p:spPr>
        <p:txBody>
          <a:bodyPr lIns="94758" tIns="47379" rIns="94758" bIns="47379"/>
          <a:lstStyle/>
          <a:p>
            <a:pPr algn="just" defTabSz="473075">
              <a:buFont typeface="Arial" charset="0"/>
              <a:buChar char="•"/>
            </a:pPr>
            <a:r>
              <a:rPr lang="fr-FR" sz="1200">
                <a:latin typeface="Calibri" pitchFamily="34" charset="0"/>
              </a:rPr>
              <a:t>L’accès à une charge avantagée diminue significativement les couts de production des polymères.  Par ailleurs, les polymères se transportent facilement ( sous forme de granulés de plastique). </a:t>
            </a:r>
          </a:p>
          <a:p>
            <a:pPr algn="just" defTabSz="473075">
              <a:buFont typeface="Arial" charset="0"/>
              <a:buChar char="•"/>
            </a:pPr>
            <a:endParaRPr lang="fr-FR" sz="1200">
              <a:latin typeface="Calibri" pitchFamily="34" charset="0"/>
            </a:endParaRPr>
          </a:p>
          <a:p>
            <a:pPr algn="just" defTabSz="473075">
              <a:buFont typeface="Arial" charset="0"/>
              <a:buChar char="•"/>
            </a:pPr>
            <a:r>
              <a:rPr lang="fr-FR" sz="1200">
                <a:latin typeface="Calibri" pitchFamily="34" charset="0"/>
              </a:rPr>
              <a:t>Ainsi, même à des couts d’éthane plus élevés qu ’actuellement,  les Etats Unis sont capables de produire et transporter du polyéthylène  vers l’Europe, à un cout environ deux fois moindre que les couts européens, qui sont  basés sur une charge naphta.  Il y a donc une économie robuste  à investir pour produire du polyéthylène sur éthane aux Etats-Unis , pour la consommation domestique comme pour l’export. </a:t>
            </a:r>
          </a:p>
          <a:p>
            <a:pPr defTabSz="473075"/>
            <a:endParaRPr lang="fr-FR" sz="1200">
              <a:latin typeface="Calibri"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TextEdit="1"/>
          </p:cNvSpPr>
          <p:nvPr>
            <p:ph type="sldImg"/>
          </p:nvPr>
        </p:nvSpPr>
        <p:spPr bwMode="auto">
          <a:noFill/>
          <a:ln>
            <a:solidFill>
              <a:srgbClr val="000000"/>
            </a:solidFill>
            <a:miter lim="800000"/>
            <a:headEnd/>
            <a:tailEnd/>
          </a:ln>
        </p:spPr>
      </p:sp>
      <p:sp>
        <p:nvSpPr>
          <p:cNvPr id="2498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TextEdit="1"/>
          </p:cNvSpPr>
          <p:nvPr>
            <p:ph type="sldImg"/>
          </p:nvPr>
        </p:nvSpPr>
        <p:spPr bwMode="auto">
          <a:noFill/>
          <a:ln>
            <a:solidFill>
              <a:srgbClr val="000000"/>
            </a:solidFill>
            <a:miter lim="800000"/>
            <a:headEnd/>
            <a:tailEnd/>
          </a:ln>
        </p:spPr>
      </p:sp>
      <p:sp>
        <p:nvSpPr>
          <p:cNvPr id="2508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TextEdit="1"/>
          </p:cNvSpPr>
          <p:nvPr>
            <p:ph type="sldImg"/>
          </p:nvPr>
        </p:nvSpPr>
        <p:spPr bwMode="auto">
          <a:noFill/>
          <a:ln>
            <a:solidFill>
              <a:srgbClr val="000000"/>
            </a:solidFill>
            <a:miter lim="800000"/>
            <a:headEnd/>
            <a:tailEnd/>
          </a:ln>
        </p:spPr>
      </p:sp>
      <p:sp>
        <p:nvSpPr>
          <p:cNvPr id="2519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TextEdit="1"/>
          </p:cNvSpPr>
          <p:nvPr>
            <p:ph type="sldImg"/>
          </p:nvPr>
        </p:nvSpPr>
        <p:spPr bwMode="auto">
          <a:noFill/>
          <a:ln>
            <a:solidFill>
              <a:srgbClr val="000000"/>
            </a:solidFill>
            <a:miter lim="800000"/>
            <a:headEnd/>
            <a:tailEnd/>
          </a:ln>
        </p:spPr>
      </p:sp>
      <p:sp>
        <p:nvSpPr>
          <p:cNvPr id="2529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p:spPr>
      </p:sp>
      <p:sp>
        <p:nvSpPr>
          <p:cNvPr id="1792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bwMode="auto">
          <a:noFill/>
          <a:ln>
            <a:solidFill>
              <a:srgbClr val="000000"/>
            </a:solidFill>
            <a:miter lim="800000"/>
            <a:headEnd/>
            <a:tailEnd/>
          </a:ln>
        </p:spPr>
      </p:sp>
      <p:sp>
        <p:nvSpPr>
          <p:cNvPr id="1802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p:spPr>
      </p:sp>
      <p:sp>
        <p:nvSpPr>
          <p:cNvPr id="1812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TextEdit="1"/>
          </p:cNvSpPr>
          <p:nvPr>
            <p:ph type="sldImg"/>
          </p:nvPr>
        </p:nvSpPr>
        <p:spPr bwMode="auto">
          <a:noFill/>
          <a:ln>
            <a:solidFill>
              <a:srgbClr val="000000"/>
            </a:solidFill>
            <a:miter lim="800000"/>
            <a:headEnd/>
            <a:tailEnd/>
          </a:ln>
        </p:spPr>
      </p:sp>
      <p:sp>
        <p:nvSpPr>
          <p:cNvPr id="1822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p:spPr>
      </p:sp>
      <p:sp>
        <p:nvSpPr>
          <p:cNvPr id="1843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p:spPr>
      </p:sp>
      <p:sp>
        <p:nvSpPr>
          <p:cNvPr id="1853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TextEdit="1"/>
          </p:cNvSpPr>
          <p:nvPr>
            <p:ph type="sldImg"/>
          </p:nvPr>
        </p:nvSpPr>
        <p:spPr bwMode="auto">
          <a:noFill/>
          <a:ln>
            <a:solidFill>
              <a:srgbClr val="000000"/>
            </a:solidFill>
            <a:miter lim="800000"/>
            <a:headEnd/>
            <a:tailEnd/>
          </a:ln>
        </p:spPr>
      </p:sp>
      <p:sp>
        <p:nvSpPr>
          <p:cNvPr id="1863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873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78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210C89-C702-4D45-BED3-4D1A24620661}" type="slidenum">
              <a:rPr lang="fr-FR">
                <a:cs typeface="Arial" charset="0"/>
              </a:rPr>
              <a:pPr fontAlgn="base">
                <a:spcBef>
                  <a:spcPct val="0"/>
                </a:spcBef>
                <a:spcAft>
                  <a:spcPct val="0"/>
                </a:spcAft>
              </a:pPr>
              <a:t>19</a:t>
            </a:fld>
            <a:endParaRPr lang="fr-FR">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p:spPr>
      </p:sp>
      <p:sp>
        <p:nvSpPr>
          <p:cNvPr id="1689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p:spPr>
      </p:sp>
      <p:sp>
        <p:nvSpPr>
          <p:cNvPr id="1884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noFill/>
          <a:ln>
            <a:solidFill>
              <a:srgbClr val="000000"/>
            </a:solidFill>
            <a:miter lim="800000"/>
            <a:headEnd/>
            <a:tailEnd/>
          </a:ln>
        </p:spPr>
      </p:sp>
      <p:sp>
        <p:nvSpPr>
          <p:cNvPr id="1894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p:spPr>
      </p:sp>
      <p:sp>
        <p:nvSpPr>
          <p:cNvPr id="1904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bwMode="auto">
          <a:noFill/>
          <a:ln>
            <a:solidFill>
              <a:srgbClr val="000000"/>
            </a:solidFill>
            <a:miter lim="800000"/>
            <a:headEnd/>
            <a:tailEnd/>
          </a:ln>
        </p:spPr>
      </p:sp>
      <p:sp>
        <p:nvSpPr>
          <p:cNvPr id="1914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p:spPr>
      </p:sp>
      <p:sp>
        <p:nvSpPr>
          <p:cNvPr id="1925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0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4505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6AD209-8B4B-4483-B15C-930F4CC334FB}" type="slidenum">
              <a:rPr lang="fr-FR">
                <a:cs typeface="Arial" charset="0"/>
              </a:rPr>
              <a:pPr fontAlgn="base">
                <a:spcBef>
                  <a:spcPct val="0"/>
                </a:spcBef>
                <a:spcAft>
                  <a:spcPct val="0"/>
                </a:spcAft>
              </a:pPr>
              <a:t>25</a:t>
            </a:fld>
            <a:endParaRPr lang="fr-FR">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p:spPr>
      </p:sp>
      <p:sp>
        <p:nvSpPr>
          <p:cNvPr id="1935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TextEdit="1"/>
          </p:cNvSpPr>
          <p:nvPr>
            <p:ph type="sldImg"/>
          </p:nvPr>
        </p:nvSpPr>
        <p:spPr bwMode="auto">
          <a:noFill/>
          <a:ln>
            <a:solidFill>
              <a:srgbClr val="000000"/>
            </a:solidFill>
            <a:miter lim="800000"/>
            <a:headEnd/>
            <a:tailEnd/>
          </a:ln>
        </p:spPr>
      </p:sp>
      <p:sp>
        <p:nvSpPr>
          <p:cNvPr id="1945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bwMode="auto">
          <a:noFill/>
          <a:ln>
            <a:solidFill>
              <a:srgbClr val="000000"/>
            </a:solidFill>
            <a:miter lim="800000"/>
            <a:headEnd/>
            <a:tailEnd/>
          </a:ln>
        </p:spPr>
      </p:sp>
      <p:sp>
        <p:nvSpPr>
          <p:cNvPr id="1955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p:spPr>
      </p:sp>
      <p:sp>
        <p:nvSpPr>
          <p:cNvPr id="1966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a:solidFill>
              <a:srgbClr val="000000"/>
            </a:solidFill>
            <a:miter lim="800000"/>
            <a:headEnd/>
            <a:tailEnd/>
          </a:ln>
        </p:spPr>
      </p:sp>
      <p:sp>
        <p:nvSpPr>
          <p:cNvPr id="1699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TextEdit="1"/>
          </p:cNvSpPr>
          <p:nvPr>
            <p:ph type="sldImg"/>
          </p:nvPr>
        </p:nvSpPr>
        <p:spPr bwMode="auto">
          <a:noFill/>
          <a:ln>
            <a:solidFill>
              <a:srgbClr val="000000"/>
            </a:solidFill>
            <a:miter lim="800000"/>
            <a:headEnd/>
            <a:tailEnd/>
          </a:ln>
        </p:spPr>
      </p:sp>
      <p:sp>
        <p:nvSpPr>
          <p:cNvPr id="1986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bwMode="auto">
          <a:noFill/>
          <a:ln>
            <a:solidFill>
              <a:srgbClr val="000000"/>
            </a:solidFill>
            <a:miter lim="800000"/>
            <a:headEnd/>
            <a:tailEnd/>
          </a:ln>
        </p:spPr>
      </p:sp>
      <p:sp>
        <p:nvSpPr>
          <p:cNvPr id="1996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bwMode="auto">
          <a:noFill/>
          <a:ln>
            <a:solidFill>
              <a:srgbClr val="000000"/>
            </a:solidFill>
            <a:miter lim="800000"/>
            <a:headEnd/>
            <a:tailEnd/>
          </a:ln>
        </p:spPr>
      </p:sp>
      <p:sp>
        <p:nvSpPr>
          <p:cNvPr id="2007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p:spPr>
      </p:sp>
      <p:sp>
        <p:nvSpPr>
          <p:cNvPr id="2017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p:spPr>
      </p:sp>
      <p:sp>
        <p:nvSpPr>
          <p:cNvPr id="2027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TextEdit="1"/>
          </p:cNvSpPr>
          <p:nvPr>
            <p:ph type="sldImg"/>
          </p:nvPr>
        </p:nvSpPr>
        <p:spPr bwMode="auto">
          <a:noFill/>
          <a:ln>
            <a:solidFill>
              <a:srgbClr val="000000"/>
            </a:solidFill>
            <a:miter lim="800000"/>
            <a:headEnd/>
            <a:tailEnd/>
          </a:ln>
        </p:spPr>
      </p:sp>
      <p:sp>
        <p:nvSpPr>
          <p:cNvPr id="2037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TextEdit="1"/>
          </p:cNvSpPr>
          <p:nvPr>
            <p:ph type="sldImg"/>
          </p:nvPr>
        </p:nvSpPr>
        <p:spPr bwMode="auto">
          <a:noFill/>
          <a:ln>
            <a:solidFill>
              <a:srgbClr val="000000"/>
            </a:solidFill>
            <a:miter lim="800000"/>
            <a:headEnd/>
            <a:tailEnd/>
          </a:ln>
        </p:spPr>
      </p:sp>
      <p:sp>
        <p:nvSpPr>
          <p:cNvPr id="2048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TextEdit="1"/>
          </p:cNvSpPr>
          <p:nvPr>
            <p:ph type="sldImg"/>
          </p:nvPr>
        </p:nvSpPr>
        <p:spPr bwMode="auto">
          <a:noFill/>
          <a:ln>
            <a:solidFill>
              <a:srgbClr val="000000"/>
            </a:solidFill>
            <a:miter lim="800000"/>
            <a:headEnd/>
            <a:tailEnd/>
          </a:ln>
        </p:spPr>
      </p:sp>
      <p:sp>
        <p:nvSpPr>
          <p:cNvPr id="2058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TextEdit="1"/>
          </p:cNvSpPr>
          <p:nvPr>
            <p:ph type="sldImg"/>
          </p:nvPr>
        </p:nvSpPr>
        <p:spPr bwMode="auto">
          <a:noFill/>
          <a:ln>
            <a:solidFill>
              <a:srgbClr val="000000"/>
            </a:solidFill>
            <a:miter lim="800000"/>
            <a:headEnd/>
            <a:tailEnd/>
          </a:ln>
        </p:spPr>
      </p:sp>
      <p:sp>
        <p:nvSpPr>
          <p:cNvPr id="2068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p:spPr>
      </p:sp>
      <p:sp>
        <p:nvSpPr>
          <p:cNvPr id="2078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noFill/>
          <a:ln>
            <a:solidFill>
              <a:srgbClr val="000000"/>
            </a:solidFill>
            <a:miter lim="800000"/>
            <a:headEnd/>
            <a:tailEnd/>
          </a:ln>
        </p:spPr>
      </p:sp>
      <p:sp>
        <p:nvSpPr>
          <p:cNvPr id="1710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TextEdit="1"/>
          </p:cNvSpPr>
          <p:nvPr>
            <p:ph type="sldImg"/>
          </p:nvPr>
        </p:nvSpPr>
        <p:spPr bwMode="auto">
          <a:noFill/>
          <a:ln>
            <a:solidFill>
              <a:srgbClr val="000000"/>
            </a:solidFill>
            <a:miter lim="800000"/>
            <a:headEnd/>
            <a:tailEnd/>
          </a:ln>
        </p:spPr>
      </p:sp>
      <p:sp>
        <p:nvSpPr>
          <p:cNvPr id="2088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TextEdit="1"/>
          </p:cNvSpPr>
          <p:nvPr>
            <p:ph type="sldImg"/>
          </p:nvPr>
        </p:nvSpPr>
        <p:spPr bwMode="auto">
          <a:noFill/>
          <a:ln>
            <a:solidFill>
              <a:srgbClr val="000000"/>
            </a:solidFill>
            <a:miter lim="800000"/>
            <a:headEnd/>
            <a:tailEnd/>
          </a:ln>
        </p:spPr>
      </p:sp>
      <p:sp>
        <p:nvSpPr>
          <p:cNvPr id="2099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1D7ADFFA-040E-46B2-86EE-A51B64925013}" type="slidenum">
              <a:rPr lang="en-GB" sz="1200">
                <a:latin typeface="Times" pitchFamily="18" charset="0"/>
                <a:cs typeface="Arial" charset="0"/>
              </a:rPr>
              <a:pPr defTabSz="977900" fontAlgn="base">
                <a:spcBef>
                  <a:spcPct val="0"/>
                </a:spcBef>
                <a:spcAft>
                  <a:spcPct val="0"/>
                </a:spcAft>
              </a:pPr>
              <a:t>42</a:t>
            </a:fld>
            <a:endParaRPr lang="en-GB" sz="1200">
              <a:latin typeface="Times" pitchFamily="18" charset="0"/>
              <a:cs typeface="Arial" charset="0"/>
            </a:endParaRPr>
          </a:p>
        </p:txBody>
      </p:sp>
      <p:sp>
        <p:nvSpPr>
          <p:cNvPr id="64514" name="Rectangle 7"/>
          <p:cNvSpPr txBox="1">
            <a:spLocks noGrp="1" noChangeArrowheads="1"/>
          </p:cNvSpPr>
          <p:nvPr/>
        </p:nvSpPr>
        <p:spPr bwMode="auto">
          <a:xfrm>
            <a:off x="4024313" y="9723438"/>
            <a:ext cx="3074987" cy="512762"/>
          </a:xfrm>
          <a:prstGeom prst="rect">
            <a:avLst/>
          </a:prstGeom>
          <a:noFill/>
          <a:ln w="9525">
            <a:noFill/>
            <a:miter lim="800000"/>
            <a:headEnd/>
            <a:tailEnd/>
          </a:ln>
        </p:spPr>
        <p:txBody>
          <a:bodyPr lIns="97888" tIns="48944" rIns="97888" bIns="48944" anchor="b"/>
          <a:lstStyle/>
          <a:p>
            <a:pPr algn="r" defTabSz="979488"/>
            <a:fld id="{D4A31DBD-9E08-4003-80ED-E1C66E7244F5}" type="slidenum">
              <a:rPr lang="fr-FR" sz="1200">
                <a:latin typeface="Times" pitchFamily="18" charset="0"/>
              </a:rPr>
              <a:pPr algn="r" defTabSz="979488"/>
              <a:t>42</a:t>
            </a:fld>
            <a:endParaRPr lang="fr-FR" sz="1200">
              <a:latin typeface="Times" pitchFamily="18"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Times"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TextEdit="1"/>
          </p:cNvSpPr>
          <p:nvPr>
            <p:ph type="sldImg"/>
          </p:nvPr>
        </p:nvSpPr>
        <p:spPr bwMode="auto">
          <a:noFill/>
          <a:ln>
            <a:solidFill>
              <a:srgbClr val="000000"/>
            </a:solidFill>
            <a:miter lim="800000"/>
            <a:headEnd/>
            <a:tailEnd/>
          </a:ln>
        </p:spPr>
      </p:sp>
      <p:sp>
        <p:nvSpPr>
          <p:cNvPr id="2109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TextEdit="1"/>
          </p:cNvSpPr>
          <p:nvPr>
            <p:ph type="sldImg"/>
          </p:nvPr>
        </p:nvSpPr>
        <p:spPr bwMode="auto">
          <a:noFill/>
          <a:ln>
            <a:solidFill>
              <a:srgbClr val="000000"/>
            </a:solidFill>
            <a:miter lim="800000"/>
            <a:headEnd/>
            <a:tailEnd/>
          </a:ln>
        </p:spPr>
      </p:sp>
      <p:sp>
        <p:nvSpPr>
          <p:cNvPr id="2119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TextEdit="1"/>
          </p:cNvSpPr>
          <p:nvPr>
            <p:ph type="sldImg"/>
          </p:nvPr>
        </p:nvSpPr>
        <p:spPr bwMode="auto">
          <a:noFill/>
          <a:ln>
            <a:solidFill>
              <a:srgbClr val="000000"/>
            </a:solidFill>
            <a:miter lim="800000"/>
            <a:headEnd/>
            <a:tailEnd/>
          </a:ln>
        </p:spPr>
      </p:sp>
      <p:sp>
        <p:nvSpPr>
          <p:cNvPr id="2140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TextEdit="1"/>
          </p:cNvSpPr>
          <p:nvPr>
            <p:ph type="sldImg"/>
          </p:nvPr>
        </p:nvSpPr>
        <p:spPr bwMode="auto">
          <a:noFill/>
          <a:ln>
            <a:solidFill>
              <a:srgbClr val="000000"/>
            </a:solidFill>
            <a:miter lim="800000"/>
            <a:headEnd/>
            <a:tailEnd/>
          </a:ln>
        </p:spPr>
      </p:sp>
      <p:sp>
        <p:nvSpPr>
          <p:cNvPr id="21504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57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sz="1300" smtClean="0"/>
              <a:t>La zone présentant le plus de risques pour les eaux souterraines est la portion du puits qui est forée à travers ces nappes aquifères. </a:t>
            </a:r>
          </a:p>
          <a:p>
            <a:pPr>
              <a:spcBef>
                <a:spcPct val="0"/>
              </a:spcBef>
            </a:pPr>
            <a:r>
              <a:rPr lang="fr-FR" sz="1300" smtClean="0"/>
              <a:t>Tout puits foré dans le sous-sol à travers une nappe phréatique est confronté à ce risque, qu’il s’agisse de puits conventionnels de pétrole et de gaz, de puits non conventionnels, de puits géothermiques, voire même de puits d’eau. </a:t>
            </a:r>
          </a:p>
          <a:p>
            <a:pPr>
              <a:spcBef>
                <a:spcPct val="0"/>
              </a:spcBef>
            </a:pPr>
            <a:r>
              <a:rPr lang="fr-FR" sz="1300" smtClean="0"/>
              <a:t>Afin d’éviter toute détérioration et de veiller à la protection des eaux souterraines, la pose de tubages en acier et la cimentation des parois du puits permettent de créer plusieurs barrières étanches. </a:t>
            </a:r>
          </a:p>
          <a:p>
            <a:pPr>
              <a:spcBef>
                <a:spcPct val="0"/>
              </a:spcBef>
            </a:pPr>
            <a:r>
              <a:rPr lang="fr-FR" sz="1300" smtClean="0"/>
              <a:t>Ce processus est hautement </a:t>
            </a:r>
            <a:r>
              <a:rPr lang="fr-FR" sz="1300" b="1" smtClean="0"/>
              <a:t>réglementé en Europe</a:t>
            </a:r>
            <a:r>
              <a:rPr lang="fr-FR" sz="1300" smtClean="0"/>
              <a:t> et les opérateurs  se doivent d’adhérer aux normes les plus strictes sur la conception des puits.</a:t>
            </a:r>
          </a:p>
          <a:p>
            <a:pPr>
              <a:spcBef>
                <a:spcPct val="0"/>
              </a:spcBef>
            </a:pPr>
            <a:endParaRPr lang="fr-FR" sz="1300" smtClean="0"/>
          </a:p>
          <a:p>
            <a:pPr>
              <a:spcBef>
                <a:spcPct val="0"/>
              </a:spcBef>
            </a:pPr>
            <a:r>
              <a:rPr lang="fr-FR" sz="1300" b="1" smtClean="0"/>
              <a:t>Cadre Législatif :</a:t>
            </a:r>
          </a:p>
          <a:p>
            <a:pPr>
              <a:spcBef>
                <a:spcPct val="0"/>
              </a:spcBef>
            </a:pPr>
            <a:r>
              <a:rPr lang="fr-FR" sz="1300" smtClean="0"/>
              <a:t>Titre forage du RGIE – decret du 22 Mars 2000</a:t>
            </a:r>
          </a:p>
          <a:p>
            <a:pPr>
              <a:spcBef>
                <a:spcPct val="0"/>
              </a:spcBef>
            </a:pPr>
            <a:endParaRPr lang="fr-FR" sz="800" smtClean="0"/>
          </a:p>
          <a:p>
            <a:pPr>
              <a:spcBef>
                <a:spcPct val="0"/>
              </a:spcBef>
            </a:pPr>
            <a:endParaRPr lang="fr-FR" sz="1300" smtClean="0"/>
          </a:p>
          <a:p>
            <a:pPr>
              <a:spcBef>
                <a:spcPct val="0"/>
              </a:spcBef>
            </a:pPr>
            <a:endParaRPr lang="fr-FR" smtClean="0"/>
          </a:p>
        </p:txBody>
      </p:sp>
      <p:sp>
        <p:nvSpPr>
          <p:cNvPr id="7577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1ACAE6-DE7C-4986-B4C3-D50367310119}" type="slidenum">
              <a:rPr lang="fr-FR">
                <a:cs typeface="Arial" charset="0"/>
              </a:rPr>
              <a:pPr fontAlgn="base">
                <a:spcBef>
                  <a:spcPct val="0"/>
                </a:spcBef>
                <a:spcAft>
                  <a:spcPct val="0"/>
                </a:spcAft>
              </a:pPr>
              <a:t>49</a:t>
            </a:fld>
            <a:endParaRPr lang="fr-FR">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TextEdit="1"/>
          </p:cNvSpPr>
          <p:nvPr>
            <p:ph type="sldImg"/>
          </p:nvPr>
        </p:nvSpPr>
        <p:spPr bwMode="auto">
          <a:noFill/>
          <a:ln>
            <a:solidFill>
              <a:srgbClr val="000000"/>
            </a:solidFill>
            <a:miter lim="800000"/>
            <a:headEnd/>
            <a:tailEnd/>
          </a:ln>
        </p:spPr>
      </p:sp>
      <p:sp>
        <p:nvSpPr>
          <p:cNvPr id="2160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88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7885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594556-219A-4B69-A56E-1B357383C2BC}" type="slidenum">
              <a:rPr lang="fr-FR">
                <a:cs typeface="Arial" charset="0"/>
              </a:rPr>
              <a:pPr fontAlgn="base">
                <a:spcBef>
                  <a:spcPct val="0"/>
                </a:spcBef>
                <a:spcAft>
                  <a:spcPct val="0"/>
                </a:spcAft>
              </a:pPr>
              <a:t>51</a:t>
            </a:fld>
            <a:endParaRPr lang="fr-FR">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739171-35FA-4108-82AA-C0B50F3B3392}" type="slidenum">
              <a:rPr lang="fr-FR">
                <a:cs typeface="Arial" charset="0"/>
              </a:rPr>
              <a:pPr fontAlgn="base">
                <a:spcBef>
                  <a:spcPct val="0"/>
                </a:spcBef>
                <a:spcAft>
                  <a:spcPct val="0"/>
                </a:spcAft>
              </a:pPr>
              <a:t>52</a:t>
            </a:fld>
            <a:endParaRPr lang="fr-FR">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29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8294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D353A7-6F88-4FB4-883C-3EA169801EFA}" type="slidenum">
              <a:rPr lang="fr-FR">
                <a:cs typeface="Arial" charset="0"/>
              </a:rPr>
              <a:pPr fontAlgn="base">
                <a:spcBef>
                  <a:spcPct val="0"/>
                </a:spcBef>
                <a:spcAft>
                  <a:spcPct val="0"/>
                </a:spcAft>
              </a:pPr>
              <a:t>53</a:t>
            </a:fld>
            <a:endParaRPr lang="fr-FR">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normAutofit/>
          </a:bodyPr>
          <a:lstStyle/>
          <a:p>
            <a:pPr fontAlgn="auto">
              <a:spcBef>
                <a:spcPts val="0"/>
              </a:spcBef>
              <a:spcAft>
                <a:spcPts val="0"/>
              </a:spcAft>
              <a:defRPr/>
            </a:pPr>
            <a:r>
              <a:rPr lang="fr-FR" sz="1300" dirty="0" smtClean="0"/>
              <a:t>Un monitoring micro-sismique à partir de dispositifs d’écoute permanente installés en surface ou dans les puits d’observation doit être mis en place depuis le début de l’activité sur site. Il doit permettre de: </a:t>
            </a:r>
          </a:p>
          <a:p>
            <a:pPr lvl="1" fontAlgn="auto">
              <a:spcBef>
                <a:spcPts val="0"/>
              </a:spcBef>
              <a:spcAft>
                <a:spcPts val="0"/>
              </a:spcAft>
              <a:defRPr/>
            </a:pPr>
            <a:r>
              <a:rPr lang="fr-FR" dirty="0" smtClean="0"/>
              <a:t>Enregistrer en temps réel le bruit de fond et l’activité sismique éventuelle induite par les opérations des forage et fracturation. </a:t>
            </a:r>
          </a:p>
          <a:p>
            <a:pPr lvl="1" fontAlgn="auto">
              <a:spcBef>
                <a:spcPts val="0"/>
              </a:spcBef>
              <a:spcAft>
                <a:spcPts val="0"/>
              </a:spcAft>
              <a:defRPr/>
            </a:pPr>
            <a:r>
              <a:rPr lang="fr-FR" dirty="0" smtClean="0"/>
              <a:t>Contrôler l'extension de la fracturation </a:t>
            </a:r>
          </a:p>
          <a:p>
            <a:pPr lvl="1" fontAlgn="auto">
              <a:spcBef>
                <a:spcPts val="0"/>
              </a:spcBef>
              <a:spcAft>
                <a:spcPts val="0"/>
              </a:spcAft>
              <a:defRPr/>
            </a:pPr>
            <a:r>
              <a:rPr lang="fr-FR" dirty="0" smtClean="0"/>
              <a:t>Contrôler l’intégrité de la couverture sédimentaire </a:t>
            </a:r>
          </a:p>
          <a:p>
            <a:pPr lvl="1" fontAlgn="auto">
              <a:spcBef>
                <a:spcPts val="0"/>
              </a:spcBef>
              <a:spcAft>
                <a:spcPts val="0"/>
              </a:spcAft>
              <a:defRPr/>
            </a:pPr>
            <a:r>
              <a:rPr lang="fr-FR" dirty="0" smtClean="0"/>
              <a:t>Prévenir et maitriser les risques de contamination des aquifères</a:t>
            </a:r>
          </a:p>
          <a:p>
            <a:pPr lvl="1" fontAlgn="auto">
              <a:spcBef>
                <a:spcPts val="0"/>
              </a:spcBef>
              <a:spcAft>
                <a:spcPts val="0"/>
              </a:spcAft>
              <a:defRPr/>
            </a:pPr>
            <a:r>
              <a:rPr lang="fr-FR" dirty="0" smtClean="0"/>
              <a:t>Déclencher l’interruption du traitement si besoin.</a:t>
            </a:r>
          </a:p>
          <a:p>
            <a:pPr fontAlgn="auto">
              <a:spcBef>
                <a:spcPts val="0"/>
              </a:spcBef>
              <a:spcAft>
                <a:spcPts val="0"/>
              </a:spcAft>
              <a:defRPr/>
            </a:pPr>
            <a:r>
              <a:rPr lang="fr-FR" sz="1300" dirty="0" smtClean="0">
                <a:solidFill>
                  <a:schemeClr val="accent6"/>
                </a:solidFill>
              </a:rPr>
              <a:t>La sensibilité du dispositif de surveillance et le seuil critique de tolérance (en terme de magnitude) doivent être spécifiés et standardisés</a:t>
            </a:r>
          </a:p>
          <a:p>
            <a:pPr fontAlgn="auto">
              <a:spcBef>
                <a:spcPts val="0"/>
              </a:spcBef>
              <a:spcAft>
                <a:spcPts val="0"/>
              </a:spcAft>
              <a:defRPr/>
            </a:pPr>
            <a:r>
              <a:rPr lang="fr-FR" sz="1300" dirty="0" smtClean="0">
                <a:solidFill>
                  <a:schemeClr val="accent6"/>
                </a:solidFill>
              </a:rPr>
              <a:t>A magnitude donnée (à la source) les effets ressentis en surface par le public sont d’autant plus sensibles que la fracturation est peu profonde</a:t>
            </a:r>
          </a:p>
          <a:p>
            <a:pPr fontAlgn="auto">
              <a:spcBef>
                <a:spcPts val="0"/>
              </a:spcBef>
              <a:spcAft>
                <a:spcPts val="0"/>
              </a:spcAft>
              <a:defRPr/>
            </a:pPr>
            <a:endParaRPr lang="fr-FR" dirty="0"/>
          </a:p>
        </p:txBody>
      </p:sp>
      <p:sp>
        <p:nvSpPr>
          <p:cNvPr id="84995"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000C7F-0B5D-47D4-AB36-925C627ACE80}" type="slidenum">
              <a:rPr lang="fr-FR">
                <a:cs typeface="Arial" charset="0"/>
              </a:rPr>
              <a:pPr fontAlgn="base">
                <a:spcBef>
                  <a:spcPct val="0"/>
                </a:spcBef>
                <a:spcAft>
                  <a:spcPct val="0"/>
                </a:spcAft>
              </a:pPr>
              <a:t>54</a:t>
            </a:fld>
            <a:endParaRPr lang="fr-FR">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870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Times" pitchFamily="18" charset="0"/>
            </a:endParaRPr>
          </a:p>
        </p:txBody>
      </p:sp>
      <p:sp>
        <p:nvSpPr>
          <p:cNvPr id="8704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30CA62C3-B194-4DF4-B918-25FA8C0188B9}" type="slidenum">
              <a:rPr lang="fr-FR" sz="1200">
                <a:latin typeface="Times" pitchFamily="18" charset="0"/>
                <a:cs typeface="Arial" charset="0"/>
              </a:rPr>
              <a:pPr defTabSz="977900" fontAlgn="base">
                <a:spcBef>
                  <a:spcPct val="0"/>
                </a:spcBef>
                <a:spcAft>
                  <a:spcPct val="0"/>
                </a:spcAft>
              </a:pPr>
              <a:t>55</a:t>
            </a:fld>
            <a:endParaRPr lang="fr-FR" sz="1200">
              <a:latin typeface="Times" pitchFamily="18"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TextEdit="1"/>
          </p:cNvSpPr>
          <p:nvPr>
            <p:ph type="sldImg"/>
          </p:nvPr>
        </p:nvSpPr>
        <p:spPr bwMode="auto">
          <a:noFill/>
          <a:ln>
            <a:solidFill>
              <a:srgbClr val="000000"/>
            </a:solidFill>
            <a:miter lim="800000"/>
            <a:headEnd/>
            <a:tailEnd/>
          </a:ln>
        </p:spPr>
      </p:sp>
      <p:sp>
        <p:nvSpPr>
          <p:cNvPr id="2170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TextEdit="1"/>
          </p:cNvSpPr>
          <p:nvPr>
            <p:ph type="sldImg"/>
          </p:nvPr>
        </p:nvSpPr>
        <p:spPr bwMode="auto">
          <a:noFill/>
          <a:ln>
            <a:solidFill>
              <a:srgbClr val="000000"/>
            </a:solidFill>
            <a:miter lim="800000"/>
            <a:headEnd/>
            <a:tailEnd/>
          </a:ln>
        </p:spPr>
      </p:sp>
      <p:sp>
        <p:nvSpPr>
          <p:cNvPr id="2181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11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marL="0" lvl="1" defTabSz="912813" eaLnBrk="0" hangingPunct="0"/>
            <a:r>
              <a:rPr lang="fr-FR" smtClean="0"/>
              <a:t>Sélection des sites en intégrant les contraintes résultantes et  en éliminant les zones à risque</a:t>
            </a:r>
          </a:p>
          <a:p>
            <a:pPr defTabSz="912813">
              <a:spcBef>
                <a:spcPct val="0"/>
              </a:spcBef>
            </a:pPr>
            <a:endParaRPr lang="en-US" smtClean="0">
              <a:latin typeface="Times" pitchFamily="18" charset="0"/>
            </a:endParaRPr>
          </a:p>
        </p:txBody>
      </p:sp>
      <p:sp>
        <p:nvSpPr>
          <p:cNvPr id="9113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D08AD067-278F-4D81-9735-1DF8F40A41DF}" type="slidenum">
              <a:rPr lang="fr-FR" sz="1200">
                <a:latin typeface="Times" pitchFamily="18" charset="0"/>
                <a:cs typeface="Arial" charset="0"/>
              </a:rPr>
              <a:pPr defTabSz="977900" fontAlgn="base">
                <a:spcBef>
                  <a:spcPct val="0"/>
                </a:spcBef>
                <a:spcAft>
                  <a:spcPct val="0"/>
                </a:spcAft>
              </a:pPr>
              <a:t>58</a:t>
            </a:fld>
            <a:endParaRPr lang="fr-FR" sz="1200">
              <a:latin typeface="Times" pitchFamily="18"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7BAF97E7-6FE7-4041-B167-7C97C396E2D5}" type="slidenum">
              <a:rPr lang="en-GB" sz="1200">
                <a:latin typeface="Times" pitchFamily="18" charset="0"/>
                <a:cs typeface="Arial" charset="0"/>
              </a:rPr>
              <a:pPr defTabSz="977900" fontAlgn="base">
                <a:spcBef>
                  <a:spcPct val="0"/>
                </a:spcBef>
                <a:spcAft>
                  <a:spcPct val="0"/>
                </a:spcAft>
              </a:pPr>
              <a:t>59</a:t>
            </a:fld>
            <a:endParaRPr lang="en-GB" sz="1200">
              <a:latin typeface="Times" pitchFamily="18" charset="0"/>
              <a:cs typeface="Arial" charset="0"/>
            </a:endParaRPr>
          </a:p>
        </p:txBody>
      </p:sp>
      <p:sp>
        <p:nvSpPr>
          <p:cNvPr id="93186" name="Rectangle 7"/>
          <p:cNvSpPr txBox="1">
            <a:spLocks noGrp="1" noChangeArrowheads="1"/>
          </p:cNvSpPr>
          <p:nvPr/>
        </p:nvSpPr>
        <p:spPr bwMode="auto">
          <a:xfrm>
            <a:off x="4024313" y="9723438"/>
            <a:ext cx="3074987" cy="512762"/>
          </a:xfrm>
          <a:prstGeom prst="rect">
            <a:avLst/>
          </a:prstGeom>
          <a:noFill/>
          <a:ln w="9525">
            <a:noFill/>
            <a:miter lim="800000"/>
            <a:headEnd/>
            <a:tailEnd/>
          </a:ln>
        </p:spPr>
        <p:txBody>
          <a:bodyPr lIns="97888" tIns="48944" rIns="97888" bIns="48944" anchor="b"/>
          <a:lstStyle/>
          <a:p>
            <a:pPr algn="r" defTabSz="979488"/>
            <a:fld id="{0E6562F9-64A0-426F-AEC3-63D708867C77}" type="slidenum">
              <a:rPr lang="fr-FR" sz="1200">
                <a:latin typeface="Times" pitchFamily="18" charset="0"/>
              </a:rPr>
              <a:pPr algn="r" defTabSz="979488"/>
              <a:t>59</a:t>
            </a:fld>
            <a:endParaRPr lang="fr-FR" sz="1200">
              <a:latin typeface="Times" pitchFamily="18"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52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Times" pitchFamily="18" charset="0"/>
            </a:endParaRPr>
          </a:p>
        </p:txBody>
      </p:sp>
      <p:sp>
        <p:nvSpPr>
          <p:cNvPr id="95235"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976EDCC9-B6C8-4017-994F-7AB0430426DD}" type="slidenum">
              <a:rPr lang="fr-FR" sz="1200">
                <a:latin typeface="Times" pitchFamily="18" charset="0"/>
                <a:cs typeface="Arial" charset="0"/>
              </a:rPr>
              <a:pPr defTabSz="977900" fontAlgn="base">
                <a:spcBef>
                  <a:spcPct val="0"/>
                </a:spcBef>
                <a:spcAft>
                  <a:spcPct val="0"/>
                </a:spcAft>
              </a:pPr>
              <a:t>60</a:t>
            </a:fld>
            <a:endParaRPr lang="fr-FR" sz="1200">
              <a:latin typeface="Times" pitchFamily="18" charset="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72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Times" pitchFamily="18" charset="0"/>
            </a:endParaRPr>
          </a:p>
        </p:txBody>
      </p:sp>
      <p:sp>
        <p:nvSpPr>
          <p:cNvPr id="9728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CBBD2D95-F3D8-4F44-ADDE-3125FBBA1C8E}" type="slidenum">
              <a:rPr lang="fr-FR" sz="1200">
                <a:latin typeface="Times" pitchFamily="18" charset="0"/>
                <a:cs typeface="Arial" charset="0"/>
              </a:rPr>
              <a:pPr defTabSz="977900" fontAlgn="base">
                <a:spcBef>
                  <a:spcPct val="0"/>
                </a:spcBef>
                <a:spcAft>
                  <a:spcPct val="0"/>
                </a:spcAft>
              </a:pPr>
              <a:t>61</a:t>
            </a:fld>
            <a:endParaRPr lang="fr-FR" sz="1200">
              <a:latin typeface="Times" pitchFamily="18" charset="0"/>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993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Times" pitchFamily="18" charset="0"/>
            </a:endParaRPr>
          </a:p>
        </p:txBody>
      </p:sp>
      <p:sp>
        <p:nvSpPr>
          <p:cNvPr id="9933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77900" fontAlgn="base">
              <a:spcBef>
                <a:spcPct val="0"/>
              </a:spcBef>
              <a:spcAft>
                <a:spcPct val="0"/>
              </a:spcAft>
            </a:pPr>
            <a:fld id="{7D5E4977-DA29-4D8A-BD96-D9B2355A7666}" type="slidenum">
              <a:rPr lang="fr-FR" sz="1200">
                <a:latin typeface="Times" pitchFamily="18" charset="0"/>
                <a:cs typeface="Arial" charset="0"/>
              </a:rPr>
              <a:pPr defTabSz="977900" fontAlgn="base">
                <a:spcBef>
                  <a:spcPct val="0"/>
                </a:spcBef>
                <a:spcAft>
                  <a:spcPct val="0"/>
                </a:spcAft>
              </a:pPr>
              <a:t>62</a:t>
            </a:fld>
            <a:endParaRPr lang="fr-FR" sz="1200">
              <a:latin typeface="Times" pitchFamily="18" charset="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TextEdit="1"/>
          </p:cNvSpPr>
          <p:nvPr>
            <p:ph type="sldImg"/>
          </p:nvPr>
        </p:nvSpPr>
        <p:spPr bwMode="auto">
          <a:noFill/>
          <a:ln>
            <a:solidFill>
              <a:srgbClr val="000000"/>
            </a:solidFill>
            <a:miter lim="800000"/>
            <a:headEnd/>
            <a:tailEnd/>
          </a:ln>
        </p:spPr>
      </p:sp>
      <p:sp>
        <p:nvSpPr>
          <p:cNvPr id="2191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TextEdit="1"/>
          </p:cNvSpPr>
          <p:nvPr>
            <p:ph type="sldImg"/>
          </p:nvPr>
        </p:nvSpPr>
        <p:spPr bwMode="auto">
          <a:noFill/>
          <a:ln>
            <a:solidFill>
              <a:srgbClr val="000000"/>
            </a:solidFill>
            <a:miter lim="800000"/>
            <a:headEnd/>
            <a:tailEnd/>
          </a:ln>
        </p:spPr>
      </p:sp>
      <p:sp>
        <p:nvSpPr>
          <p:cNvPr id="2211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TextEdit="1"/>
          </p:cNvSpPr>
          <p:nvPr>
            <p:ph type="sldImg"/>
          </p:nvPr>
        </p:nvSpPr>
        <p:spPr bwMode="auto">
          <a:noFill/>
          <a:ln>
            <a:solidFill>
              <a:srgbClr val="000000"/>
            </a:solidFill>
            <a:miter lim="800000"/>
            <a:headEnd/>
            <a:tailEnd/>
          </a:ln>
        </p:spPr>
      </p:sp>
      <p:sp>
        <p:nvSpPr>
          <p:cNvPr id="2222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TextEdit="1"/>
          </p:cNvSpPr>
          <p:nvPr>
            <p:ph type="sldImg"/>
          </p:nvPr>
        </p:nvSpPr>
        <p:spPr bwMode="auto">
          <a:noFill/>
          <a:ln>
            <a:solidFill>
              <a:srgbClr val="000000"/>
            </a:solidFill>
            <a:miter lim="800000"/>
            <a:headEnd/>
            <a:tailEnd/>
          </a:ln>
        </p:spPr>
      </p:sp>
      <p:sp>
        <p:nvSpPr>
          <p:cNvPr id="22323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TextEdit="1"/>
          </p:cNvSpPr>
          <p:nvPr>
            <p:ph type="sldImg"/>
          </p:nvPr>
        </p:nvSpPr>
        <p:spPr bwMode="auto">
          <a:noFill/>
          <a:ln>
            <a:solidFill>
              <a:srgbClr val="000000"/>
            </a:solidFill>
            <a:miter lim="800000"/>
            <a:headEnd/>
            <a:tailEnd/>
          </a:ln>
        </p:spPr>
      </p:sp>
      <p:sp>
        <p:nvSpPr>
          <p:cNvPr id="22425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TextEdit="1"/>
          </p:cNvSpPr>
          <p:nvPr>
            <p:ph type="sldImg"/>
          </p:nvPr>
        </p:nvSpPr>
        <p:spPr bwMode="auto">
          <a:noFill/>
          <a:ln>
            <a:solidFill>
              <a:srgbClr val="000000"/>
            </a:solidFill>
            <a:miter lim="800000"/>
            <a:headEnd/>
            <a:tailEnd/>
          </a:ln>
        </p:spPr>
      </p:sp>
      <p:sp>
        <p:nvSpPr>
          <p:cNvPr id="2252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TextEdit="1"/>
          </p:cNvSpPr>
          <p:nvPr>
            <p:ph type="sldImg"/>
          </p:nvPr>
        </p:nvSpPr>
        <p:spPr bwMode="auto">
          <a:noFill/>
          <a:ln>
            <a:solidFill>
              <a:srgbClr val="000000"/>
            </a:solidFill>
            <a:miter lim="800000"/>
            <a:headEnd/>
            <a:tailEnd/>
          </a:ln>
        </p:spPr>
      </p:sp>
      <p:sp>
        <p:nvSpPr>
          <p:cNvPr id="2263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TextEdit="1"/>
          </p:cNvSpPr>
          <p:nvPr>
            <p:ph type="sldImg"/>
          </p:nvPr>
        </p:nvSpPr>
        <p:spPr bwMode="auto">
          <a:noFill/>
          <a:ln>
            <a:solidFill>
              <a:srgbClr val="000000"/>
            </a:solidFill>
            <a:miter lim="800000"/>
            <a:headEnd/>
            <a:tailEnd/>
          </a:ln>
        </p:spPr>
      </p:sp>
      <p:sp>
        <p:nvSpPr>
          <p:cNvPr id="2273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TextEdit="1"/>
          </p:cNvSpPr>
          <p:nvPr>
            <p:ph type="sldImg"/>
          </p:nvPr>
        </p:nvSpPr>
        <p:spPr bwMode="auto">
          <a:noFill/>
          <a:ln>
            <a:solidFill>
              <a:srgbClr val="000000"/>
            </a:solidFill>
            <a:miter lim="800000"/>
            <a:headEnd/>
            <a:tailEnd/>
          </a:ln>
        </p:spPr>
      </p:sp>
      <p:sp>
        <p:nvSpPr>
          <p:cNvPr id="22835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TextEdit="1"/>
          </p:cNvSpPr>
          <p:nvPr>
            <p:ph type="sldImg"/>
          </p:nvPr>
        </p:nvSpPr>
        <p:spPr bwMode="auto">
          <a:noFill/>
          <a:ln>
            <a:solidFill>
              <a:srgbClr val="000000"/>
            </a:solidFill>
            <a:miter lim="800000"/>
            <a:headEnd/>
            <a:tailEnd/>
          </a:ln>
        </p:spPr>
      </p:sp>
      <p:sp>
        <p:nvSpPr>
          <p:cNvPr id="22937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F45FA0-127F-44E1-BBE3-736AC5E1DBB8}" type="slidenum">
              <a:rPr lang="fr-FR" altLang="fr-FR">
                <a:cs typeface="Arial" charset="0"/>
              </a:rPr>
              <a:pPr fontAlgn="base">
                <a:spcBef>
                  <a:spcPct val="0"/>
                </a:spcBef>
                <a:spcAft>
                  <a:spcPct val="0"/>
                </a:spcAft>
              </a:pPr>
              <a:t>73</a:t>
            </a:fld>
            <a:endParaRPr lang="fr-FR" altLang="fr-FR">
              <a:cs typeface="Arial" charset="0"/>
            </a:endParaRPr>
          </a:p>
        </p:txBody>
      </p:sp>
      <p:sp>
        <p:nvSpPr>
          <p:cNvPr id="1126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TextEdit="1"/>
          </p:cNvSpPr>
          <p:nvPr>
            <p:ph type="sldImg"/>
          </p:nvPr>
        </p:nvSpPr>
        <p:spPr bwMode="auto">
          <a:noFill/>
          <a:ln>
            <a:solidFill>
              <a:srgbClr val="000000"/>
            </a:solidFill>
            <a:miter lim="800000"/>
            <a:headEnd/>
            <a:tailEnd/>
          </a:ln>
        </p:spPr>
      </p:sp>
      <p:sp>
        <p:nvSpPr>
          <p:cNvPr id="23040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0EB7A1-56A6-468F-84C9-0BE3882B1654}" type="slidenum">
              <a:rPr lang="fr-FR" altLang="fr-FR">
                <a:cs typeface="Arial" charset="0"/>
              </a:rPr>
              <a:pPr fontAlgn="base">
                <a:spcBef>
                  <a:spcPct val="0"/>
                </a:spcBef>
                <a:spcAft>
                  <a:spcPct val="0"/>
                </a:spcAft>
              </a:pPr>
              <a:t>75</a:t>
            </a:fld>
            <a:endParaRPr lang="fr-FR" altLang="fr-FR">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A0733D-D774-4195-8574-B0826BEB3BA8}" type="slidenum">
              <a:rPr lang="fr-FR" altLang="fr-FR">
                <a:cs typeface="Arial" charset="0"/>
              </a:rPr>
              <a:pPr fontAlgn="base">
                <a:spcBef>
                  <a:spcPct val="0"/>
                </a:spcBef>
                <a:spcAft>
                  <a:spcPct val="0"/>
                </a:spcAft>
              </a:pPr>
              <a:t>76</a:t>
            </a:fld>
            <a:endParaRPr lang="fr-FR" altLang="fr-FR">
              <a:cs typeface="Arial" charset="0"/>
            </a:endParaRPr>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TextEdit="1"/>
          </p:cNvSpPr>
          <p:nvPr>
            <p:ph type="sldImg"/>
          </p:nvPr>
        </p:nvSpPr>
        <p:spPr bwMode="auto">
          <a:noFill/>
          <a:ln>
            <a:solidFill>
              <a:srgbClr val="000000"/>
            </a:solidFill>
            <a:miter lim="800000"/>
            <a:headEnd/>
            <a:tailEnd/>
          </a:ln>
        </p:spPr>
      </p:sp>
      <p:sp>
        <p:nvSpPr>
          <p:cNvPr id="23142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TextEdit="1"/>
          </p:cNvSpPr>
          <p:nvPr>
            <p:ph type="sldImg"/>
          </p:nvPr>
        </p:nvSpPr>
        <p:spPr bwMode="auto">
          <a:noFill/>
          <a:ln>
            <a:solidFill>
              <a:srgbClr val="000000"/>
            </a:solidFill>
            <a:miter lim="800000"/>
            <a:headEnd/>
            <a:tailEnd/>
          </a:ln>
        </p:spPr>
      </p:sp>
      <p:sp>
        <p:nvSpPr>
          <p:cNvPr id="23245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TextEdit="1"/>
          </p:cNvSpPr>
          <p:nvPr>
            <p:ph type="sldImg"/>
          </p:nvPr>
        </p:nvSpPr>
        <p:spPr bwMode="auto">
          <a:noFill/>
          <a:ln>
            <a:solidFill>
              <a:srgbClr val="000000"/>
            </a:solidFill>
            <a:miter lim="800000"/>
            <a:headEnd/>
            <a:tailEnd/>
          </a:ln>
        </p:spPr>
      </p:sp>
      <p:sp>
        <p:nvSpPr>
          <p:cNvPr id="17510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4A2C92-B606-4ADE-A45A-9BC2D5825154}" type="slidenum">
              <a:rPr lang="fr-FR" altLang="fr-FR">
                <a:cs typeface="Arial" charset="0"/>
              </a:rPr>
              <a:pPr fontAlgn="base">
                <a:spcBef>
                  <a:spcPct val="0"/>
                </a:spcBef>
                <a:spcAft>
                  <a:spcPct val="0"/>
                </a:spcAft>
              </a:pPr>
              <a:t>80</a:t>
            </a:fld>
            <a:endParaRPr lang="fr-FR" altLang="fr-FR">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TextEdit="1"/>
          </p:cNvSpPr>
          <p:nvPr>
            <p:ph type="sldImg"/>
          </p:nvPr>
        </p:nvSpPr>
        <p:spPr bwMode="auto">
          <a:noFill/>
          <a:ln>
            <a:solidFill>
              <a:srgbClr val="000000"/>
            </a:solidFill>
            <a:miter lim="800000"/>
            <a:headEnd/>
            <a:tailEnd/>
          </a:ln>
        </p:spPr>
      </p:sp>
      <p:sp>
        <p:nvSpPr>
          <p:cNvPr id="23347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A2105E-12E4-4FEA-A2E6-03E0C09E67D9}" type="slidenum">
              <a:rPr lang="fr-FR" altLang="fr-FR">
                <a:cs typeface="Arial" charset="0"/>
              </a:rPr>
              <a:pPr fontAlgn="base">
                <a:spcBef>
                  <a:spcPct val="0"/>
                </a:spcBef>
                <a:spcAft>
                  <a:spcPct val="0"/>
                </a:spcAft>
              </a:pPr>
              <a:t>82</a:t>
            </a:fld>
            <a:endParaRPr lang="fr-FR" altLang="fr-FR">
              <a:cs typeface="Arial" charset="0"/>
            </a:endParaRPr>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fr-FR" altLang="fr-F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TextEdit="1"/>
          </p:cNvSpPr>
          <p:nvPr>
            <p:ph type="sldImg"/>
          </p:nvPr>
        </p:nvSpPr>
        <p:spPr bwMode="auto">
          <a:noFill/>
          <a:ln>
            <a:solidFill>
              <a:srgbClr val="000000"/>
            </a:solidFill>
            <a:miter lim="800000"/>
            <a:headEnd/>
            <a:tailEnd/>
          </a:ln>
        </p:spPr>
      </p:sp>
      <p:sp>
        <p:nvSpPr>
          <p:cNvPr id="23449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TextEdit="1"/>
          </p:cNvSpPr>
          <p:nvPr>
            <p:ph type="sldImg"/>
          </p:nvPr>
        </p:nvSpPr>
        <p:spPr bwMode="auto">
          <a:noFill/>
          <a:ln>
            <a:solidFill>
              <a:srgbClr val="000000"/>
            </a:solidFill>
            <a:miter lim="800000"/>
            <a:headEnd/>
            <a:tailEnd/>
          </a:ln>
        </p:spPr>
      </p:sp>
      <p:sp>
        <p:nvSpPr>
          <p:cNvPr id="23552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TextEdit="1"/>
          </p:cNvSpPr>
          <p:nvPr>
            <p:ph type="sldImg"/>
          </p:nvPr>
        </p:nvSpPr>
        <p:spPr bwMode="auto">
          <a:noFill/>
          <a:ln>
            <a:solidFill>
              <a:srgbClr val="000000"/>
            </a:solidFill>
            <a:miter lim="800000"/>
            <a:headEnd/>
            <a:tailEnd/>
          </a:ln>
        </p:spPr>
      </p:sp>
      <p:sp>
        <p:nvSpPr>
          <p:cNvPr id="23654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TextEdit="1"/>
          </p:cNvSpPr>
          <p:nvPr>
            <p:ph type="sldImg"/>
          </p:nvPr>
        </p:nvSpPr>
        <p:spPr bwMode="auto">
          <a:noFill/>
          <a:ln>
            <a:solidFill>
              <a:srgbClr val="000000"/>
            </a:solidFill>
            <a:miter lim="800000"/>
            <a:headEnd/>
            <a:tailEnd/>
          </a:ln>
        </p:spPr>
      </p:sp>
      <p:sp>
        <p:nvSpPr>
          <p:cNvPr id="23757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TextEdit="1"/>
          </p:cNvSpPr>
          <p:nvPr>
            <p:ph type="sldImg"/>
          </p:nvPr>
        </p:nvSpPr>
        <p:spPr bwMode="auto">
          <a:noFill/>
          <a:ln>
            <a:solidFill>
              <a:srgbClr val="000000"/>
            </a:solidFill>
            <a:miter lim="800000"/>
            <a:headEnd/>
            <a:tailEnd/>
          </a:ln>
        </p:spPr>
      </p:sp>
      <p:sp>
        <p:nvSpPr>
          <p:cNvPr id="23859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bwMode="auto">
          <a:noFill/>
          <a:ln>
            <a:solidFill>
              <a:srgbClr val="000000"/>
            </a:solidFill>
            <a:miter lim="800000"/>
            <a:headEnd/>
            <a:tailEnd/>
          </a:ln>
        </p:spPr>
      </p:sp>
      <p:sp>
        <p:nvSpPr>
          <p:cNvPr id="23961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bwMode="auto">
          <a:noFill/>
          <a:ln>
            <a:solidFill>
              <a:srgbClr val="000000"/>
            </a:solidFill>
            <a:miter lim="800000"/>
            <a:headEnd/>
            <a:tailEnd/>
          </a:ln>
        </p:spPr>
      </p:sp>
      <p:sp>
        <p:nvSpPr>
          <p:cNvPr id="2416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TextEdit="1"/>
          </p:cNvSpPr>
          <p:nvPr>
            <p:ph type="sldImg"/>
          </p:nvPr>
        </p:nvSpPr>
        <p:spPr bwMode="auto">
          <a:noFill/>
          <a:ln>
            <a:solidFill>
              <a:srgbClr val="000000"/>
            </a:solidFill>
            <a:miter lim="800000"/>
            <a:headEnd/>
            <a:tailEnd/>
          </a:ln>
        </p:spPr>
      </p:sp>
      <p:sp>
        <p:nvSpPr>
          <p:cNvPr id="17613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bwMode="auto">
          <a:noFill/>
          <a:ln>
            <a:solidFill>
              <a:srgbClr val="000000"/>
            </a:solidFill>
            <a:miter lim="800000"/>
            <a:headEnd/>
            <a:tailEnd/>
          </a:ln>
        </p:spPr>
      </p:sp>
      <p:sp>
        <p:nvSpPr>
          <p:cNvPr id="24269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bwMode="auto">
          <a:noFill/>
          <a:ln>
            <a:solidFill>
              <a:srgbClr val="000000"/>
            </a:solidFill>
            <a:miter lim="800000"/>
            <a:headEnd/>
            <a:tailEnd/>
          </a:ln>
        </p:spPr>
      </p:sp>
      <p:sp>
        <p:nvSpPr>
          <p:cNvPr id="243715"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bwMode="auto">
          <a:noFill/>
          <a:ln>
            <a:solidFill>
              <a:srgbClr val="000000"/>
            </a:solidFill>
            <a:miter lim="800000"/>
            <a:headEnd/>
            <a:tailEnd/>
          </a:ln>
        </p:spPr>
      </p:sp>
      <p:sp>
        <p:nvSpPr>
          <p:cNvPr id="244739"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bwMode="auto">
          <a:noFill/>
          <a:ln>
            <a:solidFill>
              <a:srgbClr val="000000"/>
            </a:solidFill>
            <a:miter lim="800000"/>
            <a:headEnd/>
            <a:tailEnd/>
          </a:ln>
        </p:spPr>
      </p:sp>
      <p:sp>
        <p:nvSpPr>
          <p:cNvPr id="245763"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TextEdit="1"/>
          </p:cNvSpPr>
          <p:nvPr>
            <p:ph type="sldImg"/>
          </p:nvPr>
        </p:nvSpPr>
        <p:spPr bwMode="auto">
          <a:noFill/>
          <a:ln>
            <a:solidFill>
              <a:srgbClr val="000000"/>
            </a:solidFill>
            <a:miter lim="800000"/>
            <a:headEnd/>
            <a:tailEnd/>
          </a:ln>
        </p:spPr>
      </p:sp>
      <p:sp>
        <p:nvSpPr>
          <p:cNvPr id="24678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TextEdit="1"/>
          </p:cNvSpPr>
          <p:nvPr>
            <p:ph type="sldImg"/>
          </p:nvPr>
        </p:nvSpPr>
        <p:spPr bwMode="auto">
          <a:noFill/>
          <a:ln>
            <a:solidFill>
              <a:srgbClr val="000000"/>
            </a:solidFill>
            <a:miter lim="800000"/>
            <a:headEnd/>
            <a:tailEnd/>
          </a:ln>
        </p:spPr>
      </p:sp>
      <p:sp>
        <p:nvSpPr>
          <p:cNvPr id="247811"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33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buFont typeface="Wingdings" pitchFamily="2" charset="2"/>
              <a:buChar char="§"/>
            </a:pPr>
            <a:endParaRPr lang="fr-FR" smtClean="0"/>
          </a:p>
          <a:p>
            <a:pPr algn="just">
              <a:spcBef>
                <a:spcPct val="0"/>
              </a:spcBef>
              <a:buFont typeface="Wingdings" pitchFamily="2" charset="2"/>
              <a:buChar char="§"/>
            </a:pPr>
            <a:r>
              <a:rPr lang="fr-FR" smtClean="0"/>
              <a:t>Une étude du Boston Consulting Group datant d’aout 2013, et reprise notamment dans les Echos,  indique que le développement de gaz de schiste permettra aux Etats Unis à l’horizon 2015 d’atteindre un cout de production très compétitif presqu’au même niveau que la Chine , et 20% moins cher qu’en Europe notamment grâce à:</a:t>
            </a:r>
          </a:p>
          <a:p>
            <a:pPr lvl="1" algn="just">
              <a:spcBef>
                <a:spcPct val="0"/>
              </a:spcBef>
              <a:buFont typeface="Wingdings" pitchFamily="2" charset="2"/>
              <a:buChar char="§"/>
            </a:pPr>
            <a:r>
              <a:rPr lang="fr-FR" smtClean="0"/>
              <a:t> un accès à l’énergie 3 fois moins cher qu’en Europe</a:t>
            </a:r>
          </a:p>
          <a:p>
            <a:pPr lvl="1" algn="just">
              <a:spcBef>
                <a:spcPct val="0"/>
              </a:spcBef>
              <a:buFont typeface="Wingdings" pitchFamily="2" charset="2"/>
              <a:buChar char="§"/>
            </a:pPr>
            <a:r>
              <a:rPr lang="fr-FR" smtClean="0"/>
              <a:t> un cout de main d’œuvre comparable à celui de la  Chine  (env 40% moins cher qu’en Europe)</a:t>
            </a:r>
          </a:p>
          <a:p>
            <a:pPr lvl="1" algn="just">
              <a:spcBef>
                <a:spcPct val="0"/>
              </a:spcBef>
            </a:pPr>
            <a:endParaRPr lang="fr-FR" smtClean="0"/>
          </a:p>
          <a:p>
            <a:pPr lvl="1" algn="just">
              <a:spcBef>
                <a:spcPct val="0"/>
              </a:spcBef>
              <a:buFont typeface="Wingdings" pitchFamily="2" charset="2"/>
              <a:buChar char="§"/>
            </a:pPr>
            <a:endParaRPr lang="fr-FR" smtClean="0"/>
          </a:p>
          <a:p>
            <a:pPr lvl="1" algn="just">
              <a:spcBef>
                <a:spcPct val="0"/>
              </a:spcBef>
              <a:buFont typeface="Wingdings" pitchFamily="2" charset="2"/>
              <a:buChar char="§"/>
            </a:pPr>
            <a:endParaRPr lang="fr-FR" smtClean="0"/>
          </a:p>
          <a:p>
            <a:pPr lvl="1" algn="just">
              <a:spcBef>
                <a:spcPct val="0"/>
              </a:spcBef>
              <a:buFont typeface="Wingdings" pitchFamily="2" charset="2"/>
              <a:buChar char="§"/>
            </a:pPr>
            <a:endParaRPr lang="fr-FR" smtClean="0"/>
          </a:p>
          <a:p>
            <a:pPr lvl="1" algn="just">
              <a:spcBef>
                <a:spcPct val="0"/>
              </a:spcBef>
              <a:buFont typeface="Wingdings" pitchFamily="2" charset="2"/>
              <a:buChar char="§"/>
            </a:pPr>
            <a:endParaRPr lang="fr-FR" smtClean="0"/>
          </a:p>
          <a:p>
            <a:pPr>
              <a:spcBef>
                <a:spcPct val="0"/>
              </a:spcBef>
            </a:pPr>
            <a:endParaRPr lang="fr-FR" smtClean="0"/>
          </a:p>
        </p:txBody>
      </p:sp>
      <p:sp>
        <p:nvSpPr>
          <p:cNvPr id="14336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AF2CA9-4B94-490F-9C99-7B626012E8A5}" type="slidenum">
              <a:rPr lang="fr-FR">
                <a:solidFill>
                  <a:srgbClr val="000000"/>
                </a:solidFill>
                <a:cs typeface="Arial" charset="0"/>
              </a:rPr>
              <a:pPr fontAlgn="base">
                <a:spcBef>
                  <a:spcPct val="0"/>
                </a:spcBef>
                <a:spcAft>
                  <a:spcPct val="0"/>
                </a:spcAft>
              </a:pPr>
              <a:t>96</a:t>
            </a:fld>
            <a:endParaRPr lang="fr-FR">
              <a:solidFill>
                <a:srgbClr val="000000"/>
              </a:solidFill>
              <a:cs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541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pPr>
            <a:r>
              <a:rPr lang="fr-FR" smtClean="0"/>
              <a:t> </a:t>
            </a:r>
          </a:p>
          <a:p>
            <a:pPr algn="just">
              <a:spcBef>
                <a:spcPct val="0"/>
              </a:spcBef>
            </a:pPr>
            <a:r>
              <a:rPr lang="fr-FR" smtClean="0"/>
              <a:t>D’après l’étude du Boston Consulting Group, les Etats Unis ont exporté en 2011 pour un montant de 12,6 Mlds , principalement dans les secteurs du transport, des produits chimiques et pétroliers, des produits high-tech, etc</a:t>
            </a:r>
          </a:p>
          <a:p>
            <a:pPr algn="just">
              <a:spcBef>
                <a:spcPct val="0"/>
              </a:spcBef>
            </a:pPr>
            <a:endParaRPr lang="fr-FR" smtClean="0"/>
          </a:p>
          <a:p>
            <a:pPr algn="just">
              <a:spcBef>
                <a:spcPct val="0"/>
              </a:spcBef>
            </a:pPr>
            <a:r>
              <a:rPr lang="fr-FR" smtClean="0"/>
              <a:t>Le BCG estime que les exports des Etats Unis vont continuer à augmenter, notamment dans le domaine l’industrie chimique pour laquelle  le gaz naturel constitue un élément important. Selon leur étude, en 2015 les gains liés aux exports des Etats Unis vers l’EU et le Japon vont augmenter par rapport  à 2011 d’un montant compris entre  :</a:t>
            </a:r>
          </a:p>
          <a:p>
            <a:pPr>
              <a:spcBef>
                <a:spcPct val="0"/>
              </a:spcBef>
              <a:buFont typeface="Wingdings" pitchFamily="2" charset="2"/>
              <a:buChar char="è"/>
            </a:pPr>
            <a:r>
              <a:rPr lang="fr-FR" smtClean="0"/>
              <a:t>  7 à 12 Mlds $ dans le secteur « chimie » </a:t>
            </a:r>
          </a:p>
          <a:p>
            <a:pPr>
              <a:spcBef>
                <a:spcPct val="0"/>
              </a:spcBef>
              <a:buFont typeface="Wingdings" pitchFamily="2" charset="2"/>
              <a:buChar char="è"/>
            </a:pPr>
            <a:r>
              <a:rPr lang="fr-FR" smtClean="0"/>
              <a:t>  3 à 12 Mlds $ dans le secteur « machines »</a:t>
            </a:r>
          </a:p>
          <a:p>
            <a:pPr>
              <a:spcBef>
                <a:spcPct val="0"/>
              </a:spcBef>
              <a:buFont typeface="Wingdings" pitchFamily="2" charset="2"/>
              <a:buChar char="è"/>
            </a:pPr>
            <a:r>
              <a:rPr lang="fr-FR" smtClean="0"/>
              <a:t>  3 à 9 Mlds $ dans le secteur « transport </a:t>
            </a:r>
          </a:p>
          <a:p>
            <a:pPr>
              <a:spcBef>
                <a:spcPct val="0"/>
              </a:spcBef>
            </a:pPr>
            <a:r>
              <a:rPr lang="fr-FR" smtClean="0"/>
              <a:t>Soit une multiplication par 2 à 4 des exportations.</a:t>
            </a:r>
          </a:p>
          <a:p>
            <a:pPr>
              <a:spcBef>
                <a:spcPct val="0"/>
              </a:spcBef>
            </a:pPr>
            <a:endParaRPr lang="fr-FR" smtClean="0"/>
          </a:p>
          <a:p>
            <a:pPr>
              <a:spcBef>
                <a:spcPct val="0"/>
              </a:spcBef>
            </a:pPr>
            <a:endParaRPr lang="fr-FR" smtClean="0"/>
          </a:p>
          <a:p>
            <a:pPr algn="just">
              <a:spcBef>
                <a:spcPct val="0"/>
              </a:spcBef>
            </a:pPr>
            <a:r>
              <a:rPr lang="fr-FR" smtClean="0"/>
              <a:t>L’étude IHS indique que la contribution positive du développement des gaz de schiste au PIB des Etats Unis, estimée à 76 G$ en 2010 ,  augmenterait de 50%  d’ici 2015 (~120 G$)  et serait triplée d’ici 2035 ( ~ 230 G$). Les emplois créés sont estimés à : 600 000 en 2010, 900 000 en 2015 et 1,6 Millions  en 2035.</a:t>
            </a:r>
          </a:p>
        </p:txBody>
      </p:sp>
      <p:sp>
        <p:nvSpPr>
          <p:cNvPr id="14541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A914AA-5C99-45A9-A62A-44EBB5286444}" type="slidenum">
              <a:rPr lang="fr-FR">
                <a:solidFill>
                  <a:srgbClr val="000000"/>
                </a:solidFill>
                <a:cs typeface="Arial" charset="0"/>
              </a:rPr>
              <a:pPr fontAlgn="base">
                <a:spcBef>
                  <a:spcPct val="0"/>
                </a:spcBef>
                <a:spcAft>
                  <a:spcPct val="0"/>
                </a:spcAft>
              </a:pPr>
              <a:t>97</a:t>
            </a:fld>
            <a:endParaRPr lang="fr-FR">
              <a:solidFill>
                <a:srgbClr val="000000"/>
              </a:solidFill>
              <a:cs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8E01BD-C79B-4336-ABE5-EDFC23F113C4}" type="slidenum">
              <a:rPr lang="fr-FR">
                <a:solidFill>
                  <a:srgbClr val="000000"/>
                </a:solidFill>
                <a:latin typeface="Arial" charset="0"/>
                <a:cs typeface="Arial" charset="0"/>
              </a:rPr>
              <a:pPr fontAlgn="base">
                <a:spcBef>
                  <a:spcPct val="0"/>
                </a:spcBef>
                <a:spcAft>
                  <a:spcPct val="0"/>
                </a:spcAft>
              </a:pPr>
              <a:t>98</a:t>
            </a:fld>
            <a:endParaRPr lang="fr-FR">
              <a:solidFill>
                <a:srgbClr val="000000"/>
              </a:solidFill>
              <a:latin typeface="Arial" charset="0"/>
              <a:cs typeface="Arial" charset="0"/>
            </a:endParaRPr>
          </a:p>
        </p:txBody>
      </p:sp>
      <p:sp>
        <p:nvSpPr>
          <p:cNvPr id="147458" name="Rectangle 2"/>
          <p:cNvSpPr>
            <a:spLocks noGrp="1" noRot="1" noChangeAspect="1" noChangeArrowheads="1" noTextEdit="1"/>
          </p:cNvSpPr>
          <p:nvPr>
            <p:ph type="sldImg"/>
          </p:nvPr>
        </p:nvSpPr>
        <p:spPr bwMode="auto">
          <a:xfrm>
            <a:off x="977900" y="787400"/>
            <a:ext cx="5130800" cy="3848100"/>
          </a:xfrm>
          <a:noFill/>
          <a:ln>
            <a:solidFill>
              <a:srgbClr val="000000"/>
            </a:solidFill>
            <a:miter lim="800000"/>
            <a:headEnd/>
            <a:tailEnd/>
          </a:ln>
        </p:spPr>
      </p:sp>
      <p:sp>
        <p:nvSpPr>
          <p:cNvPr id="4" name="Espace réservé des commentaires 2"/>
          <p:cNvSpPr>
            <a:spLocks noGrp="1"/>
          </p:cNvSpPr>
          <p:nvPr>
            <p:ph type="body" idx="3"/>
          </p:nvPr>
        </p:nvSpPr>
        <p:spPr/>
        <p:txBody>
          <a:bodyPr>
            <a:normAutofit lnSpcReduction="10000"/>
          </a:bodyPr>
          <a:lstStyle/>
          <a:p>
            <a:pPr algn="just" fontAlgn="auto">
              <a:spcBef>
                <a:spcPts val="0"/>
              </a:spcBef>
              <a:spcAft>
                <a:spcPts val="0"/>
              </a:spcAft>
              <a:buFont typeface="Arial" pitchFamily="34" charset="0"/>
              <a:buChar char="•"/>
              <a:defRPr/>
            </a:pPr>
            <a:r>
              <a:rPr lang="fr-FR" dirty="0" smtClean="0"/>
              <a:t>La production de gaz US  que l‘on voyait en déclin il y a quelques années, est maintenant prévue augmenter de plus de 50% d’ici 2020. Les gaz de schistes devraient  alors représenter plus de la moitié de la production. </a:t>
            </a:r>
          </a:p>
          <a:p>
            <a:pPr algn="just" fontAlgn="auto">
              <a:spcBef>
                <a:spcPts val="0"/>
              </a:spcBef>
              <a:spcAft>
                <a:spcPts val="0"/>
              </a:spcAft>
              <a:buFont typeface="Arial" pitchFamily="34" charset="0"/>
              <a:buChar char="•"/>
              <a:defRPr/>
            </a:pPr>
            <a:endParaRPr lang="fr-FR" dirty="0" smtClean="0"/>
          </a:p>
          <a:p>
            <a:pPr algn="just" fontAlgn="auto">
              <a:spcBef>
                <a:spcPts val="0"/>
              </a:spcBef>
              <a:spcAft>
                <a:spcPts val="0"/>
              </a:spcAft>
              <a:buFont typeface="Arial" pitchFamily="34" charset="0"/>
              <a:buChar char="•"/>
              <a:defRPr/>
            </a:pPr>
            <a:r>
              <a:rPr lang="fr-FR" dirty="0" smtClean="0"/>
              <a:t>La composition des champs de gaz de schiste est variable. Certains champs sont principalement composé de méthane qui est directement commercialisable comme gaz naturel (dry gaz), d’autres produisent un mélange de méthane, éthane , et autres fractions légères. Le développement des gaz de schiste s’accompagne ainsi d’une augmentation de la production d’éthane, qui constitue pour les vapocraqueurs une charge de substitution au naphta. La croissance de la production est telle que la ressource en éthane excède déjà la demande de l’industrie pétrochimique. </a:t>
            </a:r>
          </a:p>
          <a:p>
            <a:pPr algn="just" fontAlgn="auto">
              <a:spcBef>
                <a:spcPts val="0"/>
              </a:spcBef>
              <a:spcAft>
                <a:spcPts val="0"/>
              </a:spcAft>
              <a:buFont typeface="Arial" pitchFamily="34" charset="0"/>
              <a:buChar char="•"/>
              <a:defRPr/>
            </a:pPr>
            <a:endParaRPr lang="fr-FR" dirty="0" smtClean="0"/>
          </a:p>
          <a:p>
            <a:pPr algn="just" fontAlgn="auto">
              <a:spcBef>
                <a:spcPts val="0"/>
              </a:spcBef>
              <a:spcAft>
                <a:spcPts val="0"/>
              </a:spcAft>
              <a:buFont typeface="Arial" pitchFamily="34" charset="0"/>
              <a:buChar char="•"/>
              <a:defRPr/>
            </a:pPr>
            <a:r>
              <a:rPr lang="fr-FR" dirty="0" smtClean="0"/>
              <a:t>Or, L’éthane connait les mêmes contraintes logistiques que le gaz naturel : il se transporte par pipe ou par bateau après liquéfaction , et les US ne sont pas équipés de terminaux de liquéfaction d’éthane. </a:t>
            </a:r>
          </a:p>
          <a:p>
            <a:pPr algn="just" fontAlgn="auto">
              <a:spcBef>
                <a:spcPts val="0"/>
              </a:spcBef>
              <a:spcAft>
                <a:spcPts val="0"/>
              </a:spcAft>
              <a:buFont typeface="Arial" pitchFamily="34" charset="0"/>
              <a:buChar char="•"/>
              <a:defRPr/>
            </a:pPr>
            <a:endParaRPr lang="fr-FR" dirty="0" smtClean="0"/>
          </a:p>
          <a:p>
            <a:pPr algn="just" fontAlgn="auto">
              <a:spcBef>
                <a:spcPts val="0"/>
              </a:spcBef>
              <a:spcAft>
                <a:spcPts val="0"/>
              </a:spcAft>
              <a:buFont typeface="Arial" pitchFamily="34" charset="0"/>
              <a:buChar char="•"/>
              <a:defRPr/>
            </a:pPr>
            <a:r>
              <a:rPr lang="fr-FR" dirty="0" smtClean="0"/>
              <a:t>On voit aujourd’hui des projets de terminaux à l’étude.  Cependant l’investissement est tel qu’il nécessite d’être adossé à des contrats  long terme de vente d’éthane, à l’instar des projets de Gaz Naturel Liquéfié du Moyen Orient.  </a:t>
            </a:r>
          </a:p>
          <a:p>
            <a:pPr algn="just" fontAlgn="auto">
              <a:spcBef>
                <a:spcPts val="0"/>
              </a:spcBef>
              <a:spcAft>
                <a:spcPts val="0"/>
              </a:spcAft>
              <a:buFont typeface="Arial" pitchFamily="34" charset="0"/>
              <a:buChar char="•"/>
              <a:defRPr/>
            </a:pPr>
            <a:endParaRPr lang="fr-FR" dirty="0" smtClean="0"/>
          </a:p>
          <a:p>
            <a:pPr algn="just" fontAlgn="auto">
              <a:spcBef>
                <a:spcPts val="0"/>
              </a:spcBef>
              <a:spcAft>
                <a:spcPts val="0"/>
              </a:spcAft>
              <a:buFont typeface="Arial" pitchFamily="34" charset="0"/>
              <a:buChar char="•"/>
              <a:defRPr/>
            </a:pPr>
            <a:endParaRPr lang="fr-FR" dirty="0" smtClean="0"/>
          </a:p>
          <a:p>
            <a:pPr algn="just" fontAlgn="auto">
              <a:spcBef>
                <a:spcPts val="0"/>
              </a:spcBef>
              <a:spcAft>
                <a:spcPts val="0"/>
              </a:spcAft>
              <a:buFont typeface="Arial" pitchFamily="34" charset="0"/>
              <a:buChar char="•"/>
              <a:defRPr/>
            </a:pPr>
            <a:r>
              <a:rPr lang="fr-FR" dirty="0" smtClean="0"/>
              <a:t> Dans ces conditions, les US devraient être excédentaire en éthane sans pouvoir exporter la totalité de ses excédents .  Toute la ressource potentielle ne devrait pas être  commercialisée, une partie restant dans le gaz distribué…</a:t>
            </a:r>
            <a:endParaRPr lang="fr-F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95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algn="just">
              <a:spcBef>
                <a:spcPct val="0"/>
              </a:spcBef>
              <a:buFontTx/>
              <a:buChar char="•"/>
            </a:pPr>
            <a:r>
              <a:rPr lang="fr-FR" smtClean="0"/>
              <a:t>Par conséquent, le prix de l’éthane s’est aligné sur le prix du gaz aux US.</a:t>
            </a:r>
          </a:p>
          <a:p>
            <a:pPr algn="just">
              <a:spcBef>
                <a:spcPct val="0"/>
              </a:spcBef>
              <a:buFontTx/>
              <a:buChar char="•"/>
            </a:pPr>
            <a:endParaRPr lang="fr-FR" smtClean="0"/>
          </a:p>
          <a:p>
            <a:pPr algn="just">
              <a:spcBef>
                <a:spcPct val="0"/>
              </a:spcBef>
              <a:buFontTx/>
              <a:buChar char="•"/>
            </a:pPr>
            <a:r>
              <a:rPr lang="fr-FR" smtClean="0"/>
              <a:t>L’éthane vaut actuellement  3,5 $/Mbtu, à comparer à un prix du naphta en Europe de 17 $/Mbtu. (A titre indicatif, 100 $/bl de Brent  correspond  également à 17$/Mbtu). D’où un avantage compétitif significatif pour la pétrochimie US , qui a accès à une charge cinq fois moins chère que la pétrochimie européenne.</a:t>
            </a:r>
          </a:p>
          <a:p>
            <a:pPr>
              <a:spcBef>
                <a:spcPct val="0"/>
              </a:spcBef>
            </a:pPr>
            <a:endParaRPr lang="fr-FR" smtClean="0"/>
          </a:p>
          <a:p>
            <a:pPr>
              <a:spcBef>
                <a:spcPct val="0"/>
              </a:spcBef>
            </a:pPr>
            <a:endParaRPr lang="fr-FR" smtClean="0"/>
          </a:p>
        </p:txBody>
      </p:sp>
      <p:sp>
        <p:nvSpPr>
          <p:cNvPr id="14950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508D24-4B94-45E0-A8BB-49F7ED5FAEC4}" type="slidenum">
              <a:rPr lang="fr-FR">
                <a:cs typeface="Arial" charset="0"/>
              </a:rPr>
              <a:pPr fontAlgn="base">
                <a:spcBef>
                  <a:spcPct val="0"/>
                </a:spcBef>
                <a:spcAft>
                  <a:spcPct val="0"/>
                </a:spcAft>
              </a:pPr>
              <a:t>99</a:t>
            </a:fld>
            <a:endParaRPr lang="fr-FR">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Rectangle 7"/>
          <p:cNvSpPr/>
          <p:nvPr userDrawn="1"/>
        </p:nvSpPr>
        <p:spPr>
          <a:xfrm>
            <a:off x="0" y="6750050"/>
            <a:ext cx="9144000" cy="107950"/>
          </a:xfrm>
          <a:prstGeom prst="rect">
            <a:avLst/>
          </a:prstGeom>
          <a:solidFill>
            <a:srgbClr val="003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Rectangle 101"/>
          <p:cNvSpPr>
            <a:spLocks noChangeArrowheads="1"/>
          </p:cNvSpPr>
          <p:nvPr userDrawn="1"/>
        </p:nvSpPr>
        <p:spPr bwMode="auto">
          <a:xfrm>
            <a:off x="7546975" y="6353175"/>
            <a:ext cx="2209800" cy="244475"/>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fr-FR" sz="800" dirty="0">
                <a:solidFill>
                  <a:schemeClr val="tx2"/>
                </a:solidFill>
                <a:latin typeface="+mn-lt"/>
                <a:cs typeface="Times New Roman" pitchFamily="18" charset="0"/>
              </a:rPr>
              <a:t>Total Professeurs Associés</a:t>
            </a:r>
            <a:r>
              <a:rPr lang="fr-FR" sz="1000" dirty="0">
                <a:solidFill>
                  <a:schemeClr val="tx2"/>
                </a:solidFill>
                <a:latin typeface="Times" pitchFamily="18" charset="0"/>
                <a:cs typeface="+mn-cs"/>
              </a:rPr>
              <a:t> </a:t>
            </a:r>
            <a:endParaRPr lang="fr-FR" sz="2400" dirty="0">
              <a:solidFill>
                <a:schemeClr val="tx2"/>
              </a:solidFill>
              <a:latin typeface="Times" pitchFamily="18" charset="0"/>
              <a:cs typeface="+mn-cs"/>
            </a:endParaRPr>
          </a:p>
        </p:txBody>
      </p:sp>
      <p:grpSp>
        <p:nvGrpSpPr>
          <p:cNvPr id="6" name="Group 108"/>
          <p:cNvGrpSpPr>
            <a:grpSpLocks/>
          </p:cNvGrpSpPr>
          <p:nvPr userDrawn="1"/>
        </p:nvGrpSpPr>
        <p:grpSpPr bwMode="auto">
          <a:xfrm>
            <a:off x="7548563" y="6261100"/>
            <a:ext cx="1752600" cy="295275"/>
            <a:chOff x="567" y="4080"/>
            <a:chExt cx="1104" cy="186"/>
          </a:xfrm>
        </p:grpSpPr>
        <p:sp>
          <p:nvSpPr>
            <p:cNvPr id="7" name="Rectangle 94"/>
            <p:cNvSpPr>
              <a:spLocks noChangeArrowheads="1"/>
            </p:cNvSpPr>
            <p:nvPr userDrawn="1"/>
          </p:nvSpPr>
          <p:spPr bwMode="auto">
            <a:xfrm>
              <a:off x="765" y="4263"/>
              <a:ext cx="3" cy="3"/>
            </a:xfrm>
            <a:prstGeom prst="rect">
              <a:avLst/>
            </a:prstGeom>
            <a:solidFill>
              <a:srgbClr val="FFFFFF"/>
            </a:solidFill>
            <a:ln w="9525">
              <a:noFill/>
              <a:miter lim="800000"/>
              <a:headEnd/>
              <a:tailEnd/>
            </a:ln>
          </p:spPr>
          <p:txBody>
            <a:bodyPr/>
            <a:lstStyle/>
            <a:p>
              <a:pPr algn="ctr" eaLnBrk="0" fontAlgn="auto" hangingPunct="0">
                <a:spcBef>
                  <a:spcPts val="0"/>
                </a:spcBef>
                <a:spcAft>
                  <a:spcPts val="0"/>
                </a:spcAft>
                <a:defRPr/>
              </a:pPr>
              <a:endParaRPr lang="fr-FR">
                <a:latin typeface="+mn-lt"/>
                <a:cs typeface="+mn-cs"/>
              </a:endParaRPr>
            </a:p>
          </p:txBody>
        </p:sp>
        <p:sp>
          <p:nvSpPr>
            <p:cNvPr id="8" name="Rectangle 95"/>
            <p:cNvSpPr>
              <a:spLocks noChangeArrowheads="1"/>
            </p:cNvSpPr>
            <p:nvPr userDrawn="1"/>
          </p:nvSpPr>
          <p:spPr bwMode="auto">
            <a:xfrm>
              <a:off x="765" y="4263"/>
              <a:ext cx="3" cy="3"/>
            </a:xfrm>
            <a:prstGeom prst="rect">
              <a:avLst/>
            </a:prstGeom>
            <a:solidFill>
              <a:srgbClr val="FFFFFF"/>
            </a:solidFill>
            <a:ln w="9525">
              <a:noFill/>
              <a:miter lim="800000"/>
              <a:headEnd/>
              <a:tailEnd/>
            </a:ln>
          </p:spPr>
          <p:txBody>
            <a:bodyPr/>
            <a:lstStyle/>
            <a:p>
              <a:pPr algn="ctr" eaLnBrk="0" fontAlgn="auto" hangingPunct="0">
                <a:spcBef>
                  <a:spcPts val="0"/>
                </a:spcBef>
                <a:spcAft>
                  <a:spcPts val="0"/>
                </a:spcAft>
                <a:defRPr/>
              </a:pPr>
              <a:endParaRPr lang="fr-FR">
                <a:latin typeface="+mn-lt"/>
                <a:cs typeface="+mn-cs"/>
              </a:endParaRPr>
            </a:p>
          </p:txBody>
        </p:sp>
        <p:sp>
          <p:nvSpPr>
            <p:cNvPr id="9" name="Rectangle 98"/>
            <p:cNvSpPr>
              <a:spLocks noChangeArrowheads="1"/>
            </p:cNvSpPr>
            <p:nvPr userDrawn="1"/>
          </p:nvSpPr>
          <p:spPr bwMode="auto">
            <a:xfrm>
              <a:off x="765" y="4263"/>
              <a:ext cx="3" cy="3"/>
            </a:xfrm>
            <a:prstGeom prst="rect">
              <a:avLst/>
            </a:prstGeom>
            <a:solidFill>
              <a:srgbClr val="FFFFFF"/>
            </a:solidFill>
            <a:ln w="9525">
              <a:noFill/>
              <a:miter lim="800000"/>
              <a:headEnd/>
              <a:tailEnd/>
            </a:ln>
          </p:spPr>
          <p:txBody>
            <a:bodyPr/>
            <a:lstStyle/>
            <a:p>
              <a:pPr algn="ctr" eaLnBrk="0" fontAlgn="auto" hangingPunct="0">
                <a:spcBef>
                  <a:spcPts val="0"/>
                </a:spcBef>
                <a:spcAft>
                  <a:spcPts val="0"/>
                </a:spcAft>
                <a:defRPr/>
              </a:pPr>
              <a:endParaRPr lang="fr-FR">
                <a:latin typeface="+mn-lt"/>
                <a:cs typeface="+mn-cs"/>
              </a:endParaRPr>
            </a:p>
          </p:txBody>
        </p:sp>
        <p:sp>
          <p:nvSpPr>
            <p:cNvPr id="10" name="Rectangle 102"/>
            <p:cNvSpPr>
              <a:spLocks noChangeArrowheads="1"/>
            </p:cNvSpPr>
            <p:nvPr userDrawn="1"/>
          </p:nvSpPr>
          <p:spPr bwMode="auto">
            <a:xfrm>
              <a:off x="567" y="4080"/>
              <a:ext cx="1104" cy="125"/>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endParaRPr lang="fr-FR" sz="700" dirty="0">
                <a:solidFill>
                  <a:srgbClr val="FF0000"/>
                </a:solidFill>
                <a:latin typeface="Times New Roman" pitchFamily="18" charset="0"/>
                <a:cs typeface="Times New Roman" pitchFamily="18" charset="0"/>
                <a:sym typeface="Wingdings" pitchFamily="2" charset="2"/>
              </a:endParaRPr>
            </a:p>
          </p:txBody>
        </p:sp>
      </p:grpSp>
      <p:graphicFrame>
        <p:nvGraphicFramePr>
          <p:cNvPr id="11" name="Object 107"/>
          <p:cNvGraphicFramePr>
            <a:graphicFrameLocks noChangeAspect="1"/>
          </p:cNvGraphicFramePr>
          <p:nvPr/>
        </p:nvGraphicFramePr>
        <p:xfrm>
          <a:off x="6683375" y="6080125"/>
          <a:ext cx="936625" cy="517525"/>
        </p:xfrm>
        <a:graphic>
          <a:graphicData uri="http://schemas.openxmlformats.org/presentationml/2006/ole">
            <mc:AlternateContent xmlns:mc="http://schemas.openxmlformats.org/markup-compatibility/2006">
              <mc:Choice xmlns:v="urn:schemas-microsoft-com:vml" Requires="v">
                <p:oleObj spid="_x0000_s260101" name="Photo Editor Photo" r:id="rId3" imgW="9000000" imgH="4952381" progId="">
                  <p:embed/>
                </p:oleObj>
              </mc:Choice>
              <mc:Fallback>
                <p:oleObj name="Photo Editor Photo" r:id="rId3" imgW="9000000" imgH="4952381" progId="">
                  <p:embed/>
                  <p:pic>
                    <p:nvPicPr>
                      <p:cNvPr id="0" name="Object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6080125"/>
                        <a:ext cx="936625" cy="5175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itre 1"/>
          <p:cNvSpPr>
            <a:spLocks noGrp="1"/>
          </p:cNvSpPr>
          <p:nvPr>
            <p:ph type="ctrTitle"/>
          </p:nvPr>
        </p:nvSpPr>
        <p:spPr>
          <a:xfrm>
            <a:off x="0" y="1477575"/>
            <a:ext cx="9144000" cy="1033899"/>
          </a:xfrm>
        </p:spPr>
        <p:txBody>
          <a:bodyPr lIns="0" anchor="b"/>
          <a:lstStyle>
            <a:lvl1pPr algn="ctr">
              <a:defRPr sz="3000" baseline="0">
                <a:solidFill>
                  <a:schemeClr val="tx2"/>
                </a:solidFill>
                <a:latin typeface="+mj-lt"/>
                <a:cs typeface="Arial"/>
              </a:defRPr>
            </a:lvl1pPr>
          </a:lstStyle>
          <a:p>
            <a:endParaRPr lang="fr-FR" dirty="0"/>
          </a:p>
        </p:txBody>
      </p:sp>
      <p:sp>
        <p:nvSpPr>
          <p:cNvPr id="3" name="Sous-titre 2"/>
          <p:cNvSpPr>
            <a:spLocks noGrp="1"/>
          </p:cNvSpPr>
          <p:nvPr>
            <p:ph type="subTitle" idx="1"/>
          </p:nvPr>
        </p:nvSpPr>
        <p:spPr>
          <a:xfrm>
            <a:off x="1188000" y="2593575"/>
            <a:ext cx="7488238" cy="732800"/>
          </a:xfrm>
          <a:prstGeom prst="rect">
            <a:avLst/>
          </a:prstGeom>
        </p:spPr>
        <p:txBody>
          <a:bodyPr lIns="0"/>
          <a:lstStyle>
            <a:lvl1pPr marL="0" indent="0" algn="l">
              <a:buNone/>
              <a:defRPr baseline="0">
                <a:solidFill>
                  <a:schemeClr val="tx2"/>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579438"/>
            <a:ext cx="8229600" cy="328612"/>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36550" y="1330325"/>
            <a:ext cx="4038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527550" y="1330325"/>
            <a:ext cx="4038600" cy="21859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27550" y="3668713"/>
            <a:ext cx="4038600" cy="218757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numéro de diapositive 5"/>
          <p:cNvSpPr>
            <a:spLocks noGrp="1"/>
          </p:cNvSpPr>
          <p:nvPr>
            <p:ph type="sldNum" sz="quarter" idx="10"/>
          </p:nvPr>
        </p:nvSpPr>
        <p:spPr>
          <a:xfrm>
            <a:off x="7646988" y="6551613"/>
            <a:ext cx="847725" cy="182562"/>
          </a:xfrm>
          <a:prstGeom prst="rect">
            <a:avLst/>
          </a:prstGeom>
        </p:spPr>
        <p:txBody>
          <a:bodyPr/>
          <a:lstStyle>
            <a:lvl1pPr fontAlgn="auto">
              <a:spcBef>
                <a:spcPts val="0"/>
              </a:spcBef>
              <a:spcAft>
                <a:spcPts val="0"/>
              </a:spcAft>
              <a:defRPr>
                <a:solidFill>
                  <a:prstClr val="black">
                    <a:tint val="75000"/>
                  </a:prstClr>
                </a:solidFill>
                <a:latin typeface="+mn-lt"/>
                <a:cs typeface="+mn-cs"/>
              </a:defRPr>
            </a:lvl1pPr>
          </a:lstStyle>
          <a:p>
            <a:pPr>
              <a:defRPr/>
            </a:pPr>
            <a:r>
              <a:rPr lang="fr-FR"/>
              <a:t>Page </a:t>
            </a:r>
            <a:fld id="{646D8CFA-30C4-42B4-B01C-FA9BD379D9DC}" type="slidenum">
              <a:rPr lang="fr-FR"/>
              <a:pPr>
                <a:defRPr/>
              </a:pPr>
              <a:t>‹#›</a:t>
            </a:fld>
            <a:endParaRPr lang="fr-FR"/>
          </a:p>
        </p:txBody>
      </p:sp>
      <p:sp>
        <p:nvSpPr>
          <p:cNvPr id="7" name="Espace réservé du pied de page 6"/>
          <p:cNvSpPr>
            <a:spLocks noGrp="1"/>
          </p:cNvSpPr>
          <p:nvPr>
            <p:ph type="ftr" sz="quarter" idx="11"/>
          </p:nvPr>
        </p:nvSpPr>
        <p:spPr>
          <a:xfrm>
            <a:off x="227013" y="6542088"/>
            <a:ext cx="6010275" cy="192087"/>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section">
    <p:spTree>
      <p:nvGrpSpPr>
        <p:cNvPr id="1" name=""/>
        <p:cNvGrpSpPr/>
        <p:nvPr/>
      </p:nvGrpSpPr>
      <p:grpSpPr>
        <a:xfrm>
          <a:off x="0" y="0"/>
          <a:ext cx="0" cy="0"/>
          <a:chOff x="0" y="0"/>
          <a:chExt cx="0" cy="0"/>
        </a:xfrm>
      </p:grpSpPr>
      <p:sp>
        <p:nvSpPr>
          <p:cNvPr id="3" name="Rectangle 6"/>
          <p:cNvSpPr/>
          <p:nvPr userDrawn="1"/>
        </p:nvSpPr>
        <p:spPr>
          <a:xfrm>
            <a:off x="8926513" y="0"/>
            <a:ext cx="217487"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latin typeface="Helvetica"/>
              <a:cs typeface="Helvetica"/>
            </a:endParaRPr>
          </a:p>
        </p:txBody>
      </p:sp>
      <p:sp>
        <p:nvSpPr>
          <p:cNvPr id="2" name="Titre 1"/>
          <p:cNvSpPr>
            <a:spLocks noGrp="1"/>
          </p:cNvSpPr>
          <p:nvPr>
            <p:ph type="title"/>
          </p:nvPr>
        </p:nvSpPr>
        <p:spPr>
          <a:xfrm>
            <a:off x="722313" y="2493952"/>
            <a:ext cx="7772400" cy="1362075"/>
          </a:xfrm>
        </p:spPr>
        <p:txBody>
          <a:bodyPr/>
          <a:lstStyle>
            <a:lvl1pPr algn="l">
              <a:defRPr sz="3200" b="1" cap="all">
                <a:solidFill>
                  <a:schemeClr val="bg2"/>
                </a:solidFill>
              </a:defRPr>
            </a:lvl1pPr>
          </a:lstStyle>
          <a:p>
            <a:r>
              <a:rPr lang="fr-FR" dirty="0" smtClean="0"/>
              <a:t>Cliquez pour modifier le style du titre</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10" name="Espace réservé du contenu 8"/>
          <p:cNvSpPr>
            <a:spLocks noGrp="1"/>
          </p:cNvSpPr>
          <p:nvPr>
            <p:ph sz="quarter" idx="13"/>
          </p:nvPr>
        </p:nvSpPr>
        <p:spPr>
          <a:xfrm>
            <a:off x="457200" y="1412875"/>
            <a:ext cx="8218488" cy="4752975"/>
          </a:xfrm>
          <a:prstGeom prst="rect">
            <a:avLst/>
          </a:prstGeom>
        </p:spPr>
        <p:txBody>
          <a:bodyPr/>
          <a:lstStyle>
            <a:lvl1pPr>
              <a:buClr>
                <a:schemeClr val="bg2"/>
              </a:buClr>
              <a:buFont typeface="Webdings" pitchFamily="18" charset="2"/>
              <a:buChar char="&lt;"/>
              <a:defRPr sz="1800" b="1">
                <a:solidFill>
                  <a:srgbClr val="4D4D4D"/>
                </a:solidFill>
              </a:defRPr>
            </a:lvl1pPr>
            <a:lvl2pPr>
              <a:buClr>
                <a:schemeClr val="bg2"/>
              </a:buClr>
              <a:defRPr b="1">
                <a:solidFill>
                  <a:srgbClr val="4D4D4D"/>
                </a:solidFill>
              </a:defRPr>
            </a:lvl2pPr>
            <a:lvl3pPr>
              <a:buClr>
                <a:schemeClr val="bg2"/>
              </a:buClr>
              <a:defRPr>
                <a:solidFill>
                  <a:srgbClr val="4D4D4D"/>
                </a:solidFill>
              </a:defRPr>
            </a:lvl3pPr>
            <a:lvl4pPr>
              <a:buClr>
                <a:schemeClr val="bg2"/>
              </a:buClr>
              <a:defRPr>
                <a:solidFill>
                  <a:srgbClr val="4D4D4D"/>
                </a:solidFill>
              </a:defRPr>
            </a:lvl4pPr>
            <a:lvl5pPr>
              <a:buClr>
                <a:schemeClr val="bg2"/>
              </a:buClr>
              <a:defRPr>
                <a:solidFill>
                  <a:srgbClr val="4D4D4D"/>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8" name="Espace réservé du contenu 3"/>
          <p:cNvSpPr>
            <a:spLocks noGrp="1"/>
          </p:cNvSpPr>
          <p:nvPr>
            <p:ph sz="half" idx="13"/>
          </p:nvPr>
        </p:nvSpPr>
        <p:spPr>
          <a:xfrm>
            <a:off x="457200" y="1600200"/>
            <a:ext cx="4038600" cy="4525963"/>
          </a:xfrm>
          <a:prstGeom prst="rect">
            <a:avLst/>
          </a:prstGeom>
        </p:spPr>
        <p:txBody>
          <a:bodyPr/>
          <a:lstStyle>
            <a:lvl1pPr>
              <a:buClr>
                <a:schemeClr val="bg2"/>
              </a:buClr>
              <a:buFont typeface="Webdings" pitchFamily="18" charset="2"/>
              <a:buChar char=""/>
              <a:defRPr kumimoji="0" lang="fr-FR" sz="1800" b="1" i="0" u="none" strike="noStrike" kern="0" cap="none" spc="0" normalizeH="0" baseline="0" noProof="0" smtClean="0">
                <a:ln>
                  <a:noFill/>
                </a:ln>
                <a:solidFill>
                  <a:srgbClr val="4D4D4D"/>
                </a:solidFill>
                <a:effectLst/>
                <a:uLnTx/>
                <a:uFillTx/>
                <a:cs typeface="Arial"/>
              </a:defRPr>
            </a:lvl1pPr>
            <a:lvl2pPr marL="447675" indent="-180975">
              <a:buClr>
                <a:schemeClr val="bg2"/>
              </a:buClr>
              <a:buFont typeface="Wingdings" pitchFamily="2" charset="2"/>
              <a:buChar char="§"/>
              <a:defRPr sz="1600"/>
            </a:lvl2pPr>
            <a:lvl3pPr marL="628650" indent="-180975">
              <a:buClr>
                <a:schemeClr val="bg2"/>
              </a:buClr>
              <a:buFont typeface="Wingdings" pitchFamily="2" charset="2"/>
              <a:buChar char="Ø"/>
              <a:defRPr sz="1400" b="0">
                <a:solidFill>
                  <a:srgbClr val="4D4D4D"/>
                </a:solidFill>
              </a:defRPr>
            </a:lvl3pPr>
            <a:lvl4pPr marL="895350" indent="-266700">
              <a:buClr>
                <a:schemeClr val="bg2"/>
              </a:buClr>
              <a:buFont typeface="Wingdings" pitchFamily="2" charset="2"/>
              <a:buChar char="è"/>
              <a:defRPr sz="1400">
                <a:solidFill>
                  <a:srgbClr val="4D4D4D"/>
                </a:solidFill>
              </a:defRPr>
            </a:lvl4pPr>
            <a:lvl5pPr marL="1076325" indent="-180975">
              <a:buClr>
                <a:schemeClr val="bg2"/>
              </a:buClr>
              <a:buFont typeface="Wingdings" pitchFamily="2" charset="2"/>
              <a:buChar char="§"/>
              <a:defRPr sz="1400">
                <a:solidFill>
                  <a:srgbClr val="4D4D4D"/>
                </a:solidFill>
              </a:defRPr>
            </a:lvl5pPr>
            <a:lvl6pPr marL="1162050" indent="-171450">
              <a:buClr>
                <a:srgbClr val="55B39A"/>
              </a:buClr>
              <a:buFont typeface="Wingdings" pitchFamily="2" charset="2"/>
              <a:buChar char="§"/>
              <a:defRPr sz="1400">
                <a:solidFill>
                  <a:srgbClr val="4D4D4D"/>
                </a:solidFill>
              </a:defRPr>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err="1" smtClean="0"/>
              <a:t>Troisieme</a:t>
            </a:r>
            <a:r>
              <a:rPr lang="fr-FR" dirty="0" smtClean="0"/>
              <a:t> niveau</a:t>
            </a:r>
          </a:p>
          <a:p>
            <a:pPr lvl="3"/>
            <a:r>
              <a:rPr lang="fr-FR" dirty="0" err="1" smtClean="0"/>
              <a:t>Quatrieme</a:t>
            </a:r>
            <a:r>
              <a:rPr lang="fr-FR" dirty="0" smtClean="0"/>
              <a:t> niveau</a:t>
            </a:r>
          </a:p>
          <a:p>
            <a:pPr lvl="4"/>
            <a:r>
              <a:rPr lang="fr-FR" dirty="0" smtClean="0"/>
              <a:t>Cinquième niveau</a:t>
            </a:r>
          </a:p>
        </p:txBody>
      </p:sp>
      <p:sp>
        <p:nvSpPr>
          <p:cNvPr id="9" name="Espace réservé du contenu 3"/>
          <p:cNvSpPr>
            <a:spLocks noGrp="1"/>
          </p:cNvSpPr>
          <p:nvPr>
            <p:ph sz="half" idx="14"/>
          </p:nvPr>
        </p:nvSpPr>
        <p:spPr>
          <a:xfrm>
            <a:off x="4648200" y="1600200"/>
            <a:ext cx="4038600" cy="4525963"/>
          </a:xfrm>
          <a:prstGeom prst="rect">
            <a:avLst/>
          </a:prstGeom>
        </p:spPr>
        <p:txBody>
          <a:bodyPr/>
          <a:lstStyle>
            <a:lvl1pPr>
              <a:buClr>
                <a:schemeClr val="bg2"/>
              </a:buClr>
              <a:buFont typeface="Webdings" pitchFamily="18" charset="2"/>
              <a:buChar char=""/>
              <a:defRPr kumimoji="0" lang="fr-FR" sz="1800" b="1" i="0" u="none" strike="noStrike" kern="0" cap="none" spc="0" normalizeH="0" baseline="0" noProof="0" smtClean="0">
                <a:ln>
                  <a:noFill/>
                </a:ln>
                <a:solidFill>
                  <a:srgbClr val="4D4D4D"/>
                </a:solidFill>
                <a:effectLst/>
                <a:uLnTx/>
                <a:uFillTx/>
                <a:cs typeface="Arial"/>
              </a:defRPr>
            </a:lvl1pPr>
            <a:lvl2pPr>
              <a:buClr>
                <a:schemeClr val="bg2"/>
              </a:buClr>
              <a:defRPr sz="1800"/>
            </a:lvl2pPr>
            <a:lvl3pPr marL="447675" indent="-180975">
              <a:buClr>
                <a:srgbClr val="55B39A"/>
              </a:buClr>
              <a:buFont typeface="Wingdings" pitchFamily="2" charset="2"/>
              <a:buChar char="§"/>
              <a:defRPr sz="1600" b="1">
                <a:solidFill>
                  <a:srgbClr val="4D4D4D"/>
                </a:solidFill>
              </a:defRPr>
            </a:lvl3pPr>
            <a:lvl4pPr marL="628650" indent="-180975">
              <a:buClr>
                <a:schemeClr val="bg2"/>
              </a:buClr>
              <a:buFont typeface="Wingdings" pitchFamily="2" charset="2"/>
              <a:buChar char="Ø"/>
              <a:defRPr sz="1400">
                <a:solidFill>
                  <a:srgbClr val="4D4D4D"/>
                </a:solidFill>
              </a:defRPr>
            </a:lvl4pPr>
            <a:lvl5pPr marL="990600" indent="-276225">
              <a:buClr>
                <a:schemeClr val="bg2"/>
              </a:buClr>
              <a:buFont typeface="Wingdings" pitchFamily="2" charset="2"/>
              <a:buChar char="è"/>
              <a:defRPr sz="1400">
                <a:solidFill>
                  <a:srgbClr val="4D4D4D"/>
                </a:solidFill>
              </a:defRPr>
            </a:lvl5pPr>
            <a:lvl6pPr marL="1162050" indent="-171450">
              <a:buClr>
                <a:schemeClr val="bg2"/>
              </a:buClr>
              <a:buFont typeface="Wingdings" pitchFamily="2" charset="2"/>
              <a:buChar char="§"/>
              <a:defRPr sz="1400">
                <a:solidFill>
                  <a:srgbClr val="4D4D4D"/>
                </a:solidFill>
              </a:defRPr>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3"/>
            <a:r>
              <a:rPr lang="fr-FR" dirty="0" err="1" smtClean="0"/>
              <a:t>Troisieme</a:t>
            </a:r>
            <a:r>
              <a:rPr lang="fr-FR" dirty="0" smtClean="0"/>
              <a:t> niveau</a:t>
            </a:r>
          </a:p>
          <a:p>
            <a:pPr lvl="4"/>
            <a:r>
              <a:rPr lang="fr-FR" dirty="0" err="1" smtClean="0"/>
              <a:t>Quatrieme</a:t>
            </a:r>
            <a:r>
              <a:rPr lang="fr-FR" dirty="0" smtClean="0"/>
              <a:t> niveau</a:t>
            </a:r>
          </a:p>
          <a:p>
            <a:pPr lvl="5"/>
            <a:r>
              <a:rPr lang="fr-FR" dirty="0" smtClean="0"/>
              <a:t>Cinquième niveau</a:t>
            </a:r>
          </a:p>
          <a:p>
            <a:pPr lvl="0"/>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graphique et 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3" name="Espace réservé du contenu 2"/>
          <p:cNvSpPr>
            <a:spLocks noGrp="1"/>
          </p:cNvSpPr>
          <p:nvPr>
            <p:ph idx="1"/>
          </p:nvPr>
        </p:nvSpPr>
        <p:spPr>
          <a:xfrm>
            <a:off x="457200" y="1412874"/>
            <a:ext cx="8218488" cy="4713289"/>
          </a:xfrm>
          <a:prstGeom prst="rect">
            <a:avLst/>
          </a:prstGeom>
        </p:spPr>
        <p:txBody>
          <a:bodyPr/>
          <a:lstStyle>
            <a:lvl1pPr>
              <a:buFontTx/>
              <a:buNone/>
              <a:defRPr>
                <a:solidFill>
                  <a:srgbClr val="E3880F"/>
                </a:solidFill>
              </a:defRPr>
            </a:lvl1pPr>
          </a:lstStyle>
          <a:p>
            <a:pPr lvl="0"/>
            <a:r>
              <a:rPr lang="fr-FR" dirty="0"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MERCI">
    <p:spTree>
      <p:nvGrpSpPr>
        <p:cNvPr id="1" name=""/>
        <p:cNvGrpSpPr/>
        <p:nvPr/>
      </p:nvGrpSpPr>
      <p:grpSpPr>
        <a:xfrm>
          <a:off x="0" y="0"/>
          <a:ext cx="0" cy="0"/>
          <a:chOff x="0" y="0"/>
          <a:chExt cx="0" cy="0"/>
        </a:xfrm>
      </p:grpSpPr>
      <p:cxnSp>
        <p:nvCxnSpPr>
          <p:cNvPr id="2" name="Connecteur droit 13"/>
          <p:cNvCxnSpPr/>
          <p:nvPr userDrawn="1"/>
        </p:nvCxnSpPr>
        <p:spPr>
          <a:xfrm>
            <a:off x="457200" y="6311900"/>
            <a:ext cx="8686800" cy="1588"/>
          </a:xfrm>
          <a:prstGeom prst="line">
            <a:avLst/>
          </a:prstGeom>
          <a:ln w="9525" cap="flat" cmpd="sng" algn="ctr">
            <a:solidFill>
              <a:srgbClr val="67514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ext Box 2"/>
          <p:cNvSpPr txBox="1">
            <a:spLocks noChangeArrowheads="1"/>
          </p:cNvSpPr>
          <p:nvPr userDrawn="1"/>
        </p:nvSpPr>
        <p:spPr bwMode="auto">
          <a:xfrm rot="16200000">
            <a:off x="-2192338" y="2055812"/>
            <a:ext cx="5410201" cy="1098551"/>
          </a:xfrm>
          <a:prstGeom prst="rect">
            <a:avLst/>
          </a:prstGeom>
          <a:noFill/>
          <a:ln w="9525">
            <a:noFill/>
            <a:miter lim="800000"/>
            <a:headEnd/>
            <a:tailEnd/>
          </a:ln>
        </p:spPr>
        <p:txBody>
          <a:bodyPr>
            <a:spAutoFit/>
          </a:bodyPr>
          <a:lstStyle/>
          <a:p>
            <a:pPr fontAlgn="auto">
              <a:spcBef>
                <a:spcPct val="50000"/>
              </a:spcBef>
              <a:spcAft>
                <a:spcPts val="0"/>
              </a:spcAft>
              <a:defRPr/>
            </a:pPr>
            <a:r>
              <a:rPr lang="fr-FR" sz="6600" dirty="0" err="1">
                <a:solidFill>
                  <a:srgbClr val="B2B2B2"/>
                </a:solidFill>
                <a:latin typeface="+mn-lt"/>
                <a:cs typeface="+mn-cs"/>
              </a:rPr>
              <a:t>Thank</a:t>
            </a:r>
            <a:r>
              <a:rPr lang="fr-FR" sz="6600" dirty="0">
                <a:solidFill>
                  <a:srgbClr val="B2B2B2"/>
                </a:solidFill>
                <a:latin typeface="+mn-lt"/>
                <a:cs typeface="+mn-cs"/>
              </a:rPr>
              <a:t> </a:t>
            </a:r>
            <a:r>
              <a:rPr lang="fr-FR" sz="6600" dirty="0" err="1">
                <a:solidFill>
                  <a:srgbClr val="B2B2B2"/>
                </a:solidFill>
                <a:latin typeface="+mn-lt"/>
                <a:cs typeface="+mn-cs"/>
              </a:rPr>
              <a:t>you</a:t>
            </a:r>
            <a:endParaRPr lang="fr-FR" sz="6600" dirty="0">
              <a:solidFill>
                <a:srgbClr val="B2B2B2"/>
              </a:solidFill>
              <a:latin typeface="+mn-lt"/>
              <a:cs typeface="+mn-cs"/>
            </a:endParaRPr>
          </a:p>
        </p:txBody>
      </p:sp>
      <p:sp>
        <p:nvSpPr>
          <p:cNvPr id="4" name="Text Box 3"/>
          <p:cNvSpPr txBox="1">
            <a:spLocks noChangeArrowheads="1"/>
          </p:cNvSpPr>
          <p:nvPr userDrawn="1"/>
        </p:nvSpPr>
        <p:spPr bwMode="auto">
          <a:xfrm>
            <a:off x="735013" y="4829175"/>
            <a:ext cx="3486150" cy="1311275"/>
          </a:xfrm>
          <a:prstGeom prst="rect">
            <a:avLst/>
          </a:prstGeom>
          <a:noFill/>
          <a:ln w="9525">
            <a:noFill/>
            <a:miter lim="800000"/>
            <a:headEnd/>
            <a:tailEnd/>
          </a:ln>
        </p:spPr>
        <p:txBody>
          <a:bodyPr>
            <a:spAutoFit/>
          </a:bodyPr>
          <a:lstStyle/>
          <a:p>
            <a:pPr fontAlgn="auto">
              <a:spcBef>
                <a:spcPct val="50000"/>
              </a:spcBef>
              <a:spcAft>
                <a:spcPts val="0"/>
              </a:spcAft>
              <a:defRPr/>
            </a:pPr>
            <a:r>
              <a:rPr lang="fr-FR" sz="8000" dirty="0" err="1">
                <a:latin typeface="Angsana New" pitchFamily="18" charset="-34"/>
                <a:cs typeface="+mn-cs"/>
              </a:rPr>
              <a:t>Obrigado</a:t>
            </a:r>
            <a:endParaRPr lang="fr-FR" sz="8000" dirty="0">
              <a:latin typeface="Angsana New" pitchFamily="18" charset="-34"/>
              <a:cs typeface="+mn-cs"/>
            </a:endParaRPr>
          </a:p>
        </p:txBody>
      </p:sp>
      <p:sp>
        <p:nvSpPr>
          <p:cNvPr id="5" name="Text Box 4"/>
          <p:cNvSpPr txBox="1">
            <a:spLocks noChangeArrowheads="1"/>
          </p:cNvSpPr>
          <p:nvPr userDrawn="1"/>
        </p:nvSpPr>
        <p:spPr bwMode="auto">
          <a:xfrm>
            <a:off x="844550" y="1743075"/>
            <a:ext cx="5162550" cy="1920875"/>
          </a:xfrm>
          <a:prstGeom prst="rect">
            <a:avLst/>
          </a:prstGeom>
          <a:noFill/>
          <a:ln w="9525">
            <a:noFill/>
            <a:miter lim="800000"/>
            <a:headEnd/>
            <a:tailEnd/>
          </a:ln>
        </p:spPr>
        <p:txBody>
          <a:bodyPr>
            <a:spAutoFit/>
          </a:bodyPr>
          <a:lstStyle/>
          <a:p>
            <a:pPr fontAlgn="auto">
              <a:spcBef>
                <a:spcPct val="50000"/>
              </a:spcBef>
              <a:spcAft>
                <a:spcPts val="0"/>
              </a:spcAft>
              <a:defRPr/>
            </a:pPr>
            <a:r>
              <a:rPr lang="fr-FR" sz="12000">
                <a:solidFill>
                  <a:srgbClr val="FF0000"/>
                </a:solidFill>
                <a:latin typeface="Kozuka Gothic Pro H" pitchFamily="34" charset="-128"/>
                <a:ea typeface="Kozuka Gothic Pro H" pitchFamily="34" charset="-128"/>
                <a:cs typeface="+mn-cs"/>
              </a:rPr>
              <a:t>谢 谢</a:t>
            </a:r>
            <a:r>
              <a:rPr lang="fr-FR" sz="12000">
                <a:solidFill>
                  <a:srgbClr val="FF0000"/>
                </a:solidFill>
                <a:latin typeface="HandelGotDLig" pitchFamily="34" charset="0"/>
                <a:ea typeface="Adobe Heiti Std R" pitchFamily="34" charset="-128"/>
                <a:cs typeface="+mn-cs"/>
              </a:rPr>
              <a:t> </a:t>
            </a:r>
          </a:p>
        </p:txBody>
      </p:sp>
      <p:sp>
        <p:nvSpPr>
          <p:cNvPr id="6" name="Text Box 5"/>
          <p:cNvSpPr txBox="1">
            <a:spLocks noChangeArrowheads="1"/>
          </p:cNvSpPr>
          <p:nvPr userDrawn="1"/>
        </p:nvSpPr>
        <p:spPr bwMode="auto">
          <a:xfrm>
            <a:off x="1223963" y="3429000"/>
            <a:ext cx="2362200" cy="769938"/>
          </a:xfrm>
          <a:prstGeom prst="rect">
            <a:avLst/>
          </a:prstGeom>
          <a:noFill/>
          <a:ln w="9525">
            <a:noFill/>
            <a:miter lim="800000"/>
            <a:headEnd/>
            <a:tailEnd/>
          </a:ln>
        </p:spPr>
        <p:txBody>
          <a:bodyPr>
            <a:spAutoFit/>
          </a:bodyPr>
          <a:lstStyle/>
          <a:p>
            <a:pPr fontAlgn="auto">
              <a:spcBef>
                <a:spcPct val="50000"/>
              </a:spcBef>
              <a:spcAft>
                <a:spcPts val="0"/>
              </a:spcAft>
              <a:defRPr/>
            </a:pPr>
            <a:r>
              <a:rPr lang="fr-FR" sz="4400" dirty="0" err="1">
                <a:latin typeface="Arabic Transparent" pitchFamily="2" charset="-78"/>
                <a:cs typeface="+mn-cs"/>
              </a:rPr>
              <a:t>спасибо</a:t>
            </a:r>
            <a:endParaRPr lang="fr-FR" sz="4400" dirty="0">
              <a:latin typeface="Arabic Transparent" pitchFamily="2" charset="-78"/>
              <a:cs typeface="+mn-cs"/>
            </a:endParaRPr>
          </a:p>
        </p:txBody>
      </p:sp>
      <p:sp>
        <p:nvSpPr>
          <p:cNvPr id="7" name="Text Box 6"/>
          <p:cNvSpPr txBox="1">
            <a:spLocks noChangeArrowheads="1"/>
          </p:cNvSpPr>
          <p:nvPr userDrawn="1"/>
        </p:nvSpPr>
        <p:spPr bwMode="auto">
          <a:xfrm>
            <a:off x="5945188" y="4229100"/>
            <a:ext cx="3559175" cy="1108075"/>
          </a:xfrm>
          <a:prstGeom prst="rect">
            <a:avLst/>
          </a:prstGeom>
          <a:noFill/>
          <a:ln w="9525">
            <a:noFill/>
            <a:miter lim="800000"/>
            <a:headEnd/>
            <a:tailEnd/>
          </a:ln>
        </p:spPr>
        <p:txBody>
          <a:bodyPr>
            <a:spAutoFit/>
          </a:bodyPr>
          <a:lstStyle/>
          <a:p>
            <a:pPr fontAlgn="auto">
              <a:spcBef>
                <a:spcPct val="50000"/>
              </a:spcBef>
              <a:spcAft>
                <a:spcPts val="0"/>
              </a:spcAft>
              <a:defRPr/>
            </a:pPr>
            <a:r>
              <a:rPr lang="fr-FR" sz="6600">
                <a:solidFill>
                  <a:srgbClr val="FF5050"/>
                </a:solidFill>
                <a:latin typeface="Brush Script Std" pitchFamily="66" charset="0"/>
                <a:cs typeface="+mn-cs"/>
              </a:rPr>
              <a:t>grazie</a:t>
            </a:r>
            <a:endParaRPr lang="fr-FR" sz="9600">
              <a:solidFill>
                <a:srgbClr val="FF5050"/>
              </a:solidFill>
              <a:latin typeface="Brush Script Std" pitchFamily="66" charset="0"/>
              <a:cs typeface="+mn-cs"/>
            </a:endParaRPr>
          </a:p>
        </p:txBody>
      </p:sp>
      <p:sp>
        <p:nvSpPr>
          <p:cNvPr id="8" name="Text Box 7"/>
          <p:cNvSpPr txBox="1">
            <a:spLocks noChangeArrowheads="1"/>
          </p:cNvSpPr>
          <p:nvPr userDrawn="1"/>
        </p:nvSpPr>
        <p:spPr bwMode="auto">
          <a:xfrm>
            <a:off x="1271588" y="941388"/>
            <a:ext cx="4467225" cy="923925"/>
          </a:xfrm>
          <a:prstGeom prst="rect">
            <a:avLst/>
          </a:prstGeom>
          <a:noFill/>
          <a:ln w="9525">
            <a:noFill/>
            <a:miter lim="800000"/>
            <a:headEnd/>
            <a:tailEnd/>
          </a:ln>
        </p:spPr>
        <p:txBody>
          <a:bodyPr>
            <a:spAutoFit/>
          </a:bodyPr>
          <a:lstStyle/>
          <a:p>
            <a:pPr fontAlgn="auto">
              <a:spcBef>
                <a:spcPct val="50000"/>
              </a:spcBef>
              <a:spcAft>
                <a:spcPts val="0"/>
              </a:spcAft>
              <a:defRPr/>
            </a:pPr>
            <a:r>
              <a:rPr lang="fr-FR" sz="5400" dirty="0">
                <a:latin typeface="FormalScrp421 BT" pitchFamily="66" charset="0"/>
                <a:cs typeface="+mn-cs"/>
              </a:rPr>
              <a:t>gracias</a:t>
            </a:r>
          </a:p>
        </p:txBody>
      </p:sp>
      <p:sp>
        <p:nvSpPr>
          <p:cNvPr id="9" name="Text Box 8"/>
          <p:cNvSpPr txBox="1">
            <a:spLocks noChangeArrowheads="1"/>
          </p:cNvSpPr>
          <p:nvPr userDrawn="1"/>
        </p:nvSpPr>
        <p:spPr bwMode="auto">
          <a:xfrm>
            <a:off x="1595438" y="3759200"/>
            <a:ext cx="4992687" cy="1862138"/>
          </a:xfrm>
          <a:prstGeom prst="rect">
            <a:avLst/>
          </a:prstGeom>
          <a:noFill/>
          <a:ln w="9525">
            <a:noFill/>
            <a:miter lim="800000"/>
            <a:headEnd/>
            <a:tailEnd/>
          </a:ln>
        </p:spPr>
        <p:txBody>
          <a:bodyPr>
            <a:spAutoFit/>
          </a:bodyPr>
          <a:lstStyle/>
          <a:p>
            <a:pPr fontAlgn="auto">
              <a:spcBef>
                <a:spcPct val="50000"/>
              </a:spcBef>
              <a:spcAft>
                <a:spcPts val="0"/>
              </a:spcAft>
              <a:defRPr/>
            </a:pPr>
            <a:r>
              <a:rPr lang="fr-FR" sz="11500" dirty="0">
                <a:latin typeface="+mn-lt"/>
                <a:cs typeface="+mn-cs"/>
              </a:rPr>
              <a:t>merci</a:t>
            </a:r>
          </a:p>
        </p:txBody>
      </p:sp>
      <p:sp>
        <p:nvSpPr>
          <p:cNvPr id="10" name="Text Box 9"/>
          <p:cNvSpPr txBox="1">
            <a:spLocks noChangeArrowheads="1"/>
          </p:cNvSpPr>
          <p:nvPr userDrawn="1"/>
        </p:nvSpPr>
        <p:spPr bwMode="auto">
          <a:xfrm>
            <a:off x="5319713" y="1552575"/>
            <a:ext cx="3524250" cy="1511300"/>
          </a:xfrm>
          <a:prstGeom prst="rect">
            <a:avLst/>
          </a:prstGeom>
          <a:noFill/>
          <a:ln w="9525">
            <a:noFill/>
            <a:miter lim="800000"/>
            <a:headEnd/>
            <a:tailEnd/>
          </a:ln>
        </p:spPr>
        <p:txBody>
          <a:bodyPr>
            <a:spAutoFit/>
          </a:bodyPr>
          <a:lstStyle/>
          <a:p>
            <a:pPr fontAlgn="auto">
              <a:spcBef>
                <a:spcPct val="50000"/>
              </a:spcBef>
              <a:spcAft>
                <a:spcPts val="0"/>
              </a:spcAft>
              <a:defRPr/>
            </a:pPr>
            <a:r>
              <a:rPr lang="fr-FR" sz="6600" b="1">
                <a:latin typeface="STXihei" pitchFamily="2" charset="-122"/>
                <a:ea typeface="STXihei" pitchFamily="2" charset="-122"/>
                <a:cs typeface="+mn-cs"/>
              </a:rPr>
              <a:t>Cám ơn </a:t>
            </a:r>
          </a:p>
          <a:p>
            <a:pPr fontAlgn="auto">
              <a:spcBef>
                <a:spcPct val="50000"/>
              </a:spcBef>
              <a:spcAft>
                <a:spcPts val="0"/>
              </a:spcAft>
              <a:defRPr/>
            </a:pPr>
            <a:endParaRPr lang="fr-FR" b="1">
              <a:latin typeface="+mn-lt"/>
              <a:cs typeface="+mn-cs"/>
            </a:endParaRPr>
          </a:p>
        </p:txBody>
      </p:sp>
      <p:grpSp>
        <p:nvGrpSpPr>
          <p:cNvPr id="11" name="Group 10"/>
          <p:cNvGrpSpPr>
            <a:grpSpLocks/>
          </p:cNvGrpSpPr>
          <p:nvPr userDrawn="1"/>
        </p:nvGrpSpPr>
        <p:grpSpPr bwMode="auto">
          <a:xfrm>
            <a:off x="90488" y="1939925"/>
            <a:ext cx="8505825" cy="3400425"/>
            <a:chOff x="246" y="1540"/>
            <a:chExt cx="5358" cy="2142"/>
          </a:xfrm>
        </p:grpSpPr>
        <p:sp>
          <p:nvSpPr>
            <p:cNvPr id="12" name="Text Box 11"/>
            <p:cNvSpPr txBox="1">
              <a:spLocks noChangeArrowheads="1"/>
            </p:cNvSpPr>
            <p:nvPr/>
          </p:nvSpPr>
          <p:spPr bwMode="auto">
            <a:xfrm>
              <a:off x="246" y="1704"/>
              <a:ext cx="5358" cy="197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r" fontAlgn="auto">
                <a:spcBef>
                  <a:spcPct val="50000"/>
                </a:spcBef>
                <a:spcAft>
                  <a:spcPts val="0"/>
                </a:spcAft>
                <a:defRPr/>
              </a:pPr>
              <a:r>
                <a:rPr lang="x-none" sz="20000" dirty="0">
                  <a:solidFill>
                    <a:srgbClr val="B2B2B2"/>
                  </a:solidFill>
                  <a:latin typeface="+mn-lt"/>
                  <a:cs typeface="+mn-cs"/>
                </a:rPr>
                <a:t>شكرا</a:t>
              </a:r>
              <a:endParaRPr lang="fr-FR" sz="8800" dirty="0">
                <a:solidFill>
                  <a:srgbClr val="B2B2B2"/>
                </a:solidFill>
                <a:latin typeface="+mn-lt"/>
                <a:cs typeface="+mn-cs"/>
              </a:endParaRPr>
            </a:p>
          </p:txBody>
        </p:sp>
        <p:sp>
          <p:nvSpPr>
            <p:cNvPr id="13" name="Freeform 12"/>
            <p:cNvSpPr>
              <a:spLocks/>
            </p:cNvSpPr>
            <p:nvPr/>
          </p:nvSpPr>
          <p:spPr bwMode="auto">
            <a:xfrm>
              <a:off x="3012" y="1674"/>
              <a:ext cx="258" cy="228"/>
            </a:xfrm>
            <a:custGeom>
              <a:avLst/>
              <a:gdLst>
                <a:gd name="T0" fmla="*/ 0 w 180"/>
                <a:gd name="T1" fmla="*/ 222 h 228"/>
                <a:gd name="T2" fmla="*/ 129087 w 180"/>
                <a:gd name="T3" fmla="*/ 0 h 228"/>
                <a:gd name="T4" fmla="*/ 241048 w 180"/>
                <a:gd name="T5" fmla="*/ 0 h 228"/>
                <a:gd name="T6" fmla="*/ 64754 w 180"/>
                <a:gd name="T7" fmla="*/ 228 h 228"/>
                <a:gd name="T8" fmla="*/ 0 w 180"/>
                <a:gd name="T9" fmla="*/ 222 h 228"/>
                <a:gd name="T10" fmla="*/ 0 60000 65536"/>
                <a:gd name="T11" fmla="*/ 0 60000 65536"/>
                <a:gd name="T12" fmla="*/ 0 60000 65536"/>
                <a:gd name="T13" fmla="*/ 0 60000 65536"/>
                <a:gd name="T14" fmla="*/ 0 60000 65536"/>
                <a:gd name="T15" fmla="*/ 0 w 180"/>
                <a:gd name="T16" fmla="*/ 0 h 228"/>
                <a:gd name="T17" fmla="*/ 180 w 180"/>
                <a:gd name="T18" fmla="*/ 228 h 228"/>
              </a:gdLst>
              <a:ahLst/>
              <a:cxnLst>
                <a:cxn ang="T10">
                  <a:pos x="T0" y="T1"/>
                </a:cxn>
                <a:cxn ang="T11">
                  <a:pos x="T2" y="T3"/>
                </a:cxn>
                <a:cxn ang="T12">
                  <a:pos x="T4" y="T5"/>
                </a:cxn>
                <a:cxn ang="T13">
                  <a:pos x="T6" y="T7"/>
                </a:cxn>
                <a:cxn ang="T14">
                  <a:pos x="T8" y="T9"/>
                </a:cxn>
              </a:cxnLst>
              <a:rect l="T15" t="T16" r="T17" b="T18"/>
              <a:pathLst>
                <a:path w="180" h="228">
                  <a:moveTo>
                    <a:pt x="0" y="222"/>
                  </a:moveTo>
                  <a:lnTo>
                    <a:pt x="96" y="0"/>
                  </a:lnTo>
                  <a:lnTo>
                    <a:pt x="180" y="0"/>
                  </a:lnTo>
                  <a:lnTo>
                    <a:pt x="48" y="228"/>
                  </a:lnTo>
                  <a:lnTo>
                    <a:pt x="0" y="222"/>
                  </a:lnTo>
                  <a:close/>
                </a:path>
              </a:pathLst>
            </a:custGeom>
            <a:solidFill>
              <a:srgbClr val="B2B2B2"/>
            </a:solidFill>
            <a:ln w="9525">
              <a:noFill/>
              <a:round/>
              <a:headEnd/>
              <a:tailEnd/>
            </a:ln>
            <a:effectLst>
              <a:outerShdw blurRad="50800" dist="38100" dir="2700000" algn="tl" rotWithShape="0">
                <a:prstClr val="black">
                  <a:alpha val="40000"/>
                </a:prstClr>
              </a:outerShdw>
            </a:effectLst>
          </p:spPr>
          <p:txBody>
            <a:bodyPr/>
            <a:lstStyle/>
            <a:p>
              <a:pPr fontAlgn="auto">
                <a:spcBef>
                  <a:spcPts val="0"/>
                </a:spcBef>
                <a:spcAft>
                  <a:spcPts val="0"/>
                </a:spcAft>
                <a:defRPr/>
              </a:pPr>
              <a:endParaRPr lang="fr-FR">
                <a:latin typeface="+mn-lt"/>
                <a:cs typeface="+mn-cs"/>
              </a:endParaRPr>
            </a:p>
          </p:txBody>
        </p:sp>
        <p:sp>
          <p:nvSpPr>
            <p:cNvPr id="14" name="Freeform 13"/>
            <p:cNvSpPr>
              <a:spLocks/>
            </p:cNvSpPr>
            <p:nvPr/>
          </p:nvSpPr>
          <p:spPr bwMode="auto">
            <a:xfrm>
              <a:off x="2956" y="1540"/>
              <a:ext cx="258" cy="228"/>
            </a:xfrm>
            <a:custGeom>
              <a:avLst/>
              <a:gdLst>
                <a:gd name="T0" fmla="*/ 0 w 180"/>
                <a:gd name="T1" fmla="*/ 222 h 228"/>
                <a:gd name="T2" fmla="*/ 185025 w 180"/>
                <a:gd name="T3" fmla="*/ 0 h 228"/>
                <a:gd name="T4" fmla="*/ 345502 w 180"/>
                <a:gd name="T5" fmla="*/ 0 h 228"/>
                <a:gd name="T6" fmla="*/ 92814 w 180"/>
                <a:gd name="T7" fmla="*/ 228 h 228"/>
                <a:gd name="T8" fmla="*/ 0 w 180"/>
                <a:gd name="T9" fmla="*/ 222 h 228"/>
                <a:gd name="T10" fmla="*/ 0 60000 65536"/>
                <a:gd name="T11" fmla="*/ 0 60000 65536"/>
                <a:gd name="T12" fmla="*/ 0 60000 65536"/>
                <a:gd name="T13" fmla="*/ 0 60000 65536"/>
                <a:gd name="T14" fmla="*/ 0 60000 65536"/>
                <a:gd name="T15" fmla="*/ 0 w 180"/>
                <a:gd name="T16" fmla="*/ 0 h 228"/>
                <a:gd name="T17" fmla="*/ 180 w 180"/>
                <a:gd name="T18" fmla="*/ 228 h 228"/>
              </a:gdLst>
              <a:ahLst/>
              <a:cxnLst>
                <a:cxn ang="T10">
                  <a:pos x="T0" y="T1"/>
                </a:cxn>
                <a:cxn ang="T11">
                  <a:pos x="T2" y="T3"/>
                </a:cxn>
                <a:cxn ang="T12">
                  <a:pos x="T4" y="T5"/>
                </a:cxn>
                <a:cxn ang="T13">
                  <a:pos x="T6" y="T7"/>
                </a:cxn>
                <a:cxn ang="T14">
                  <a:pos x="T8" y="T9"/>
                </a:cxn>
              </a:cxnLst>
              <a:rect l="T15" t="T16" r="T17" b="T18"/>
              <a:pathLst>
                <a:path w="180" h="228">
                  <a:moveTo>
                    <a:pt x="0" y="222"/>
                  </a:moveTo>
                  <a:lnTo>
                    <a:pt x="96" y="0"/>
                  </a:lnTo>
                  <a:lnTo>
                    <a:pt x="180" y="0"/>
                  </a:lnTo>
                  <a:lnTo>
                    <a:pt x="48" y="228"/>
                  </a:lnTo>
                  <a:lnTo>
                    <a:pt x="0" y="222"/>
                  </a:lnTo>
                  <a:close/>
                </a:path>
              </a:pathLst>
            </a:custGeom>
            <a:solidFill>
              <a:srgbClr val="B2B2B2"/>
            </a:solidFill>
            <a:ln w="9525">
              <a:noFill/>
              <a:round/>
              <a:headEnd/>
              <a:tailEnd/>
            </a:ln>
          </p:spPr>
          <p:txBody>
            <a:bodyPr/>
            <a:lstStyle/>
            <a:p>
              <a:pPr fontAlgn="auto">
                <a:spcBef>
                  <a:spcPts val="0"/>
                </a:spcBef>
                <a:spcAft>
                  <a:spcPts val="0"/>
                </a:spcAft>
                <a:defRPr/>
              </a:pPr>
              <a:endParaRPr lang="fr-FR">
                <a:latin typeface="+mn-lt"/>
                <a:cs typeface="+mn-cs"/>
              </a:endParaRPr>
            </a:p>
          </p:txBody>
        </p:sp>
      </p:grpSp>
      <p:sp>
        <p:nvSpPr>
          <p:cNvPr id="15" name="Rectangle 26"/>
          <p:cNvSpPr/>
          <p:nvPr userDrawn="1"/>
        </p:nvSpPr>
        <p:spPr>
          <a:xfrm>
            <a:off x="4222750" y="925513"/>
            <a:ext cx="3192463" cy="708025"/>
          </a:xfrm>
          <a:prstGeom prst="rect">
            <a:avLst/>
          </a:prstGeom>
        </p:spPr>
        <p:txBody>
          <a:bodyPr>
            <a:spAutoFit/>
          </a:bodyPr>
          <a:lstStyle/>
          <a:p>
            <a:pPr fontAlgn="auto">
              <a:spcBef>
                <a:spcPts val="0"/>
              </a:spcBef>
              <a:spcAft>
                <a:spcPts val="0"/>
              </a:spcAft>
              <a:defRPr/>
            </a:pPr>
            <a:r>
              <a:rPr lang="fr-FR" sz="4000" b="1" dirty="0" err="1">
                <a:solidFill>
                  <a:schemeClr val="bg1">
                    <a:lumMod val="50000"/>
                  </a:schemeClr>
                </a:solidFill>
                <a:latin typeface="Calibri" pitchFamily="34" charset="0"/>
                <a:cs typeface="+mn-cs"/>
              </a:rPr>
              <a:t>Terima</a:t>
            </a:r>
            <a:r>
              <a:rPr lang="fr-FR" sz="4000" b="1" dirty="0">
                <a:solidFill>
                  <a:schemeClr val="bg1">
                    <a:lumMod val="50000"/>
                  </a:schemeClr>
                </a:solidFill>
                <a:latin typeface="Calibri" pitchFamily="34" charset="0"/>
                <a:cs typeface="+mn-cs"/>
              </a:rPr>
              <a:t> </a:t>
            </a:r>
            <a:r>
              <a:rPr lang="fr-FR" sz="4000" b="1" dirty="0" err="1">
                <a:solidFill>
                  <a:schemeClr val="bg1">
                    <a:lumMod val="50000"/>
                  </a:schemeClr>
                </a:solidFill>
                <a:latin typeface="Calibri" pitchFamily="34" charset="0"/>
                <a:cs typeface="+mn-cs"/>
              </a:rPr>
              <a:t>Kasih</a:t>
            </a:r>
            <a:r>
              <a:rPr lang="fr-FR" sz="4000" b="1" dirty="0">
                <a:solidFill>
                  <a:schemeClr val="bg1">
                    <a:lumMod val="50000"/>
                  </a:schemeClr>
                </a:solidFill>
                <a:latin typeface="Calibri" pitchFamily="34" charset="0"/>
                <a:cs typeface="+mn-cs"/>
              </a:rPr>
              <a:t> </a:t>
            </a:r>
          </a:p>
        </p:txBody>
      </p:sp>
      <p:pic>
        <p:nvPicPr>
          <p:cNvPr id="16" name="Image 27" descr="MERCI BIRMAN.png"/>
          <p:cNvPicPr>
            <a:picLocks noChangeAspect="1"/>
          </p:cNvPicPr>
          <p:nvPr userDrawn="1"/>
        </p:nvPicPr>
        <p:blipFill>
          <a:blip r:embed="rId2"/>
          <a:stretch>
            <a:fillRect/>
          </a:stretch>
        </p:blipFill>
        <p:spPr>
          <a:xfrm>
            <a:off x="696913" y="96838"/>
            <a:ext cx="6051550" cy="779462"/>
          </a:xfrm>
          <a:prstGeom prst="rect">
            <a:avLst/>
          </a:prstGeom>
          <a:effectLst>
            <a:outerShdw blurRad="50800" dist="38100" dir="2700000" algn="tl" rotWithShape="0">
              <a:prstClr val="black">
                <a:alpha val="40000"/>
              </a:prstClr>
            </a:outerShdw>
          </a:effectLst>
        </p:spPr>
      </p:pic>
      <p:pic>
        <p:nvPicPr>
          <p:cNvPr id="17" name="Image 28" descr="merci en thai.png"/>
          <p:cNvPicPr>
            <a:picLocks noChangeAspect="1"/>
          </p:cNvPicPr>
          <p:nvPr userDrawn="1"/>
        </p:nvPicPr>
        <p:blipFill>
          <a:blip r:embed="rId3"/>
          <a:stretch>
            <a:fillRect/>
          </a:stretch>
        </p:blipFill>
        <p:spPr>
          <a:xfrm>
            <a:off x="4554538" y="5238750"/>
            <a:ext cx="3762375" cy="908050"/>
          </a:xfrm>
          <a:prstGeom prst="rect">
            <a:avLst/>
          </a:prstGeom>
          <a:effectLst>
            <a:outerShdw blurRad="50800" dist="38100" dir="2700000" algn="tl" rotWithShape="0">
              <a:prstClr val="black">
                <a:alpha val="40000"/>
              </a:prstClr>
            </a:outerShdw>
          </a:effectLst>
        </p:spPr>
      </p:pic>
      <p:sp>
        <p:nvSpPr>
          <p:cNvPr id="18" name="Text Box 3"/>
          <p:cNvSpPr txBox="1">
            <a:spLocks noChangeArrowheads="1"/>
          </p:cNvSpPr>
          <p:nvPr userDrawn="1"/>
        </p:nvSpPr>
        <p:spPr bwMode="auto">
          <a:xfrm>
            <a:off x="2436813" y="5661025"/>
            <a:ext cx="5087937" cy="647700"/>
          </a:xfrm>
          <a:prstGeom prst="rect">
            <a:avLst/>
          </a:prstGeom>
          <a:noFill/>
          <a:ln w="9525">
            <a:noFill/>
            <a:miter lim="800000"/>
            <a:headEnd/>
            <a:tailEnd/>
          </a:ln>
        </p:spPr>
        <p:txBody>
          <a:bodyPr>
            <a:spAutoFit/>
          </a:bodyPr>
          <a:lstStyle/>
          <a:p>
            <a:pPr fontAlgn="auto">
              <a:spcBef>
                <a:spcPct val="50000"/>
              </a:spcBef>
              <a:spcAft>
                <a:spcPts val="0"/>
              </a:spcAft>
              <a:defRPr/>
            </a:pPr>
            <a:r>
              <a:rPr lang="fr-FR" sz="3600" dirty="0" err="1">
                <a:solidFill>
                  <a:schemeClr val="bg1">
                    <a:lumMod val="65000"/>
                  </a:schemeClr>
                </a:solidFill>
                <a:latin typeface="Eras Demi ITC" pitchFamily="34" charset="0"/>
                <a:cs typeface="+mn-cs"/>
              </a:rPr>
              <a:t>Tusen</a:t>
            </a:r>
            <a:r>
              <a:rPr lang="fr-FR" sz="3600" dirty="0">
                <a:solidFill>
                  <a:schemeClr val="bg1">
                    <a:lumMod val="65000"/>
                  </a:schemeClr>
                </a:solidFill>
                <a:latin typeface="Eras Demi ITC" pitchFamily="34" charset="0"/>
                <a:cs typeface="+mn-cs"/>
              </a:rPr>
              <a:t> </a:t>
            </a:r>
            <a:r>
              <a:rPr lang="fr-FR" sz="3600" dirty="0" err="1">
                <a:solidFill>
                  <a:schemeClr val="bg1">
                    <a:lumMod val="65000"/>
                  </a:schemeClr>
                </a:solidFill>
                <a:latin typeface="Eras Demi ITC" pitchFamily="34" charset="0"/>
                <a:cs typeface="+mn-cs"/>
              </a:rPr>
              <a:t>takk</a:t>
            </a:r>
            <a:endParaRPr lang="fr-FR" sz="3600" dirty="0">
              <a:solidFill>
                <a:schemeClr val="bg1">
                  <a:lumMod val="65000"/>
                </a:schemeClr>
              </a:solidFill>
              <a:latin typeface="Eras Demi ITC" pitchFamily="34" charset="0"/>
              <a:cs typeface="+mn-cs"/>
            </a:endParaRPr>
          </a:p>
        </p:txBody>
      </p:sp>
      <p:sp>
        <p:nvSpPr>
          <p:cNvPr id="19" name="ZoneTexte 30"/>
          <p:cNvSpPr txBox="1"/>
          <p:nvPr userDrawn="1"/>
        </p:nvSpPr>
        <p:spPr>
          <a:xfrm>
            <a:off x="6881813" y="611188"/>
            <a:ext cx="2227262" cy="585787"/>
          </a:xfrm>
          <a:prstGeom prst="rect">
            <a:avLst/>
          </a:prstGeom>
          <a:noFill/>
        </p:spPr>
        <p:txBody>
          <a:bodyPr>
            <a:spAutoFit/>
          </a:bodyPr>
          <a:lstStyle/>
          <a:p>
            <a:pPr fontAlgn="auto">
              <a:spcBef>
                <a:spcPts val="0"/>
              </a:spcBef>
              <a:spcAft>
                <a:spcPts val="0"/>
              </a:spcAft>
              <a:defRPr/>
            </a:pPr>
            <a:r>
              <a:rPr lang="fr-FR" sz="3200" dirty="0" err="1">
                <a:latin typeface="Caslon 3" pitchFamily="18" charset="0"/>
                <a:cs typeface="+mn-cs"/>
              </a:rPr>
              <a:t>Bedankt</a:t>
            </a:r>
            <a:endParaRPr lang="fr-FR" sz="3200" dirty="0">
              <a:latin typeface="Caslon 3" pitchFamily="18" charset="0"/>
              <a:cs typeface="+mn-cs"/>
            </a:endParaRPr>
          </a:p>
        </p:txBody>
      </p:sp>
      <p:cxnSp>
        <p:nvCxnSpPr>
          <p:cNvPr id="20" name="Connecteur droit 34"/>
          <p:cNvCxnSpPr/>
          <p:nvPr userDrawn="1"/>
        </p:nvCxnSpPr>
        <p:spPr>
          <a:xfrm rot="5400000">
            <a:off x="7335044" y="6595269"/>
            <a:ext cx="365125" cy="1587"/>
          </a:xfrm>
          <a:prstGeom prst="line">
            <a:avLst/>
          </a:prstGeom>
          <a:ln w="6350" cap="flat" cmpd="sng" algn="ctr">
            <a:solidFill>
              <a:schemeClr val="tx1">
                <a:alpha val="7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pour modifier le style du titre</a:t>
            </a:r>
            <a:endParaRPr lang="fr-FR"/>
          </a:p>
        </p:txBody>
      </p:sp>
      <p:sp>
        <p:nvSpPr>
          <p:cNvPr id="3" name="Espace réservé du contenu 2"/>
          <p:cNvSpPr>
            <a:spLocks noGrp="1"/>
          </p:cNvSpPr>
          <p:nvPr>
            <p:ph sz="half" idx="1"/>
          </p:nvPr>
        </p:nvSpPr>
        <p:spPr>
          <a:xfrm>
            <a:off x="336550" y="1330325"/>
            <a:ext cx="4038600" cy="4525963"/>
          </a:xfrm>
          <a:prstGeom prst="rect">
            <a:avLst/>
          </a:prstGeo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
        <p:nvSpPr>
          <p:cNvPr id="4" name="Espace réservé du contenu 3"/>
          <p:cNvSpPr>
            <a:spLocks noGrp="1"/>
          </p:cNvSpPr>
          <p:nvPr>
            <p:ph sz="half" idx="2"/>
          </p:nvPr>
        </p:nvSpPr>
        <p:spPr>
          <a:xfrm>
            <a:off x="4527550" y="1330325"/>
            <a:ext cx="4038600" cy="4525963"/>
          </a:xfrm>
          <a:prstGeom prst="rect">
            <a:avLst/>
          </a:prstGeo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err="1"/>
              <a:t>Cliquez</a:t>
            </a:r>
            <a:r>
              <a:rPr lang="en-US" dirty="0"/>
              <a:t> pour 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positive de titre aplat">
    <p:spTree>
      <p:nvGrpSpPr>
        <p:cNvPr id="1" name=""/>
        <p:cNvGrpSpPr/>
        <p:nvPr/>
      </p:nvGrpSpPr>
      <p:grpSpPr>
        <a:xfrm>
          <a:off x="0" y="0"/>
          <a:ext cx="0" cy="0"/>
          <a:chOff x="0" y="0"/>
          <a:chExt cx="0" cy="0"/>
        </a:xfrm>
      </p:grpSpPr>
      <p:sp>
        <p:nvSpPr>
          <p:cNvPr id="4" name="Rectangle 6"/>
          <p:cNvSpPr/>
          <p:nvPr userDrawn="1"/>
        </p:nvSpPr>
        <p:spPr>
          <a:xfrm>
            <a:off x="0" y="6750050"/>
            <a:ext cx="9144000" cy="107950"/>
          </a:xfrm>
          <a:prstGeom prst="rect">
            <a:avLst/>
          </a:prstGeom>
          <a:solidFill>
            <a:srgbClr val="003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5" name="Image 9" descr="total-bandeau ppt.png"/>
          <p:cNvPicPr>
            <a:picLocks noChangeAspect="1"/>
          </p:cNvPicPr>
          <p:nvPr userDrawn="1"/>
        </p:nvPicPr>
        <p:blipFill>
          <a:blip r:embed="rId2"/>
          <a:srcRect/>
          <a:stretch>
            <a:fillRect/>
          </a:stretch>
        </p:blipFill>
        <p:spPr bwMode="auto">
          <a:xfrm>
            <a:off x="0" y="373063"/>
            <a:ext cx="6370638" cy="847725"/>
          </a:xfrm>
          <a:prstGeom prst="rect">
            <a:avLst/>
          </a:prstGeom>
          <a:noFill/>
          <a:ln w="9525">
            <a:noFill/>
            <a:miter lim="800000"/>
            <a:headEnd/>
            <a:tailEnd/>
          </a:ln>
        </p:spPr>
      </p:pic>
      <p:sp>
        <p:nvSpPr>
          <p:cNvPr id="8" name="Titre 1"/>
          <p:cNvSpPr>
            <a:spLocks noGrp="1"/>
          </p:cNvSpPr>
          <p:nvPr>
            <p:ph type="ctrTitle"/>
          </p:nvPr>
        </p:nvSpPr>
        <p:spPr>
          <a:xfrm>
            <a:off x="1187450" y="2130425"/>
            <a:ext cx="7270750" cy="1470025"/>
          </a:xfrm>
        </p:spPr>
        <p:txBody>
          <a:bodyPr lIns="0" anchor="b"/>
          <a:lstStyle>
            <a:lvl1pPr>
              <a:defRPr sz="3000" b="1" i="0">
                <a:solidFill>
                  <a:schemeClr val="accent4">
                    <a:lumMod val="20000"/>
                    <a:lumOff val="80000"/>
                  </a:schemeClr>
                </a:solidFill>
                <a:latin typeface="+mj-lt"/>
                <a:cs typeface="Arial"/>
              </a:defRPr>
            </a:lvl1pPr>
          </a:lstStyle>
          <a:p>
            <a:r>
              <a:rPr lang="fr-FR" smtClean="0"/>
              <a:t>Cliquez pour modifier le style du titre</a:t>
            </a:r>
            <a:endParaRPr lang="fr-FR" dirty="0"/>
          </a:p>
        </p:txBody>
      </p:sp>
      <p:sp>
        <p:nvSpPr>
          <p:cNvPr id="9" name="Sous-titre 2"/>
          <p:cNvSpPr>
            <a:spLocks noGrp="1"/>
          </p:cNvSpPr>
          <p:nvPr>
            <p:ph type="subTitle" idx="1"/>
          </p:nvPr>
        </p:nvSpPr>
        <p:spPr>
          <a:xfrm>
            <a:off x="1187450" y="3682360"/>
            <a:ext cx="7270750" cy="1752600"/>
          </a:xfrm>
          <a:prstGeom prst="rect">
            <a:avLst/>
          </a:prstGeom>
        </p:spPr>
        <p:txBody>
          <a:bodyPr lIns="0"/>
          <a:lstStyle>
            <a:lvl1pPr marL="0" indent="0" algn="l">
              <a:buNone/>
              <a:defRPr>
                <a:solidFill>
                  <a:srgbClr val="C3EC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B5E2">
            <a:alpha val="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18488" cy="8509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7" name="Rectangle 6"/>
          <p:cNvSpPr/>
          <p:nvPr/>
        </p:nvSpPr>
        <p:spPr>
          <a:xfrm>
            <a:off x="9031288" y="0"/>
            <a:ext cx="11271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latin typeface="Helvetica"/>
              <a:cs typeface="Helvetica"/>
            </a:endParaRPr>
          </a:p>
        </p:txBody>
      </p:sp>
      <p:cxnSp>
        <p:nvCxnSpPr>
          <p:cNvPr id="9" name="Connecteur droit 8"/>
          <p:cNvCxnSpPr/>
          <p:nvPr/>
        </p:nvCxnSpPr>
        <p:spPr>
          <a:xfrm>
            <a:off x="457200" y="6311900"/>
            <a:ext cx="8686800" cy="0"/>
          </a:xfrm>
          <a:prstGeom prst="line">
            <a:avLst/>
          </a:prstGeom>
          <a:ln w="9525"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rot="5400000">
            <a:off x="6334919" y="6595269"/>
            <a:ext cx="365125" cy="1587"/>
          </a:xfrm>
          <a:prstGeom prst="line">
            <a:avLst/>
          </a:prstGeom>
          <a:ln w="6350" cap="flat" cmpd="sng" algn="ctr">
            <a:solidFill>
              <a:schemeClr val="tx1">
                <a:alpha val="7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ZoneTexte 15"/>
          <p:cNvSpPr txBox="1"/>
          <p:nvPr userDrawn="1"/>
        </p:nvSpPr>
        <p:spPr>
          <a:xfrm>
            <a:off x="827584" y="6493347"/>
            <a:ext cx="6197104" cy="230832"/>
          </a:xfrm>
          <a:prstGeom prst="rect">
            <a:avLst/>
          </a:prstGeom>
          <a:noFill/>
        </p:spPr>
        <p:txBody>
          <a:bodyPr wrap="square" anchor="ctr">
            <a:spAutoFit/>
          </a:bodyPr>
          <a:lstStyle/>
          <a:p>
            <a:pPr defTabSz="914400">
              <a:defRPr/>
            </a:pPr>
            <a:r>
              <a:rPr lang="fr-FR" sz="900" b="1" dirty="0" smtClean="0">
                <a:solidFill>
                  <a:srgbClr val="008000"/>
                </a:solidFill>
                <a:latin typeface="+mn-lt"/>
                <a:cs typeface="+mn-cs"/>
              </a:rPr>
              <a:t>Association</a:t>
            </a:r>
            <a:r>
              <a:rPr lang="fr-FR" sz="900" b="1" baseline="0" dirty="0" smtClean="0">
                <a:solidFill>
                  <a:srgbClr val="008000"/>
                </a:solidFill>
                <a:latin typeface="+mn-lt"/>
                <a:cs typeface="+mn-cs"/>
              </a:rPr>
              <a:t> des Ecologistes Pour le Nucléaire</a:t>
            </a:r>
            <a:r>
              <a:rPr lang="fr-FR" sz="900" b="0" baseline="0" dirty="0" smtClean="0">
                <a:solidFill>
                  <a:schemeClr val="tx1"/>
                </a:solidFill>
                <a:latin typeface="+mn-lt"/>
                <a:cs typeface="+mn-cs"/>
              </a:rPr>
              <a:t> </a:t>
            </a:r>
            <a:r>
              <a:rPr lang="fr-FR" sz="900" b="1" i="0" dirty="0" smtClean="0">
                <a:solidFill>
                  <a:srgbClr val="0000FF"/>
                </a:solidFill>
                <a:latin typeface="+mn-lt"/>
                <a:cs typeface="+mn-cs"/>
              </a:rPr>
              <a:t> 23</a:t>
            </a:r>
            <a:r>
              <a:rPr lang="fr-FR" sz="900" b="1" i="0" baseline="0" dirty="0" smtClean="0">
                <a:solidFill>
                  <a:srgbClr val="0000FF"/>
                </a:solidFill>
                <a:latin typeface="+mn-lt"/>
                <a:cs typeface="+mn-cs"/>
              </a:rPr>
              <a:t> </a:t>
            </a:r>
            <a:r>
              <a:rPr lang="fr-FR" sz="900" b="1" i="0" dirty="0" err="1" smtClean="0">
                <a:solidFill>
                  <a:srgbClr val="0000FF"/>
                </a:solidFill>
                <a:latin typeface="+mn-lt"/>
                <a:cs typeface="+mn-cs"/>
              </a:rPr>
              <a:t>nov</a:t>
            </a:r>
            <a:r>
              <a:rPr lang="fr-FR" sz="900" b="1" i="0" dirty="0" smtClean="0">
                <a:solidFill>
                  <a:srgbClr val="0000FF"/>
                </a:solidFill>
                <a:latin typeface="+mn-lt"/>
                <a:cs typeface="+mn-cs"/>
              </a:rPr>
              <a:t> </a:t>
            </a:r>
            <a:r>
              <a:rPr lang="fr-FR" sz="900" b="1" i="0" dirty="0">
                <a:solidFill>
                  <a:srgbClr val="0000FF"/>
                </a:solidFill>
                <a:latin typeface="+mn-lt"/>
                <a:cs typeface="+mn-cs"/>
              </a:rPr>
              <a:t>2013</a:t>
            </a:r>
          </a:p>
        </p:txBody>
      </p:sp>
      <p:sp>
        <p:nvSpPr>
          <p:cNvPr id="10" name="ZoneTexte 9"/>
          <p:cNvSpPr txBox="1"/>
          <p:nvPr userDrawn="1"/>
        </p:nvSpPr>
        <p:spPr>
          <a:xfrm>
            <a:off x="4214813" y="6438900"/>
            <a:ext cx="714375" cy="276225"/>
          </a:xfrm>
          <a:prstGeom prst="rect">
            <a:avLst/>
          </a:prstGeom>
          <a:noFill/>
        </p:spPr>
        <p:txBody>
          <a:bodyPr>
            <a:spAutoFit/>
          </a:bodyPr>
          <a:lstStyle/>
          <a:p>
            <a:pPr algn="ctr" fontAlgn="auto">
              <a:spcBef>
                <a:spcPts val="0"/>
              </a:spcBef>
              <a:spcAft>
                <a:spcPts val="0"/>
              </a:spcAft>
              <a:defRPr/>
            </a:pPr>
            <a:fld id="{09000E71-9516-45A5-8915-E05E76609D5E}" type="slidenum">
              <a:rPr lang="fr-FR" sz="1200">
                <a:solidFill>
                  <a:srgbClr val="898989"/>
                </a:solidFill>
                <a:latin typeface="+mn-lt"/>
                <a:cs typeface="+mn-cs"/>
              </a:rPr>
              <a:pPr algn="ctr" fontAlgn="auto">
                <a:spcBef>
                  <a:spcPts val="0"/>
                </a:spcBef>
                <a:spcAft>
                  <a:spcPts val="0"/>
                </a:spcAft>
                <a:defRPr/>
              </a:pPr>
              <a:t>‹#›</a:t>
            </a:fld>
            <a:endParaRPr lang="fr-FR" dirty="0">
              <a:solidFill>
                <a:srgbClr val="898989"/>
              </a:solidFill>
              <a:latin typeface="+mn-lt"/>
              <a:cs typeface="+mn-cs"/>
            </a:endParaRPr>
          </a:p>
        </p:txBody>
      </p:sp>
      <p:grpSp>
        <p:nvGrpSpPr>
          <p:cNvPr id="2059" name="Groupe 21"/>
          <p:cNvGrpSpPr>
            <a:grpSpLocks/>
          </p:cNvGrpSpPr>
          <p:nvPr userDrawn="1"/>
        </p:nvGrpSpPr>
        <p:grpSpPr bwMode="auto">
          <a:xfrm>
            <a:off x="6634163" y="6367463"/>
            <a:ext cx="2617787" cy="490537"/>
            <a:chOff x="5956317" y="6367859"/>
            <a:chExt cx="2617788" cy="490141"/>
          </a:xfrm>
        </p:grpSpPr>
        <p:sp>
          <p:nvSpPr>
            <p:cNvPr id="13" name="Rectangle 101"/>
            <p:cNvSpPr>
              <a:spLocks noChangeArrowheads="1"/>
            </p:cNvSpPr>
            <p:nvPr userDrawn="1"/>
          </p:nvSpPr>
          <p:spPr bwMode="auto">
            <a:xfrm>
              <a:off x="6821504" y="6608964"/>
              <a:ext cx="1495426" cy="244278"/>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fr-FR" sz="800" dirty="0">
                  <a:solidFill>
                    <a:srgbClr val="969696"/>
                  </a:solidFill>
                  <a:latin typeface="+mn-lt"/>
                  <a:cs typeface="Times New Roman" pitchFamily="18" charset="0"/>
                </a:rPr>
                <a:t>Total Professeurs Associés</a:t>
              </a:r>
              <a:r>
                <a:rPr lang="fr-FR" sz="1000" dirty="0">
                  <a:latin typeface="Times" pitchFamily="18" charset="0"/>
                  <a:cs typeface="+mn-cs"/>
                </a:rPr>
                <a:t> </a:t>
              </a:r>
              <a:endParaRPr lang="fr-FR" sz="2400" dirty="0">
                <a:latin typeface="Times" pitchFamily="18" charset="0"/>
                <a:cs typeface="+mn-cs"/>
              </a:endParaRPr>
            </a:p>
          </p:txBody>
        </p:sp>
        <p:grpSp>
          <p:nvGrpSpPr>
            <p:cNvPr id="2061" name="Group 108"/>
            <p:cNvGrpSpPr>
              <a:grpSpLocks/>
            </p:cNvGrpSpPr>
            <p:nvPr userDrawn="1"/>
          </p:nvGrpSpPr>
          <p:grpSpPr bwMode="auto">
            <a:xfrm>
              <a:off x="6821505" y="6548834"/>
              <a:ext cx="1752600" cy="295275"/>
              <a:chOff x="567" y="4080"/>
              <a:chExt cx="1104" cy="186"/>
            </a:xfrm>
          </p:grpSpPr>
          <p:sp>
            <p:nvSpPr>
              <p:cNvPr id="18" name="Rectangle 94"/>
              <p:cNvSpPr>
                <a:spLocks noChangeArrowheads="1"/>
              </p:cNvSpPr>
              <p:nvPr userDrawn="1"/>
            </p:nvSpPr>
            <p:spPr bwMode="auto">
              <a:xfrm>
                <a:off x="765" y="4263"/>
                <a:ext cx="3" cy="3"/>
              </a:xfrm>
              <a:prstGeom prst="rect">
                <a:avLst/>
              </a:prstGeom>
              <a:solidFill>
                <a:srgbClr val="FFFFFF"/>
              </a:solidFill>
              <a:ln w="9525">
                <a:noFill/>
                <a:miter lim="800000"/>
                <a:headEnd/>
                <a:tailEnd/>
              </a:ln>
            </p:spPr>
            <p:txBody>
              <a:bodyPr/>
              <a:lstStyle/>
              <a:p>
                <a:pPr algn="ctr" eaLnBrk="0" fontAlgn="auto" hangingPunct="0">
                  <a:spcBef>
                    <a:spcPts val="0"/>
                  </a:spcBef>
                  <a:spcAft>
                    <a:spcPts val="0"/>
                  </a:spcAft>
                  <a:defRPr/>
                </a:pPr>
                <a:endParaRPr lang="fr-FR">
                  <a:latin typeface="+mn-lt"/>
                  <a:cs typeface="+mn-cs"/>
                </a:endParaRPr>
              </a:p>
            </p:txBody>
          </p:sp>
          <p:sp>
            <p:nvSpPr>
              <p:cNvPr id="19" name="Rectangle 95"/>
              <p:cNvSpPr>
                <a:spLocks noChangeArrowheads="1"/>
              </p:cNvSpPr>
              <p:nvPr userDrawn="1"/>
            </p:nvSpPr>
            <p:spPr bwMode="auto">
              <a:xfrm>
                <a:off x="765" y="4263"/>
                <a:ext cx="3" cy="3"/>
              </a:xfrm>
              <a:prstGeom prst="rect">
                <a:avLst/>
              </a:prstGeom>
              <a:solidFill>
                <a:srgbClr val="FFFFFF"/>
              </a:solidFill>
              <a:ln w="9525">
                <a:noFill/>
                <a:miter lim="800000"/>
                <a:headEnd/>
                <a:tailEnd/>
              </a:ln>
            </p:spPr>
            <p:txBody>
              <a:bodyPr/>
              <a:lstStyle/>
              <a:p>
                <a:pPr algn="ctr" eaLnBrk="0" fontAlgn="auto" hangingPunct="0">
                  <a:spcBef>
                    <a:spcPts val="0"/>
                  </a:spcBef>
                  <a:spcAft>
                    <a:spcPts val="0"/>
                  </a:spcAft>
                  <a:defRPr/>
                </a:pPr>
                <a:endParaRPr lang="fr-FR">
                  <a:latin typeface="+mn-lt"/>
                  <a:cs typeface="+mn-cs"/>
                </a:endParaRPr>
              </a:p>
            </p:txBody>
          </p:sp>
          <p:sp>
            <p:nvSpPr>
              <p:cNvPr id="20" name="Rectangle 98"/>
              <p:cNvSpPr>
                <a:spLocks noChangeArrowheads="1"/>
              </p:cNvSpPr>
              <p:nvPr userDrawn="1"/>
            </p:nvSpPr>
            <p:spPr bwMode="auto">
              <a:xfrm>
                <a:off x="765" y="4263"/>
                <a:ext cx="3" cy="3"/>
              </a:xfrm>
              <a:prstGeom prst="rect">
                <a:avLst/>
              </a:prstGeom>
              <a:solidFill>
                <a:srgbClr val="FFFFFF"/>
              </a:solidFill>
              <a:ln w="9525">
                <a:noFill/>
                <a:miter lim="800000"/>
                <a:headEnd/>
                <a:tailEnd/>
              </a:ln>
            </p:spPr>
            <p:txBody>
              <a:bodyPr/>
              <a:lstStyle/>
              <a:p>
                <a:pPr algn="ctr" eaLnBrk="0" fontAlgn="auto" hangingPunct="0">
                  <a:spcBef>
                    <a:spcPts val="0"/>
                  </a:spcBef>
                  <a:spcAft>
                    <a:spcPts val="0"/>
                  </a:spcAft>
                  <a:defRPr/>
                </a:pPr>
                <a:endParaRPr lang="fr-FR">
                  <a:latin typeface="+mn-lt"/>
                  <a:cs typeface="+mn-cs"/>
                </a:endParaRPr>
              </a:p>
            </p:txBody>
          </p:sp>
          <p:sp>
            <p:nvSpPr>
              <p:cNvPr id="21" name="Rectangle 102"/>
              <p:cNvSpPr>
                <a:spLocks noChangeArrowheads="1"/>
              </p:cNvSpPr>
              <p:nvPr userDrawn="1"/>
            </p:nvSpPr>
            <p:spPr bwMode="auto">
              <a:xfrm>
                <a:off x="567" y="4080"/>
                <a:ext cx="1104" cy="125"/>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r>
                  <a:rPr lang="fr-FR" sz="700" dirty="0">
                    <a:solidFill>
                      <a:srgbClr val="FF0000"/>
                    </a:solidFill>
                    <a:latin typeface="+mn-lt"/>
                    <a:cs typeface="Times New Roman" pitchFamily="18" charset="0"/>
                    <a:sym typeface="Wingdings" pitchFamily="2" charset="2"/>
                  </a:rPr>
                  <a:t></a:t>
                </a:r>
                <a:r>
                  <a:rPr lang="fr-FR" sz="700" dirty="0">
                    <a:solidFill>
                      <a:srgbClr val="FF0000"/>
                    </a:solidFill>
                    <a:latin typeface="+mn-lt"/>
                    <a:cs typeface="Times New Roman" pitchFamily="18" charset="0"/>
                  </a:rPr>
                  <a:t> </a:t>
                </a:r>
                <a:endParaRPr lang="fr-FR" sz="700" dirty="0">
                  <a:solidFill>
                    <a:srgbClr val="FF0000"/>
                  </a:solidFill>
                  <a:latin typeface="Times New Roman" pitchFamily="18" charset="0"/>
                  <a:cs typeface="Times New Roman" pitchFamily="18" charset="0"/>
                  <a:sym typeface="Wingdings" pitchFamily="2" charset="2"/>
                </a:endParaRPr>
              </a:p>
            </p:txBody>
          </p:sp>
        </p:grpSp>
        <p:graphicFrame>
          <p:nvGraphicFramePr>
            <p:cNvPr id="2050" name="Object 107"/>
            <p:cNvGraphicFramePr>
              <a:graphicFrameLocks noChangeAspect="1"/>
            </p:cNvGraphicFramePr>
            <p:nvPr/>
          </p:nvGraphicFramePr>
          <p:xfrm>
            <a:off x="5956317" y="6367859"/>
            <a:ext cx="936625" cy="490141"/>
          </p:xfrm>
          <a:graphic>
            <a:graphicData uri="http://schemas.openxmlformats.org/presentationml/2006/ole">
              <mc:AlternateContent xmlns:mc="http://schemas.openxmlformats.org/markup-compatibility/2006">
                <mc:Choice xmlns:v="urn:schemas-microsoft-com:vml" Requires="v">
                  <p:oleObj spid="_x0000_s2055" name="Photo Editor Photo" r:id="rId14" imgW="9000000" imgH="4952381" progId="">
                    <p:embed/>
                  </p:oleObj>
                </mc:Choice>
                <mc:Fallback>
                  <p:oleObj name="Photo Editor Photo" r:id="rId14" imgW="9000000" imgH="4952381" progId="">
                    <p:embed/>
                    <p:pic>
                      <p:nvPicPr>
                        <p:cNvPr id="0" name="Object 10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56317" y="6367859"/>
                          <a:ext cx="936625" cy="49014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pic>
        <p:nvPicPr>
          <p:cNvPr id="17" name="Image 16"/>
          <p:cNvPicPr>
            <a:picLocks noChangeAspect="1"/>
          </p:cNvPicPr>
          <p:nvPr userDrawn="1"/>
        </p:nvPicPr>
        <p:blipFill>
          <a:blip r:embed="rId16"/>
          <a:stretch>
            <a:fillRect/>
          </a:stretch>
        </p:blipFill>
        <p:spPr>
          <a:xfrm flipH="1">
            <a:off x="205626" y="6295299"/>
            <a:ext cx="545091" cy="548799"/>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 id="2147483701" r:id="rId3"/>
    <p:sldLayoutId id="2147483700" r:id="rId4"/>
    <p:sldLayoutId id="2147483699" r:id="rId5"/>
    <p:sldLayoutId id="2147483698" r:id="rId6"/>
    <p:sldLayoutId id="2147483704" r:id="rId7"/>
    <p:sldLayoutId id="2147483697" r:id="rId8"/>
    <p:sldLayoutId id="2147483705" r:id="rId9"/>
    <p:sldLayoutId id="2147483696" r:id="rId10"/>
    <p:sldLayoutId id="2147483706" r:id="rId11"/>
  </p:sldLayoutIdLst>
  <p:timing>
    <p:tnLst>
      <p:par>
        <p:cTn xmlns:p14="http://schemas.microsoft.com/office/powerpoint/2010/main" id="1" dur="indefinite" restart="never" nodeType="tmRoot"/>
      </p:par>
    </p:tnLst>
  </p:timing>
  <p:hf hdr="0" ftr="0" dt="0"/>
  <p:txStyles>
    <p:titleStyle>
      <a:lvl1pPr algn="l" defTabSz="457200" rtl="0" fontAlgn="base">
        <a:spcBef>
          <a:spcPct val="0"/>
        </a:spcBef>
        <a:spcAft>
          <a:spcPct val="0"/>
        </a:spcAft>
        <a:defRPr sz="1900" b="1" kern="1200" cap="all">
          <a:solidFill>
            <a:schemeClr val="bg2"/>
          </a:solidFill>
          <a:latin typeface="+mj-lt"/>
          <a:ea typeface="+mj-ea"/>
          <a:cs typeface="Arial"/>
        </a:defRPr>
      </a:lvl1pPr>
      <a:lvl2pPr algn="l" defTabSz="457200" rtl="0" fontAlgn="base">
        <a:spcBef>
          <a:spcPct val="0"/>
        </a:spcBef>
        <a:spcAft>
          <a:spcPct val="0"/>
        </a:spcAft>
        <a:defRPr sz="1900" b="1">
          <a:solidFill>
            <a:schemeClr val="bg2"/>
          </a:solidFill>
          <a:latin typeface="Arial" charset="0"/>
          <a:cs typeface="Arial" charset="0"/>
        </a:defRPr>
      </a:lvl2pPr>
      <a:lvl3pPr algn="l" defTabSz="457200" rtl="0" fontAlgn="base">
        <a:spcBef>
          <a:spcPct val="0"/>
        </a:spcBef>
        <a:spcAft>
          <a:spcPct val="0"/>
        </a:spcAft>
        <a:defRPr sz="1900" b="1">
          <a:solidFill>
            <a:schemeClr val="bg2"/>
          </a:solidFill>
          <a:latin typeface="Arial" charset="0"/>
          <a:cs typeface="Arial" charset="0"/>
        </a:defRPr>
      </a:lvl3pPr>
      <a:lvl4pPr algn="l" defTabSz="457200" rtl="0" fontAlgn="base">
        <a:spcBef>
          <a:spcPct val="0"/>
        </a:spcBef>
        <a:spcAft>
          <a:spcPct val="0"/>
        </a:spcAft>
        <a:defRPr sz="1900" b="1">
          <a:solidFill>
            <a:schemeClr val="bg2"/>
          </a:solidFill>
          <a:latin typeface="Arial" charset="0"/>
          <a:cs typeface="Arial" charset="0"/>
        </a:defRPr>
      </a:lvl4pPr>
      <a:lvl5pPr algn="l" defTabSz="457200" rtl="0" fontAlgn="base">
        <a:spcBef>
          <a:spcPct val="0"/>
        </a:spcBef>
        <a:spcAft>
          <a:spcPct val="0"/>
        </a:spcAft>
        <a:defRPr sz="1900" b="1">
          <a:solidFill>
            <a:schemeClr val="bg2"/>
          </a:solidFill>
          <a:latin typeface="Arial" charset="0"/>
          <a:cs typeface="Arial" charset="0"/>
        </a:defRPr>
      </a:lvl5pPr>
      <a:lvl6pPr marL="457200" algn="l" defTabSz="457200" rtl="0" fontAlgn="base">
        <a:spcBef>
          <a:spcPct val="0"/>
        </a:spcBef>
        <a:spcAft>
          <a:spcPct val="0"/>
        </a:spcAft>
        <a:defRPr sz="1900" b="1">
          <a:solidFill>
            <a:schemeClr val="bg2"/>
          </a:solidFill>
          <a:latin typeface="Arial" charset="0"/>
          <a:cs typeface="Arial" charset="0"/>
        </a:defRPr>
      </a:lvl6pPr>
      <a:lvl7pPr marL="914400" algn="l" defTabSz="457200" rtl="0" fontAlgn="base">
        <a:spcBef>
          <a:spcPct val="0"/>
        </a:spcBef>
        <a:spcAft>
          <a:spcPct val="0"/>
        </a:spcAft>
        <a:defRPr sz="1900" b="1">
          <a:solidFill>
            <a:schemeClr val="bg2"/>
          </a:solidFill>
          <a:latin typeface="Arial" charset="0"/>
          <a:cs typeface="Arial" charset="0"/>
        </a:defRPr>
      </a:lvl7pPr>
      <a:lvl8pPr marL="1371600" algn="l" defTabSz="457200" rtl="0" fontAlgn="base">
        <a:spcBef>
          <a:spcPct val="0"/>
        </a:spcBef>
        <a:spcAft>
          <a:spcPct val="0"/>
        </a:spcAft>
        <a:defRPr sz="1900" b="1">
          <a:solidFill>
            <a:schemeClr val="bg2"/>
          </a:solidFill>
          <a:latin typeface="Arial" charset="0"/>
          <a:cs typeface="Arial" charset="0"/>
        </a:defRPr>
      </a:lvl8pPr>
      <a:lvl9pPr marL="1828800" algn="l" defTabSz="457200" rtl="0" fontAlgn="base">
        <a:spcBef>
          <a:spcPct val="0"/>
        </a:spcBef>
        <a:spcAft>
          <a:spcPct val="0"/>
        </a:spcAft>
        <a:defRPr sz="1900" b="1">
          <a:solidFill>
            <a:schemeClr val="bg2"/>
          </a:solidFill>
          <a:latin typeface="Arial" charset="0"/>
          <a:cs typeface="Arial" charset="0"/>
        </a:defRPr>
      </a:lvl9pPr>
    </p:titleStyle>
    <p:bodyStyle>
      <a:lvl1pPr marL="263525" indent="-263525" algn="l" rtl="0" fontAlgn="base">
        <a:spcBef>
          <a:spcPct val="100000"/>
        </a:spcBef>
        <a:spcAft>
          <a:spcPct val="0"/>
        </a:spcAft>
        <a:buClr>
          <a:schemeClr val="bg2"/>
        </a:buClr>
        <a:buFont typeface="Webdings" pitchFamily="18" charset="2"/>
        <a:buChar char="&lt;"/>
        <a:defRPr b="1" kern="1200">
          <a:solidFill>
            <a:srgbClr val="4D4D4D"/>
          </a:solidFill>
          <a:latin typeface="+mn-lt"/>
          <a:ea typeface="+mn-ea"/>
          <a:cs typeface="Arial"/>
        </a:defRPr>
      </a:lvl1pPr>
      <a:lvl2pPr marL="447675" indent="-180975" algn="l" rtl="0" fontAlgn="base">
        <a:spcBef>
          <a:spcPct val="20000"/>
        </a:spcBef>
        <a:spcAft>
          <a:spcPct val="0"/>
        </a:spcAft>
        <a:buClr>
          <a:schemeClr val="bg2"/>
        </a:buClr>
        <a:buFont typeface="Wingdings" pitchFamily="2" charset="2"/>
        <a:buChar char="§"/>
        <a:defRPr sz="1600" b="1" kern="1200">
          <a:solidFill>
            <a:srgbClr val="4D4D4D"/>
          </a:solidFill>
          <a:latin typeface="+mn-lt"/>
          <a:ea typeface="+mn-ea"/>
          <a:cs typeface="Arial"/>
        </a:defRPr>
      </a:lvl2pPr>
      <a:lvl3pPr marL="628650" indent="-180975" algn="l" rtl="0" fontAlgn="base">
        <a:spcBef>
          <a:spcPct val="20000"/>
        </a:spcBef>
        <a:spcAft>
          <a:spcPct val="0"/>
        </a:spcAft>
        <a:buClr>
          <a:schemeClr val="bg2"/>
        </a:buClr>
        <a:buFont typeface="Wingdings" pitchFamily="2" charset="2"/>
        <a:buChar char="Ø"/>
        <a:defRPr sz="1400" kern="1200">
          <a:solidFill>
            <a:srgbClr val="4D4D4D"/>
          </a:solidFill>
          <a:latin typeface="+mn-lt"/>
          <a:ea typeface="+mn-ea"/>
          <a:cs typeface="Arial"/>
        </a:defRPr>
      </a:lvl3pPr>
      <a:lvl4pPr marL="990600" indent="-276225" algn="l" rtl="0" fontAlgn="base">
        <a:spcBef>
          <a:spcPct val="20000"/>
        </a:spcBef>
        <a:spcAft>
          <a:spcPct val="0"/>
        </a:spcAft>
        <a:buClr>
          <a:schemeClr val="bg2"/>
        </a:buClr>
        <a:buFont typeface="Wingdings" pitchFamily="2" charset="2"/>
        <a:buChar char="è"/>
        <a:defRPr sz="1400" kern="1200">
          <a:solidFill>
            <a:srgbClr val="4D4D4D"/>
          </a:solidFill>
          <a:latin typeface="+mn-lt"/>
          <a:ea typeface="+mn-ea"/>
          <a:cs typeface="Helvetica"/>
        </a:defRPr>
      </a:lvl4pPr>
      <a:lvl5pPr marL="1162050" indent="-171450" algn="l" rtl="0" fontAlgn="base">
        <a:spcBef>
          <a:spcPct val="20000"/>
        </a:spcBef>
        <a:spcAft>
          <a:spcPct val="0"/>
        </a:spcAft>
        <a:buClr>
          <a:schemeClr val="bg2"/>
        </a:buClr>
        <a:buFont typeface="Wingdings" pitchFamily="2" charset="2"/>
        <a:buChar char="§"/>
        <a:defRPr sz="1400" kern="1200">
          <a:solidFill>
            <a:srgbClr val="4D4D4D"/>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4" Type="http://schemas.openxmlformats.org/officeDocument/2006/relationships/oleObject" Target="../embeddings/oleObject8.bin"/><Relationship Id="rId5" Type="http://schemas.openxmlformats.org/officeDocument/2006/relationships/image" Target="../media/image85.png"/><Relationship Id="rId6" Type="http://schemas.openxmlformats.org/officeDocument/2006/relationships/chart" Target="../charts/chart2.xml"/><Relationship Id="rId1" Type="http://schemas.openxmlformats.org/officeDocument/2006/relationships/vmlDrawing" Target="../drawings/vmlDrawing7.vml"/><Relationship Id="rId2"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chart" Target="../charts/char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wmf"/><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3.emf"/></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5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emf"/><Relationship Id="rId5"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8.jpeg"/><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69.jpeg"/></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emf"/></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emf"/><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7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77.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oleObject" Target="../embeddings/oleObject3.bin"/><Relationship Id="rId5" Type="http://schemas.openxmlformats.org/officeDocument/2006/relationships/image" Target="../media/image78.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oleObject" Target="../embeddings/oleObject4.bin"/><Relationship Id="rId5" Type="http://schemas.openxmlformats.org/officeDocument/2006/relationships/image" Target="../media/image79.png"/><Relationship Id="rId6" Type="http://schemas.openxmlformats.org/officeDocument/2006/relationships/oleObject" Target="../embeddings/oleObject5.bin"/><Relationship Id="rId7" Type="http://schemas.openxmlformats.org/officeDocument/2006/relationships/image" Target="../media/image80.png"/><Relationship Id="rId8" Type="http://schemas.openxmlformats.org/officeDocument/2006/relationships/oleObject" Target="../embeddings/oleObject6.bin"/><Relationship Id="rId9" Type="http://schemas.openxmlformats.org/officeDocument/2006/relationships/image" Target="../media/image81.png"/><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chart" Target="../charts/chart1.xml"/><Relationship Id="rId5" Type="http://schemas.openxmlformats.org/officeDocument/2006/relationships/oleObject" Target="../embeddings/oleObject7.bin"/><Relationship Id="rId6" Type="http://schemas.openxmlformats.org/officeDocument/2006/relationships/image" Target="../media/image82.png"/><Relationship Id="rId1" Type="http://schemas.openxmlformats.org/officeDocument/2006/relationships/vmlDrawing" Target="../drawings/vmlDrawing5.vml"/><Relationship Id="rId2"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4" Type="http://schemas.openxmlformats.org/officeDocument/2006/relationships/oleObject" Target="???" TargetMode="External"/><Relationship Id="rId5" Type="http://schemas.openxmlformats.org/officeDocument/2006/relationships/image" Target="../media/image83.emf"/><Relationship Id="rId6" Type="http://schemas.openxmlformats.org/officeDocument/2006/relationships/image" Target="../media/image84.e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850" y="2924175"/>
            <a:ext cx="8459788" cy="108108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Titre 3"/>
          <p:cNvSpPr>
            <a:spLocks noGrp="1"/>
          </p:cNvSpPr>
          <p:nvPr>
            <p:ph type="ctrTitle"/>
          </p:nvPr>
        </p:nvSpPr>
        <p:spPr>
          <a:xfrm>
            <a:off x="0" y="2827338"/>
            <a:ext cx="9144000" cy="1033462"/>
          </a:xfrm>
        </p:spPr>
        <p:txBody>
          <a:bodyPr>
            <a:normAutofit fontScale="90000"/>
          </a:bodyPr>
          <a:lstStyle/>
          <a:p>
            <a:pPr fontAlgn="auto">
              <a:spcAft>
                <a:spcPts val="0"/>
              </a:spcAft>
              <a:defRPr/>
            </a:pPr>
            <a:r>
              <a:rPr lang="fr-FR" sz="4400" dirty="0" smtClean="0">
                <a:solidFill>
                  <a:srgbClr val="FF0000"/>
                </a:solidFill>
              </a:rPr>
              <a:t>						AEPN</a:t>
            </a:r>
            <a:br>
              <a:rPr lang="fr-FR" sz="4400" dirty="0" smtClean="0">
                <a:solidFill>
                  <a:srgbClr val="FF0000"/>
                </a:solidFill>
              </a:rPr>
            </a:br>
            <a:r>
              <a:rPr lang="fr-FR" sz="4400" dirty="0" smtClean="0">
                <a:solidFill>
                  <a:srgbClr val="FF0000"/>
                </a:solidFill>
              </a:rPr>
              <a:t>								</a:t>
            </a:r>
            <a:r>
              <a:rPr lang="fr-FR" sz="2700" dirty="0" smtClean="0">
                <a:solidFill>
                  <a:srgbClr val="008000"/>
                </a:solidFill>
              </a:rPr>
              <a:t>Association </a:t>
            </a:r>
            <a:r>
              <a:rPr lang="fr-FR" sz="2700" dirty="0">
                <a:solidFill>
                  <a:srgbClr val="008000"/>
                </a:solidFill>
              </a:rPr>
              <a:t>des </a:t>
            </a:r>
            <a:r>
              <a:rPr lang="fr-FR" sz="2700" dirty="0" err="1">
                <a:solidFill>
                  <a:srgbClr val="008000"/>
                </a:solidFill>
              </a:rPr>
              <a:t>ecologistes</a:t>
            </a:r>
            <a:r>
              <a:rPr lang="fr-FR" sz="2700" dirty="0">
                <a:solidFill>
                  <a:srgbClr val="008000"/>
                </a:solidFill>
              </a:rPr>
              <a:t> </a:t>
            </a:r>
            <a:br>
              <a:rPr lang="fr-FR" sz="2700" dirty="0">
                <a:solidFill>
                  <a:srgbClr val="008000"/>
                </a:solidFill>
              </a:rPr>
            </a:br>
            <a:r>
              <a:rPr lang="fr-FR" sz="2700" dirty="0">
                <a:solidFill>
                  <a:srgbClr val="008000"/>
                </a:solidFill>
              </a:rPr>
              <a:t>											</a:t>
            </a:r>
            <a:r>
              <a:rPr lang="fr-FR" sz="2700" dirty="0" smtClean="0">
                <a:solidFill>
                  <a:srgbClr val="008000"/>
                </a:solidFill>
              </a:rPr>
              <a:t>Pour le </a:t>
            </a:r>
            <a:r>
              <a:rPr lang="fr-FR" sz="2700" dirty="0" err="1" smtClean="0">
                <a:solidFill>
                  <a:srgbClr val="008000"/>
                </a:solidFill>
              </a:rPr>
              <a:t>nucleaire</a:t>
            </a:r>
            <a:r>
              <a:rPr lang="fr-FR" sz="1800" dirty="0" smtClean="0">
                <a:solidFill>
                  <a:srgbClr val="008000"/>
                </a:solidFill>
              </a:rPr>
              <a:t/>
            </a:r>
            <a:br>
              <a:rPr lang="fr-FR" sz="1800" dirty="0" smtClean="0">
                <a:solidFill>
                  <a:srgbClr val="008000"/>
                </a:solidFill>
              </a:rPr>
            </a:br>
            <a:r>
              <a:rPr lang="fr-FR" sz="1800" dirty="0">
                <a:solidFill>
                  <a:srgbClr val="FF0000"/>
                </a:solidFill>
              </a:rPr>
              <a:t/>
            </a:r>
            <a:br>
              <a:rPr lang="fr-FR" sz="1800" dirty="0">
                <a:solidFill>
                  <a:srgbClr val="FF0000"/>
                </a:solidFill>
              </a:rPr>
            </a:br>
            <a:r>
              <a:rPr lang="fr-FR" sz="3200" dirty="0">
                <a:solidFill>
                  <a:srgbClr val="FF0000"/>
                </a:solidFill>
              </a:rPr>
              <a:t>								</a:t>
            </a:r>
            <a:r>
              <a:rPr lang="fr-FR" dirty="0" smtClean="0"/>
              <a:t>		</a:t>
            </a:r>
            <a:r>
              <a:rPr lang="fr-FR" sz="3100" dirty="0" smtClean="0">
                <a:solidFill>
                  <a:srgbClr val="FF0000"/>
                </a:solidFill>
              </a:rPr>
              <a:t>AG </a:t>
            </a:r>
            <a:r>
              <a:rPr lang="fr-FR" sz="3100" dirty="0" smtClean="0">
                <a:solidFill>
                  <a:srgbClr val="FF0000"/>
                </a:solidFill>
              </a:rPr>
              <a:t>du 23 novembre </a:t>
            </a:r>
            <a:r>
              <a:rPr lang="fr-FR" sz="3100" dirty="0" smtClean="0">
                <a:solidFill>
                  <a:srgbClr val="FF0000"/>
                </a:solidFill>
              </a:rPr>
              <a:t>2013</a:t>
            </a:r>
            <a:r>
              <a:rPr lang="fr-FR" sz="3100" dirty="0" smtClean="0">
                <a:solidFill>
                  <a:srgbClr val="FF0000"/>
                </a:solidFill>
              </a:rPr>
              <a:t/>
            </a:r>
            <a:br>
              <a:rPr lang="fr-FR" sz="3100" dirty="0" smtClean="0">
                <a:solidFill>
                  <a:srgbClr val="FF0000"/>
                </a:solidFill>
              </a:rPr>
            </a:br>
            <a:r>
              <a:rPr lang="fr-FR" sz="3100" dirty="0" smtClean="0">
                <a:solidFill>
                  <a:srgbClr val="FF0000"/>
                </a:solidFill>
              </a:rPr>
              <a:t/>
            </a:r>
            <a:br>
              <a:rPr lang="fr-FR" sz="3100" dirty="0" smtClean="0">
                <a:solidFill>
                  <a:srgbClr val="FF0000"/>
                </a:solidFill>
              </a:rPr>
            </a:br>
            <a:r>
              <a:rPr lang="fr-FR" sz="2200" dirty="0" smtClean="0"/>
              <a:t/>
            </a:r>
            <a:br>
              <a:rPr lang="fr-FR" sz="2200" dirty="0" smtClean="0"/>
            </a:br>
            <a:r>
              <a:rPr lang="fr-FR" sz="2700" dirty="0" smtClean="0"/>
              <a:t>LES PETROLES ET GAZ DE ROCHES MERES</a:t>
            </a:r>
            <a:br>
              <a:rPr lang="fr-FR" sz="2700" dirty="0" smtClean="0"/>
            </a:br>
            <a:r>
              <a:rPr lang="fr-FR" sz="2700" dirty="0" smtClean="0"/>
              <a:t>QUELS IMPACTS SUR NOTRE AVENIR ENERGETIQUE ?</a:t>
            </a:r>
            <a:endParaRPr lang="fr-FR" sz="2700" dirty="0"/>
          </a:p>
        </p:txBody>
      </p:sp>
      <p:sp>
        <p:nvSpPr>
          <p:cNvPr id="16387" name="Sous-titre 4"/>
          <p:cNvSpPr>
            <a:spLocks noGrp="1"/>
          </p:cNvSpPr>
          <p:nvPr>
            <p:ph type="subTitle" idx="1"/>
          </p:nvPr>
        </p:nvSpPr>
        <p:spPr>
          <a:xfrm>
            <a:off x="2268538" y="4868863"/>
            <a:ext cx="4606925" cy="1728787"/>
          </a:xfrm>
        </p:spPr>
        <p:txBody>
          <a:bodyPr/>
          <a:lstStyle/>
          <a:p>
            <a:pPr algn="ctr"/>
            <a:r>
              <a:rPr lang="fr-FR" smtClean="0">
                <a:cs typeface="Arial" charset="0"/>
              </a:rPr>
              <a:t>Pierre René BAUQUIS</a:t>
            </a:r>
          </a:p>
          <a:p>
            <a:pPr algn="ctr">
              <a:spcBef>
                <a:spcPts val="600"/>
              </a:spcBef>
            </a:pPr>
            <a:r>
              <a:rPr lang="fr-FR" sz="1200" i="1" smtClean="0">
                <a:cs typeface="Arial" charset="0"/>
              </a:rPr>
              <a:t>Professeur Associé IFP School et Professeur TPA</a:t>
            </a:r>
          </a:p>
          <a:p>
            <a:pPr algn="ctr">
              <a:spcBef>
                <a:spcPts val="600"/>
              </a:spcBef>
            </a:pPr>
            <a:r>
              <a:rPr lang="fr-FR" sz="1200" i="1" smtClean="0">
                <a:cs typeface="Arial" charset="0"/>
              </a:rPr>
              <a:t>Ancien Directeur Stratégie et Planification de TOTAL</a:t>
            </a:r>
          </a:p>
        </p:txBody>
      </p:sp>
      <p:sp>
        <p:nvSpPr>
          <p:cNvPr id="16388" name="Sous-titre 4"/>
          <p:cNvSpPr txBox="1">
            <a:spLocks/>
          </p:cNvSpPr>
          <p:nvPr/>
        </p:nvSpPr>
        <p:spPr bwMode="auto">
          <a:xfrm>
            <a:off x="34925" y="6381750"/>
            <a:ext cx="2160588" cy="360363"/>
          </a:xfrm>
          <a:prstGeom prst="rect">
            <a:avLst/>
          </a:prstGeom>
          <a:noFill/>
          <a:ln w="9525">
            <a:noFill/>
            <a:miter lim="800000"/>
            <a:headEnd/>
            <a:tailEnd/>
          </a:ln>
        </p:spPr>
        <p:txBody>
          <a:bodyPr lIns="0"/>
          <a:lstStyle/>
          <a:p>
            <a:pPr algn="ctr" defTabSz="914400">
              <a:spcBef>
                <a:spcPct val="100000"/>
              </a:spcBef>
              <a:buClr>
                <a:schemeClr val="bg2"/>
              </a:buClr>
              <a:buFont typeface="Webdings" pitchFamily="18" charset="2"/>
              <a:buNone/>
            </a:pPr>
            <a:r>
              <a:rPr lang="fr-FR" sz="1200" b="1" dirty="0" smtClean="0">
                <a:solidFill>
                  <a:schemeClr val="tx2"/>
                </a:solidFill>
              </a:rPr>
              <a:t>23 </a:t>
            </a:r>
            <a:r>
              <a:rPr lang="fr-FR" sz="1200" b="1" dirty="0">
                <a:solidFill>
                  <a:schemeClr val="tx2"/>
                </a:solidFill>
              </a:rPr>
              <a:t>Novembre 2013</a:t>
            </a:r>
            <a:endParaRPr lang="fr-FR" sz="1000" b="1" i="1" dirty="0">
              <a:solidFill>
                <a:schemeClr val="tx2"/>
              </a:solidFill>
            </a:endParaRPr>
          </a:p>
        </p:txBody>
      </p:sp>
      <p:pic>
        <p:nvPicPr>
          <p:cNvPr id="2" name="Image 1"/>
          <p:cNvPicPr>
            <a:picLocks noChangeAspect="1"/>
          </p:cNvPicPr>
          <p:nvPr/>
        </p:nvPicPr>
        <p:blipFill>
          <a:blip r:embed="rId3"/>
          <a:stretch>
            <a:fillRect/>
          </a:stretch>
        </p:blipFill>
        <p:spPr>
          <a:xfrm flipH="1">
            <a:off x="401637" y="368660"/>
            <a:ext cx="2117225" cy="21316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133600"/>
            <a:ext cx="7772400" cy="1362075"/>
          </a:xfrm>
        </p:spPr>
        <p:txBody>
          <a:bodyPr/>
          <a:lstStyle/>
          <a:p>
            <a:pPr marL="1790700" indent="-1790700" fontAlgn="auto">
              <a:spcAft>
                <a:spcPts val="0"/>
              </a:spcAft>
              <a:defRPr/>
            </a:pPr>
            <a:r>
              <a:rPr lang="fr-FR" sz="2800" dirty="0" smtClean="0"/>
              <a:t>Partie </a:t>
            </a:r>
            <a:r>
              <a:rPr lang="fr-FR" sz="2800" dirty="0" smtClean="0"/>
              <a:t>2 : </a:t>
            </a:r>
            <a:r>
              <a:rPr lang="fr-FR" sz="2800" dirty="0" smtClean="0"/>
              <a:t>LES  GAZ et pétroles</a:t>
            </a:r>
            <a:br>
              <a:rPr lang="fr-FR" sz="2800" dirty="0" smtClean="0"/>
            </a:br>
            <a:r>
              <a:rPr lang="fr-FR" sz="2800" dirty="0" smtClean="0"/>
              <a:t>DE ROCHES MERES</a:t>
            </a:r>
            <a:endParaRPr lang="fr-FR" sz="2800" dirty="0"/>
          </a:p>
        </p:txBody>
      </p:sp>
      <p:sp>
        <p:nvSpPr>
          <p:cNvPr id="26626" name="ZoneTexte 2"/>
          <p:cNvSpPr txBox="1">
            <a:spLocks noChangeArrowheads="1"/>
          </p:cNvSpPr>
          <p:nvPr/>
        </p:nvSpPr>
        <p:spPr bwMode="auto">
          <a:xfrm>
            <a:off x="684213" y="3276600"/>
            <a:ext cx="8351837" cy="1323975"/>
          </a:xfrm>
          <a:prstGeom prst="rect">
            <a:avLst/>
          </a:prstGeom>
          <a:noFill/>
          <a:ln w="9525">
            <a:noFill/>
            <a:miter lim="800000"/>
            <a:headEnd/>
            <a:tailEnd/>
          </a:ln>
        </p:spPr>
        <p:txBody>
          <a:bodyPr>
            <a:spAutoFit/>
          </a:bodyPr>
          <a:lstStyle/>
          <a:p>
            <a:r>
              <a:rPr lang="fr-FR" sz="2000" b="1" i="1">
                <a:solidFill>
                  <a:schemeClr val="bg2"/>
                </a:solidFill>
              </a:rPr>
              <a:t>Les gaz non conventionnels sont</a:t>
            </a:r>
          </a:p>
          <a:p>
            <a:r>
              <a:rPr lang="fr-FR" sz="2000" b="1" i="1">
                <a:solidFill>
                  <a:schemeClr val="bg2"/>
                </a:solidFill>
              </a:rPr>
              <a:t>à l’évidence un enjeu énergétique majeur</a:t>
            </a:r>
          </a:p>
          <a:p>
            <a:r>
              <a:rPr lang="fr-FR" sz="2000" b="1" i="1">
                <a:solidFill>
                  <a:schemeClr val="bg2"/>
                </a:solidFill>
              </a:rPr>
              <a:t>Quelques données de base pour « cadrer » le problème.</a:t>
            </a:r>
          </a:p>
          <a:p>
            <a:r>
              <a:rPr lang="fr-FR" sz="2000" b="1" i="1">
                <a:solidFill>
                  <a:schemeClr val="bg2"/>
                </a:solidFill>
              </a:rPr>
              <a:t>Gaz de Roches Mères et non pas « Gaz de Schistes ». </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95825" y="819150"/>
            <a:ext cx="4275138" cy="50752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150530" name="AutoShape 4"/>
          <p:cNvSpPr>
            <a:spLocks noChangeAspect="1" noChangeArrowheads="1" noTextEdit="1"/>
          </p:cNvSpPr>
          <p:nvPr/>
        </p:nvSpPr>
        <p:spPr bwMode="auto">
          <a:xfrm>
            <a:off x="6470650" y="819150"/>
            <a:ext cx="706438" cy="971550"/>
          </a:xfrm>
          <a:prstGeom prst="rect">
            <a:avLst/>
          </a:prstGeom>
          <a:noFill/>
          <a:ln w="9525">
            <a:noFill/>
            <a:miter lim="800000"/>
            <a:headEnd/>
            <a:tailEnd/>
          </a:ln>
        </p:spPr>
        <p:txBody>
          <a:bodyPr/>
          <a:lstStyle/>
          <a:p>
            <a:endParaRPr lang="fr-FR"/>
          </a:p>
        </p:txBody>
      </p:sp>
      <p:sp>
        <p:nvSpPr>
          <p:cNvPr id="646" name="Title 1"/>
          <p:cNvSpPr txBox="1">
            <a:spLocks/>
          </p:cNvSpPr>
          <p:nvPr/>
        </p:nvSpPr>
        <p:spPr>
          <a:xfrm>
            <a:off x="169863" y="63500"/>
            <a:ext cx="8974137" cy="576263"/>
          </a:xfrm>
          <a:prstGeom prst="rect">
            <a:avLst/>
          </a:prstGeom>
        </p:spPr>
        <p:txBody>
          <a:bodyPr anchor="ctr">
            <a:normAutofit/>
          </a:bodyPr>
          <a:lstStyle/>
          <a:p>
            <a:pPr defTabSz="914400" eaLnBrk="0" hangingPunct="0">
              <a:defRPr/>
            </a:pPr>
            <a:r>
              <a:rPr lang="fr-FR" sz="1900" b="1" cap="all">
                <a:solidFill>
                  <a:srgbClr val="002060"/>
                </a:solidFill>
                <a:latin typeface="+mn-lt"/>
                <a:cs typeface="Arial"/>
              </a:rPr>
              <a:t>La revolution energetique us et l’industrie du raffinage...</a:t>
            </a:r>
          </a:p>
        </p:txBody>
      </p:sp>
      <p:sp>
        <p:nvSpPr>
          <p:cNvPr id="150532" name="TextBox 7"/>
          <p:cNvSpPr txBox="1">
            <a:spLocks noChangeArrowheads="1"/>
          </p:cNvSpPr>
          <p:nvPr/>
        </p:nvSpPr>
        <p:spPr bwMode="auto">
          <a:xfrm>
            <a:off x="4859338" y="1044575"/>
            <a:ext cx="4038600" cy="531813"/>
          </a:xfrm>
          <a:prstGeom prst="rect">
            <a:avLst/>
          </a:prstGeom>
          <a:solidFill>
            <a:srgbClr val="FFFFFF"/>
          </a:solidFill>
          <a:ln w="9525">
            <a:noFill/>
            <a:miter lim="800000"/>
            <a:headEnd/>
            <a:tailEnd/>
          </a:ln>
        </p:spPr>
        <p:txBody>
          <a:bodyPr>
            <a:spAutoFit/>
          </a:bodyPr>
          <a:lstStyle/>
          <a:p>
            <a:pPr algn="ctr"/>
            <a:r>
              <a:rPr lang="en-US" sz="1400" b="1">
                <a:solidFill>
                  <a:srgbClr val="000000"/>
                </a:solidFill>
              </a:rPr>
              <a:t>Evolution de la Capacité de raffinage (Mbd) </a:t>
            </a:r>
          </a:p>
          <a:p>
            <a:pPr algn="ctr"/>
            <a:r>
              <a:rPr lang="en-US" sz="1400" b="1">
                <a:solidFill>
                  <a:srgbClr val="000000"/>
                </a:solidFill>
              </a:rPr>
              <a:t>et du taux d’utilisation</a:t>
            </a:r>
          </a:p>
        </p:txBody>
      </p:sp>
      <p:sp>
        <p:nvSpPr>
          <p:cNvPr id="21" name="Rectangle 20"/>
          <p:cNvSpPr/>
          <p:nvPr/>
        </p:nvSpPr>
        <p:spPr>
          <a:xfrm>
            <a:off x="169863" y="1119188"/>
            <a:ext cx="4368800" cy="50752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150534" name="Espace réservé du numéro de diapositive 2"/>
          <p:cNvSpPr txBox="1">
            <a:spLocks/>
          </p:cNvSpPr>
          <p:nvPr/>
        </p:nvSpPr>
        <p:spPr bwMode="auto">
          <a:xfrm>
            <a:off x="6553200" y="6411913"/>
            <a:ext cx="725488" cy="365125"/>
          </a:xfrm>
          <a:prstGeom prst="rect">
            <a:avLst/>
          </a:prstGeom>
          <a:noFill/>
          <a:ln w="9525">
            <a:noFill/>
            <a:miter lim="800000"/>
            <a:headEnd/>
            <a:tailEnd/>
          </a:ln>
        </p:spPr>
        <p:txBody>
          <a:bodyPr/>
          <a:lstStyle/>
          <a:p>
            <a:pPr algn="r"/>
            <a:fld id="{6B8D597E-40C5-47B7-8A92-27CFAAEA3410}" type="slidenum">
              <a:rPr lang="fr-FR" sz="1200">
                <a:solidFill>
                  <a:srgbClr val="7F7F7F"/>
                </a:solidFill>
              </a:rPr>
              <a:pPr algn="r"/>
              <a:t>100</a:t>
            </a:fld>
            <a:endParaRPr lang="fr-FR" sz="1200">
              <a:solidFill>
                <a:srgbClr val="7F7F7F"/>
              </a:solidFill>
            </a:endParaRPr>
          </a:p>
        </p:txBody>
      </p:sp>
      <p:sp>
        <p:nvSpPr>
          <p:cNvPr id="150535" name="TextBox 7"/>
          <p:cNvSpPr txBox="1">
            <a:spLocks noChangeArrowheads="1"/>
          </p:cNvSpPr>
          <p:nvPr/>
        </p:nvSpPr>
        <p:spPr bwMode="auto">
          <a:xfrm>
            <a:off x="539750" y="1044575"/>
            <a:ext cx="3336925" cy="523875"/>
          </a:xfrm>
          <a:prstGeom prst="rect">
            <a:avLst/>
          </a:prstGeom>
          <a:solidFill>
            <a:srgbClr val="FFFFFF"/>
          </a:solidFill>
          <a:ln w="9525">
            <a:noFill/>
            <a:miter lim="800000"/>
            <a:headEnd/>
            <a:tailEnd/>
          </a:ln>
        </p:spPr>
        <p:txBody>
          <a:bodyPr>
            <a:spAutoFit/>
          </a:bodyPr>
          <a:lstStyle/>
          <a:p>
            <a:pPr algn="ctr"/>
            <a:r>
              <a:rPr lang="en-US" sz="1400" b="1">
                <a:solidFill>
                  <a:srgbClr val="000000"/>
                </a:solidFill>
              </a:rPr>
              <a:t>Evolution de la ressource et des imports de petrole brut US  (Mb/d)</a:t>
            </a:r>
          </a:p>
        </p:txBody>
      </p:sp>
      <p:sp>
        <p:nvSpPr>
          <p:cNvPr id="19" name="Rectangle 18"/>
          <p:cNvSpPr/>
          <p:nvPr/>
        </p:nvSpPr>
        <p:spPr>
          <a:xfrm>
            <a:off x="733425" y="5199063"/>
            <a:ext cx="1762125" cy="723900"/>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1400" b="1" i="1" dirty="0">
                <a:solidFill>
                  <a:prstClr val="black">
                    <a:lumMod val="85000"/>
                    <a:lumOff val="15000"/>
                  </a:prstClr>
                </a:solidFill>
              </a:rPr>
              <a:t>Augmentation de la production de </a:t>
            </a:r>
            <a:r>
              <a:rPr lang="en-GB" sz="1400" b="1" i="1" dirty="0" err="1">
                <a:solidFill>
                  <a:prstClr val="black">
                    <a:lumMod val="85000"/>
                    <a:lumOff val="15000"/>
                  </a:prstClr>
                </a:solidFill>
              </a:rPr>
              <a:t>bruts</a:t>
            </a:r>
            <a:r>
              <a:rPr lang="en-GB" sz="1400" b="1" i="1" dirty="0">
                <a:solidFill>
                  <a:prstClr val="black">
                    <a:lumMod val="85000"/>
                    <a:lumOff val="15000"/>
                  </a:prstClr>
                </a:solidFill>
              </a:rPr>
              <a:t> </a:t>
            </a:r>
            <a:r>
              <a:rPr lang="en-GB" sz="1400" b="1" i="1" dirty="0" err="1">
                <a:solidFill>
                  <a:prstClr val="black">
                    <a:lumMod val="85000"/>
                    <a:lumOff val="15000"/>
                  </a:prstClr>
                </a:solidFill>
              </a:rPr>
              <a:t>légers</a:t>
            </a:r>
            <a:endParaRPr lang="en-GB" sz="1400" b="1" i="1" dirty="0">
              <a:solidFill>
                <a:prstClr val="black">
                  <a:lumMod val="85000"/>
                  <a:lumOff val="15000"/>
                </a:prstClr>
              </a:solidFill>
            </a:endParaRPr>
          </a:p>
        </p:txBody>
      </p:sp>
      <p:sp>
        <p:nvSpPr>
          <p:cNvPr id="23" name="Rectangle 22"/>
          <p:cNvSpPr/>
          <p:nvPr/>
        </p:nvSpPr>
        <p:spPr>
          <a:xfrm>
            <a:off x="3876675" y="5227638"/>
            <a:ext cx="1362075" cy="666750"/>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GB" sz="1400" b="1" i="1" dirty="0" err="1">
                <a:solidFill>
                  <a:prstClr val="black">
                    <a:lumMod val="85000"/>
                    <a:lumOff val="15000"/>
                  </a:prstClr>
                </a:solidFill>
              </a:rPr>
              <a:t>Bruts</a:t>
            </a:r>
            <a:r>
              <a:rPr lang="en-GB" sz="1400" b="1" i="1" dirty="0">
                <a:solidFill>
                  <a:prstClr val="black">
                    <a:lumMod val="85000"/>
                    <a:lumOff val="15000"/>
                  </a:prstClr>
                </a:solidFill>
              </a:rPr>
              <a:t> </a:t>
            </a:r>
            <a:r>
              <a:rPr lang="en-GB" sz="1400" b="1" i="1" dirty="0" err="1">
                <a:solidFill>
                  <a:prstClr val="black">
                    <a:lumMod val="85000"/>
                    <a:lumOff val="15000"/>
                  </a:prstClr>
                </a:solidFill>
              </a:rPr>
              <a:t>domestiques</a:t>
            </a:r>
            <a:r>
              <a:rPr lang="en-GB" sz="1400" b="1" i="1" dirty="0">
                <a:solidFill>
                  <a:prstClr val="black">
                    <a:lumMod val="85000"/>
                    <a:lumOff val="15000"/>
                  </a:prstClr>
                </a:solidFill>
              </a:rPr>
              <a:t> </a:t>
            </a:r>
            <a:r>
              <a:rPr lang="en-GB" sz="1400" b="1" i="1" dirty="0" err="1">
                <a:solidFill>
                  <a:prstClr val="black">
                    <a:lumMod val="85000"/>
                    <a:lumOff val="15000"/>
                  </a:prstClr>
                </a:solidFill>
              </a:rPr>
              <a:t>avantagés</a:t>
            </a:r>
            <a:endParaRPr lang="en-GB" sz="1400" b="1" i="1" dirty="0">
              <a:solidFill>
                <a:prstClr val="black">
                  <a:lumMod val="85000"/>
                  <a:lumOff val="15000"/>
                </a:prstClr>
              </a:solidFill>
            </a:endParaRPr>
          </a:p>
        </p:txBody>
      </p:sp>
      <p:sp>
        <p:nvSpPr>
          <p:cNvPr id="25" name="Rectangle 24"/>
          <p:cNvSpPr/>
          <p:nvPr/>
        </p:nvSpPr>
        <p:spPr>
          <a:xfrm>
            <a:off x="6473825" y="5237163"/>
            <a:ext cx="1631950" cy="666750"/>
          </a:xfrm>
          <a:prstGeom prst="rect">
            <a:avLst/>
          </a:prstGeom>
          <a:no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400" b="1" i="1">
                <a:solidFill>
                  <a:prstClr val="black">
                    <a:lumMod val="85000"/>
                    <a:lumOff val="15000"/>
                  </a:prstClr>
                </a:solidFill>
              </a:rPr>
              <a:t>Augmentation du débit des raffineries</a:t>
            </a:r>
          </a:p>
        </p:txBody>
      </p:sp>
      <p:cxnSp>
        <p:nvCxnSpPr>
          <p:cNvPr id="27" name="Connecteur droit avec flèche 26"/>
          <p:cNvCxnSpPr>
            <a:stCxn id="19" idx="3"/>
            <a:endCxn id="23" idx="1"/>
          </p:cNvCxnSpPr>
          <p:nvPr/>
        </p:nvCxnSpPr>
        <p:spPr>
          <a:xfrm flipV="1">
            <a:off x="2495550" y="5561013"/>
            <a:ext cx="1381125" cy="0"/>
          </a:xfrm>
          <a:prstGeom prst="straightConnector1">
            <a:avLst/>
          </a:prstGeom>
          <a:ln w="12700">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50540" name="ZoneTexte 27"/>
          <p:cNvSpPr txBox="1">
            <a:spLocks noChangeArrowheads="1"/>
          </p:cNvSpPr>
          <p:nvPr/>
        </p:nvSpPr>
        <p:spPr bwMode="auto">
          <a:xfrm>
            <a:off x="2495550" y="5013325"/>
            <a:ext cx="1381125" cy="1169988"/>
          </a:xfrm>
          <a:prstGeom prst="rect">
            <a:avLst/>
          </a:prstGeom>
          <a:noFill/>
          <a:ln w="9525">
            <a:noFill/>
            <a:miter lim="800000"/>
            <a:headEnd/>
            <a:tailEnd/>
          </a:ln>
        </p:spPr>
        <p:txBody>
          <a:bodyPr>
            <a:spAutoFit/>
          </a:bodyPr>
          <a:lstStyle/>
          <a:p>
            <a:pPr algn="ctr">
              <a:spcBef>
                <a:spcPts val="600"/>
              </a:spcBef>
            </a:pPr>
            <a:r>
              <a:rPr lang="fr-FR" sz="1200" i="1">
                <a:solidFill>
                  <a:srgbClr val="000000"/>
                </a:solidFill>
              </a:rPr>
              <a:t>Contraintes logistiques</a:t>
            </a:r>
          </a:p>
          <a:p>
            <a:pPr algn="ctr">
              <a:spcBef>
                <a:spcPts val="600"/>
              </a:spcBef>
            </a:pPr>
            <a:endParaRPr lang="fr-FR" sz="1200" i="1">
              <a:solidFill>
                <a:srgbClr val="000000"/>
              </a:solidFill>
            </a:endParaRPr>
          </a:p>
          <a:p>
            <a:pPr algn="ctr">
              <a:spcBef>
                <a:spcPts val="600"/>
              </a:spcBef>
            </a:pPr>
            <a:r>
              <a:rPr lang="fr-FR" sz="1200" i="1">
                <a:solidFill>
                  <a:srgbClr val="000000"/>
                </a:solidFill>
              </a:rPr>
              <a:t>+ interdiction des exportations</a:t>
            </a:r>
          </a:p>
        </p:txBody>
      </p:sp>
      <p:cxnSp>
        <p:nvCxnSpPr>
          <p:cNvPr id="31" name="Connecteur droit avec flèche 30"/>
          <p:cNvCxnSpPr>
            <a:stCxn id="23" idx="3"/>
            <a:endCxn id="25" idx="1"/>
          </p:cNvCxnSpPr>
          <p:nvPr/>
        </p:nvCxnSpPr>
        <p:spPr>
          <a:xfrm>
            <a:off x="5238750" y="5561013"/>
            <a:ext cx="1235075" cy="9525"/>
          </a:xfrm>
          <a:prstGeom prst="straightConnector1">
            <a:avLst/>
          </a:prstGeom>
          <a:ln w="12700">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50542" name="ZoneTexte 23"/>
          <p:cNvSpPr txBox="1">
            <a:spLocks noChangeArrowheads="1"/>
          </p:cNvSpPr>
          <p:nvPr/>
        </p:nvSpPr>
        <p:spPr bwMode="auto">
          <a:xfrm>
            <a:off x="5254625" y="5340350"/>
            <a:ext cx="1125538" cy="460375"/>
          </a:xfrm>
          <a:prstGeom prst="rect">
            <a:avLst/>
          </a:prstGeom>
          <a:noFill/>
          <a:ln w="9525">
            <a:noFill/>
            <a:miter lim="800000"/>
            <a:headEnd/>
            <a:tailEnd/>
          </a:ln>
        </p:spPr>
        <p:txBody>
          <a:bodyPr>
            <a:spAutoFit/>
          </a:bodyPr>
          <a:lstStyle/>
          <a:p>
            <a:pPr algn="ctr"/>
            <a:r>
              <a:rPr lang="fr-FR" sz="1200" i="1">
                <a:solidFill>
                  <a:srgbClr val="000000"/>
                </a:solidFill>
              </a:rPr>
              <a:t>Soutien aux marges</a:t>
            </a:r>
          </a:p>
        </p:txBody>
      </p:sp>
      <p:graphicFrame>
        <p:nvGraphicFramePr>
          <p:cNvPr id="150543" name="Graphique 25"/>
          <p:cNvGraphicFramePr>
            <a:graphicFrameLocks/>
          </p:cNvGraphicFramePr>
          <p:nvPr/>
        </p:nvGraphicFramePr>
        <p:xfrm>
          <a:off x="119063" y="1539875"/>
          <a:ext cx="4084637" cy="3359150"/>
        </p:xfrm>
        <a:graphic>
          <a:graphicData uri="http://schemas.openxmlformats.org/presentationml/2006/ole">
            <mc:AlternateContent xmlns:mc="http://schemas.openxmlformats.org/markup-compatibility/2006">
              <mc:Choice xmlns:v="urn:schemas-microsoft-com:vml" Requires="v">
                <p:oleObj spid="_x0000_s150547" r:id="rId4" imgW="4084674" imgH="3359187" progId="Excel.Chart.8">
                  <p:embed/>
                </p:oleObj>
              </mc:Choice>
              <mc:Fallback>
                <p:oleObj r:id="rId4" imgW="4084674" imgH="3359187" progId="Excel.Chart.8">
                  <p:embed/>
                  <p:pic>
                    <p:nvPicPr>
                      <p:cNvPr id="0" name="Graphique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1539875"/>
                        <a:ext cx="4084637" cy="335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44" name="ZoneTexte 28"/>
          <p:cNvSpPr txBox="1">
            <a:spLocks noChangeArrowheads="1"/>
          </p:cNvSpPr>
          <p:nvPr/>
        </p:nvSpPr>
        <p:spPr bwMode="auto">
          <a:xfrm>
            <a:off x="169863" y="4848225"/>
            <a:ext cx="1652587" cy="246063"/>
          </a:xfrm>
          <a:prstGeom prst="rect">
            <a:avLst/>
          </a:prstGeom>
          <a:noFill/>
          <a:ln w="9525">
            <a:noFill/>
            <a:miter lim="800000"/>
            <a:headEnd/>
            <a:tailEnd/>
          </a:ln>
        </p:spPr>
        <p:txBody>
          <a:bodyPr wrap="none">
            <a:spAutoFit/>
          </a:bodyPr>
          <a:lstStyle/>
          <a:p>
            <a:r>
              <a:rPr lang="fr-FR" sz="1000" i="1">
                <a:solidFill>
                  <a:srgbClr val="000000"/>
                </a:solidFill>
              </a:rPr>
              <a:t> source : TOTAL EP, DTS</a:t>
            </a:r>
          </a:p>
        </p:txBody>
      </p:sp>
      <p:graphicFrame>
        <p:nvGraphicFramePr>
          <p:cNvPr id="32" name="Chart 30"/>
          <p:cNvGraphicFramePr/>
          <p:nvPr/>
        </p:nvGraphicFramePr>
        <p:xfrm>
          <a:off x="5004048" y="1700808"/>
          <a:ext cx="3571280" cy="335053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149225"/>
            <a:ext cx="9144000" cy="593725"/>
          </a:xfrm>
        </p:spPr>
        <p:txBody>
          <a:bodyPr>
            <a:noAutofit/>
          </a:bodyPr>
          <a:lstStyle/>
          <a:p>
            <a:pPr fontAlgn="auto">
              <a:spcAft>
                <a:spcPts val="0"/>
              </a:spcAft>
              <a:defRPr/>
            </a:pPr>
            <a:r>
              <a:rPr lang="en-GB" dirty="0" smtClean="0"/>
              <a:t>... Et </a:t>
            </a:r>
            <a:r>
              <a:rPr lang="en-GB" dirty="0" err="1" smtClean="0"/>
              <a:t>génère</a:t>
            </a:r>
            <a:r>
              <a:rPr lang="en-GB" dirty="0" smtClean="0"/>
              <a:t> un  </a:t>
            </a:r>
            <a:r>
              <a:rPr lang="en-GB" dirty="0" err="1" smtClean="0"/>
              <a:t>avantage</a:t>
            </a:r>
            <a:r>
              <a:rPr lang="en-GB" dirty="0" smtClean="0"/>
              <a:t> </a:t>
            </a:r>
            <a:r>
              <a:rPr lang="en-GB" dirty="0" err="1" smtClean="0"/>
              <a:t>compétitif</a:t>
            </a:r>
            <a:r>
              <a:rPr lang="en-GB" dirty="0" smtClean="0"/>
              <a:t>  pour la </a:t>
            </a:r>
            <a:r>
              <a:rPr lang="en-GB" dirty="0" err="1" smtClean="0"/>
              <a:t>pétrochimie</a:t>
            </a:r>
            <a:r>
              <a:rPr lang="en-GB" dirty="0" smtClean="0"/>
              <a:t>  US</a:t>
            </a:r>
            <a:endParaRPr lang="en-GB" dirty="0"/>
          </a:p>
        </p:txBody>
      </p:sp>
      <p:sp>
        <p:nvSpPr>
          <p:cNvPr id="152578" name="Espace réservé du numéro de diapositive 2"/>
          <p:cNvSpPr>
            <a:spLocks noGrp="1"/>
          </p:cNvSpPr>
          <p:nvPr>
            <p:ph type="sldNum" sz="quarter" idx="4294967295"/>
          </p:nvPr>
        </p:nvSpPr>
        <p:spPr bwMode="auto">
          <a:xfrm>
            <a:off x="6553200" y="6411913"/>
            <a:ext cx="725488" cy="365125"/>
          </a:xfrm>
          <a:prstGeom prst="rect">
            <a:avLst/>
          </a:prstGeom>
          <a:noFill/>
          <a:ln>
            <a:miter lim="800000"/>
            <a:headEnd/>
            <a:tailEnd/>
          </a:ln>
        </p:spPr>
        <p:txBody>
          <a:bodyPr/>
          <a:lstStyle/>
          <a:p>
            <a:fld id="{8AC7DFBE-84A9-4D1B-B14D-A3949A82DF27}" type="slidenum">
              <a:rPr lang="fr-FR">
                <a:solidFill>
                  <a:srgbClr val="898989"/>
                </a:solidFill>
              </a:rPr>
              <a:pPr/>
              <a:t>101</a:t>
            </a:fld>
            <a:endParaRPr lang="fr-FR">
              <a:solidFill>
                <a:srgbClr val="898989"/>
              </a:solidFill>
            </a:endParaRPr>
          </a:p>
        </p:txBody>
      </p:sp>
      <p:sp>
        <p:nvSpPr>
          <p:cNvPr id="813" name="Rounded Rectangle 24"/>
          <p:cNvSpPr/>
          <p:nvPr/>
        </p:nvSpPr>
        <p:spPr>
          <a:xfrm>
            <a:off x="1547813" y="982663"/>
            <a:ext cx="4679950" cy="71596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spAutoFit/>
          </a:bodyPr>
          <a:lstStyle/>
          <a:p>
            <a:pPr algn="ctr" fontAlgn="auto">
              <a:spcBef>
                <a:spcPts val="0"/>
              </a:spcBef>
              <a:spcAft>
                <a:spcPts val="0"/>
              </a:spcAft>
              <a:defRPr/>
            </a:pPr>
            <a:r>
              <a:rPr lang="en-GB" sz="1200" b="1" dirty="0" err="1">
                <a:solidFill>
                  <a:prstClr val="black"/>
                </a:solidFill>
              </a:rPr>
              <a:t>Couts</a:t>
            </a:r>
            <a:r>
              <a:rPr lang="en-GB" sz="1200" b="1" dirty="0">
                <a:solidFill>
                  <a:prstClr val="black"/>
                </a:solidFill>
              </a:rPr>
              <a:t> de production de polyethylene </a:t>
            </a:r>
            <a:r>
              <a:rPr lang="en-GB" sz="1200" b="1" dirty="0" err="1">
                <a:solidFill>
                  <a:prstClr val="black"/>
                </a:solidFill>
              </a:rPr>
              <a:t>delivré</a:t>
            </a:r>
            <a:r>
              <a:rPr lang="en-GB" sz="1200" b="1" dirty="0">
                <a:solidFill>
                  <a:prstClr val="black"/>
                </a:solidFill>
              </a:rPr>
              <a:t> en Europe</a:t>
            </a:r>
          </a:p>
          <a:p>
            <a:pPr algn="ctr" fontAlgn="auto">
              <a:spcBef>
                <a:spcPts val="0"/>
              </a:spcBef>
              <a:spcAft>
                <a:spcPts val="0"/>
              </a:spcAft>
              <a:defRPr/>
            </a:pPr>
            <a:r>
              <a:rPr lang="en-GB" sz="1200" b="1" dirty="0">
                <a:solidFill>
                  <a:prstClr val="black"/>
                </a:solidFill>
              </a:rPr>
              <a:t>(hors </a:t>
            </a:r>
            <a:r>
              <a:rPr lang="en-GB" sz="1200" b="1" dirty="0" err="1">
                <a:solidFill>
                  <a:prstClr val="black"/>
                </a:solidFill>
              </a:rPr>
              <a:t>cout</a:t>
            </a:r>
            <a:r>
              <a:rPr lang="en-GB" sz="1200" b="1" dirty="0">
                <a:solidFill>
                  <a:prstClr val="black"/>
                </a:solidFill>
              </a:rPr>
              <a:t> </a:t>
            </a:r>
            <a:r>
              <a:rPr lang="en-GB" sz="1200" b="1" dirty="0" err="1">
                <a:solidFill>
                  <a:prstClr val="black"/>
                </a:solidFill>
              </a:rPr>
              <a:t>d’investissement</a:t>
            </a:r>
            <a:r>
              <a:rPr lang="en-GB" sz="1200" b="1" dirty="0">
                <a:solidFill>
                  <a:prstClr val="black"/>
                </a:solidFill>
              </a:rPr>
              <a:t>)</a:t>
            </a:r>
          </a:p>
          <a:p>
            <a:pPr algn="ctr" fontAlgn="auto">
              <a:spcBef>
                <a:spcPts val="0"/>
              </a:spcBef>
              <a:spcAft>
                <a:spcPts val="0"/>
              </a:spcAft>
              <a:defRPr/>
            </a:pPr>
            <a:endParaRPr lang="en-GB" sz="1200" b="1" dirty="0">
              <a:solidFill>
                <a:prstClr val="black"/>
              </a:solidFill>
            </a:endParaRPr>
          </a:p>
        </p:txBody>
      </p:sp>
      <p:graphicFrame>
        <p:nvGraphicFramePr>
          <p:cNvPr id="9" name="Chart 3"/>
          <p:cNvGraphicFramePr/>
          <p:nvPr/>
        </p:nvGraphicFramePr>
        <p:xfrm>
          <a:off x="1259632" y="1340768"/>
          <a:ext cx="5832648"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152581" name="TextBox 25"/>
          <p:cNvSpPr txBox="1">
            <a:spLocks noChangeArrowheads="1"/>
          </p:cNvSpPr>
          <p:nvPr/>
        </p:nvSpPr>
        <p:spPr bwMode="auto">
          <a:xfrm>
            <a:off x="684213" y="5024438"/>
            <a:ext cx="7040562" cy="769937"/>
          </a:xfrm>
          <a:prstGeom prst="rect">
            <a:avLst/>
          </a:prstGeom>
          <a:noFill/>
          <a:ln w="9525">
            <a:noFill/>
            <a:miter lim="800000"/>
            <a:headEnd/>
            <a:tailEnd/>
          </a:ln>
        </p:spPr>
        <p:txBody>
          <a:bodyPr>
            <a:spAutoFit/>
          </a:bodyPr>
          <a:lstStyle/>
          <a:p>
            <a:r>
              <a:rPr lang="fr-FR" sz="1100" i="1">
                <a:solidFill>
                  <a:srgbClr val="000000"/>
                </a:solidFill>
              </a:rPr>
              <a:t>Base :</a:t>
            </a:r>
          </a:p>
          <a:p>
            <a:r>
              <a:rPr lang="fr-FR" sz="1100" i="1">
                <a:solidFill>
                  <a:srgbClr val="000000"/>
                </a:solidFill>
              </a:rPr>
              <a:t>ME : nouveau craqueur  sur éthane, avec éthane à 5 $/Mbtu </a:t>
            </a:r>
          </a:p>
          <a:p>
            <a:r>
              <a:rPr lang="fr-FR" sz="1100" i="1">
                <a:solidFill>
                  <a:srgbClr val="000000"/>
                </a:solidFill>
              </a:rPr>
              <a:t>US : nouveau craqueur sur  éthane,  avec éthane at 7 $/Mbtu  </a:t>
            </a:r>
          </a:p>
          <a:p>
            <a:r>
              <a:rPr lang="fr-FR" sz="1100" i="1">
                <a:solidFill>
                  <a:srgbClr val="000000"/>
                </a:solidFill>
              </a:rPr>
              <a:t>Europe: naphtha craqueur– site existant  </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2313" y="2493963"/>
            <a:ext cx="7772400" cy="1362075"/>
          </a:xfrm>
        </p:spPr>
        <p:txBody>
          <a:bodyPr/>
          <a:lstStyle/>
          <a:p>
            <a:pPr fontAlgn="auto">
              <a:spcAft>
                <a:spcPts val="0"/>
              </a:spcAft>
              <a:defRPr/>
            </a:pPr>
            <a:r>
              <a:rPr lang="fr-FR" sz="2800" dirty="0" smtClean="0"/>
              <a:t>Partie 9 : conclusions et réflexions</a:t>
            </a:r>
            <a:endParaRPr lang="fr-FR" sz="2800" dirty="0"/>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fontAlgn="auto">
              <a:spcAft>
                <a:spcPts val="0"/>
              </a:spcAft>
              <a:defRPr/>
            </a:pPr>
            <a:r>
              <a:rPr lang="fr-FR" dirty="0" smtClean="0"/>
              <a:t>Conclusion 1: impact des shale </a:t>
            </a:r>
            <a:r>
              <a:rPr lang="fr-FR" dirty="0" err="1" smtClean="0"/>
              <a:t>oil</a:t>
            </a:r>
            <a:r>
              <a:rPr lang="fr-FR" dirty="0" smtClean="0"/>
              <a:t> us sur le raffinage européen… et belge</a:t>
            </a:r>
            <a:endParaRPr lang="fr-FR" dirty="0"/>
          </a:p>
        </p:txBody>
      </p:sp>
      <p:sp>
        <p:nvSpPr>
          <p:cNvPr id="156674" name="Espace réservé du contenu 3"/>
          <p:cNvSpPr>
            <a:spLocks noGrp="1"/>
          </p:cNvSpPr>
          <p:nvPr>
            <p:ph sz="quarter" idx="13"/>
          </p:nvPr>
        </p:nvSpPr>
        <p:spPr>
          <a:xfrm>
            <a:off x="457200" y="1412875"/>
            <a:ext cx="8543925" cy="4752975"/>
          </a:xfrm>
        </p:spPr>
        <p:txBody>
          <a:bodyPr/>
          <a:lstStyle/>
          <a:p>
            <a:r>
              <a:rPr lang="fr-FR" smtClean="0">
                <a:cs typeface="Arial" charset="0"/>
              </a:rPr>
              <a:t>Si la croissance des productions de bruts et NGL de roches mères aux US se confirme, cela créra deux changements très négatifs pour le raffinage européen:</a:t>
            </a:r>
          </a:p>
          <a:p>
            <a:endParaRPr lang="fr-FR" sz="800" smtClean="0">
              <a:cs typeface="Arial" charset="0"/>
            </a:endParaRPr>
          </a:p>
          <a:p>
            <a:pPr marL="609600" lvl="1" indent="-342900">
              <a:buFont typeface="Arial" charset="0"/>
              <a:buAutoNum type="arabicPeriod"/>
            </a:pPr>
            <a:r>
              <a:rPr lang="fr-FR" sz="1800" smtClean="0">
                <a:cs typeface="Arial" charset="0"/>
              </a:rPr>
              <a:t>Un arrêt des importations des produits européens (essences) aux US</a:t>
            </a:r>
          </a:p>
          <a:p>
            <a:pPr marL="609600" lvl="1" indent="-342900">
              <a:buFont typeface="Arial" charset="0"/>
              <a:buAutoNum type="arabicPeriod"/>
            </a:pPr>
            <a:endParaRPr lang="fr-FR" sz="1800" smtClean="0">
              <a:cs typeface="Arial" charset="0"/>
            </a:endParaRPr>
          </a:p>
          <a:p>
            <a:pPr marL="609600" lvl="1" indent="-342900">
              <a:buFont typeface="Arial" charset="0"/>
              <a:buAutoNum type="arabicPeriod"/>
            </a:pPr>
            <a:r>
              <a:rPr lang="fr-FR" sz="1800" smtClean="0">
                <a:cs typeface="Arial" charset="0"/>
              </a:rPr>
              <a:t>Un courant d’importations nettes de produits ex US en Europe</a:t>
            </a:r>
          </a:p>
        </p:txBody>
      </p:sp>
      <p:sp>
        <p:nvSpPr>
          <p:cNvPr id="5" name="ZoneTexte 4"/>
          <p:cNvSpPr txBox="1"/>
          <p:nvPr/>
        </p:nvSpPr>
        <p:spPr>
          <a:xfrm>
            <a:off x="1116013" y="4048125"/>
            <a:ext cx="6659562" cy="922338"/>
          </a:xfrm>
          <a:prstGeom prst="rect">
            <a:avLst/>
          </a:prstGeom>
          <a:solidFill>
            <a:schemeClr val="bg2">
              <a:lumMod val="20000"/>
              <a:lumOff val="80000"/>
            </a:schemeClr>
          </a:solidFill>
          <a:ln w="28575">
            <a:no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fr-FR" b="1" dirty="0">
                <a:solidFill>
                  <a:schemeClr val="tx2"/>
                </a:solidFill>
                <a:latin typeface="+mn-lt"/>
                <a:cs typeface="+mn-cs"/>
              </a:rPr>
              <a:t>En conséquences dès 2020 l’Europe va voir sa surcapacité de raffinage s’accroître de 10 à 20% par apport à 2012 (2Mb/d à à fermer sur 15 Mb/d?)</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Conclusion 2: impact des NGL et de l’Ethane US sur la pétrochimie européenne… et belge</a:t>
            </a:r>
            <a:endParaRPr lang="fr-FR" dirty="0"/>
          </a:p>
        </p:txBody>
      </p:sp>
      <p:sp>
        <p:nvSpPr>
          <p:cNvPr id="157698" name="Espace réservé du contenu 2"/>
          <p:cNvSpPr>
            <a:spLocks noGrp="1"/>
          </p:cNvSpPr>
          <p:nvPr>
            <p:ph sz="quarter" idx="13"/>
          </p:nvPr>
        </p:nvSpPr>
        <p:spPr/>
        <p:txBody>
          <a:bodyPr/>
          <a:lstStyle/>
          <a:p>
            <a:r>
              <a:rPr lang="fr-FR" smtClean="0">
                <a:cs typeface="Arial" charset="0"/>
              </a:rPr>
              <a:t>La poursuite de la croissance des productions de gaz aux US et surtout des NGL et de l’Ethane va créer une situation très difficile pour la pétrochimie européenne.</a:t>
            </a:r>
          </a:p>
          <a:p>
            <a:r>
              <a:rPr lang="fr-FR" smtClean="0">
                <a:cs typeface="Arial" charset="0"/>
              </a:rPr>
              <a:t>Cette industrie va se trouver en « squeeze » entre la pétrochimie du Moyen Orient et de celle des USA.</a:t>
            </a:r>
          </a:p>
          <a:p>
            <a:r>
              <a:rPr lang="fr-FR" smtClean="0">
                <a:cs typeface="Arial" charset="0"/>
              </a:rPr>
              <a:t>Ce squeeze sera maximum pour l’éthylène, moins fort pour le propylène, le butadiène et pour certains autres produits de base.</a:t>
            </a:r>
          </a:p>
        </p:txBody>
      </p:sp>
      <p:sp>
        <p:nvSpPr>
          <p:cNvPr id="4" name="ZoneTexte 3"/>
          <p:cNvSpPr txBox="1"/>
          <p:nvPr/>
        </p:nvSpPr>
        <p:spPr>
          <a:xfrm>
            <a:off x="1116013" y="4508500"/>
            <a:ext cx="6659562" cy="923925"/>
          </a:xfrm>
          <a:prstGeom prst="rect">
            <a:avLst/>
          </a:prstGeom>
          <a:solidFill>
            <a:schemeClr val="bg2">
              <a:lumMod val="20000"/>
              <a:lumOff val="80000"/>
            </a:schemeClr>
          </a:solidFill>
          <a:ln w="28575">
            <a:noFill/>
          </a:ln>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fr-FR" b="1" dirty="0">
                <a:solidFill>
                  <a:schemeClr val="tx2"/>
                </a:solidFill>
                <a:latin typeface="+mn-lt"/>
                <a:cs typeface="+mn-cs"/>
              </a:rPr>
              <a:t>Des restructurations seront inévitables avec une surcapacité pour l’éthylène en 2020 de l’ordre de 15% à 20% par rapport à 2012</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28600" y="714375"/>
            <a:ext cx="8713788" cy="4624388"/>
          </a:xfrm>
          <a:prstGeom prst="rect">
            <a:avLst/>
          </a:prstGeom>
          <a:solidFill>
            <a:srgbClr val="FFFFCC"/>
          </a:solidFill>
          <a:ln w="9525">
            <a:noFill/>
            <a:miter lim="800000"/>
            <a:headEnd/>
            <a:tailEnd/>
          </a:ln>
        </p:spPr>
        <p:txBody>
          <a:bodyPr lIns="36000" tIns="108000"/>
          <a:lstStyle/>
          <a:p>
            <a:pPr marL="381000" indent="-381000" defTabSz="914400" eaLnBrk="0" hangingPunct="0">
              <a:spcBef>
                <a:spcPct val="20000"/>
              </a:spcBef>
              <a:spcAft>
                <a:spcPct val="40000"/>
              </a:spcAft>
              <a:buClr>
                <a:srgbClr val="800000"/>
              </a:buClr>
              <a:buFont typeface="Wingdings" pitchFamily="2" charset="2"/>
              <a:buChar char="ü"/>
              <a:defRPr/>
            </a:pPr>
            <a:endParaRPr lang="fr-FR" sz="2000" b="1" i="1" kern="0" dirty="0">
              <a:solidFill>
                <a:srgbClr val="993300"/>
              </a:solidFill>
              <a:latin typeface="Arial"/>
              <a:cs typeface="+mn-cs"/>
            </a:endParaRPr>
          </a:p>
        </p:txBody>
      </p:sp>
      <p:sp>
        <p:nvSpPr>
          <p:cNvPr id="2" name="Titre 1"/>
          <p:cNvSpPr>
            <a:spLocks noGrp="1"/>
          </p:cNvSpPr>
          <p:nvPr>
            <p:ph type="title"/>
          </p:nvPr>
        </p:nvSpPr>
        <p:spPr>
          <a:xfrm>
            <a:off x="457200" y="7938"/>
            <a:ext cx="8485188" cy="850900"/>
          </a:xfrm>
        </p:spPr>
        <p:txBody>
          <a:bodyPr/>
          <a:lstStyle/>
          <a:p>
            <a:pPr fontAlgn="auto">
              <a:spcAft>
                <a:spcPts val="0"/>
              </a:spcAft>
              <a:defRPr/>
            </a:pPr>
            <a:r>
              <a:rPr lang="fr-FR" dirty="0" smtClean="0"/>
              <a:t>Conclusions (avec toutes les incertitudes de l'exercice) </a:t>
            </a:r>
            <a:endParaRPr lang="en-US" dirty="0"/>
          </a:p>
        </p:txBody>
      </p:sp>
      <p:sp>
        <p:nvSpPr>
          <p:cNvPr id="158723" name="Espace réservé du contenu 8"/>
          <p:cNvSpPr>
            <a:spLocks noGrp="1"/>
          </p:cNvSpPr>
          <p:nvPr>
            <p:ph sz="quarter" idx="13"/>
          </p:nvPr>
        </p:nvSpPr>
        <p:spPr>
          <a:xfrm>
            <a:off x="457200" y="1001713"/>
            <a:ext cx="8485188" cy="4752975"/>
          </a:xfrm>
        </p:spPr>
        <p:txBody>
          <a:bodyPr/>
          <a:lstStyle/>
          <a:p>
            <a:r>
              <a:rPr lang="fr-FR" b="0" smtClean="0">
                <a:cs typeface="Arial" charset="0"/>
              </a:rPr>
              <a:t>Les pétroles de roches mères </a:t>
            </a:r>
            <a:r>
              <a:rPr lang="fr-FR" i="1" smtClean="0">
                <a:solidFill>
                  <a:schemeClr val="tx1"/>
                </a:solidFill>
                <a:cs typeface="Arial" charset="0"/>
              </a:rPr>
              <a:t>ne pourront pas nous éviter d’atteindre un maximum</a:t>
            </a:r>
            <a:r>
              <a:rPr lang="fr-FR" b="0" smtClean="0">
                <a:cs typeface="Arial" charset="0"/>
              </a:rPr>
              <a:t> de la production pétrolière mondiale (dite peak oil ou pic pétrolier) entre 2015 et 2025.</a:t>
            </a:r>
          </a:p>
          <a:p>
            <a:r>
              <a:rPr lang="fr-FR" smtClean="0">
                <a:cs typeface="Arial" charset="0"/>
              </a:rPr>
              <a:t> </a:t>
            </a:r>
            <a:r>
              <a:rPr lang="fr-FR" b="0" smtClean="0">
                <a:cs typeface="Arial" charset="0"/>
              </a:rPr>
              <a:t>à  un niveau </a:t>
            </a:r>
            <a:r>
              <a:rPr lang="fr-FR" i="1" smtClean="0">
                <a:solidFill>
                  <a:schemeClr val="tx1"/>
                </a:solidFill>
                <a:cs typeface="Arial" charset="0"/>
              </a:rPr>
              <a:t>"plateau" </a:t>
            </a:r>
            <a:r>
              <a:rPr lang="fr-FR" b="0" smtClean="0">
                <a:cs typeface="Arial" charset="0"/>
              </a:rPr>
              <a:t>situé vers 100 Mb/j  </a:t>
            </a:r>
            <a:br>
              <a:rPr lang="fr-FR" b="0" smtClean="0">
                <a:cs typeface="Arial" charset="0"/>
              </a:rPr>
            </a:br>
            <a:r>
              <a:rPr lang="fr-FR" b="0" smtClean="0">
                <a:cs typeface="Arial" charset="0"/>
              </a:rPr>
              <a:t> (ondulant entre  95 Mb/j  et 105 Mb/j  pendant 10 à 30 ans )</a:t>
            </a:r>
          </a:p>
          <a:p>
            <a:r>
              <a:rPr lang="fr-FR" i="1" smtClean="0">
                <a:solidFill>
                  <a:schemeClr val="tx1"/>
                </a:solidFill>
                <a:cs typeface="Arial" charset="0"/>
              </a:rPr>
              <a:t>la production de pétrole déclinera ensuite lentement</a:t>
            </a:r>
            <a:r>
              <a:rPr lang="fr-FR" b="0" i="1" smtClean="0">
                <a:solidFill>
                  <a:schemeClr val="tx1"/>
                </a:solidFill>
                <a:cs typeface="Arial" charset="0"/>
              </a:rPr>
              <a:t>:</a:t>
            </a:r>
            <a:r>
              <a:rPr lang="fr-FR" b="0" i="1" smtClean="0">
                <a:cs typeface="Arial" charset="0"/>
              </a:rPr>
              <a:t> ce plafonnement puis ce déclin</a:t>
            </a:r>
            <a:r>
              <a:rPr lang="fr-FR" b="0" smtClean="0">
                <a:cs typeface="Arial" charset="0"/>
              </a:rPr>
              <a:t> modifiront le monde de l’énergie et pourraient contraindre la croissance économique mondiale</a:t>
            </a:r>
          </a:p>
          <a:p>
            <a:r>
              <a:rPr lang="fr-FR" i="1" smtClean="0">
                <a:solidFill>
                  <a:schemeClr val="tx1"/>
                </a:solidFill>
                <a:cs typeface="Arial" charset="0"/>
              </a:rPr>
              <a:t>le prix du baril de pétrole devrait rester durablement élevé </a:t>
            </a:r>
            <a:r>
              <a:rPr lang="fr-FR" b="0" smtClean="0">
                <a:cs typeface="Arial" charset="0"/>
              </a:rPr>
              <a:t>:100 à 200 $ par baril (en $2013) durant cette période « plateau » </a:t>
            </a:r>
            <a:br>
              <a:rPr lang="fr-FR" b="0" smtClean="0">
                <a:cs typeface="Arial" charset="0"/>
              </a:rPr>
            </a:br>
            <a:r>
              <a:rPr lang="fr-FR" b="0" smtClean="0">
                <a:cs typeface="Arial" charset="0"/>
              </a:rPr>
              <a:t>( en moyenne, avec des variations chaotiques : accidents politiques, crises économiques…)  </a:t>
            </a:r>
          </a:p>
          <a:p>
            <a:endParaRPr lang="fr-FR" smtClean="0">
              <a:cs typeface="Arial" charset="0"/>
            </a:endParaRPr>
          </a:p>
        </p:txBody>
      </p:sp>
      <p:sp>
        <p:nvSpPr>
          <p:cNvPr id="7" name="Text Box 4"/>
          <p:cNvSpPr txBox="1">
            <a:spLocks noChangeArrowheads="1"/>
          </p:cNvSpPr>
          <p:nvPr/>
        </p:nvSpPr>
        <p:spPr bwMode="auto">
          <a:xfrm>
            <a:off x="228600" y="5408613"/>
            <a:ext cx="8713788" cy="708025"/>
          </a:xfrm>
          <a:prstGeom prst="rect">
            <a:avLst/>
          </a:prstGeom>
          <a:solidFill>
            <a:schemeClr val="accent2">
              <a:lumMod val="20000"/>
              <a:lumOff val="80000"/>
            </a:schemeClr>
          </a:solidFill>
          <a:ln w="9525">
            <a:noFill/>
            <a:miter lim="800000"/>
            <a:headEnd/>
            <a:tailEnd/>
          </a:ln>
        </p:spPr>
        <p:txBody>
          <a:bodyPr>
            <a:spAutoFit/>
          </a:bodyPr>
          <a:lstStyle/>
          <a:p>
            <a:pPr defTabSz="914400" fontAlgn="auto">
              <a:spcBef>
                <a:spcPts val="0"/>
              </a:spcBef>
              <a:spcAft>
                <a:spcPts val="0"/>
              </a:spcAft>
              <a:defRPr/>
            </a:pPr>
            <a:r>
              <a:rPr lang="en-GB" sz="2000" b="1" kern="0" dirty="0">
                <a:solidFill>
                  <a:schemeClr val="bg2"/>
                </a:solidFill>
                <a:latin typeface="+mn-lt"/>
                <a:cs typeface="+mn-cs"/>
              </a:rPr>
              <a:t>Passage d’un “demand-driven system” </a:t>
            </a:r>
            <a:r>
              <a:rPr lang="fr-FR" sz="2000" b="1" kern="0" dirty="0">
                <a:solidFill>
                  <a:schemeClr val="bg2"/>
                </a:solidFill>
                <a:latin typeface="+mn-lt"/>
                <a:cs typeface="+mn-cs"/>
              </a:rPr>
              <a:t> à un « </a:t>
            </a:r>
            <a:r>
              <a:rPr lang="fr-FR" sz="2000" b="1" kern="0" dirty="0" err="1">
                <a:solidFill>
                  <a:schemeClr val="bg2"/>
                </a:solidFill>
                <a:latin typeface="+mn-lt"/>
                <a:cs typeface="+mn-cs"/>
              </a:rPr>
              <a:t>supply</a:t>
            </a:r>
            <a:r>
              <a:rPr lang="fr-FR" sz="2000" b="1" kern="0" dirty="0">
                <a:solidFill>
                  <a:schemeClr val="bg2"/>
                </a:solidFill>
                <a:latin typeface="+mn-lt"/>
                <a:cs typeface="+mn-cs"/>
              </a:rPr>
              <a:t> </a:t>
            </a:r>
            <a:r>
              <a:rPr lang="fr-FR" sz="2000" b="1" kern="0" dirty="0" err="1">
                <a:solidFill>
                  <a:schemeClr val="bg2"/>
                </a:solidFill>
                <a:latin typeface="+mn-lt"/>
                <a:cs typeface="+mn-cs"/>
              </a:rPr>
              <a:t>constrained</a:t>
            </a:r>
            <a:r>
              <a:rPr lang="fr-FR" sz="2000" b="1" kern="0" dirty="0">
                <a:solidFill>
                  <a:schemeClr val="bg2"/>
                </a:solidFill>
                <a:latin typeface="+mn-lt"/>
                <a:cs typeface="+mn-cs"/>
              </a:rPr>
              <a:t> system »</a:t>
            </a:r>
            <a:endParaRPr lang="en-GB" sz="2000" b="1" kern="0" dirty="0">
              <a:solidFill>
                <a:schemeClr val="bg2"/>
              </a:solidFill>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2168525"/>
            <a:ext cx="7991475" cy="3636963"/>
          </a:xfrm>
          <a:prstGeom prst="rect">
            <a:avLst/>
          </a:prstGeom>
          <a:solidFill>
            <a:srgbClr val="FDFF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 name="Rectangle 2"/>
          <p:cNvSpPr/>
          <p:nvPr/>
        </p:nvSpPr>
        <p:spPr>
          <a:xfrm>
            <a:off x="503238" y="908050"/>
            <a:ext cx="7991475" cy="72072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a:xfrm>
            <a:off x="722313" y="2638425"/>
            <a:ext cx="7772400" cy="1362075"/>
          </a:xfrm>
        </p:spPr>
        <p:txBody>
          <a:bodyPr>
            <a:normAutofit fontScale="90000"/>
          </a:bodyPr>
          <a:lstStyle/>
          <a:p>
            <a:pPr fontAlgn="auto">
              <a:spcAft>
                <a:spcPts val="0"/>
              </a:spcAft>
              <a:defRPr/>
            </a:pPr>
            <a:r>
              <a:rPr lang="fr-FR" sz="3100" dirty="0" smtClean="0"/>
              <a:t>QUELQUES MOTS POUR TERMINER</a:t>
            </a:r>
            <a:br>
              <a:rPr lang="fr-FR" sz="3100" dirty="0" smtClean="0"/>
            </a:br>
            <a:r>
              <a:rPr lang="fr-FR" dirty="0" smtClean="0"/>
              <a:t/>
            </a:r>
            <a:br>
              <a:rPr lang="fr-FR" dirty="0" smtClean="0"/>
            </a:br>
            <a:r>
              <a:rPr lang="fr-FR" dirty="0" smtClean="0"/>
              <a:t/>
            </a:r>
            <a:br>
              <a:rPr lang="fr-FR" dirty="0" smtClean="0"/>
            </a:br>
            <a:r>
              <a:rPr lang="fr-FR" sz="2000" i="1" dirty="0" smtClean="0"/>
              <a:t>un chemin étroit entre la nécessaire protection de l’environnement et la montée des peurs irrationnelles (des gaz de schistes AU </a:t>
            </a:r>
            <a:r>
              <a:rPr lang="fr-FR" sz="2000" i="1" dirty="0" err="1" smtClean="0"/>
              <a:t>NUCLéaire</a:t>
            </a:r>
            <a:r>
              <a:rPr lang="fr-FR" sz="2000" i="1" dirty="0" smtClean="0"/>
              <a:t>)</a:t>
            </a:r>
            <a:br>
              <a:rPr lang="fr-FR" sz="2000" i="1" dirty="0" smtClean="0"/>
            </a:br>
            <a:r>
              <a:rPr lang="fr-FR" sz="2000" i="1" dirty="0" smtClean="0"/>
              <a:t/>
            </a:r>
            <a:br>
              <a:rPr lang="fr-FR" sz="2000" i="1" dirty="0" smtClean="0"/>
            </a:br>
            <a:r>
              <a:rPr lang="fr-FR" sz="2000" i="1" dirty="0" smtClean="0"/>
              <a:t>un avenir sans énergies fossiles ni nucléaires au cours de ce siècle semble malheureusement impossible.</a:t>
            </a:r>
            <a:br>
              <a:rPr lang="fr-FR" sz="2000" i="1" dirty="0" smtClean="0"/>
            </a:br>
            <a:r>
              <a:rPr lang="fr-FR" sz="2000" i="1" dirty="0" smtClean="0"/>
              <a:t/>
            </a:r>
            <a:br>
              <a:rPr lang="fr-FR" sz="2000" i="1" dirty="0" smtClean="0"/>
            </a:br>
            <a:r>
              <a:rPr lang="fr-FR" sz="2000" i="1" dirty="0" smtClean="0"/>
              <a:t>Le seul joker plausible serait le solaire.</a:t>
            </a:r>
            <a:br>
              <a:rPr lang="fr-FR" sz="2000" i="1" dirty="0" smtClean="0"/>
            </a:br>
            <a:r>
              <a:rPr lang="fr-FR" sz="2000" i="1" dirty="0" smtClean="0"/>
              <a:t/>
            </a:r>
            <a:br>
              <a:rPr lang="fr-FR" sz="2000" i="1" dirty="0" smtClean="0"/>
            </a:br>
            <a:r>
              <a:rPr lang="fr-FR" sz="2000" i="1" dirty="0" smtClean="0"/>
              <a:t>a moins que nous soyons prêts à accepter des changements radicaux dans notre façon de vivre</a:t>
            </a:r>
            <a:r>
              <a:rPr lang="fr-FR" sz="2000" i="1" dirty="0" smtClean="0"/>
              <a:t>…</a:t>
            </a:r>
            <a:br>
              <a:rPr lang="fr-FR" sz="2000" i="1" dirty="0" smtClean="0"/>
            </a:br>
            <a:r>
              <a:rPr lang="fr-FR" sz="2000" i="1" dirty="0" smtClean="0"/>
              <a:t>(</a:t>
            </a:r>
            <a:r>
              <a:rPr lang="fr-FR" sz="2000" i="1" dirty="0" smtClean="0"/>
              <a:t>voir dernière </a:t>
            </a:r>
            <a:r>
              <a:rPr lang="fr-FR" sz="2000" i="1" dirty="0" err="1" smtClean="0"/>
              <a:t>slide</a:t>
            </a:r>
            <a:r>
              <a:rPr lang="fr-FR" sz="2000" i="1" dirty="0" smtClean="0"/>
              <a:t>)</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3500"/>
            <a:ext cx="8399276" cy="850900"/>
          </a:xfrm>
        </p:spPr>
        <p:txBody>
          <a:bodyPr>
            <a:normAutofit fontScale="90000"/>
          </a:bodyPr>
          <a:lstStyle/>
          <a:p>
            <a:pPr fontAlgn="auto">
              <a:spcAft>
                <a:spcPts val="0"/>
              </a:spcAft>
              <a:defRPr/>
            </a:pPr>
            <a:r>
              <a:rPr lang="fr-FR" dirty="0" smtClean="0"/>
              <a:t>quels véhicules pour l’avenir ?</a:t>
            </a:r>
            <a:br>
              <a:rPr lang="fr-FR" dirty="0" smtClean="0"/>
            </a:br>
            <a:r>
              <a:rPr lang="fr-FR" sz="1800" dirty="0" smtClean="0"/>
              <a:t>Sans hydrocarbures, sans nucléaire, et avec des législations « </a:t>
            </a:r>
            <a:r>
              <a:rPr lang="fr-FR" sz="1800" dirty="0" err="1" smtClean="0"/>
              <a:t>shadock</a:t>
            </a:r>
            <a:r>
              <a:rPr lang="fr-FR" sz="1800" dirty="0" smtClean="0"/>
              <a:t> » concernant le logement…les solutions seront limitées.</a:t>
            </a:r>
            <a:endParaRPr lang="fr-FR" dirty="0"/>
          </a:p>
        </p:txBody>
      </p:sp>
      <p:pic>
        <p:nvPicPr>
          <p:cNvPr id="160771" name="Picture 8"/>
          <p:cNvPicPr>
            <a:picLocks noChangeAspect="1" noChangeArrowheads="1"/>
          </p:cNvPicPr>
          <p:nvPr/>
        </p:nvPicPr>
        <p:blipFill>
          <a:blip r:embed="rId2"/>
          <a:srcRect/>
          <a:stretch>
            <a:fillRect/>
          </a:stretch>
        </p:blipFill>
        <p:spPr bwMode="auto">
          <a:xfrm>
            <a:off x="1295400" y="957263"/>
            <a:ext cx="6705600" cy="5280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341438"/>
            <a:ext cx="8218488" cy="3671887"/>
          </a:xfrm>
          <a:prstGeom prst="rect">
            <a:avLst/>
          </a:prstGeom>
          <a:solidFill>
            <a:srgbClr val="FDFF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12"/>
          <p:cNvSpPr/>
          <p:nvPr/>
        </p:nvSpPr>
        <p:spPr>
          <a:xfrm>
            <a:off x="468313" y="5229225"/>
            <a:ext cx="8218487" cy="93662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Titre 3"/>
          <p:cNvSpPr>
            <a:spLocks noGrp="1"/>
          </p:cNvSpPr>
          <p:nvPr>
            <p:ph type="title"/>
          </p:nvPr>
        </p:nvSpPr>
        <p:spPr>
          <a:solidFill>
            <a:schemeClr val="bg2">
              <a:lumMod val="20000"/>
              <a:lumOff val="80000"/>
            </a:schemeClr>
          </a:solidFill>
        </p:spPr>
        <p:txBody>
          <a:bodyPr/>
          <a:lstStyle/>
          <a:p>
            <a:pPr fontAlgn="auto">
              <a:spcAft>
                <a:spcPts val="0"/>
              </a:spcAft>
              <a:defRPr/>
            </a:pPr>
            <a:r>
              <a:rPr lang="fr-FR" dirty="0" smtClean="0"/>
              <a:t>Bilan gazier mondial schématique  2012</a:t>
            </a:r>
            <a:endParaRPr lang="fr-FR" dirty="0"/>
          </a:p>
        </p:txBody>
      </p:sp>
      <p:sp>
        <p:nvSpPr>
          <p:cNvPr id="27652" name="Espace réservé du contenu 4"/>
          <p:cNvSpPr>
            <a:spLocks noGrp="1"/>
          </p:cNvSpPr>
          <p:nvPr>
            <p:ph sz="quarter" idx="13"/>
          </p:nvPr>
        </p:nvSpPr>
        <p:spPr>
          <a:xfrm>
            <a:off x="457200" y="1341438"/>
            <a:ext cx="8218488" cy="1943100"/>
          </a:xfrm>
        </p:spPr>
        <p:txBody>
          <a:bodyPr/>
          <a:lstStyle/>
          <a:p>
            <a:pPr>
              <a:spcAft>
                <a:spcPts val="1200"/>
              </a:spcAft>
            </a:pPr>
            <a:r>
              <a:rPr lang="fr-FR" smtClean="0">
                <a:cs typeface="Arial" charset="0"/>
              </a:rPr>
              <a:t>USA = 600 G.m</a:t>
            </a:r>
            <a:r>
              <a:rPr lang="fr-FR" baseline="30000" smtClean="0">
                <a:cs typeface="Arial" charset="0"/>
              </a:rPr>
              <a:t>3</a:t>
            </a:r>
            <a:r>
              <a:rPr lang="fr-FR" smtClean="0">
                <a:cs typeface="Arial" charset="0"/>
              </a:rPr>
              <a:t/>
            </a:r>
            <a:br>
              <a:rPr lang="fr-FR" smtClean="0">
                <a:cs typeface="Arial" charset="0"/>
              </a:rPr>
            </a:br>
            <a:r>
              <a:rPr lang="fr-FR" smtClean="0">
                <a:cs typeface="Arial" charset="0"/>
              </a:rPr>
              <a:t>dont 50% «  non conventionnels »</a:t>
            </a:r>
          </a:p>
          <a:p>
            <a:pPr marL="1704975" lvl="1"/>
            <a:r>
              <a:rPr lang="fr-FR" smtClean="0">
                <a:cs typeface="Arial" charset="0"/>
              </a:rPr>
              <a:t>CBM	50 G.m</a:t>
            </a:r>
            <a:r>
              <a:rPr lang="fr-FR" baseline="30000" smtClean="0">
                <a:cs typeface="Arial" charset="0"/>
              </a:rPr>
              <a:t>3</a:t>
            </a:r>
          </a:p>
          <a:p>
            <a:pPr marL="1704975" lvl="1"/>
            <a:r>
              <a:rPr lang="fr-FR" smtClean="0">
                <a:cs typeface="Arial" charset="0"/>
              </a:rPr>
              <a:t>Tight gas	100 G.m</a:t>
            </a:r>
            <a:r>
              <a:rPr lang="fr-FR" baseline="30000" smtClean="0">
                <a:cs typeface="Arial" charset="0"/>
              </a:rPr>
              <a:t>3</a:t>
            </a:r>
            <a:r>
              <a:rPr lang="fr-FR" smtClean="0">
                <a:cs typeface="Arial" charset="0"/>
              </a:rPr>
              <a:t> </a:t>
            </a:r>
          </a:p>
          <a:p>
            <a:pPr marL="1704975" lvl="1"/>
            <a:r>
              <a:rPr lang="fr-FR" smtClean="0">
                <a:cs typeface="Arial" charset="0"/>
              </a:rPr>
              <a:t>Shale gas	150 G.m</a:t>
            </a:r>
            <a:r>
              <a:rPr lang="fr-FR" baseline="30000" smtClean="0">
                <a:cs typeface="Arial" charset="0"/>
              </a:rPr>
              <a:t>3</a:t>
            </a:r>
            <a:r>
              <a:rPr lang="fr-FR" smtClean="0">
                <a:cs typeface="Arial" charset="0"/>
              </a:rPr>
              <a:t> </a:t>
            </a:r>
          </a:p>
        </p:txBody>
      </p:sp>
      <p:sp>
        <p:nvSpPr>
          <p:cNvPr id="8" name="Accolade fermante 7"/>
          <p:cNvSpPr/>
          <p:nvPr/>
        </p:nvSpPr>
        <p:spPr>
          <a:xfrm>
            <a:off x="4643438" y="2060575"/>
            <a:ext cx="288925" cy="936625"/>
          </a:xfrm>
          <a:prstGeom prst="rightBrace">
            <a:avLst>
              <a:gd name="adj1" fmla="val 27248"/>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7654" name="ZoneTexte 8"/>
          <p:cNvSpPr txBox="1">
            <a:spLocks noChangeArrowheads="1"/>
          </p:cNvSpPr>
          <p:nvPr/>
        </p:nvSpPr>
        <p:spPr bwMode="auto">
          <a:xfrm>
            <a:off x="5076825" y="2349500"/>
            <a:ext cx="2232025" cy="368300"/>
          </a:xfrm>
          <a:prstGeom prst="rect">
            <a:avLst/>
          </a:prstGeom>
          <a:noFill/>
          <a:ln w="9525">
            <a:noFill/>
            <a:miter lim="800000"/>
            <a:headEnd/>
            <a:tailEnd/>
          </a:ln>
        </p:spPr>
        <p:txBody>
          <a:bodyPr>
            <a:spAutoFit/>
          </a:bodyPr>
          <a:lstStyle/>
          <a:p>
            <a:r>
              <a:rPr lang="fr-FR" b="1">
                <a:solidFill>
                  <a:srgbClr val="4D4D4D"/>
                </a:solidFill>
              </a:rPr>
              <a:t>300 G.m</a:t>
            </a:r>
            <a:r>
              <a:rPr lang="fr-FR" b="1" baseline="30000">
                <a:solidFill>
                  <a:srgbClr val="4D4D4D"/>
                </a:solidFill>
              </a:rPr>
              <a:t>3</a:t>
            </a:r>
            <a:endParaRPr lang="fr-FR"/>
          </a:p>
        </p:txBody>
      </p:sp>
      <p:sp>
        <p:nvSpPr>
          <p:cNvPr id="27655" name="Espace réservé du contenu 4"/>
          <p:cNvSpPr txBox="1">
            <a:spLocks/>
          </p:cNvSpPr>
          <p:nvPr/>
        </p:nvSpPr>
        <p:spPr bwMode="auto">
          <a:xfrm>
            <a:off x="457200" y="3141663"/>
            <a:ext cx="8218488" cy="1943100"/>
          </a:xfrm>
          <a:prstGeom prst="rect">
            <a:avLst/>
          </a:prstGeom>
          <a:noFill/>
          <a:ln w="9525">
            <a:noFill/>
            <a:miter lim="800000"/>
            <a:headEnd/>
            <a:tailEnd/>
          </a:ln>
        </p:spPr>
        <p:txBody>
          <a:bodyPr/>
          <a:lstStyle/>
          <a:p>
            <a:pPr marL="263525" indent="-263525" defTabSz="914400">
              <a:spcBef>
                <a:spcPct val="100000"/>
              </a:spcBef>
              <a:spcAft>
                <a:spcPts val="2400"/>
              </a:spcAft>
              <a:buClr>
                <a:schemeClr val="bg2"/>
              </a:buClr>
              <a:buFont typeface="Webdings" pitchFamily="18" charset="2"/>
              <a:buChar char="&lt;"/>
            </a:pPr>
            <a:r>
              <a:rPr lang="fr-FR" b="1">
                <a:solidFill>
                  <a:srgbClr val="4D4D4D"/>
                </a:solidFill>
              </a:rPr>
              <a:t>Reste du monde</a:t>
            </a:r>
            <a:br>
              <a:rPr lang="fr-FR" b="1">
                <a:solidFill>
                  <a:srgbClr val="4D4D4D"/>
                </a:solidFill>
              </a:rPr>
            </a:br>
            <a:r>
              <a:rPr lang="fr-FR" b="1">
                <a:solidFill>
                  <a:srgbClr val="4D4D4D"/>
                </a:solidFill>
              </a:rPr>
              <a:t>(95% conventionnel)</a:t>
            </a:r>
          </a:p>
          <a:p>
            <a:pPr marL="263525" indent="-263525" defTabSz="914400">
              <a:spcBef>
                <a:spcPct val="100000"/>
              </a:spcBef>
              <a:spcAft>
                <a:spcPts val="1200"/>
              </a:spcAft>
              <a:buClr>
                <a:schemeClr val="bg2"/>
              </a:buClr>
              <a:buFont typeface="Webdings" pitchFamily="18" charset="2"/>
              <a:buChar char="&lt;"/>
            </a:pPr>
            <a:r>
              <a:rPr lang="fr-FR" b="1">
                <a:solidFill>
                  <a:srgbClr val="4D4D4D"/>
                </a:solidFill>
              </a:rPr>
              <a:t>Total Monde</a:t>
            </a:r>
          </a:p>
        </p:txBody>
      </p:sp>
      <p:sp>
        <p:nvSpPr>
          <p:cNvPr id="11" name="Rectangle 10"/>
          <p:cNvSpPr/>
          <p:nvPr/>
        </p:nvSpPr>
        <p:spPr>
          <a:xfrm>
            <a:off x="2987675" y="4292600"/>
            <a:ext cx="2089150" cy="504825"/>
          </a:xfrm>
          <a:prstGeom prst="rect">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657" name="ZoneTexte 11"/>
          <p:cNvSpPr txBox="1">
            <a:spLocks noChangeArrowheads="1"/>
          </p:cNvSpPr>
          <p:nvPr/>
        </p:nvSpPr>
        <p:spPr bwMode="auto">
          <a:xfrm>
            <a:off x="3455988" y="4367213"/>
            <a:ext cx="2771775" cy="646112"/>
          </a:xfrm>
          <a:prstGeom prst="rect">
            <a:avLst/>
          </a:prstGeom>
          <a:noFill/>
          <a:ln w="9525">
            <a:noFill/>
            <a:miter lim="800000"/>
            <a:headEnd/>
            <a:tailEnd/>
          </a:ln>
        </p:spPr>
        <p:txBody>
          <a:bodyPr>
            <a:spAutoFit/>
          </a:bodyPr>
          <a:lstStyle/>
          <a:p>
            <a:r>
              <a:rPr lang="fr-FR" b="1">
                <a:solidFill>
                  <a:srgbClr val="4D4D4D"/>
                </a:solidFill>
              </a:rPr>
              <a:t>3000 G.m</a:t>
            </a:r>
            <a:r>
              <a:rPr lang="fr-FR" b="1" baseline="30000">
                <a:solidFill>
                  <a:srgbClr val="4D4D4D"/>
                </a:solidFill>
              </a:rPr>
              <a:t>3</a:t>
            </a:r>
            <a:endParaRPr lang="fr-FR"/>
          </a:p>
          <a:p>
            <a:endParaRPr lang="fr-FR"/>
          </a:p>
        </p:txBody>
      </p:sp>
      <p:sp>
        <p:nvSpPr>
          <p:cNvPr id="27658" name="ZoneTexte 15"/>
          <p:cNvSpPr txBox="1">
            <a:spLocks noChangeArrowheads="1"/>
          </p:cNvSpPr>
          <p:nvPr/>
        </p:nvSpPr>
        <p:spPr bwMode="auto">
          <a:xfrm>
            <a:off x="539750" y="5386388"/>
            <a:ext cx="8280400" cy="922337"/>
          </a:xfrm>
          <a:prstGeom prst="rect">
            <a:avLst/>
          </a:prstGeom>
          <a:noFill/>
          <a:ln w="9525">
            <a:noFill/>
            <a:miter lim="800000"/>
            <a:headEnd/>
            <a:tailEnd/>
          </a:ln>
        </p:spPr>
        <p:txBody>
          <a:bodyPr>
            <a:spAutoFit/>
          </a:bodyPr>
          <a:lstStyle/>
          <a:p>
            <a:r>
              <a:rPr lang="fr-FR" b="1">
                <a:solidFill>
                  <a:schemeClr val="bg2"/>
                </a:solidFill>
              </a:rPr>
              <a:t>Environ 15% de la production gazière mondiale est non conventionnelle:</a:t>
            </a:r>
          </a:p>
          <a:p>
            <a:pPr algn="ctr"/>
            <a:r>
              <a:rPr lang="fr-FR" b="1">
                <a:solidFill>
                  <a:schemeClr val="bg2"/>
                </a:solidFill>
              </a:rPr>
              <a:t>elle provient pour les 2/3 des USA</a:t>
            </a:r>
            <a:endParaRPr lang="fr-FR">
              <a:solidFill>
                <a:schemeClr val="bg2"/>
              </a:solidFill>
            </a:endParaRPr>
          </a:p>
          <a:p>
            <a:endParaRPr lang="fr-FR">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1557338"/>
            <a:ext cx="8218488" cy="3455987"/>
          </a:xfrm>
          <a:prstGeom prst="rect">
            <a:avLst/>
          </a:prstGeom>
          <a:solidFill>
            <a:srgbClr val="FDFFB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Rectangle 12"/>
          <p:cNvSpPr/>
          <p:nvPr/>
        </p:nvSpPr>
        <p:spPr>
          <a:xfrm>
            <a:off x="468313" y="5229225"/>
            <a:ext cx="8218487" cy="93662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 name="Titre 3"/>
          <p:cNvSpPr>
            <a:spLocks noGrp="1"/>
          </p:cNvSpPr>
          <p:nvPr>
            <p:ph type="title"/>
          </p:nvPr>
        </p:nvSpPr>
        <p:spPr>
          <a:solidFill>
            <a:schemeClr val="bg2">
              <a:lumMod val="20000"/>
              <a:lumOff val="80000"/>
            </a:schemeClr>
          </a:solidFill>
        </p:spPr>
        <p:txBody>
          <a:bodyPr/>
          <a:lstStyle/>
          <a:p>
            <a:pPr fontAlgn="auto">
              <a:spcAft>
                <a:spcPts val="0"/>
              </a:spcAft>
              <a:defRPr/>
            </a:pPr>
            <a:r>
              <a:rPr lang="fr-FR" dirty="0" smtClean="0"/>
              <a:t>Bilan pétrolier mondial schématique  2012</a:t>
            </a:r>
            <a:endParaRPr lang="fr-FR" dirty="0"/>
          </a:p>
        </p:txBody>
      </p:sp>
      <p:sp>
        <p:nvSpPr>
          <p:cNvPr id="28676" name="Espace réservé du contenu 4"/>
          <p:cNvSpPr>
            <a:spLocks noGrp="1"/>
          </p:cNvSpPr>
          <p:nvPr>
            <p:ph sz="quarter" idx="13"/>
          </p:nvPr>
        </p:nvSpPr>
        <p:spPr>
          <a:xfrm>
            <a:off x="457200" y="1917700"/>
            <a:ext cx="8218488" cy="1150938"/>
          </a:xfrm>
        </p:spPr>
        <p:txBody>
          <a:bodyPr/>
          <a:lstStyle/>
          <a:p>
            <a:pPr>
              <a:spcAft>
                <a:spcPts val="1200"/>
              </a:spcAft>
            </a:pPr>
            <a:r>
              <a:rPr lang="fr-FR" smtClean="0">
                <a:cs typeface="Arial" charset="0"/>
              </a:rPr>
              <a:t>USA = 9 Mb/d</a:t>
            </a:r>
            <a:br>
              <a:rPr lang="fr-FR" smtClean="0">
                <a:cs typeface="Arial" charset="0"/>
              </a:rPr>
            </a:br>
            <a:r>
              <a:rPr lang="fr-FR" smtClean="0">
                <a:cs typeface="Arial" charset="0"/>
              </a:rPr>
              <a:t>dont shale oil + Tight oil: 3 Mb/d (30%)</a:t>
            </a:r>
          </a:p>
        </p:txBody>
      </p:sp>
      <p:sp>
        <p:nvSpPr>
          <p:cNvPr id="28677" name="Espace réservé du contenu 4"/>
          <p:cNvSpPr txBox="1">
            <a:spLocks/>
          </p:cNvSpPr>
          <p:nvPr/>
        </p:nvSpPr>
        <p:spPr bwMode="auto">
          <a:xfrm>
            <a:off x="457200" y="3141663"/>
            <a:ext cx="8218488" cy="1943100"/>
          </a:xfrm>
          <a:prstGeom prst="rect">
            <a:avLst/>
          </a:prstGeom>
          <a:noFill/>
          <a:ln w="9525">
            <a:noFill/>
            <a:miter lim="800000"/>
            <a:headEnd/>
            <a:tailEnd/>
          </a:ln>
        </p:spPr>
        <p:txBody>
          <a:bodyPr/>
          <a:lstStyle/>
          <a:p>
            <a:pPr marL="263525" indent="-263525" defTabSz="914400">
              <a:spcBef>
                <a:spcPct val="100000"/>
              </a:spcBef>
              <a:spcAft>
                <a:spcPts val="2400"/>
              </a:spcAft>
              <a:buClr>
                <a:schemeClr val="bg2"/>
              </a:buClr>
              <a:buFont typeface="Webdings" pitchFamily="18" charset="2"/>
              <a:buChar char="&lt;"/>
            </a:pPr>
            <a:r>
              <a:rPr lang="fr-FR" b="1">
                <a:solidFill>
                  <a:srgbClr val="4D4D4D"/>
                </a:solidFill>
              </a:rPr>
              <a:t>Reste du monde 78 Mb/d (pas de shale oil, environ 1Mb/d de tight oil)</a:t>
            </a:r>
            <a:br>
              <a:rPr lang="fr-FR" b="1">
                <a:solidFill>
                  <a:srgbClr val="4D4D4D"/>
                </a:solidFill>
              </a:rPr>
            </a:br>
            <a:endParaRPr lang="fr-FR" b="1">
              <a:solidFill>
                <a:srgbClr val="4D4D4D"/>
              </a:solidFill>
            </a:endParaRPr>
          </a:p>
          <a:p>
            <a:pPr marL="263525" indent="-263525" defTabSz="914400">
              <a:spcBef>
                <a:spcPct val="100000"/>
              </a:spcBef>
              <a:spcAft>
                <a:spcPts val="1200"/>
              </a:spcAft>
              <a:buClr>
                <a:schemeClr val="bg2"/>
              </a:buClr>
              <a:buFont typeface="Webdings" pitchFamily="18" charset="2"/>
              <a:buChar char="&lt;"/>
            </a:pPr>
            <a:r>
              <a:rPr lang="fr-FR" b="1">
                <a:solidFill>
                  <a:srgbClr val="4D4D4D"/>
                </a:solidFill>
              </a:rPr>
              <a:t>Total Monde         87 Mb/d soit 31Gb, soit 4,5 Gt</a:t>
            </a:r>
          </a:p>
        </p:txBody>
      </p:sp>
      <p:sp>
        <p:nvSpPr>
          <p:cNvPr id="28678" name="ZoneTexte 15"/>
          <p:cNvSpPr txBox="1">
            <a:spLocks noChangeArrowheads="1"/>
          </p:cNvSpPr>
          <p:nvPr/>
        </p:nvSpPr>
        <p:spPr bwMode="auto">
          <a:xfrm>
            <a:off x="539750" y="5229225"/>
            <a:ext cx="8280400" cy="1200150"/>
          </a:xfrm>
          <a:prstGeom prst="rect">
            <a:avLst/>
          </a:prstGeom>
          <a:noFill/>
          <a:ln w="9525">
            <a:noFill/>
            <a:miter lim="800000"/>
            <a:headEnd/>
            <a:tailEnd/>
          </a:ln>
        </p:spPr>
        <p:txBody>
          <a:bodyPr>
            <a:spAutoFit/>
          </a:bodyPr>
          <a:lstStyle/>
          <a:p>
            <a:pPr algn="ctr"/>
            <a:r>
              <a:rPr lang="fr-FR" b="1">
                <a:solidFill>
                  <a:schemeClr val="bg2"/>
                </a:solidFill>
              </a:rPr>
              <a:t>Environ 5% de la production pétrolière mondiale est du « non conventionnel » type roches mères et tight oil,</a:t>
            </a:r>
            <a:br>
              <a:rPr lang="fr-FR" b="1">
                <a:solidFill>
                  <a:schemeClr val="bg2"/>
                </a:solidFill>
              </a:rPr>
            </a:br>
            <a:r>
              <a:rPr lang="fr-FR" b="1">
                <a:solidFill>
                  <a:schemeClr val="bg2"/>
                </a:solidFill>
              </a:rPr>
              <a:t>elle provient pour les 3/4 des USA</a:t>
            </a:r>
            <a:endParaRPr lang="fr-FR">
              <a:solidFill>
                <a:schemeClr val="bg2"/>
              </a:solidFill>
            </a:endParaRPr>
          </a:p>
          <a:p>
            <a:endParaRPr lang="fr-FR">
              <a:solidFill>
                <a:schemeClr val="bg2"/>
              </a:solidFill>
            </a:endParaRPr>
          </a:p>
        </p:txBody>
      </p:sp>
      <p:sp>
        <p:nvSpPr>
          <p:cNvPr id="14" name="Rectangle 13"/>
          <p:cNvSpPr/>
          <p:nvPr/>
        </p:nvSpPr>
        <p:spPr>
          <a:xfrm>
            <a:off x="2555875" y="4221163"/>
            <a:ext cx="3744913" cy="503237"/>
          </a:xfrm>
          <a:prstGeom prst="rect">
            <a:avLst/>
          </a:prstGeom>
          <a:no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MAJOR SHALE DEPOSITS OF THE WORLD</a:t>
            </a:r>
            <a:endParaRPr lang="fr-FR" dirty="0"/>
          </a:p>
        </p:txBody>
      </p:sp>
      <p:pic>
        <p:nvPicPr>
          <p:cNvPr id="4" name="Espace réservé du contenu 3" descr="Buckee_aspo2012_Page_20.jpg"/>
          <p:cNvPicPr>
            <a:picLocks noGrp="1" noChangeAspect="1"/>
          </p:cNvPicPr>
          <p:nvPr>
            <p:ph sz="quarter" idx="13"/>
          </p:nvPr>
        </p:nvPicPr>
        <p:blipFill>
          <a:blip r:embed="rId3" cstate="email"/>
          <a:stretch>
            <a:fillRect/>
          </a:stretch>
        </p:blipFill>
        <p:spPr>
          <a:xfrm>
            <a:off x="845090" y="1125538"/>
            <a:ext cx="7442708" cy="4752975"/>
          </a:xfrm>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fontAlgn="auto">
              <a:spcAft>
                <a:spcPts val="0"/>
              </a:spcAft>
              <a:defRPr/>
            </a:pPr>
            <a:r>
              <a:rPr lang="en-US" dirty="0" smtClean="0"/>
              <a:t>Worldwide Estimate of Shale Gas In-Place Volumes</a:t>
            </a:r>
            <a:endParaRPr lang="fr-FR" dirty="0"/>
          </a:p>
        </p:txBody>
      </p:sp>
      <p:sp>
        <p:nvSpPr>
          <p:cNvPr id="7" name="Rectangle 2"/>
          <p:cNvSpPr txBox="1">
            <a:spLocks noChangeArrowheads="1"/>
          </p:cNvSpPr>
          <p:nvPr/>
        </p:nvSpPr>
        <p:spPr>
          <a:xfrm>
            <a:off x="412750" y="476250"/>
            <a:ext cx="8229600" cy="360363"/>
          </a:xfrm>
          <a:prstGeom prst="rect">
            <a:avLst/>
          </a:prstGeom>
        </p:spPr>
        <p:txBody>
          <a:bodyPr anchor="ctr">
            <a:normAutofit fontScale="92500" lnSpcReduction="10000"/>
          </a:bodyPr>
          <a:lstStyle/>
          <a:p>
            <a:pPr fontAlgn="auto">
              <a:spcAft>
                <a:spcPts val="0"/>
              </a:spcAft>
              <a:defRPr/>
            </a:pPr>
            <a:endParaRPr lang="en-US" sz="1900" b="1" cap="all" dirty="0">
              <a:solidFill>
                <a:schemeClr val="bg2"/>
              </a:solidFill>
              <a:latin typeface="+mj-lt"/>
              <a:ea typeface="+mj-ea"/>
              <a:cs typeface="Arial"/>
            </a:endParaRPr>
          </a:p>
        </p:txBody>
      </p:sp>
      <p:sp>
        <p:nvSpPr>
          <p:cNvPr id="331" name="ZoneTexte 330"/>
          <p:cNvSpPr txBox="1"/>
          <p:nvPr/>
        </p:nvSpPr>
        <p:spPr>
          <a:xfrm>
            <a:off x="1711325" y="5935663"/>
            <a:ext cx="5991225" cy="430212"/>
          </a:xfrm>
          <a:prstGeom prst="rect">
            <a:avLst/>
          </a:prstGeom>
          <a:noFill/>
        </p:spPr>
        <p:txBody>
          <a:bodyPr>
            <a:spAutoFit/>
          </a:bodyPr>
          <a:lstStyle/>
          <a:p>
            <a:pPr fontAlgn="auto">
              <a:spcBef>
                <a:spcPts val="0"/>
              </a:spcBef>
              <a:spcAft>
                <a:spcPts val="0"/>
              </a:spcAft>
              <a:defRPr/>
            </a:pPr>
            <a:r>
              <a:rPr lang="fr-FR" sz="1100" b="1" i="1" dirty="0">
                <a:solidFill>
                  <a:schemeClr val="accent2">
                    <a:lumMod val="50000"/>
                  </a:schemeClr>
                </a:solidFill>
                <a:latin typeface="+mn-lt"/>
                <a:cs typeface="+mn-cs"/>
              </a:rPr>
              <a:t>EIA 2011 figures + </a:t>
            </a:r>
            <a:r>
              <a:rPr lang="fr-FR" sz="1100" b="1" i="1" dirty="0" err="1">
                <a:solidFill>
                  <a:schemeClr val="accent2">
                    <a:lumMod val="50000"/>
                  </a:schemeClr>
                </a:solidFill>
                <a:latin typeface="+mn-lt"/>
                <a:cs typeface="+mn-cs"/>
              </a:rPr>
              <a:t>Rogner’s</a:t>
            </a:r>
            <a:r>
              <a:rPr lang="fr-FR" sz="1100" b="1" i="1" dirty="0">
                <a:solidFill>
                  <a:schemeClr val="accent2">
                    <a:lumMod val="50000"/>
                  </a:schemeClr>
                </a:solidFill>
                <a:latin typeface="+mn-lt"/>
                <a:cs typeface="+mn-cs"/>
              </a:rPr>
              <a:t> 1996 figures for FSU(630Tcf), </a:t>
            </a:r>
            <a:r>
              <a:rPr lang="fr-FR" sz="1100" b="1" i="1" dirty="0" err="1">
                <a:solidFill>
                  <a:schemeClr val="accent2">
                    <a:lumMod val="50000"/>
                  </a:schemeClr>
                </a:solidFill>
                <a:latin typeface="+mn-lt"/>
                <a:cs typeface="+mn-cs"/>
              </a:rPr>
              <a:t>others</a:t>
            </a:r>
            <a:r>
              <a:rPr lang="fr-FR" sz="1100" b="1" i="1" dirty="0">
                <a:solidFill>
                  <a:schemeClr val="accent2">
                    <a:lumMod val="50000"/>
                  </a:schemeClr>
                </a:solidFill>
                <a:latin typeface="+mn-lt"/>
                <a:cs typeface="+mn-cs"/>
              </a:rPr>
              <a:t> </a:t>
            </a:r>
            <a:r>
              <a:rPr lang="fr-FR" sz="1100" b="1" i="1" dirty="0" err="1">
                <a:solidFill>
                  <a:schemeClr val="accent2">
                    <a:lumMod val="50000"/>
                  </a:schemeClr>
                </a:solidFill>
                <a:latin typeface="+mn-lt"/>
                <a:cs typeface="+mn-cs"/>
              </a:rPr>
              <a:t>Asia</a:t>
            </a:r>
            <a:r>
              <a:rPr lang="fr-FR" sz="1100" b="1" i="1" dirty="0">
                <a:solidFill>
                  <a:schemeClr val="accent2">
                    <a:lumMod val="50000"/>
                  </a:schemeClr>
                </a:solidFill>
                <a:latin typeface="+mn-lt"/>
                <a:cs typeface="+mn-cs"/>
              </a:rPr>
              <a:t> Pacific (314 </a:t>
            </a:r>
            <a:r>
              <a:rPr lang="fr-FR" sz="1100" b="1" i="1" dirty="0" err="1">
                <a:solidFill>
                  <a:schemeClr val="accent2">
                    <a:lumMod val="50000"/>
                  </a:schemeClr>
                </a:solidFill>
                <a:latin typeface="+mn-lt"/>
                <a:cs typeface="+mn-cs"/>
              </a:rPr>
              <a:t>Tcf</a:t>
            </a:r>
            <a:r>
              <a:rPr lang="fr-FR" sz="1100" b="1" i="1" dirty="0">
                <a:solidFill>
                  <a:schemeClr val="accent2">
                    <a:lumMod val="50000"/>
                  </a:schemeClr>
                </a:solidFill>
                <a:latin typeface="+mn-lt"/>
                <a:cs typeface="+mn-cs"/>
              </a:rPr>
              <a:t>), part of Middle East and Central </a:t>
            </a:r>
            <a:r>
              <a:rPr lang="fr-FR" sz="1100" b="1" i="1" dirty="0" err="1">
                <a:solidFill>
                  <a:schemeClr val="accent2">
                    <a:lumMod val="50000"/>
                  </a:schemeClr>
                </a:solidFill>
                <a:latin typeface="+mn-lt"/>
                <a:cs typeface="+mn-cs"/>
              </a:rPr>
              <a:t>Asia</a:t>
            </a:r>
            <a:r>
              <a:rPr lang="fr-FR" sz="1100" b="1" i="1" dirty="0">
                <a:solidFill>
                  <a:schemeClr val="accent2">
                    <a:lumMod val="50000"/>
                  </a:schemeClr>
                </a:solidFill>
                <a:latin typeface="+mn-lt"/>
                <a:cs typeface="+mn-cs"/>
              </a:rPr>
              <a:t> (1,274Tcf)    </a:t>
            </a:r>
          </a:p>
        </p:txBody>
      </p:sp>
      <p:grpSp>
        <p:nvGrpSpPr>
          <p:cNvPr id="30724" name="Groupe 341"/>
          <p:cNvGrpSpPr>
            <a:grpSpLocks/>
          </p:cNvGrpSpPr>
          <p:nvPr/>
        </p:nvGrpSpPr>
        <p:grpSpPr bwMode="auto">
          <a:xfrm>
            <a:off x="336550" y="922338"/>
            <a:ext cx="8378825" cy="5313362"/>
            <a:chOff x="336550" y="922627"/>
            <a:chExt cx="8674100" cy="5500688"/>
          </a:xfrm>
        </p:grpSpPr>
        <p:sp>
          <p:nvSpPr>
            <p:cNvPr id="30725" name="Rectangle 3"/>
            <p:cNvSpPr txBox="1">
              <a:spLocks noChangeArrowheads="1"/>
            </p:cNvSpPr>
            <p:nvPr/>
          </p:nvSpPr>
          <p:spPr bwMode="auto">
            <a:xfrm>
              <a:off x="336550" y="1897352"/>
              <a:ext cx="4038600" cy="4525963"/>
            </a:xfrm>
            <a:prstGeom prst="rect">
              <a:avLst/>
            </a:prstGeom>
            <a:noFill/>
            <a:ln w="9525">
              <a:noFill/>
              <a:miter lim="800000"/>
              <a:headEnd/>
              <a:tailEnd/>
            </a:ln>
          </p:spPr>
          <p:txBody>
            <a:bodyPr/>
            <a:lstStyle/>
            <a:p>
              <a:pPr marL="263525" indent="-263525" defTabSz="914400">
                <a:spcBef>
                  <a:spcPct val="30000"/>
                </a:spcBef>
                <a:buClr>
                  <a:schemeClr val="bg2"/>
                </a:buClr>
                <a:buFont typeface="Webdings" pitchFamily="18" charset="2"/>
                <a:buChar char="&lt;"/>
              </a:pPr>
              <a:endParaRPr lang="en-US" sz="1600" b="1">
                <a:solidFill>
                  <a:srgbClr val="4D4D4D"/>
                </a:solidFill>
              </a:endParaRPr>
            </a:p>
            <a:p>
              <a:pPr marL="447675" lvl="1" indent="-180975" defTabSz="914400">
                <a:spcBef>
                  <a:spcPct val="20000"/>
                </a:spcBef>
                <a:buClr>
                  <a:schemeClr val="bg2"/>
                </a:buClr>
                <a:buFont typeface="Wingdings" pitchFamily="2" charset="2"/>
                <a:buChar char="§"/>
              </a:pPr>
              <a:endParaRPr lang="en-US" sz="1400" b="1">
                <a:solidFill>
                  <a:srgbClr val="4D4D4D"/>
                </a:solidFill>
              </a:endParaRPr>
            </a:p>
          </p:txBody>
        </p:sp>
        <p:sp>
          <p:nvSpPr>
            <p:cNvPr id="30726" name="Freeform 4"/>
            <p:cNvSpPr>
              <a:spLocks noChangeAspect="1"/>
            </p:cNvSpPr>
            <p:nvPr/>
          </p:nvSpPr>
          <p:spPr bwMode="ltGray">
            <a:xfrm>
              <a:off x="5548313" y="3661065"/>
              <a:ext cx="11112" cy="47625"/>
            </a:xfrm>
            <a:custGeom>
              <a:avLst/>
              <a:gdLst>
                <a:gd name="T0" fmla="*/ 0 w 10"/>
                <a:gd name="T1" fmla="*/ 2147483647 h 27"/>
                <a:gd name="T2" fmla="*/ 2147483647 w 10"/>
                <a:gd name="T3" fmla="*/ 2147483647 h 27"/>
                <a:gd name="T4" fmla="*/ 2147483647 w 10"/>
                <a:gd name="T5" fmla="*/ 2147483647 h 27"/>
                <a:gd name="T6" fmla="*/ 2147483647 w 10"/>
                <a:gd name="T7" fmla="*/ 0 h 27"/>
                <a:gd name="T8" fmla="*/ 0 w 10"/>
                <a:gd name="T9" fmla="*/ 2147483647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0" y="22"/>
                  </a:moveTo>
                  <a:lnTo>
                    <a:pt x="5" y="27"/>
                  </a:lnTo>
                  <a:lnTo>
                    <a:pt x="10" y="26"/>
                  </a:lnTo>
                  <a:lnTo>
                    <a:pt x="5" y="0"/>
                  </a:lnTo>
                  <a:lnTo>
                    <a:pt x="0" y="22"/>
                  </a:lnTo>
                  <a:close/>
                </a:path>
              </a:pathLst>
            </a:custGeom>
            <a:solidFill>
              <a:srgbClr val="94AC9E"/>
            </a:solidFill>
            <a:ln w="9525">
              <a:solidFill>
                <a:srgbClr val="487898"/>
              </a:solidFill>
              <a:round/>
              <a:headEnd/>
              <a:tailEnd/>
            </a:ln>
          </p:spPr>
          <p:txBody>
            <a:bodyPr wrap="none" anchor="ctr"/>
            <a:lstStyle/>
            <a:p>
              <a:endParaRPr lang="fr-FR"/>
            </a:p>
          </p:txBody>
        </p:sp>
        <p:sp>
          <p:nvSpPr>
            <p:cNvPr id="30727" name="Freeform 5"/>
            <p:cNvSpPr>
              <a:spLocks noChangeAspect="1"/>
            </p:cNvSpPr>
            <p:nvPr/>
          </p:nvSpPr>
          <p:spPr bwMode="blackWhite">
            <a:xfrm>
              <a:off x="4840288" y="1606840"/>
              <a:ext cx="3875087" cy="1555750"/>
            </a:xfrm>
            <a:custGeom>
              <a:avLst/>
              <a:gdLst>
                <a:gd name="T0" fmla="*/ 2147483647 w 2771"/>
                <a:gd name="T1" fmla="*/ 2147483647 h 891"/>
                <a:gd name="T2" fmla="*/ 2147483647 w 2771"/>
                <a:gd name="T3" fmla="*/ 2147483647 h 891"/>
                <a:gd name="T4" fmla="*/ 2147483647 w 2771"/>
                <a:gd name="T5" fmla="*/ 2147483647 h 891"/>
                <a:gd name="T6" fmla="*/ 2147483647 w 2771"/>
                <a:gd name="T7" fmla="*/ 2147483647 h 891"/>
                <a:gd name="T8" fmla="*/ 2147483647 w 2771"/>
                <a:gd name="T9" fmla="*/ 2147483647 h 891"/>
                <a:gd name="T10" fmla="*/ 2147483647 w 2771"/>
                <a:gd name="T11" fmla="*/ 2147483647 h 891"/>
                <a:gd name="T12" fmla="*/ 2147483647 w 2771"/>
                <a:gd name="T13" fmla="*/ 2147483647 h 891"/>
                <a:gd name="T14" fmla="*/ 2147483647 w 2771"/>
                <a:gd name="T15" fmla="*/ 2147483647 h 891"/>
                <a:gd name="T16" fmla="*/ 2147483647 w 2771"/>
                <a:gd name="T17" fmla="*/ 2147483647 h 891"/>
                <a:gd name="T18" fmla="*/ 2147483647 w 2771"/>
                <a:gd name="T19" fmla="*/ 2147483647 h 891"/>
                <a:gd name="T20" fmla="*/ 2147483647 w 2771"/>
                <a:gd name="T21" fmla="*/ 2147483647 h 891"/>
                <a:gd name="T22" fmla="*/ 2147483647 w 2771"/>
                <a:gd name="T23" fmla="*/ 2147483647 h 891"/>
                <a:gd name="T24" fmla="*/ 2147483647 w 2771"/>
                <a:gd name="T25" fmla="*/ 2147483647 h 891"/>
                <a:gd name="T26" fmla="*/ 2147483647 w 2771"/>
                <a:gd name="T27" fmla="*/ 2147483647 h 891"/>
                <a:gd name="T28" fmla="*/ 2147483647 w 2771"/>
                <a:gd name="T29" fmla="*/ 2147483647 h 891"/>
                <a:gd name="T30" fmla="*/ 2147483647 w 2771"/>
                <a:gd name="T31" fmla="*/ 2147483647 h 891"/>
                <a:gd name="T32" fmla="*/ 2147483647 w 2771"/>
                <a:gd name="T33" fmla="*/ 2147483647 h 891"/>
                <a:gd name="T34" fmla="*/ 2147483647 w 2771"/>
                <a:gd name="T35" fmla="*/ 2147483647 h 891"/>
                <a:gd name="T36" fmla="*/ 2147483647 w 2771"/>
                <a:gd name="T37" fmla="*/ 2147483647 h 891"/>
                <a:gd name="T38" fmla="*/ 2147483647 w 2771"/>
                <a:gd name="T39" fmla="*/ 2147483647 h 891"/>
                <a:gd name="T40" fmla="*/ 2147483647 w 2771"/>
                <a:gd name="T41" fmla="*/ 2147483647 h 891"/>
                <a:gd name="T42" fmla="*/ 2147483647 w 2771"/>
                <a:gd name="T43" fmla="*/ 2147483647 h 891"/>
                <a:gd name="T44" fmla="*/ 2147483647 w 2771"/>
                <a:gd name="T45" fmla="*/ 2147483647 h 891"/>
                <a:gd name="T46" fmla="*/ 2147483647 w 2771"/>
                <a:gd name="T47" fmla="*/ 2147483647 h 891"/>
                <a:gd name="T48" fmla="*/ 2147483647 w 2771"/>
                <a:gd name="T49" fmla="*/ 2147483647 h 891"/>
                <a:gd name="T50" fmla="*/ 2147483647 w 2771"/>
                <a:gd name="T51" fmla="*/ 2147483647 h 891"/>
                <a:gd name="T52" fmla="*/ 2147483647 w 2771"/>
                <a:gd name="T53" fmla="*/ 2147483647 h 891"/>
                <a:gd name="T54" fmla="*/ 2147483647 w 2771"/>
                <a:gd name="T55" fmla="*/ 2147483647 h 891"/>
                <a:gd name="T56" fmla="*/ 2147483647 w 2771"/>
                <a:gd name="T57" fmla="*/ 2147483647 h 891"/>
                <a:gd name="T58" fmla="*/ 2147483647 w 2771"/>
                <a:gd name="T59" fmla="*/ 2147483647 h 891"/>
                <a:gd name="T60" fmla="*/ 2147483647 w 2771"/>
                <a:gd name="T61" fmla="*/ 2147483647 h 891"/>
                <a:gd name="T62" fmla="*/ 2147483647 w 2771"/>
                <a:gd name="T63" fmla="*/ 2147483647 h 891"/>
                <a:gd name="T64" fmla="*/ 2147483647 w 2771"/>
                <a:gd name="T65" fmla="*/ 2147483647 h 891"/>
                <a:gd name="T66" fmla="*/ 2147483647 w 2771"/>
                <a:gd name="T67" fmla="*/ 2147483647 h 891"/>
                <a:gd name="T68" fmla="*/ 2147483647 w 2771"/>
                <a:gd name="T69" fmla="*/ 2147483647 h 891"/>
                <a:gd name="T70" fmla="*/ 2147483647 w 2771"/>
                <a:gd name="T71" fmla="*/ 2147483647 h 891"/>
                <a:gd name="T72" fmla="*/ 2147483647 w 2771"/>
                <a:gd name="T73" fmla="*/ 2147483647 h 891"/>
                <a:gd name="T74" fmla="*/ 2147483647 w 2771"/>
                <a:gd name="T75" fmla="*/ 2147483647 h 891"/>
                <a:gd name="T76" fmla="*/ 2147483647 w 2771"/>
                <a:gd name="T77" fmla="*/ 2147483647 h 891"/>
                <a:gd name="T78" fmla="*/ 2147483647 w 2771"/>
                <a:gd name="T79" fmla="*/ 2147483647 h 891"/>
                <a:gd name="T80" fmla="*/ 2147483647 w 2771"/>
                <a:gd name="T81" fmla="*/ 2147483647 h 891"/>
                <a:gd name="T82" fmla="*/ 2147483647 w 2771"/>
                <a:gd name="T83" fmla="*/ 2147483647 h 891"/>
                <a:gd name="T84" fmla="*/ 2147483647 w 2771"/>
                <a:gd name="T85" fmla="*/ 2147483647 h 891"/>
                <a:gd name="T86" fmla="*/ 2147483647 w 2771"/>
                <a:gd name="T87" fmla="*/ 2147483647 h 891"/>
                <a:gd name="T88" fmla="*/ 2147483647 w 2771"/>
                <a:gd name="T89" fmla="*/ 2147483647 h 891"/>
                <a:gd name="T90" fmla="*/ 2147483647 w 2771"/>
                <a:gd name="T91" fmla="*/ 2147483647 h 891"/>
                <a:gd name="T92" fmla="*/ 2147483647 w 2771"/>
                <a:gd name="T93" fmla="*/ 2147483647 h 891"/>
                <a:gd name="T94" fmla="*/ 2147483647 w 2771"/>
                <a:gd name="T95" fmla="*/ 2147483647 h 891"/>
                <a:gd name="T96" fmla="*/ 2147483647 w 2771"/>
                <a:gd name="T97" fmla="*/ 2147483647 h 891"/>
                <a:gd name="T98" fmla="*/ 2147483647 w 2771"/>
                <a:gd name="T99" fmla="*/ 2147483647 h 891"/>
                <a:gd name="T100" fmla="*/ 2147483647 w 2771"/>
                <a:gd name="T101" fmla="*/ 2147483647 h 891"/>
                <a:gd name="T102" fmla="*/ 2147483647 w 2771"/>
                <a:gd name="T103" fmla="*/ 2147483647 h 891"/>
                <a:gd name="T104" fmla="*/ 2147483647 w 2771"/>
                <a:gd name="T105" fmla="*/ 2147483647 h 891"/>
                <a:gd name="T106" fmla="*/ 2147483647 w 2771"/>
                <a:gd name="T107" fmla="*/ 2147483647 h 891"/>
                <a:gd name="T108" fmla="*/ 2147483647 w 2771"/>
                <a:gd name="T109" fmla="*/ 2147483647 h 891"/>
                <a:gd name="T110" fmla="*/ 2147483647 w 2771"/>
                <a:gd name="T111" fmla="*/ 2147483647 h 891"/>
                <a:gd name="T112" fmla="*/ 2147483647 w 2771"/>
                <a:gd name="T113" fmla="*/ 2147483647 h 891"/>
                <a:gd name="T114" fmla="*/ 2147483647 w 2771"/>
                <a:gd name="T115" fmla="*/ 2147483647 h 8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71"/>
                <a:gd name="T175" fmla="*/ 0 h 891"/>
                <a:gd name="T176" fmla="*/ 2771 w 2771"/>
                <a:gd name="T177" fmla="*/ 891 h 8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71" h="891">
                  <a:moveTo>
                    <a:pt x="0" y="633"/>
                  </a:moveTo>
                  <a:lnTo>
                    <a:pt x="23" y="612"/>
                  </a:lnTo>
                  <a:lnTo>
                    <a:pt x="15" y="620"/>
                  </a:lnTo>
                  <a:lnTo>
                    <a:pt x="26" y="623"/>
                  </a:lnTo>
                  <a:lnTo>
                    <a:pt x="23" y="581"/>
                  </a:lnTo>
                  <a:lnTo>
                    <a:pt x="32" y="562"/>
                  </a:lnTo>
                  <a:lnTo>
                    <a:pt x="45" y="559"/>
                  </a:lnTo>
                  <a:lnTo>
                    <a:pt x="72" y="577"/>
                  </a:lnTo>
                  <a:lnTo>
                    <a:pt x="78" y="542"/>
                  </a:lnTo>
                  <a:lnTo>
                    <a:pt x="66" y="543"/>
                  </a:lnTo>
                  <a:lnTo>
                    <a:pt x="63" y="522"/>
                  </a:lnTo>
                  <a:lnTo>
                    <a:pt x="171" y="505"/>
                  </a:lnTo>
                  <a:lnTo>
                    <a:pt x="145" y="497"/>
                  </a:lnTo>
                  <a:lnTo>
                    <a:pt x="147" y="487"/>
                  </a:lnTo>
                  <a:lnTo>
                    <a:pt x="130" y="490"/>
                  </a:lnTo>
                  <a:lnTo>
                    <a:pt x="192" y="438"/>
                  </a:lnTo>
                  <a:lnTo>
                    <a:pt x="164" y="382"/>
                  </a:lnTo>
                  <a:lnTo>
                    <a:pt x="170" y="357"/>
                  </a:lnTo>
                  <a:lnTo>
                    <a:pt x="155" y="327"/>
                  </a:lnTo>
                  <a:lnTo>
                    <a:pt x="168" y="310"/>
                  </a:lnTo>
                  <a:lnTo>
                    <a:pt x="145" y="287"/>
                  </a:lnTo>
                  <a:lnTo>
                    <a:pt x="152" y="268"/>
                  </a:lnTo>
                  <a:lnTo>
                    <a:pt x="182" y="247"/>
                  </a:lnTo>
                  <a:lnTo>
                    <a:pt x="199" y="244"/>
                  </a:lnTo>
                  <a:lnTo>
                    <a:pt x="219" y="249"/>
                  </a:lnTo>
                  <a:lnTo>
                    <a:pt x="201" y="254"/>
                  </a:lnTo>
                  <a:lnTo>
                    <a:pt x="215" y="262"/>
                  </a:lnTo>
                  <a:lnTo>
                    <a:pt x="264" y="264"/>
                  </a:lnTo>
                  <a:lnTo>
                    <a:pt x="348" y="309"/>
                  </a:lnTo>
                  <a:lnTo>
                    <a:pt x="350" y="331"/>
                  </a:lnTo>
                  <a:lnTo>
                    <a:pt x="313" y="351"/>
                  </a:lnTo>
                  <a:lnTo>
                    <a:pt x="200" y="324"/>
                  </a:lnTo>
                  <a:lnTo>
                    <a:pt x="246" y="356"/>
                  </a:lnTo>
                  <a:lnTo>
                    <a:pt x="244" y="392"/>
                  </a:lnTo>
                  <a:lnTo>
                    <a:pt x="291" y="411"/>
                  </a:lnTo>
                  <a:lnTo>
                    <a:pt x="303" y="408"/>
                  </a:lnTo>
                  <a:lnTo>
                    <a:pt x="297" y="392"/>
                  </a:lnTo>
                  <a:lnTo>
                    <a:pt x="275" y="386"/>
                  </a:lnTo>
                  <a:lnTo>
                    <a:pt x="280" y="374"/>
                  </a:lnTo>
                  <a:lnTo>
                    <a:pt x="301" y="388"/>
                  </a:lnTo>
                  <a:lnTo>
                    <a:pt x="346" y="392"/>
                  </a:lnTo>
                  <a:lnTo>
                    <a:pt x="326" y="363"/>
                  </a:lnTo>
                  <a:lnTo>
                    <a:pt x="369" y="338"/>
                  </a:lnTo>
                  <a:lnTo>
                    <a:pt x="398" y="356"/>
                  </a:lnTo>
                  <a:lnTo>
                    <a:pt x="398" y="289"/>
                  </a:lnTo>
                  <a:lnTo>
                    <a:pt x="385" y="279"/>
                  </a:lnTo>
                  <a:lnTo>
                    <a:pt x="435" y="294"/>
                  </a:lnTo>
                  <a:lnTo>
                    <a:pt x="439" y="302"/>
                  </a:lnTo>
                  <a:lnTo>
                    <a:pt x="412" y="313"/>
                  </a:lnTo>
                  <a:lnTo>
                    <a:pt x="439" y="334"/>
                  </a:lnTo>
                  <a:lnTo>
                    <a:pt x="461" y="310"/>
                  </a:lnTo>
                  <a:lnTo>
                    <a:pt x="554" y="271"/>
                  </a:lnTo>
                  <a:lnTo>
                    <a:pt x="569" y="269"/>
                  </a:lnTo>
                  <a:lnTo>
                    <a:pt x="554" y="276"/>
                  </a:lnTo>
                  <a:lnTo>
                    <a:pt x="570" y="294"/>
                  </a:lnTo>
                  <a:lnTo>
                    <a:pt x="638" y="269"/>
                  </a:lnTo>
                  <a:lnTo>
                    <a:pt x="653" y="288"/>
                  </a:lnTo>
                  <a:lnTo>
                    <a:pt x="669" y="274"/>
                  </a:lnTo>
                  <a:lnTo>
                    <a:pt x="661" y="253"/>
                  </a:lnTo>
                  <a:lnTo>
                    <a:pt x="670" y="246"/>
                  </a:lnTo>
                  <a:lnTo>
                    <a:pt x="722" y="256"/>
                  </a:lnTo>
                  <a:lnTo>
                    <a:pt x="790" y="293"/>
                  </a:lnTo>
                  <a:lnTo>
                    <a:pt x="803" y="275"/>
                  </a:lnTo>
                  <a:lnTo>
                    <a:pt x="789" y="256"/>
                  </a:lnTo>
                  <a:lnTo>
                    <a:pt x="768" y="251"/>
                  </a:lnTo>
                  <a:lnTo>
                    <a:pt x="776" y="222"/>
                  </a:lnTo>
                  <a:lnTo>
                    <a:pt x="762" y="217"/>
                  </a:lnTo>
                  <a:lnTo>
                    <a:pt x="767" y="204"/>
                  </a:lnTo>
                  <a:lnTo>
                    <a:pt x="791" y="189"/>
                  </a:lnTo>
                  <a:lnTo>
                    <a:pt x="807" y="154"/>
                  </a:lnTo>
                  <a:lnTo>
                    <a:pt x="843" y="155"/>
                  </a:lnTo>
                  <a:lnTo>
                    <a:pt x="859" y="159"/>
                  </a:lnTo>
                  <a:lnTo>
                    <a:pt x="846" y="197"/>
                  </a:lnTo>
                  <a:lnTo>
                    <a:pt x="861" y="216"/>
                  </a:lnTo>
                  <a:lnTo>
                    <a:pt x="857" y="268"/>
                  </a:lnTo>
                  <a:lnTo>
                    <a:pt x="874" y="286"/>
                  </a:lnTo>
                  <a:lnTo>
                    <a:pt x="868" y="305"/>
                  </a:lnTo>
                  <a:lnTo>
                    <a:pt x="840" y="320"/>
                  </a:lnTo>
                  <a:lnTo>
                    <a:pt x="850" y="327"/>
                  </a:lnTo>
                  <a:lnTo>
                    <a:pt x="814" y="333"/>
                  </a:lnTo>
                  <a:lnTo>
                    <a:pt x="852" y="347"/>
                  </a:lnTo>
                  <a:lnTo>
                    <a:pt x="894" y="305"/>
                  </a:lnTo>
                  <a:lnTo>
                    <a:pt x="889" y="279"/>
                  </a:lnTo>
                  <a:lnTo>
                    <a:pt x="904" y="275"/>
                  </a:lnTo>
                  <a:lnTo>
                    <a:pt x="926" y="271"/>
                  </a:lnTo>
                  <a:lnTo>
                    <a:pt x="936" y="285"/>
                  </a:lnTo>
                  <a:lnTo>
                    <a:pt x="935" y="305"/>
                  </a:lnTo>
                  <a:lnTo>
                    <a:pt x="962" y="311"/>
                  </a:lnTo>
                  <a:lnTo>
                    <a:pt x="941" y="304"/>
                  </a:lnTo>
                  <a:lnTo>
                    <a:pt x="950" y="292"/>
                  </a:lnTo>
                  <a:lnTo>
                    <a:pt x="942" y="275"/>
                  </a:lnTo>
                  <a:lnTo>
                    <a:pt x="878" y="263"/>
                  </a:lnTo>
                  <a:lnTo>
                    <a:pt x="889" y="223"/>
                  </a:lnTo>
                  <a:lnTo>
                    <a:pt x="867" y="197"/>
                  </a:lnTo>
                  <a:lnTo>
                    <a:pt x="898" y="174"/>
                  </a:lnTo>
                  <a:lnTo>
                    <a:pt x="894" y="157"/>
                  </a:lnTo>
                  <a:lnTo>
                    <a:pt x="908" y="167"/>
                  </a:lnTo>
                  <a:lnTo>
                    <a:pt x="902" y="200"/>
                  </a:lnTo>
                  <a:lnTo>
                    <a:pt x="911" y="204"/>
                  </a:lnTo>
                  <a:lnTo>
                    <a:pt x="955" y="214"/>
                  </a:lnTo>
                  <a:lnTo>
                    <a:pt x="915" y="187"/>
                  </a:lnTo>
                  <a:lnTo>
                    <a:pt x="945" y="188"/>
                  </a:lnTo>
                  <a:lnTo>
                    <a:pt x="938" y="178"/>
                  </a:lnTo>
                  <a:lnTo>
                    <a:pt x="955" y="172"/>
                  </a:lnTo>
                  <a:lnTo>
                    <a:pt x="1032" y="194"/>
                  </a:lnTo>
                  <a:lnTo>
                    <a:pt x="1018" y="207"/>
                  </a:lnTo>
                  <a:lnTo>
                    <a:pt x="1015" y="229"/>
                  </a:lnTo>
                  <a:lnTo>
                    <a:pt x="1032" y="241"/>
                  </a:lnTo>
                  <a:lnTo>
                    <a:pt x="1040" y="194"/>
                  </a:lnTo>
                  <a:lnTo>
                    <a:pt x="997" y="169"/>
                  </a:lnTo>
                  <a:lnTo>
                    <a:pt x="988" y="137"/>
                  </a:lnTo>
                  <a:lnTo>
                    <a:pt x="1088" y="124"/>
                  </a:lnTo>
                  <a:lnTo>
                    <a:pt x="1076" y="94"/>
                  </a:lnTo>
                  <a:lnTo>
                    <a:pt x="1088" y="101"/>
                  </a:lnTo>
                  <a:lnTo>
                    <a:pt x="1105" y="89"/>
                  </a:lnTo>
                  <a:lnTo>
                    <a:pt x="1092" y="85"/>
                  </a:lnTo>
                  <a:lnTo>
                    <a:pt x="1196" y="60"/>
                  </a:lnTo>
                  <a:lnTo>
                    <a:pt x="1188" y="54"/>
                  </a:lnTo>
                  <a:lnTo>
                    <a:pt x="1236" y="52"/>
                  </a:lnTo>
                  <a:lnTo>
                    <a:pt x="1235" y="59"/>
                  </a:lnTo>
                  <a:lnTo>
                    <a:pt x="1248" y="59"/>
                  </a:lnTo>
                  <a:lnTo>
                    <a:pt x="1283" y="49"/>
                  </a:lnTo>
                  <a:lnTo>
                    <a:pt x="1299" y="55"/>
                  </a:lnTo>
                  <a:lnTo>
                    <a:pt x="1284" y="41"/>
                  </a:lnTo>
                  <a:lnTo>
                    <a:pt x="1323" y="38"/>
                  </a:lnTo>
                  <a:lnTo>
                    <a:pt x="1324" y="22"/>
                  </a:lnTo>
                  <a:lnTo>
                    <a:pt x="1371" y="0"/>
                  </a:lnTo>
                  <a:lnTo>
                    <a:pt x="1403" y="12"/>
                  </a:lnTo>
                  <a:lnTo>
                    <a:pt x="1376" y="24"/>
                  </a:lnTo>
                  <a:lnTo>
                    <a:pt x="1423" y="24"/>
                  </a:lnTo>
                  <a:lnTo>
                    <a:pt x="1404" y="41"/>
                  </a:lnTo>
                  <a:lnTo>
                    <a:pt x="1484" y="32"/>
                  </a:lnTo>
                  <a:lnTo>
                    <a:pt x="1528" y="59"/>
                  </a:lnTo>
                  <a:lnTo>
                    <a:pt x="1521" y="70"/>
                  </a:lnTo>
                  <a:lnTo>
                    <a:pt x="1507" y="63"/>
                  </a:lnTo>
                  <a:lnTo>
                    <a:pt x="1527" y="72"/>
                  </a:lnTo>
                  <a:lnTo>
                    <a:pt x="1517" y="89"/>
                  </a:lnTo>
                  <a:lnTo>
                    <a:pt x="1371" y="166"/>
                  </a:lnTo>
                  <a:lnTo>
                    <a:pt x="1417" y="156"/>
                  </a:lnTo>
                  <a:lnTo>
                    <a:pt x="1408" y="146"/>
                  </a:lnTo>
                  <a:lnTo>
                    <a:pt x="1481" y="131"/>
                  </a:lnTo>
                  <a:lnTo>
                    <a:pt x="1462" y="133"/>
                  </a:lnTo>
                  <a:lnTo>
                    <a:pt x="1466" y="120"/>
                  </a:lnTo>
                  <a:lnTo>
                    <a:pt x="1507" y="131"/>
                  </a:lnTo>
                  <a:lnTo>
                    <a:pt x="1513" y="120"/>
                  </a:lnTo>
                  <a:lnTo>
                    <a:pt x="1522" y="146"/>
                  </a:lnTo>
                  <a:lnTo>
                    <a:pt x="1542" y="148"/>
                  </a:lnTo>
                  <a:lnTo>
                    <a:pt x="1524" y="137"/>
                  </a:lnTo>
                  <a:lnTo>
                    <a:pt x="1563" y="131"/>
                  </a:lnTo>
                  <a:lnTo>
                    <a:pt x="1609" y="137"/>
                  </a:lnTo>
                  <a:lnTo>
                    <a:pt x="1605" y="146"/>
                  </a:lnTo>
                  <a:lnTo>
                    <a:pt x="1645" y="154"/>
                  </a:lnTo>
                  <a:lnTo>
                    <a:pt x="1681" y="152"/>
                  </a:lnTo>
                  <a:lnTo>
                    <a:pt x="1683" y="128"/>
                  </a:lnTo>
                  <a:lnTo>
                    <a:pt x="1694" y="125"/>
                  </a:lnTo>
                  <a:lnTo>
                    <a:pt x="1783" y="152"/>
                  </a:lnTo>
                  <a:lnTo>
                    <a:pt x="1771" y="194"/>
                  </a:lnTo>
                  <a:lnTo>
                    <a:pt x="1813" y="222"/>
                  </a:lnTo>
                  <a:lnTo>
                    <a:pt x="1836" y="182"/>
                  </a:lnTo>
                  <a:lnTo>
                    <a:pt x="1851" y="200"/>
                  </a:lnTo>
                  <a:lnTo>
                    <a:pt x="1882" y="194"/>
                  </a:lnTo>
                  <a:lnTo>
                    <a:pt x="1921" y="207"/>
                  </a:lnTo>
                  <a:lnTo>
                    <a:pt x="1954" y="199"/>
                  </a:lnTo>
                  <a:lnTo>
                    <a:pt x="1951" y="182"/>
                  </a:lnTo>
                  <a:lnTo>
                    <a:pt x="1973" y="156"/>
                  </a:lnTo>
                  <a:lnTo>
                    <a:pt x="2108" y="175"/>
                  </a:lnTo>
                  <a:lnTo>
                    <a:pt x="2117" y="188"/>
                  </a:lnTo>
                  <a:lnTo>
                    <a:pt x="2100" y="193"/>
                  </a:lnTo>
                  <a:lnTo>
                    <a:pt x="2143" y="199"/>
                  </a:lnTo>
                  <a:lnTo>
                    <a:pt x="2159" y="217"/>
                  </a:lnTo>
                  <a:lnTo>
                    <a:pt x="2261" y="214"/>
                  </a:lnTo>
                  <a:lnTo>
                    <a:pt x="2280" y="229"/>
                  </a:lnTo>
                  <a:lnTo>
                    <a:pt x="2273" y="247"/>
                  </a:lnTo>
                  <a:lnTo>
                    <a:pt x="2302" y="260"/>
                  </a:lnTo>
                  <a:lnTo>
                    <a:pt x="2317" y="249"/>
                  </a:lnTo>
                  <a:lnTo>
                    <a:pt x="2390" y="257"/>
                  </a:lnTo>
                  <a:lnTo>
                    <a:pt x="2405" y="247"/>
                  </a:lnTo>
                  <a:lnTo>
                    <a:pt x="2413" y="263"/>
                  </a:lnTo>
                  <a:lnTo>
                    <a:pt x="2443" y="277"/>
                  </a:lnTo>
                  <a:lnTo>
                    <a:pt x="2457" y="267"/>
                  </a:lnTo>
                  <a:lnTo>
                    <a:pt x="2442" y="253"/>
                  </a:lnTo>
                  <a:lnTo>
                    <a:pt x="2451" y="241"/>
                  </a:lnTo>
                  <a:lnTo>
                    <a:pt x="2578" y="259"/>
                  </a:lnTo>
                  <a:lnTo>
                    <a:pt x="2661" y="306"/>
                  </a:lnTo>
                  <a:lnTo>
                    <a:pt x="2678" y="306"/>
                  </a:lnTo>
                  <a:lnTo>
                    <a:pt x="2700" y="344"/>
                  </a:lnTo>
                  <a:lnTo>
                    <a:pt x="2690" y="324"/>
                  </a:lnTo>
                  <a:lnTo>
                    <a:pt x="2704" y="322"/>
                  </a:lnTo>
                  <a:lnTo>
                    <a:pt x="2713" y="330"/>
                  </a:lnTo>
                  <a:lnTo>
                    <a:pt x="2738" y="327"/>
                  </a:lnTo>
                  <a:lnTo>
                    <a:pt x="2771" y="349"/>
                  </a:lnTo>
                  <a:lnTo>
                    <a:pt x="2722" y="373"/>
                  </a:lnTo>
                  <a:lnTo>
                    <a:pt x="2733" y="380"/>
                  </a:lnTo>
                  <a:lnTo>
                    <a:pt x="2715" y="384"/>
                  </a:lnTo>
                  <a:lnTo>
                    <a:pt x="2729" y="393"/>
                  </a:lnTo>
                  <a:lnTo>
                    <a:pt x="2700" y="393"/>
                  </a:lnTo>
                  <a:lnTo>
                    <a:pt x="2690" y="380"/>
                  </a:lnTo>
                  <a:lnTo>
                    <a:pt x="2679" y="385"/>
                  </a:lnTo>
                  <a:lnTo>
                    <a:pt x="2661" y="363"/>
                  </a:lnTo>
                  <a:lnTo>
                    <a:pt x="2628" y="364"/>
                  </a:lnTo>
                  <a:lnTo>
                    <a:pt x="2619" y="351"/>
                  </a:lnTo>
                  <a:lnTo>
                    <a:pt x="2627" y="344"/>
                  </a:lnTo>
                  <a:lnTo>
                    <a:pt x="2615" y="344"/>
                  </a:lnTo>
                  <a:lnTo>
                    <a:pt x="2604" y="349"/>
                  </a:lnTo>
                  <a:lnTo>
                    <a:pt x="2616" y="364"/>
                  </a:lnTo>
                  <a:lnTo>
                    <a:pt x="2609" y="374"/>
                  </a:lnTo>
                  <a:lnTo>
                    <a:pt x="2580" y="389"/>
                  </a:lnTo>
                  <a:lnTo>
                    <a:pt x="2561" y="385"/>
                  </a:lnTo>
                  <a:lnTo>
                    <a:pt x="2593" y="429"/>
                  </a:lnTo>
                  <a:lnTo>
                    <a:pt x="2587" y="446"/>
                  </a:lnTo>
                  <a:lnTo>
                    <a:pt x="2556" y="434"/>
                  </a:lnTo>
                  <a:lnTo>
                    <a:pt x="2557" y="441"/>
                  </a:lnTo>
                  <a:lnTo>
                    <a:pt x="2498" y="462"/>
                  </a:lnTo>
                  <a:lnTo>
                    <a:pt x="2446" y="507"/>
                  </a:lnTo>
                  <a:lnTo>
                    <a:pt x="2410" y="489"/>
                  </a:lnTo>
                  <a:lnTo>
                    <a:pt x="2377" y="508"/>
                  </a:lnTo>
                  <a:lnTo>
                    <a:pt x="2377" y="492"/>
                  </a:lnTo>
                  <a:lnTo>
                    <a:pt x="2358" y="509"/>
                  </a:lnTo>
                  <a:lnTo>
                    <a:pt x="2336" y="508"/>
                  </a:lnTo>
                  <a:lnTo>
                    <a:pt x="2312" y="551"/>
                  </a:lnTo>
                  <a:lnTo>
                    <a:pt x="2331" y="559"/>
                  </a:lnTo>
                  <a:lnTo>
                    <a:pt x="2323" y="573"/>
                  </a:lnTo>
                  <a:lnTo>
                    <a:pt x="2332" y="595"/>
                  </a:lnTo>
                  <a:lnTo>
                    <a:pt x="2316" y="591"/>
                  </a:lnTo>
                  <a:lnTo>
                    <a:pt x="2306" y="611"/>
                  </a:lnTo>
                  <a:lnTo>
                    <a:pt x="2312" y="628"/>
                  </a:lnTo>
                  <a:lnTo>
                    <a:pt x="2277" y="643"/>
                  </a:lnTo>
                  <a:lnTo>
                    <a:pt x="2280" y="662"/>
                  </a:lnTo>
                  <a:lnTo>
                    <a:pt x="2255" y="667"/>
                  </a:lnTo>
                  <a:lnTo>
                    <a:pt x="2249" y="689"/>
                  </a:lnTo>
                  <a:lnTo>
                    <a:pt x="2228" y="712"/>
                  </a:lnTo>
                  <a:lnTo>
                    <a:pt x="2210" y="628"/>
                  </a:lnTo>
                  <a:lnTo>
                    <a:pt x="2212" y="583"/>
                  </a:lnTo>
                  <a:lnTo>
                    <a:pt x="2228" y="556"/>
                  </a:lnTo>
                  <a:lnTo>
                    <a:pt x="2253" y="551"/>
                  </a:lnTo>
                  <a:lnTo>
                    <a:pt x="2310" y="494"/>
                  </a:lnTo>
                  <a:lnTo>
                    <a:pt x="2337" y="483"/>
                  </a:lnTo>
                  <a:lnTo>
                    <a:pt x="2347" y="450"/>
                  </a:lnTo>
                  <a:lnTo>
                    <a:pt x="2358" y="441"/>
                  </a:lnTo>
                  <a:lnTo>
                    <a:pt x="2336" y="441"/>
                  </a:lnTo>
                  <a:lnTo>
                    <a:pt x="2331" y="468"/>
                  </a:lnTo>
                  <a:lnTo>
                    <a:pt x="2281" y="490"/>
                  </a:lnTo>
                  <a:lnTo>
                    <a:pt x="2286" y="456"/>
                  </a:lnTo>
                  <a:lnTo>
                    <a:pt x="2234" y="463"/>
                  </a:lnTo>
                  <a:lnTo>
                    <a:pt x="2184" y="508"/>
                  </a:lnTo>
                  <a:lnTo>
                    <a:pt x="2194" y="526"/>
                  </a:lnTo>
                  <a:lnTo>
                    <a:pt x="2141" y="532"/>
                  </a:lnTo>
                  <a:lnTo>
                    <a:pt x="2135" y="527"/>
                  </a:lnTo>
                  <a:lnTo>
                    <a:pt x="2152" y="523"/>
                  </a:lnTo>
                  <a:lnTo>
                    <a:pt x="2108" y="512"/>
                  </a:lnTo>
                  <a:lnTo>
                    <a:pt x="2096" y="523"/>
                  </a:lnTo>
                  <a:lnTo>
                    <a:pt x="1996" y="525"/>
                  </a:lnTo>
                  <a:lnTo>
                    <a:pt x="1878" y="626"/>
                  </a:lnTo>
                  <a:lnTo>
                    <a:pt x="1902" y="631"/>
                  </a:lnTo>
                  <a:lnTo>
                    <a:pt x="1902" y="649"/>
                  </a:lnTo>
                  <a:lnTo>
                    <a:pt x="1916" y="637"/>
                  </a:lnTo>
                  <a:lnTo>
                    <a:pt x="1912" y="653"/>
                  </a:lnTo>
                  <a:lnTo>
                    <a:pt x="1930" y="644"/>
                  </a:lnTo>
                  <a:lnTo>
                    <a:pt x="1928" y="655"/>
                  </a:lnTo>
                  <a:lnTo>
                    <a:pt x="1933" y="637"/>
                  </a:lnTo>
                  <a:lnTo>
                    <a:pt x="1951" y="638"/>
                  </a:lnTo>
                  <a:lnTo>
                    <a:pt x="1976" y="659"/>
                  </a:lnTo>
                  <a:lnTo>
                    <a:pt x="1953" y="662"/>
                  </a:lnTo>
                  <a:lnTo>
                    <a:pt x="1974" y="668"/>
                  </a:lnTo>
                  <a:lnTo>
                    <a:pt x="1978" y="683"/>
                  </a:lnTo>
                  <a:lnTo>
                    <a:pt x="1962" y="715"/>
                  </a:lnTo>
                  <a:lnTo>
                    <a:pt x="1959" y="763"/>
                  </a:lnTo>
                  <a:lnTo>
                    <a:pt x="1875" y="865"/>
                  </a:lnTo>
                  <a:lnTo>
                    <a:pt x="1846" y="878"/>
                  </a:lnTo>
                  <a:lnTo>
                    <a:pt x="1823" y="865"/>
                  </a:lnTo>
                  <a:lnTo>
                    <a:pt x="1803" y="885"/>
                  </a:lnTo>
                  <a:lnTo>
                    <a:pt x="1801" y="880"/>
                  </a:lnTo>
                  <a:lnTo>
                    <a:pt x="1812" y="865"/>
                  </a:lnTo>
                  <a:lnTo>
                    <a:pt x="1808" y="839"/>
                  </a:lnTo>
                  <a:lnTo>
                    <a:pt x="1844" y="829"/>
                  </a:lnTo>
                  <a:lnTo>
                    <a:pt x="1871" y="762"/>
                  </a:lnTo>
                  <a:lnTo>
                    <a:pt x="1811" y="777"/>
                  </a:lnTo>
                  <a:lnTo>
                    <a:pt x="1801" y="751"/>
                  </a:lnTo>
                  <a:lnTo>
                    <a:pt x="1752" y="737"/>
                  </a:lnTo>
                  <a:lnTo>
                    <a:pt x="1721" y="666"/>
                  </a:lnTo>
                  <a:lnTo>
                    <a:pt x="1689" y="655"/>
                  </a:lnTo>
                  <a:lnTo>
                    <a:pt x="1630" y="673"/>
                  </a:lnTo>
                  <a:lnTo>
                    <a:pt x="1641" y="688"/>
                  </a:lnTo>
                  <a:lnTo>
                    <a:pt x="1617" y="729"/>
                  </a:lnTo>
                  <a:lnTo>
                    <a:pt x="1594" y="740"/>
                  </a:lnTo>
                  <a:lnTo>
                    <a:pt x="1569" y="730"/>
                  </a:lnTo>
                  <a:lnTo>
                    <a:pt x="1540" y="726"/>
                  </a:lnTo>
                  <a:lnTo>
                    <a:pt x="1462" y="744"/>
                  </a:lnTo>
                  <a:lnTo>
                    <a:pt x="1395" y="717"/>
                  </a:lnTo>
                  <a:lnTo>
                    <a:pt x="1352" y="721"/>
                  </a:lnTo>
                  <a:lnTo>
                    <a:pt x="1336" y="699"/>
                  </a:lnTo>
                  <a:lnTo>
                    <a:pt x="1292" y="683"/>
                  </a:lnTo>
                  <a:lnTo>
                    <a:pt x="1270" y="699"/>
                  </a:lnTo>
                  <a:lnTo>
                    <a:pt x="1269" y="730"/>
                  </a:lnTo>
                  <a:lnTo>
                    <a:pt x="1171" y="716"/>
                  </a:lnTo>
                  <a:lnTo>
                    <a:pt x="1119" y="744"/>
                  </a:lnTo>
                  <a:lnTo>
                    <a:pt x="1092" y="756"/>
                  </a:lnTo>
                  <a:lnTo>
                    <a:pt x="1058" y="734"/>
                  </a:lnTo>
                  <a:lnTo>
                    <a:pt x="1036" y="746"/>
                  </a:lnTo>
                  <a:lnTo>
                    <a:pt x="994" y="730"/>
                  </a:lnTo>
                  <a:lnTo>
                    <a:pt x="979" y="729"/>
                  </a:lnTo>
                  <a:lnTo>
                    <a:pt x="967" y="705"/>
                  </a:lnTo>
                  <a:lnTo>
                    <a:pt x="945" y="705"/>
                  </a:lnTo>
                  <a:lnTo>
                    <a:pt x="935" y="709"/>
                  </a:lnTo>
                  <a:lnTo>
                    <a:pt x="918" y="691"/>
                  </a:lnTo>
                  <a:lnTo>
                    <a:pt x="906" y="696"/>
                  </a:lnTo>
                  <a:lnTo>
                    <a:pt x="895" y="701"/>
                  </a:lnTo>
                  <a:lnTo>
                    <a:pt x="850" y="663"/>
                  </a:lnTo>
                  <a:lnTo>
                    <a:pt x="836" y="660"/>
                  </a:lnTo>
                  <a:lnTo>
                    <a:pt x="805" y="631"/>
                  </a:lnTo>
                  <a:lnTo>
                    <a:pt x="777" y="649"/>
                  </a:lnTo>
                  <a:lnTo>
                    <a:pt x="771" y="637"/>
                  </a:lnTo>
                  <a:lnTo>
                    <a:pt x="728" y="636"/>
                  </a:lnTo>
                  <a:lnTo>
                    <a:pt x="713" y="613"/>
                  </a:lnTo>
                  <a:lnTo>
                    <a:pt x="690" y="616"/>
                  </a:lnTo>
                  <a:lnTo>
                    <a:pt x="682" y="625"/>
                  </a:lnTo>
                  <a:lnTo>
                    <a:pt x="653" y="630"/>
                  </a:lnTo>
                  <a:lnTo>
                    <a:pt x="645" y="625"/>
                  </a:lnTo>
                  <a:lnTo>
                    <a:pt x="634" y="640"/>
                  </a:lnTo>
                  <a:lnTo>
                    <a:pt x="625" y="637"/>
                  </a:lnTo>
                  <a:lnTo>
                    <a:pt x="591" y="641"/>
                  </a:lnTo>
                  <a:lnTo>
                    <a:pt x="580" y="637"/>
                  </a:lnTo>
                  <a:lnTo>
                    <a:pt x="576" y="641"/>
                  </a:lnTo>
                  <a:lnTo>
                    <a:pt x="593" y="660"/>
                  </a:lnTo>
                  <a:lnTo>
                    <a:pt x="581" y="671"/>
                  </a:lnTo>
                  <a:lnTo>
                    <a:pt x="583" y="686"/>
                  </a:lnTo>
                  <a:lnTo>
                    <a:pt x="602" y="688"/>
                  </a:lnTo>
                  <a:lnTo>
                    <a:pt x="610" y="701"/>
                  </a:lnTo>
                  <a:lnTo>
                    <a:pt x="605" y="712"/>
                  </a:lnTo>
                  <a:lnTo>
                    <a:pt x="591" y="705"/>
                  </a:lnTo>
                  <a:lnTo>
                    <a:pt x="580" y="712"/>
                  </a:lnTo>
                  <a:lnTo>
                    <a:pt x="570" y="706"/>
                  </a:lnTo>
                  <a:lnTo>
                    <a:pt x="564" y="696"/>
                  </a:lnTo>
                  <a:lnTo>
                    <a:pt x="551" y="701"/>
                  </a:lnTo>
                  <a:lnTo>
                    <a:pt x="540" y="696"/>
                  </a:lnTo>
                  <a:lnTo>
                    <a:pt x="530" y="705"/>
                  </a:lnTo>
                  <a:lnTo>
                    <a:pt x="515" y="707"/>
                  </a:lnTo>
                  <a:lnTo>
                    <a:pt x="506" y="696"/>
                  </a:lnTo>
                  <a:lnTo>
                    <a:pt x="453" y="692"/>
                  </a:lnTo>
                  <a:lnTo>
                    <a:pt x="447" y="699"/>
                  </a:lnTo>
                  <a:lnTo>
                    <a:pt x="442" y="697"/>
                  </a:lnTo>
                  <a:lnTo>
                    <a:pt x="435" y="710"/>
                  </a:lnTo>
                  <a:lnTo>
                    <a:pt x="435" y="722"/>
                  </a:lnTo>
                  <a:lnTo>
                    <a:pt x="429" y="722"/>
                  </a:lnTo>
                  <a:lnTo>
                    <a:pt x="424" y="712"/>
                  </a:lnTo>
                  <a:lnTo>
                    <a:pt x="417" y="714"/>
                  </a:lnTo>
                  <a:lnTo>
                    <a:pt x="415" y="748"/>
                  </a:lnTo>
                  <a:lnTo>
                    <a:pt x="423" y="759"/>
                  </a:lnTo>
                  <a:lnTo>
                    <a:pt x="423" y="768"/>
                  </a:lnTo>
                  <a:lnTo>
                    <a:pt x="432" y="767"/>
                  </a:lnTo>
                  <a:lnTo>
                    <a:pt x="442" y="762"/>
                  </a:lnTo>
                  <a:lnTo>
                    <a:pt x="451" y="777"/>
                  </a:lnTo>
                  <a:lnTo>
                    <a:pt x="459" y="788"/>
                  </a:lnTo>
                  <a:lnTo>
                    <a:pt x="467" y="800"/>
                  </a:lnTo>
                  <a:lnTo>
                    <a:pt x="478" y="803"/>
                  </a:lnTo>
                  <a:lnTo>
                    <a:pt x="463" y="814"/>
                  </a:lnTo>
                  <a:lnTo>
                    <a:pt x="452" y="804"/>
                  </a:lnTo>
                  <a:lnTo>
                    <a:pt x="441" y="843"/>
                  </a:lnTo>
                  <a:lnTo>
                    <a:pt x="454" y="853"/>
                  </a:lnTo>
                  <a:lnTo>
                    <a:pt x="466" y="891"/>
                  </a:lnTo>
                  <a:lnTo>
                    <a:pt x="455" y="885"/>
                  </a:lnTo>
                  <a:lnTo>
                    <a:pt x="445" y="880"/>
                  </a:lnTo>
                  <a:lnTo>
                    <a:pt x="432" y="878"/>
                  </a:lnTo>
                  <a:lnTo>
                    <a:pt x="423" y="874"/>
                  </a:lnTo>
                  <a:lnTo>
                    <a:pt x="414" y="873"/>
                  </a:lnTo>
                  <a:lnTo>
                    <a:pt x="407" y="859"/>
                  </a:lnTo>
                  <a:lnTo>
                    <a:pt x="390" y="867"/>
                  </a:lnTo>
                  <a:lnTo>
                    <a:pt x="375" y="866"/>
                  </a:lnTo>
                  <a:lnTo>
                    <a:pt x="365" y="855"/>
                  </a:lnTo>
                  <a:lnTo>
                    <a:pt x="339" y="844"/>
                  </a:lnTo>
                  <a:lnTo>
                    <a:pt x="313" y="846"/>
                  </a:lnTo>
                  <a:lnTo>
                    <a:pt x="285" y="828"/>
                  </a:lnTo>
                  <a:lnTo>
                    <a:pt x="307" y="811"/>
                  </a:lnTo>
                  <a:lnTo>
                    <a:pt x="310" y="795"/>
                  </a:lnTo>
                  <a:lnTo>
                    <a:pt x="309" y="781"/>
                  </a:lnTo>
                  <a:lnTo>
                    <a:pt x="311" y="769"/>
                  </a:lnTo>
                  <a:lnTo>
                    <a:pt x="325" y="765"/>
                  </a:lnTo>
                  <a:lnTo>
                    <a:pt x="318" y="743"/>
                  </a:lnTo>
                  <a:lnTo>
                    <a:pt x="300" y="737"/>
                  </a:lnTo>
                  <a:lnTo>
                    <a:pt x="292" y="733"/>
                  </a:lnTo>
                  <a:lnTo>
                    <a:pt x="281" y="736"/>
                  </a:lnTo>
                  <a:lnTo>
                    <a:pt x="258" y="730"/>
                  </a:lnTo>
                  <a:lnTo>
                    <a:pt x="238" y="708"/>
                  </a:lnTo>
                  <a:lnTo>
                    <a:pt x="222" y="701"/>
                  </a:lnTo>
                  <a:lnTo>
                    <a:pt x="215" y="681"/>
                  </a:lnTo>
                  <a:lnTo>
                    <a:pt x="201" y="678"/>
                  </a:lnTo>
                  <a:lnTo>
                    <a:pt x="189" y="685"/>
                  </a:lnTo>
                  <a:lnTo>
                    <a:pt x="180" y="689"/>
                  </a:lnTo>
                  <a:lnTo>
                    <a:pt x="175" y="680"/>
                  </a:lnTo>
                  <a:lnTo>
                    <a:pt x="169" y="670"/>
                  </a:lnTo>
                  <a:lnTo>
                    <a:pt x="188" y="669"/>
                  </a:lnTo>
                  <a:lnTo>
                    <a:pt x="187" y="663"/>
                  </a:lnTo>
                  <a:lnTo>
                    <a:pt x="182" y="658"/>
                  </a:lnTo>
                  <a:lnTo>
                    <a:pt x="175" y="653"/>
                  </a:lnTo>
                  <a:lnTo>
                    <a:pt x="166" y="630"/>
                  </a:lnTo>
                  <a:lnTo>
                    <a:pt x="152" y="617"/>
                  </a:lnTo>
                  <a:lnTo>
                    <a:pt x="137" y="616"/>
                  </a:lnTo>
                  <a:lnTo>
                    <a:pt x="123" y="616"/>
                  </a:lnTo>
                  <a:lnTo>
                    <a:pt x="112" y="609"/>
                  </a:lnTo>
                  <a:lnTo>
                    <a:pt x="103" y="608"/>
                  </a:lnTo>
                  <a:lnTo>
                    <a:pt x="94" y="608"/>
                  </a:lnTo>
                  <a:lnTo>
                    <a:pt x="89" y="613"/>
                  </a:lnTo>
                  <a:lnTo>
                    <a:pt x="79" y="624"/>
                  </a:lnTo>
                  <a:lnTo>
                    <a:pt x="78" y="634"/>
                  </a:lnTo>
                  <a:lnTo>
                    <a:pt x="73" y="637"/>
                  </a:lnTo>
                  <a:lnTo>
                    <a:pt x="67" y="653"/>
                  </a:lnTo>
                  <a:lnTo>
                    <a:pt x="64" y="648"/>
                  </a:lnTo>
                  <a:lnTo>
                    <a:pt x="62" y="642"/>
                  </a:lnTo>
                  <a:lnTo>
                    <a:pt x="0" y="633"/>
                  </a:lnTo>
                  <a:close/>
                </a:path>
              </a:pathLst>
            </a:custGeom>
            <a:solidFill>
              <a:srgbClr val="94AC9E"/>
            </a:solidFill>
            <a:ln w="9525">
              <a:solidFill>
                <a:srgbClr val="D8E4EC"/>
              </a:solidFill>
              <a:round/>
              <a:headEnd/>
              <a:tailEnd/>
            </a:ln>
          </p:spPr>
          <p:txBody>
            <a:bodyPr wrap="none" anchor="ctr"/>
            <a:lstStyle/>
            <a:p>
              <a:endParaRPr lang="fr-FR"/>
            </a:p>
          </p:txBody>
        </p:sp>
        <p:sp>
          <p:nvSpPr>
            <p:cNvPr id="30728" name="Freeform 6"/>
            <p:cNvSpPr>
              <a:spLocks noChangeAspect="1"/>
            </p:cNvSpPr>
            <p:nvPr/>
          </p:nvSpPr>
          <p:spPr bwMode="blackWhite">
            <a:xfrm>
              <a:off x="2732088" y="5042190"/>
              <a:ext cx="447675" cy="996950"/>
            </a:xfrm>
            <a:custGeom>
              <a:avLst/>
              <a:gdLst>
                <a:gd name="T0" fmla="*/ 0 w 319"/>
                <a:gd name="T1" fmla="*/ 2147483647 h 574"/>
                <a:gd name="T2" fmla="*/ 2147483647 w 319"/>
                <a:gd name="T3" fmla="*/ 2147483647 h 574"/>
                <a:gd name="T4" fmla="*/ 2147483647 w 319"/>
                <a:gd name="T5" fmla="*/ 2147483647 h 574"/>
                <a:gd name="T6" fmla="*/ 2147483647 w 319"/>
                <a:gd name="T7" fmla="*/ 2147483647 h 574"/>
                <a:gd name="T8" fmla="*/ 2147483647 w 319"/>
                <a:gd name="T9" fmla="*/ 2147483647 h 574"/>
                <a:gd name="T10" fmla="*/ 2147483647 w 319"/>
                <a:gd name="T11" fmla="*/ 2147483647 h 574"/>
                <a:gd name="T12" fmla="*/ 2147483647 w 319"/>
                <a:gd name="T13" fmla="*/ 2147483647 h 574"/>
                <a:gd name="T14" fmla="*/ 2147483647 w 319"/>
                <a:gd name="T15" fmla="*/ 2147483647 h 574"/>
                <a:gd name="T16" fmla="*/ 2147483647 w 319"/>
                <a:gd name="T17" fmla="*/ 2147483647 h 574"/>
                <a:gd name="T18" fmla="*/ 2147483647 w 319"/>
                <a:gd name="T19" fmla="*/ 2147483647 h 574"/>
                <a:gd name="T20" fmla="*/ 2147483647 w 319"/>
                <a:gd name="T21" fmla="*/ 2147483647 h 574"/>
                <a:gd name="T22" fmla="*/ 2147483647 w 319"/>
                <a:gd name="T23" fmla="*/ 2147483647 h 574"/>
                <a:gd name="T24" fmla="*/ 2147483647 w 319"/>
                <a:gd name="T25" fmla="*/ 2147483647 h 574"/>
                <a:gd name="T26" fmla="*/ 2147483647 w 319"/>
                <a:gd name="T27" fmla="*/ 2147483647 h 574"/>
                <a:gd name="T28" fmla="*/ 2147483647 w 319"/>
                <a:gd name="T29" fmla="*/ 2147483647 h 574"/>
                <a:gd name="T30" fmla="*/ 2147483647 w 319"/>
                <a:gd name="T31" fmla="*/ 2147483647 h 574"/>
                <a:gd name="T32" fmla="*/ 2147483647 w 319"/>
                <a:gd name="T33" fmla="*/ 2147483647 h 574"/>
                <a:gd name="T34" fmla="*/ 2147483647 w 319"/>
                <a:gd name="T35" fmla="*/ 2147483647 h 574"/>
                <a:gd name="T36" fmla="*/ 2147483647 w 319"/>
                <a:gd name="T37" fmla="*/ 2147483647 h 574"/>
                <a:gd name="T38" fmla="*/ 2147483647 w 319"/>
                <a:gd name="T39" fmla="*/ 2147483647 h 574"/>
                <a:gd name="T40" fmla="*/ 2147483647 w 319"/>
                <a:gd name="T41" fmla="*/ 2147483647 h 574"/>
                <a:gd name="T42" fmla="*/ 2147483647 w 319"/>
                <a:gd name="T43" fmla="*/ 2147483647 h 574"/>
                <a:gd name="T44" fmla="*/ 2147483647 w 319"/>
                <a:gd name="T45" fmla="*/ 2147483647 h 574"/>
                <a:gd name="T46" fmla="*/ 2147483647 w 319"/>
                <a:gd name="T47" fmla="*/ 2147483647 h 574"/>
                <a:gd name="T48" fmla="*/ 2147483647 w 319"/>
                <a:gd name="T49" fmla="*/ 2147483647 h 574"/>
                <a:gd name="T50" fmla="*/ 2147483647 w 319"/>
                <a:gd name="T51" fmla="*/ 2147483647 h 574"/>
                <a:gd name="T52" fmla="*/ 2147483647 w 319"/>
                <a:gd name="T53" fmla="*/ 2147483647 h 574"/>
                <a:gd name="T54" fmla="*/ 2147483647 w 319"/>
                <a:gd name="T55" fmla="*/ 2147483647 h 574"/>
                <a:gd name="T56" fmla="*/ 2147483647 w 319"/>
                <a:gd name="T57" fmla="*/ 2147483647 h 574"/>
                <a:gd name="T58" fmla="*/ 2147483647 w 319"/>
                <a:gd name="T59" fmla="*/ 2147483647 h 574"/>
                <a:gd name="T60" fmla="*/ 2147483647 w 319"/>
                <a:gd name="T61" fmla="*/ 2147483647 h 574"/>
                <a:gd name="T62" fmla="*/ 2147483647 w 319"/>
                <a:gd name="T63" fmla="*/ 2147483647 h 574"/>
                <a:gd name="T64" fmla="*/ 2147483647 w 319"/>
                <a:gd name="T65" fmla="*/ 2147483647 h 574"/>
                <a:gd name="T66" fmla="*/ 2147483647 w 319"/>
                <a:gd name="T67" fmla="*/ 2147483647 h 574"/>
                <a:gd name="T68" fmla="*/ 2147483647 w 319"/>
                <a:gd name="T69" fmla="*/ 0 h 574"/>
                <a:gd name="T70" fmla="*/ 2147483647 w 319"/>
                <a:gd name="T71" fmla="*/ 2147483647 h 574"/>
                <a:gd name="T72" fmla="*/ 2147483647 w 319"/>
                <a:gd name="T73" fmla="*/ 2147483647 h 574"/>
                <a:gd name="T74" fmla="*/ 2147483647 w 319"/>
                <a:gd name="T75" fmla="*/ 2147483647 h 574"/>
                <a:gd name="T76" fmla="*/ 2147483647 w 319"/>
                <a:gd name="T77" fmla="*/ 2147483647 h 574"/>
                <a:gd name="T78" fmla="*/ 2147483647 w 319"/>
                <a:gd name="T79" fmla="*/ 2147483647 h 574"/>
                <a:gd name="T80" fmla="*/ 2147483647 w 319"/>
                <a:gd name="T81" fmla="*/ 2147483647 h 574"/>
                <a:gd name="T82" fmla="*/ 2147483647 w 319"/>
                <a:gd name="T83" fmla="*/ 2147483647 h 574"/>
                <a:gd name="T84" fmla="*/ 2147483647 w 319"/>
                <a:gd name="T85" fmla="*/ 2147483647 h 574"/>
                <a:gd name="T86" fmla="*/ 2147483647 w 319"/>
                <a:gd name="T87" fmla="*/ 2147483647 h 574"/>
                <a:gd name="T88" fmla="*/ 2147483647 w 319"/>
                <a:gd name="T89" fmla="*/ 2147483647 h 574"/>
                <a:gd name="T90" fmla="*/ 2147483647 w 319"/>
                <a:gd name="T91" fmla="*/ 2147483647 h 574"/>
                <a:gd name="T92" fmla="*/ 2147483647 w 319"/>
                <a:gd name="T93" fmla="*/ 2147483647 h 574"/>
                <a:gd name="T94" fmla="*/ 0 w 319"/>
                <a:gd name="T95" fmla="*/ 2147483647 h 5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9"/>
                <a:gd name="T145" fmla="*/ 0 h 574"/>
                <a:gd name="T146" fmla="*/ 319 w 319"/>
                <a:gd name="T147" fmla="*/ 574 h 5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9" h="574">
                  <a:moveTo>
                    <a:pt x="0" y="531"/>
                  </a:moveTo>
                  <a:lnTo>
                    <a:pt x="2" y="543"/>
                  </a:lnTo>
                  <a:lnTo>
                    <a:pt x="16" y="540"/>
                  </a:lnTo>
                  <a:lnTo>
                    <a:pt x="21" y="568"/>
                  </a:lnTo>
                  <a:lnTo>
                    <a:pt x="79" y="574"/>
                  </a:lnTo>
                  <a:lnTo>
                    <a:pt x="64" y="560"/>
                  </a:lnTo>
                  <a:lnTo>
                    <a:pt x="75" y="521"/>
                  </a:lnTo>
                  <a:lnTo>
                    <a:pt x="87" y="528"/>
                  </a:lnTo>
                  <a:lnTo>
                    <a:pt x="124" y="474"/>
                  </a:lnTo>
                  <a:lnTo>
                    <a:pt x="94" y="443"/>
                  </a:lnTo>
                  <a:lnTo>
                    <a:pt x="127" y="424"/>
                  </a:lnTo>
                  <a:lnTo>
                    <a:pt x="132" y="396"/>
                  </a:lnTo>
                  <a:lnTo>
                    <a:pt x="146" y="384"/>
                  </a:lnTo>
                  <a:lnTo>
                    <a:pt x="134" y="378"/>
                  </a:lnTo>
                  <a:lnTo>
                    <a:pt x="158" y="378"/>
                  </a:lnTo>
                  <a:lnTo>
                    <a:pt x="155" y="364"/>
                  </a:lnTo>
                  <a:lnTo>
                    <a:pt x="144" y="374"/>
                  </a:lnTo>
                  <a:lnTo>
                    <a:pt x="134" y="364"/>
                  </a:lnTo>
                  <a:lnTo>
                    <a:pt x="133" y="343"/>
                  </a:lnTo>
                  <a:lnTo>
                    <a:pt x="175" y="345"/>
                  </a:lnTo>
                  <a:lnTo>
                    <a:pt x="179" y="302"/>
                  </a:lnTo>
                  <a:lnTo>
                    <a:pt x="248" y="296"/>
                  </a:lnTo>
                  <a:lnTo>
                    <a:pt x="269" y="266"/>
                  </a:lnTo>
                  <a:lnTo>
                    <a:pt x="242" y="213"/>
                  </a:lnTo>
                  <a:lnTo>
                    <a:pt x="255" y="147"/>
                  </a:lnTo>
                  <a:lnTo>
                    <a:pt x="319" y="92"/>
                  </a:lnTo>
                  <a:lnTo>
                    <a:pt x="316" y="67"/>
                  </a:lnTo>
                  <a:lnTo>
                    <a:pt x="303" y="66"/>
                  </a:lnTo>
                  <a:lnTo>
                    <a:pt x="287" y="95"/>
                  </a:lnTo>
                  <a:lnTo>
                    <a:pt x="243" y="94"/>
                  </a:lnTo>
                  <a:lnTo>
                    <a:pt x="251" y="61"/>
                  </a:lnTo>
                  <a:lnTo>
                    <a:pt x="174" y="9"/>
                  </a:lnTo>
                  <a:lnTo>
                    <a:pt x="147" y="6"/>
                  </a:lnTo>
                  <a:lnTo>
                    <a:pt x="145" y="16"/>
                  </a:lnTo>
                  <a:lnTo>
                    <a:pt x="116" y="0"/>
                  </a:lnTo>
                  <a:lnTo>
                    <a:pt x="98" y="19"/>
                  </a:lnTo>
                  <a:lnTo>
                    <a:pt x="97" y="39"/>
                  </a:lnTo>
                  <a:lnTo>
                    <a:pt x="79" y="48"/>
                  </a:lnTo>
                  <a:lnTo>
                    <a:pt x="79" y="87"/>
                  </a:lnTo>
                  <a:lnTo>
                    <a:pt x="60" y="110"/>
                  </a:lnTo>
                  <a:lnTo>
                    <a:pt x="45" y="165"/>
                  </a:lnTo>
                  <a:lnTo>
                    <a:pt x="56" y="218"/>
                  </a:lnTo>
                  <a:lnTo>
                    <a:pt x="35" y="263"/>
                  </a:lnTo>
                  <a:lnTo>
                    <a:pt x="21" y="376"/>
                  </a:lnTo>
                  <a:lnTo>
                    <a:pt x="32" y="416"/>
                  </a:lnTo>
                  <a:lnTo>
                    <a:pt x="22" y="419"/>
                  </a:lnTo>
                  <a:lnTo>
                    <a:pt x="27" y="456"/>
                  </a:lnTo>
                  <a:lnTo>
                    <a:pt x="0" y="531"/>
                  </a:lnTo>
                  <a:close/>
                </a:path>
              </a:pathLst>
            </a:custGeom>
            <a:solidFill>
              <a:srgbClr val="FFCC00"/>
            </a:solidFill>
            <a:ln w="9525">
              <a:solidFill>
                <a:srgbClr val="C0C0C0"/>
              </a:solidFill>
              <a:round/>
              <a:headEnd/>
              <a:tailEnd/>
            </a:ln>
          </p:spPr>
          <p:txBody>
            <a:bodyPr wrap="none" anchor="ctr"/>
            <a:lstStyle/>
            <a:p>
              <a:endParaRPr lang="fr-FR"/>
            </a:p>
          </p:txBody>
        </p:sp>
        <p:sp>
          <p:nvSpPr>
            <p:cNvPr id="30729" name="Freeform 7"/>
            <p:cNvSpPr>
              <a:spLocks noChangeAspect="1"/>
            </p:cNvSpPr>
            <p:nvPr/>
          </p:nvSpPr>
          <p:spPr bwMode="blackWhite">
            <a:xfrm>
              <a:off x="5613400" y="1581440"/>
              <a:ext cx="350838" cy="214312"/>
            </a:xfrm>
            <a:custGeom>
              <a:avLst/>
              <a:gdLst>
                <a:gd name="T0" fmla="*/ 0 w 249"/>
                <a:gd name="T1" fmla="*/ 2147483647 h 121"/>
                <a:gd name="T2" fmla="*/ 2147483647 w 249"/>
                <a:gd name="T3" fmla="*/ 2147483647 h 121"/>
                <a:gd name="T4" fmla="*/ 2147483647 w 249"/>
                <a:gd name="T5" fmla="*/ 2147483647 h 121"/>
                <a:gd name="T6" fmla="*/ 2147483647 w 249"/>
                <a:gd name="T7" fmla="*/ 2147483647 h 121"/>
                <a:gd name="T8" fmla="*/ 2147483647 w 249"/>
                <a:gd name="T9" fmla="*/ 2147483647 h 121"/>
                <a:gd name="T10" fmla="*/ 2147483647 w 249"/>
                <a:gd name="T11" fmla="*/ 2147483647 h 121"/>
                <a:gd name="T12" fmla="*/ 2147483647 w 249"/>
                <a:gd name="T13" fmla="*/ 2147483647 h 121"/>
                <a:gd name="T14" fmla="*/ 2147483647 w 249"/>
                <a:gd name="T15" fmla="*/ 2147483647 h 121"/>
                <a:gd name="T16" fmla="*/ 2147483647 w 249"/>
                <a:gd name="T17" fmla="*/ 2147483647 h 121"/>
                <a:gd name="T18" fmla="*/ 2147483647 w 249"/>
                <a:gd name="T19" fmla="*/ 2147483647 h 121"/>
                <a:gd name="T20" fmla="*/ 2147483647 w 249"/>
                <a:gd name="T21" fmla="*/ 2147483647 h 121"/>
                <a:gd name="T22" fmla="*/ 2147483647 w 249"/>
                <a:gd name="T23" fmla="*/ 2147483647 h 121"/>
                <a:gd name="T24" fmla="*/ 2147483647 w 249"/>
                <a:gd name="T25" fmla="*/ 2147483647 h 121"/>
                <a:gd name="T26" fmla="*/ 2147483647 w 249"/>
                <a:gd name="T27" fmla="*/ 2147483647 h 121"/>
                <a:gd name="T28" fmla="*/ 2147483647 w 249"/>
                <a:gd name="T29" fmla="*/ 2147483647 h 121"/>
                <a:gd name="T30" fmla="*/ 2147483647 w 249"/>
                <a:gd name="T31" fmla="*/ 2147483647 h 121"/>
                <a:gd name="T32" fmla="*/ 2147483647 w 249"/>
                <a:gd name="T33" fmla="*/ 2147483647 h 121"/>
                <a:gd name="T34" fmla="*/ 2147483647 w 249"/>
                <a:gd name="T35" fmla="*/ 2147483647 h 121"/>
                <a:gd name="T36" fmla="*/ 2147483647 w 249"/>
                <a:gd name="T37" fmla="*/ 0 h 121"/>
                <a:gd name="T38" fmla="*/ 2147483647 w 249"/>
                <a:gd name="T39" fmla="*/ 2147483647 h 121"/>
                <a:gd name="T40" fmla="*/ 2147483647 w 249"/>
                <a:gd name="T41" fmla="*/ 2147483647 h 121"/>
                <a:gd name="T42" fmla="*/ 2147483647 w 249"/>
                <a:gd name="T43" fmla="*/ 2147483647 h 121"/>
                <a:gd name="T44" fmla="*/ 2147483647 w 249"/>
                <a:gd name="T45" fmla="*/ 2147483647 h 121"/>
                <a:gd name="T46" fmla="*/ 2147483647 w 249"/>
                <a:gd name="T47" fmla="*/ 2147483647 h 121"/>
                <a:gd name="T48" fmla="*/ 2147483647 w 249"/>
                <a:gd name="T49" fmla="*/ 2147483647 h 121"/>
                <a:gd name="T50" fmla="*/ 2147483647 w 249"/>
                <a:gd name="T51" fmla="*/ 2147483647 h 121"/>
                <a:gd name="T52" fmla="*/ 2147483647 w 249"/>
                <a:gd name="T53" fmla="*/ 2147483647 h 121"/>
                <a:gd name="T54" fmla="*/ 2147483647 w 249"/>
                <a:gd name="T55" fmla="*/ 2147483647 h 121"/>
                <a:gd name="T56" fmla="*/ 2147483647 w 249"/>
                <a:gd name="T57" fmla="*/ 2147483647 h 121"/>
                <a:gd name="T58" fmla="*/ 0 w 249"/>
                <a:gd name="T59" fmla="*/ 2147483647 h 1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9"/>
                <a:gd name="T91" fmla="*/ 0 h 121"/>
                <a:gd name="T92" fmla="*/ 249 w 249"/>
                <a:gd name="T93" fmla="*/ 121 h 1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9" h="121">
                  <a:moveTo>
                    <a:pt x="0" y="104"/>
                  </a:moveTo>
                  <a:lnTo>
                    <a:pt x="23" y="107"/>
                  </a:lnTo>
                  <a:lnTo>
                    <a:pt x="7" y="118"/>
                  </a:lnTo>
                  <a:lnTo>
                    <a:pt x="49" y="121"/>
                  </a:lnTo>
                  <a:lnTo>
                    <a:pt x="50" y="107"/>
                  </a:lnTo>
                  <a:lnTo>
                    <a:pt x="62" y="109"/>
                  </a:lnTo>
                  <a:lnTo>
                    <a:pt x="50" y="102"/>
                  </a:lnTo>
                  <a:lnTo>
                    <a:pt x="67" y="105"/>
                  </a:lnTo>
                  <a:lnTo>
                    <a:pt x="63" y="88"/>
                  </a:lnTo>
                  <a:lnTo>
                    <a:pt x="71" y="99"/>
                  </a:lnTo>
                  <a:lnTo>
                    <a:pt x="82" y="89"/>
                  </a:lnTo>
                  <a:lnTo>
                    <a:pt x="75" y="80"/>
                  </a:lnTo>
                  <a:lnTo>
                    <a:pt x="101" y="81"/>
                  </a:lnTo>
                  <a:lnTo>
                    <a:pt x="94" y="75"/>
                  </a:lnTo>
                  <a:lnTo>
                    <a:pt x="105" y="76"/>
                  </a:lnTo>
                  <a:lnTo>
                    <a:pt x="112" y="65"/>
                  </a:lnTo>
                  <a:lnTo>
                    <a:pt x="237" y="26"/>
                  </a:lnTo>
                  <a:lnTo>
                    <a:pt x="249" y="10"/>
                  </a:lnTo>
                  <a:lnTo>
                    <a:pt x="225" y="0"/>
                  </a:lnTo>
                  <a:lnTo>
                    <a:pt x="173" y="24"/>
                  </a:lnTo>
                  <a:lnTo>
                    <a:pt x="119" y="24"/>
                  </a:lnTo>
                  <a:lnTo>
                    <a:pt x="61" y="56"/>
                  </a:lnTo>
                  <a:lnTo>
                    <a:pt x="30" y="61"/>
                  </a:lnTo>
                  <a:lnTo>
                    <a:pt x="31" y="75"/>
                  </a:lnTo>
                  <a:lnTo>
                    <a:pt x="48" y="76"/>
                  </a:lnTo>
                  <a:lnTo>
                    <a:pt x="30" y="77"/>
                  </a:lnTo>
                  <a:lnTo>
                    <a:pt x="38" y="82"/>
                  </a:lnTo>
                  <a:lnTo>
                    <a:pt x="23" y="89"/>
                  </a:lnTo>
                  <a:lnTo>
                    <a:pt x="40" y="96"/>
                  </a:lnTo>
                  <a:lnTo>
                    <a:pt x="0" y="104"/>
                  </a:lnTo>
                  <a:close/>
                </a:path>
              </a:pathLst>
            </a:custGeom>
            <a:solidFill>
              <a:srgbClr val="94AC9E"/>
            </a:solidFill>
            <a:ln w="9525">
              <a:solidFill>
                <a:srgbClr val="D8E4EC"/>
              </a:solidFill>
              <a:round/>
              <a:headEnd/>
              <a:tailEnd/>
            </a:ln>
          </p:spPr>
          <p:txBody>
            <a:bodyPr wrap="none" anchor="ctr"/>
            <a:lstStyle/>
            <a:p>
              <a:endParaRPr lang="fr-FR"/>
            </a:p>
          </p:txBody>
        </p:sp>
        <p:sp>
          <p:nvSpPr>
            <p:cNvPr id="30730" name="Freeform 8"/>
            <p:cNvSpPr>
              <a:spLocks noChangeAspect="1"/>
            </p:cNvSpPr>
            <p:nvPr/>
          </p:nvSpPr>
          <p:spPr bwMode="blackWhite">
            <a:xfrm>
              <a:off x="6459538" y="1202027"/>
              <a:ext cx="61912" cy="26988"/>
            </a:xfrm>
            <a:custGeom>
              <a:avLst/>
              <a:gdLst>
                <a:gd name="T0" fmla="*/ 0 w 43"/>
                <a:gd name="T1" fmla="*/ 0 h 16"/>
                <a:gd name="T2" fmla="*/ 2147483647 w 43"/>
                <a:gd name="T3" fmla="*/ 2147483647 h 16"/>
                <a:gd name="T4" fmla="*/ 2147483647 w 43"/>
                <a:gd name="T5" fmla="*/ 2147483647 h 16"/>
                <a:gd name="T6" fmla="*/ 2147483647 w 43"/>
                <a:gd name="T7" fmla="*/ 2147483647 h 16"/>
                <a:gd name="T8" fmla="*/ 2147483647 w 43"/>
                <a:gd name="T9" fmla="*/ 2147483647 h 16"/>
                <a:gd name="T10" fmla="*/ 0 w 43"/>
                <a:gd name="T11" fmla="*/ 0 h 16"/>
                <a:gd name="T12" fmla="*/ 0 60000 65536"/>
                <a:gd name="T13" fmla="*/ 0 60000 65536"/>
                <a:gd name="T14" fmla="*/ 0 60000 65536"/>
                <a:gd name="T15" fmla="*/ 0 60000 65536"/>
                <a:gd name="T16" fmla="*/ 0 60000 65536"/>
                <a:gd name="T17" fmla="*/ 0 60000 65536"/>
                <a:gd name="T18" fmla="*/ 0 w 43"/>
                <a:gd name="T19" fmla="*/ 0 h 16"/>
                <a:gd name="T20" fmla="*/ 43 w 4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43" h="16">
                  <a:moveTo>
                    <a:pt x="0" y="0"/>
                  </a:moveTo>
                  <a:lnTo>
                    <a:pt x="20" y="13"/>
                  </a:lnTo>
                  <a:lnTo>
                    <a:pt x="12" y="16"/>
                  </a:lnTo>
                  <a:lnTo>
                    <a:pt x="29" y="16"/>
                  </a:lnTo>
                  <a:lnTo>
                    <a:pt x="43" y="7"/>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31" name="Freeform 9"/>
            <p:cNvSpPr>
              <a:spLocks noChangeAspect="1"/>
            </p:cNvSpPr>
            <p:nvPr/>
          </p:nvSpPr>
          <p:spPr bwMode="blackWhite">
            <a:xfrm>
              <a:off x="6472238" y="1125827"/>
              <a:ext cx="141287" cy="76200"/>
            </a:xfrm>
            <a:custGeom>
              <a:avLst/>
              <a:gdLst>
                <a:gd name="T0" fmla="*/ 0 w 103"/>
                <a:gd name="T1" fmla="*/ 2147483647 h 44"/>
                <a:gd name="T2" fmla="*/ 2147483647 w 103"/>
                <a:gd name="T3" fmla="*/ 2147483647 h 44"/>
                <a:gd name="T4" fmla="*/ 2147483647 w 103"/>
                <a:gd name="T5" fmla="*/ 0 h 44"/>
                <a:gd name="T6" fmla="*/ 2147483647 w 103"/>
                <a:gd name="T7" fmla="*/ 2147483647 h 44"/>
                <a:gd name="T8" fmla="*/ 2147483647 w 103"/>
                <a:gd name="T9" fmla="*/ 2147483647 h 44"/>
                <a:gd name="T10" fmla="*/ 2147483647 w 103"/>
                <a:gd name="T11" fmla="*/ 2147483647 h 44"/>
                <a:gd name="T12" fmla="*/ 2147483647 w 103"/>
                <a:gd name="T13" fmla="*/ 2147483647 h 44"/>
                <a:gd name="T14" fmla="*/ 0 w 103"/>
                <a:gd name="T15" fmla="*/ 2147483647 h 44"/>
                <a:gd name="T16" fmla="*/ 0 60000 65536"/>
                <a:gd name="T17" fmla="*/ 0 60000 65536"/>
                <a:gd name="T18" fmla="*/ 0 60000 65536"/>
                <a:gd name="T19" fmla="*/ 0 60000 65536"/>
                <a:gd name="T20" fmla="*/ 0 60000 65536"/>
                <a:gd name="T21" fmla="*/ 0 60000 65536"/>
                <a:gd name="T22" fmla="*/ 0 60000 65536"/>
                <a:gd name="T23" fmla="*/ 0 60000 65536"/>
                <a:gd name="T24" fmla="*/ 0 w 103"/>
                <a:gd name="T25" fmla="*/ 0 h 44"/>
                <a:gd name="T26" fmla="*/ 103 w 103"/>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3" h="44">
                  <a:moveTo>
                    <a:pt x="0" y="36"/>
                  </a:moveTo>
                  <a:lnTo>
                    <a:pt x="27" y="11"/>
                  </a:lnTo>
                  <a:lnTo>
                    <a:pt x="67" y="0"/>
                  </a:lnTo>
                  <a:lnTo>
                    <a:pt x="103" y="21"/>
                  </a:lnTo>
                  <a:lnTo>
                    <a:pt x="91" y="25"/>
                  </a:lnTo>
                  <a:lnTo>
                    <a:pt x="95" y="34"/>
                  </a:lnTo>
                  <a:lnTo>
                    <a:pt x="41" y="44"/>
                  </a:lnTo>
                  <a:lnTo>
                    <a:pt x="0" y="36"/>
                  </a:lnTo>
                  <a:close/>
                </a:path>
              </a:pathLst>
            </a:custGeom>
            <a:solidFill>
              <a:srgbClr val="94AC9E"/>
            </a:solidFill>
            <a:ln w="9525">
              <a:solidFill>
                <a:srgbClr val="D8E4EC"/>
              </a:solidFill>
              <a:round/>
              <a:headEnd/>
              <a:tailEnd/>
            </a:ln>
          </p:spPr>
          <p:txBody>
            <a:bodyPr wrap="none" anchor="ctr"/>
            <a:lstStyle/>
            <a:p>
              <a:endParaRPr lang="fr-FR"/>
            </a:p>
          </p:txBody>
        </p:sp>
        <p:sp>
          <p:nvSpPr>
            <p:cNvPr id="30732" name="Freeform 10"/>
            <p:cNvSpPr>
              <a:spLocks noChangeAspect="1"/>
            </p:cNvSpPr>
            <p:nvPr/>
          </p:nvSpPr>
          <p:spPr bwMode="blackWhite">
            <a:xfrm>
              <a:off x="6502400" y="1189327"/>
              <a:ext cx="161925" cy="93663"/>
            </a:xfrm>
            <a:custGeom>
              <a:avLst/>
              <a:gdLst>
                <a:gd name="T0" fmla="*/ 0 w 116"/>
                <a:gd name="T1" fmla="*/ 2147483647 h 52"/>
                <a:gd name="T2" fmla="*/ 2147483647 w 116"/>
                <a:gd name="T3" fmla="*/ 2147483647 h 52"/>
                <a:gd name="T4" fmla="*/ 2147483647 w 116"/>
                <a:gd name="T5" fmla="*/ 2147483647 h 52"/>
                <a:gd name="T6" fmla="*/ 2147483647 w 116"/>
                <a:gd name="T7" fmla="*/ 2147483647 h 52"/>
                <a:gd name="T8" fmla="*/ 2147483647 w 116"/>
                <a:gd name="T9" fmla="*/ 2147483647 h 52"/>
                <a:gd name="T10" fmla="*/ 2147483647 w 116"/>
                <a:gd name="T11" fmla="*/ 2147483647 h 52"/>
                <a:gd name="T12" fmla="*/ 2147483647 w 116"/>
                <a:gd name="T13" fmla="*/ 2147483647 h 52"/>
                <a:gd name="T14" fmla="*/ 2147483647 w 116"/>
                <a:gd name="T15" fmla="*/ 2147483647 h 52"/>
                <a:gd name="T16" fmla="*/ 2147483647 w 116"/>
                <a:gd name="T17" fmla="*/ 2147483647 h 52"/>
                <a:gd name="T18" fmla="*/ 2147483647 w 116"/>
                <a:gd name="T19" fmla="*/ 2147483647 h 52"/>
                <a:gd name="T20" fmla="*/ 2147483647 w 116"/>
                <a:gd name="T21" fmla="*/ 2147483647 h 52"/>
                <a:gd name="T22" fmla="*/ 2147483647 w 116"/>
                <a:gd name="T23" fmla="*/ 2147483647 h 52"/>
                <a:gd name="T24" fmla="*/ 2147483647 w 116"/>
                <a:gd name="T25" fmla="*/ 0 h 52"/>
                <a:gd name="T26" fmla="*/ 2147483647 w 116"/>
                <a:gd name="T27" fmla="*/ 2147483647 h 52"/>
                <a:gd name="T28" fmla="*/ 0 w 116"/>
                <a:gd name="T29" fmla="*/ 2147483647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52"/>
                <a:gd name="T47" fmla="*/ 116 w 116"/>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52">
                  <a:moveTo>
                    <a:pt x="0" y="22"/>
                  </a:moveTo>
                  <a:lnTo>
                    <a:pt x="22" y="25"/>
                  </a:lnTo>
                  <a:lnTo>
                    <a:pt x="36" y="44"/>
                  </a:lnTo>
                  <a:lnTo>
                    <a:pt x="47" y="39"/>
                  </a:lnTo>
                  <a:lnTo>
                    <a:pt x="96" y="52"/>
                  </a:lnTo>
                  <a:lnTo>
                    <a:pt x="111" y="46"/>
                  </a:lnTo>
                  <a:lnTo>
                    <a:pt x="99" y="33"/>
                  </a:lnTo>
                  <a:lnTo>
                    <a:pt x="109" y="37"/>
                  </a:lnTo>
                  <a:lnTo>
                    <a:pt x="116" y="15"/>
                  </a:lnTo>
                  <a:lnTo>
                    <a:pt x="92" y="5"/>
                  </a:lnTo>
                  <a:lnTo>
                    <a:pt x="66" y="20"/>
                  </a:lnTo>
                  <a:lnTo>
                    <a:pt x="86" y="11"/>
                  </a:lnTo>
                  <a:lnTo>
                    <a:pt x="74" y="0"/>
                  </a:lnTo>
                  <a:lnTo>
                    <a:pt x="34" y="4"/>
                  </a:lnTo>
                  <a:lnTo>
                    <a:pt x="0" y="22"/>
                  </a:lnTo>
                  <a:close/>
                </a:path>
              </a:pathLst>
            </a:custGeom>
            <a:solidFill>
              <a:srgbClr val="94AC9E"/>
            </a:solidFill>
            <a:ln w="9525">
              <a:solidFill>
                <a:srgbClr val="D8E4EC"/>
              </a:solidFill>
              <a:round/>
              <a:headEnd/>
              <a:tailEnd/>
            </a:ln>
          </p:spPr>
          <p:txBody>
            <a:bodyPr wrap="none" anchor="ctr"/>
            <a:lstStyle/>
            <a:p>
              <a:endParaRPr lang="fr-FR"/>
            </a:p>
          </p:txBody>
        </p:sp>
        <p:sp>
          <p:nvSpPr>
            <p:cNvPr id="30733" name="Freeform 11"/>
            <p:cNvSpPr>
              <a:spLocks noChangeAspect="1"/>
            </p:cNvSpPr>
            <p:nvPr/>
          </p:nvSpPr>
          <p:spPr bwMode="blackWhite">
            <a:xfrm>
              <a:off x="4256088" y="2548227"/>
              <a:ext cx="177800" cy="334963"/>
            </a:xfrm>
            <a:custGeom>
              <a:avLst/>
              <a:gdLst>
                <a:gd name="T0" fmla="*/ 0 w 126"/>
                <a:gd name="T1" fmla="*/ 2147483647 h 192"/>
                <a:gd name="T2" fmla="*/ 2147483647 w 126"/>
                <a:gd name="T3" fmla="*/ 2147483647 h 192"/>
                <a:gd name="T4" fmla="*/ 2147483647 w 126"/>
                <a:gd name="T5" fmla="*/ 0 h 192"/>
                <a:gd name="T6" fmla="*/ 2147483647 w 126"/>
                <a:gd name="T7" fmla="*/ 0 h 192"/>
                <a:gd name="T8" fmla="*/ 2147483647 w 126"/>
                <a:gd name="T9" fmla="*/ 2147483647 h 192"/>
                <a:gd name="T10" fmla="*/ 2147483647 w 126"/>
                <a:gd name="T11" fmla="*/ 2147483647 h 192"/>
                <a:gd name="T12" fmla="*/ 2147483647 w 126"/>
                <a:gd name="T13" fmla="*/ 2147483647 h 192"/>
                <a:gd name="T14" fmla="*/ 2147483647 w 126"/>
                <a:gd name="T15" fmla="*/ 2147483647 h 192"/>
                <a:gd name="T16" fmla="*/ 2147483647 w 126"/>
                <a:gd name="T17" fmla="*/ 2147483647 h 192"/>
                <a:gd name="T18" fmla="*/ 2147483647 w 126"/>
                <a:gd name="T19" fmla="*/ 2147483647 h 192"/>
                <a:gd name="T20" fmla="*/ 2147483647 w 126"/>
                <a:gd name="T21" fmla="*/ 2147483647 h 192"/>
                <a:gd name="T22" fmla="*/ 2147483647 w 126"/>
                <a:gd name="T23" fmla="*/ 2147483647 h 192"/>
                <a:gd name="T24" fmla="*/ 2147483647 w 126"/>
                <a:gd name="T25" fmla="*/ 2147483647 h 192"/>
                <a:gd name="T26" fmla="*/ 2147483647 w 126"/>
                <a:gd name="T27" fmla="*/ 2147483647 h 192"/>
                <a:gd name="T28" fmla="*/ 2147483647 w 126"/>
                <a:gd name="T29" fmla="*/ 2147483647 h 192"/>
                <a:gd name="T30" fmla="*/ 2147483647 w 126"/>
                <a:gd name="T31" fmla="*/ 2147483647 h 192"/>
                <a:gd name="T32" fmla="*/ 2147483647 w 126"/>
                <a:gd name="T33" fmla="*/ 2147483647 h 192"/>
                <a:gd name="T34" fmla="*/ 2147483647 w 126"/>
                <a:gd name="T35" fmla="*/ 2147483647 h 192"/>
                <a:gd name="T36" fmla="*/ 2147483647 w 126"/>
                <a:gd name="T37" fmla="*/ 2147483647 h 192"/>
                <a:gd name="T38" fmla="*/ 2147483647 w 126"/>
                <a:gd name="T39" fmla="*/ 2147483647 h 192"/>
                <a:gd name="T40" fmla="*/ 2147483647 w 126"/>
                <a:gd name="T41" fmla="*/ 2147483647 h 192"/>
                <a:gd name="T42" fmla="*/ 2147483647 w 126"/>
                <a:gd name="T43" fmla="*/ 2147483647 h 192"/>
                <a:gd name="T44" fmla="*/ 2147483647 w 126"/>
                <a:gd name="T45" fmla="*/ 2147483647 h 192"/>
                <a:gd name="T46" fmla="*/ 2147483647 w 126"/>
                <a:gd name="T47" fmla="*/ 2147483647 h 192"/>
                <a:gd name="T48" fmla="*/ 2147483647 w 126"/>
                <a:gd name="T49" fmla="*/ 2147483647 h 192"/>
                <a:gd name="T50" fmla="*/ 2147483647 w 126"/>
                <a:gd name="T51" fmla="*/ 2147483647 h 192"/>
                <a:gd name="T52" fmla="*/ 2147483647 w 126"/>
                <a:gd name="T53" fmla="*/ 2147483647 h 192"/>
                <a:gd name="T54" fmla="*/ 2147483647 w 126"/>
                <a:gd name="T55" fmla="*/ 2147483647 h 192"/>
                <a:gd name="T56" fmla="*/ 2147483647 w 126"/>
                <a:gd name="T57" fmla="*/ 2147483647 h 192"/>
                <a:gd name="T58" fmla="*/ 0 w 126"/>
                <a:gd name="T59" fmla="*/ 2147483647 h 1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6"/>
                <a:gd name="T91" fmla="*/ 0 h 192"/>
                <a:gd name="T92" fmla="*/ 126 w 126"/>
                <a:gd name="T93" fmla="*/ 192 h 1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6" h="192">
                  <a:moveTo>
                    <a:pt x="0" y="46"/>
                  </a:moveTo>
                  <a:lnTo>
                    <a:pt x="5" y="20"/>
                  </a:lnTo>
                  <a:lnTo>
                    <a:pt x="19" y="0"/>
                  </a:lnTo>
                  <a:lnTo>
                    <a:pt x="47" y="0"/>
                  </a:lnTo>
                  <a:lnTo>
                    <a:pt x="31" y="24"/>
                  </a:lnTo>
                  <a:lnTo>
                    <a:pt x="70" y="28"/>
                  </a:lnTo>
                  <a:lnTo>
                    <a:pt x="45" y="60"/>
                  </a:lnTo>
                  <a:lnTo>
                    <a:pt x="73" y="70"/>
                  </a:lnTo>
                  <a:lnTo>
                    <a:pt x="101" y="110"/>
                  </a:lnTo>
                  <a:lnTo>
                    <a:pt x="93" y="113"/>
                  </a:lnTo>
                  <a:lnTo>
                    <a:pt x="105" y="122"/>
                  </a:lnTo>
                  <a:lnTo>
                    <a:pt x="98" y="132"/>
                  </a:lnTo>
                  <a:lnTo>
                    <a:pt x="126" y="134"/>
                  </a:lnTo>
                  <a:lnTo>
                    <a:pt x="110" y="161"/>
                  </a:lnTo>
                  <a:lnTo>
                    <a:pt x="121" y="168"/>
                  </a:lnTo>
                  <a:lnTo>
                    <a:pt x="8" y="192"/>
                  </a:lnTo>
                  <a:lnTo>
                    <a:pt x="58" y="157"/>
                  </a:lnTo>
                  <a:lnTo>
                    <a:pt x="44" y="163"/>
                  </a:lnTo>
                  <a:lnTo>
                    <a:pt x="15" y="151"/>
                  </a:lnTo>
                  <a:lnTo>
                    <a:pt x="36" y="138"/>
                  </a:lnTo>
                  <a:lnTo>
                    <a:pt x="22" y="132"/>
                  </a:lnTo>
                  <a:lnTo>
                    <a:pt x="51" y="118"/>
                  </a:lnTo>
                  <a:lnTo>
                    <a:pt x="54" y="100"/>
                  </a:lnTo>
                  <a:lnTo>
                    <a:pt x="40" y="95"/>
                  </a:lnTo>
                  <a:lnTo>
                    <a:pt x="47" y="85"/>
                  </a:lnTo>
                  <a:lnTo>
                    <a:pt x="19" y="90"/>
                  </a:lnTo>
                  <a:lnTo>
                    <a:pt x="19" y="62"/>
                  </a:lnTo>
                  <a:lnTo>
                    <a:pt x="5" y="75"/>
                  </a:lnTo>
                  <a:lnTo>
                    <a:pt x="13" y="47"/>
                  </a:lnTo>
                  <a:lnTo>
                    <a:pt x="0" y="46"/>
                  </a:lnTo>
                  <a:close/>
                </a:path>
              </a:pathLst>
            </a:custGeom>
            <a:solidFill>
              <a:srgbClr val="FFFF99"/>
            </a:solidFill>
            <a:ln w="9525">
              <a:solidFill>
                <a:srgbClr val="C0C0C0"/>
              </a:solidFill>
              <a:round/>
              <a:headEnd/>
              <a:tailEnd/>
            </a:ln>
          </p:spPr>
          <p:txBody>
            <a:bodyPr wrap="none" anchor="ctr"/>
            <a:lstStyle/>
            <a:p>
              <a:endParaRPr lang="fr-FR"/>
            </a:p>
          </p:txBody>
        </p:sp>
        <p:sp>
          <p:nvSpPr>
            <p:cNvPr id="30734" name="Freeform 12"/>
            <p:cNvSpPr>
              <a:spLocks noChangeAspect="1"/>
            </p:cNvSpPr>
            <p:nvPr/>
          </p:nvSpPr>
          <p:spPr bwMode="blackWhite">
            <a:xfrm>
              <a:off x="2732088" y="4069052"/>
              <a:ext cx="307975" cy="325438"/>
            </a:xfrm>
            <a:custGeom>
              <a:avLst/>
              <a:gdLst>
                <a:gd name="T0" fmla="*/ 0 w 219"/>
                <a:gd name="T1" fmla="*/ 2147483647 h 186"/>
                <a:gd name="T2" fmla="*/ 2147483647 w 219"/>
                <a:gd name="T3" fmla="*/ 2147483647 h 186"/>
                <a:gd name="T4" fmla="*/ 2147483647 w 219"/>
                <a:gd name="T5" fmla="*/ 2147483647 h 186"/>
                <a:gd name="T6" fmla="*/ 2147483647 w 219"/>
                <a:gd name="T7" fmla="*/ 2147483647 h 186"/>
                <a:gd name="T8" fmla="*/ 2147483647 w 219"/>
                <a:gd name="T9" fmla="*/ 2147483647 h 186"/>
                <a:gd name="T10" fmla="*/ 2147483647 w 219"/>
                <a:gd name="T11" fmla="*/ 2147483647 h 186"/>
                <a:gd name="T12" fmla="*/ 2147483647 w 219"/>
                <a:gd name="T13" fmla="*/ 2147483647 h 186"/>
                <a:gd name="T14" fmla="*/ 2147483647 w 219"/>
                <a:gd name="T15" fmla="*/ 2147483647 h 186"/>
                <a:gd name="T16" fmla="*/ 2147483647 w 219"/>
                <a:gd name="T17" fmla="*/ 2147483647 h 186"/>
                <a:gd name="T18" fmla="*/ 2147483647 w 219"/>
                <a:gd name="T19" fmla="*/ 2147483647 h 186"/>
                <a:gd name="T20" fmla="*/ 2147483647 w 219"/>
                <a:gd name="T21" fmla="*/ 2147483647 h 186"/>
                <a:gd name="T22" fmla="*/ 2147483647 w 219"/>
                <a:gd name="T23" fmla="*/ 2147483647 h 186"/>
                <a:gd name="T24" fmla="*/ 2147483647 w 219"/>
                <a:gd name="T25" fmla="*/ 2147483647 h 186"/>
                <a:gd name="T26" fmla="*/ 2147483647 w 219"/>
                <a:gd name="T27" fmla="*/ 2147483647 h 186"/>
                <a:gd name="T28" fmla="*/ 2147483647 w 219"/>
                <a:gd name="T29" fmla="*/ 2147483647 h 186"/>
                <a:gd name="T30" fmla="*/ 2147483647 w 219"/>
                <a:gd name="T31" fmla="*/ 2147483647 h 186"/>
                <a:gd name="T32" fmla="*/ 2147483647 w 219"/>
                <a:gd name="T33" fmla="*/ 2147483647 h 186"/>
                <a:gd name="T34" fmla="*/ 2147483647 w 219"/>
                <a:gd name="T35" fmla="*/ 2147483647 h 186"/>
                <a:gd name="T36" fmla="*/ 2147483647 w 219"/>
                <a:gd name="T37" fmla="*/ 2147483647 h 186"/>
                <a:gd name="T38" fmla="*/ 2147483647 w 219"/>
                <a:gd name="T39" fmla="*/ 2147483647 h 186"/>
                <a:gd name="T40" fmla="*/ 2147483647 w 219"/>
                <a:gd name="T41" fmla="*/ 2147483647 h 186"/>
                <a:gd name="T42" fmla="*/ 2147483647 w 219"/>
                <a:gd name="T43" fmla="*/ 2147483647 h 186"/>
                <a:gd name="T44" fmla="*/ 2147483647 w 219"/>
                <a:gd name="T45" fmla="*/ 0 h 186"/>
                <a:gd name="T46" fmla="*/ 2147483647 w 219"/>
                <a:gd name="T47" fmla="*/ 2147483647 h 186"/>
                <a:gd name="T48" fmla="*/ 2147483647 w 219"/>
                <a:gd name="T49" fmla="*/ 2147483647 h 186"/>
                <a:gd name="T50" fmla="*/ 2147483647 w 219"/>
                <a:gd name="T51" fmla="*/ 2147483647 h 186"/>
                <a:gd name="T52" fmla="*/ 2147483647 w 219"/>
                <a:gd name="T53" fmla="*/ 2147483647 h 186"/>
                <a:gd name="T54" fmla="*/ 2147483647 w 219"/>
                <a:gd name="T55" fmla="*/ 2147483647 h 186"/>
                <a:gd name="T56" fmla="*/ 2147483647 w 219"/>
                <a:gd name="T57" fmla="*/ 2147483647 h 186"/>
                <a:gd name="T58" fmla="*/ 0 w 219"/>
                <a:gd name="T59" fmla="*/ 2147483647 h 1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9"/>
                <a:gd name="T91" fmla="*/ 0 h 186"/>
                <a:gd name="T92" fmla="*/ 219 w 219"/>
                <a:gd name="T93" fmla="*/ 186 h 1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9" h="186">
                  <a:moveTo>
                    <a:pt x="0" y="51"/>
                  </a:moveTo>
                  <a:lnTo>
                    <a:pt x="21" y="83"/>
                  </a:lnTo>
                  <a:lnTo>
                    <a:pt x="52" y="87"/>
                  </a:lnTo>
                  <a:lnTo>
                    <a:pt x="63" y="101"/>
                  </a:lnTo>
                  <a:lnTo>
                    <a:pt x="93" y="98"/>
                  </a:lnTo>
                  <a:lnTo>
                    <a:pt x="90" y="155"/>
                  </a:lnTo>
                  <a:lnTo>
                    <a:pt x="104" y="178"/>
                  </a:lnTo>
                  <a:lnTo>
                    <a:pt x="123" y="186"/>
                  </a:lnTo>
                  <a:lnTo>
                    <a:pt x="162" y="163"/>
                  </a:lnTo>
                  <a:lnTo>
                    <a:pt x="146" y="160"/>
                  </a:lnTo>
                  <a:lnTo>
                    <a:pt x="138" y="129"/>
                  </a:lnTo>
                  <a:lnTo>
                    <a:pt x="167" y="135"/>
                  </a:lnTo>
                  <a:lnTo>
                    <a:pt x="207" y="116"/>
                  </a:lnTo>
                  <a:lnTo>
                    <a:pt x="195" y="101"/>
                  </a:lnTo>
                  <a:lnTo>
                    <a:pt x="209" y="86"/>
                  </a:lnTo>
                  <a:lnTo>
                    <a:pt x="203" y="75"/>
                  </a:lnTo>
                  <a:lnTo>
                    <a:pt x="219" y="64"/>
                  </a:lnTo>
                  <a:lnTo>
                    <a:pt x="199" y="62"/>
                  </a:lnTo>
                  <a:lnTo>
                    <a:pt x="199" y="47"/>
                  </a:lnTo>
                  <a:lnTo>
                    <a:pt x="168" y="31"/>
                  </a:lnTo>
                  <a:lnTo>
                    <a:pt x="181" y="26"/>
                  </a:lnTo>
                  <a:lnTo>
                    <a:pt x="86" y="29"/>
                  </a:lnTo>
                  <a:lnTo>
                    <a:pt x="55" y="0"/>
                  </a:lnTo>
                  <a:lnTo>
                    <a:pt x="56" y="13"/>
                  </a:lnTo>
                  <a:lnTo>
                    <a:pt x="29" y="25"/>
                  </a:lnTo>
                  <a:lnTo>
                    <a:pt x="37" y="47"/>
                  </a:lnTo>
                  <a:lnTo>
                    <a:pt x="27" y="55"/>
                  </a:lnTo>
                  <a:lnTo>
                    <a:pt x="21" y="34"/>
                  </a:lnTo>
                  <a:lnTo>
                    <a:pt x="31" y="7"/>
                  </a:lnTo>
                  <a:lnTo>
                    <a:pt x="0" y="51"/>
                  </a:lnTo>
                  <a:close/>
                </a:path>
              </a:pathLst>
            </a:custGeom>
            <a:solidFill>
              <a:srgbClr val="FFFF99"/>
            </a:solidFill>
            <a:ln w="9525">
              <a:solidFill>
                <a:srgbClr val="C0C0C0"/>
              </a:solidFill>
              <a:round/>
              <a:headEnd/>
              <a:tailEnd/>
            </a:ln>
          </p:spPr>
          <p:txBody>
            <a:bodyPr wrap="none" anchor="ctr"/>
            <a:lstStyle/>
            <a:p>
              <a:endParaRPr lang="fr-FR"/>
            </a:p>
          </p:txBody>
        </p:sp>
        <p:sp>
          <p:nvSpPr>
            <p:cNvPr id="30735" name="Freeform 13"/>
            <p:cNvSpPr>
              <a:spLocks noChangeAspect="1"/>
            </p:cNvSpPr>
            <p:nvPr/>
          </p:nvSpPr>
          <p:spPr bwMode="blackWhite">
            <a:xfrm>
              <a:off x="4611688" y="3454690"/>
              <a:ext cx="350837" cy="407987"/>
            </a:xfrm>
            <a:custGeom>
              <a:avLst/>
              <a:gdLst>
                <a:gd name="T0" fmla="*/ 0 w 254"/>
                <a:gd name="T1" fmla="*/ 2147483647 h 237"/>
                <a:gd name="T2" fmla="*/ 0 w 254"/>
                <a:gd name="T3" fmla="*/ 2147483647 h 237"/>
                <a:gd name="T4" fmla="*/ 2147483647 w 254"/>
                <a:gd name="T5" fmla="*/ 0 h 237"/>
                <a:gd name="T6" fmla="*/ 2147483647 w 254"/>
                <a:gd name="T7" fmla="*/ 2147483647 h 237"/>
                <a:gd name="T8" fmla="*/ 2147483647 w 254"/>
                <a:gd name="T9" fmla="*/ 2147483647 h 237"/>
                <a:gd name="T10" fmla="*/ 2147483647 w 254"/>
                <a:gd name="T11" fmla="*/ 2147483647 h 237"/>
                <a:gd name="T12" fmla="*/ 2147483647 w 254"/>
                <a:gd name="T13" fmla="*/ 2147483647 h 237"/>
                <a:gd name="T14" fmla="*/ 2147483647 w 254"/>
                <a:gd name="T15" fmla="*/ 2147483647 h 237"/>
                <a:gd name="T16" fmla="*/ 2147483647 w 254"/>
                <a:gd name="T17" fmla="*/ 2147483647 h 237"/>
                <a:gd name="T18" fmla="*/ 2147483647 w 254"/>
                <a:gd name="T19" fmla="*/ 2147483647 h 237"/>
                <a:gd name="T20" fmla="*/ 2147483647 w 254"/>
                <a:gd name="T21" fmla="*/ 2147483647 h 237"/>
                <a:gd name="T22" fmla="*/ 2147483647 w 254"/>
                <a:gd name="T23" fmla="*/ 2147483647 h 237"/>
                <a:gd name="T24" fmla="*/ 2147483647 w 254"/>
                <a:gd name="T25" fmla="*/ 2147483647 h 237"/>
                <a:gd name="T26" fmla="*/ 2147483647 w 254"/>
                <a:gd name="T27" fmla="*/ 2147483647 h 237"/>
                <a:gd name="T28" fmla="*/ 2147483647 w 254"/>
                <a:gd name="T29" fmla="*/ 2147483647 h 237"/>
                <a:gd name="T30" fmla="*/ 2147483647 w 254"/>
                <a:gd name="T31" fmla="*/ 2147483647 h 237"/>
                <a:gd name="T32" fmla="*/ 2147483647 w 254"/>
                <a:gd name="T33" fmla="*/ 2147483647 h 237"/>
                <a:gd name="T34" fmla="*/ 2147483647 w 254"/>
                <a:gd name="T35" fmla="*/ 2147483647 h 237"/>
                <a:gd name="T36" fmla="*/ 0 w 254"/>
                <a:gd name="T37" fmla="*/ 2147483647 h 2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4"/>
                <a:gd name="T58" fmla="*/ 0 h 237"/>
                <a:gd name="T59" fmla="*/ 254 w 254"/>
                <a:gd name="T60" fmla="*/ 237 h 2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4" h="237">
                  <a:moveTo>
                    <a:pt x="0" y="122"/>
                  </a:moveTo>
                  <a:lnTo>
                    <a:pt x="0" y="50"/>
                  </a:lnTo>
                  <a:lnTo>
                    <a:pt x="32" y="0"/>
                  </a:lnTo>
                  <a:lnTo>
                    <a:pt x="93" y="14"/>
                  </a:lnTo>
                  <a:lnTo>
                    <a:pt x="104" y="31"/>
                  </a:lnTo>
                  <a:lnTo>
                    <a:pt x="153" y="50"/>
                  </a:lnTo>
                  <a:lnTo>
                    <a:pt x="170" y="43"/>
                  </a:lnTo>
                  <a:lnTo>
                    <a:pt x="171" y="18"/>
                  </a:lnTo>
                  <a:lnTo>
                    <a:pt x="187" y="6"/>
                  </a:lnTo>
                  <a:lnTo>
                    <a:pt x="254" y="26"/>
                  </a:lnTo>
                  <a:lnTo>
                    <a:pt x="246" y="54"/>
                  </a:lnTo>
                  <a:lnTo>
                    <a:pt x="254" y="193"/>
                  </a:lnTo>
                  <a:lnTo>
                    <a:pt x="254" y="226"/>
                  </a:lnTo>
                  <a:lnTo>
                    <a:pt x="239" y="226"/>
                  </a:lnTo>
                  <a:lnTo>
                    <a:pt x="239" y="237"/>
                  </a:lnTo>
                  <a:lnTo>
                    <a:pt x="109" y="168"/>
                  </a:lnTo>
                  <a:lnTo>
                    <a:pt x="92" y="176"/>
                  </a:lnTo>
                  <a:lnTo>
                    <a:pt x="38" y="167"/>
                  </a:lnTo>
                  <a:lnTo>
                    <a:pt x="0" y="122"/>
                  </a:lnTo>
                  <a:close/>
                </a:path>
              </a:pathLst>
            </a:custGeom>
            <a:solidFill>
              <a:srgbClr val="94AC9E"/>
            </a:solidFill>
            <a:ln w="9525">
              <a:solidFill>
                <a:schemeClr val="bg1"/>
              </a:solidFill>
              <a:round/>
              <a:headEnd/>
              <a:tailEnd/>
            </a:ln>
          </p:spPr>
          <p:txBody>
            <a:bodyPr wrap="none" anchor="ctr"/>
            <a:lstStyle/>
            <a:p>
              <a:endParaRPr lang="fr-FR"/>
            </a:p>
          </p:txBody>
        </p:sp>
        <p:sp>
          <p:nvSpPr>
            <p:cNvPr id="30736" name="Freeform 14"/>
            <p:cNvSpPr>
              <a:spLocks noChangeAspect="1"/>
            </p:cNvSpPr>
            <p:nvPr/>
          </p:nvSpPr>
          <p:spPr bwMode="blackWhite">
            <a:xfrm>
              <a:off x="6950075" y="1259177"/>
              <a:ext cx="169863" cy="103188"/>
            </a:xfrm>
            <a:custGeom>
              <a:avLst/>
              <a:gdLst>
                <a:gd name="T0" fmla="*/ 0 w 119"/>
                <a:gd name="T1" fmla="*/ 2147483647 h 59"/>
                <a:gd name="T2" fmla="*/ 2147483647 w 119"/>
                <a:gd name="T3" fmla="*/ 2147483647 h 59"/>
                <a:gd name="T4" fmla="*/ 2147483647 w 119"/>
                <a:gd name="T5" fmla="*/ 2147483647 h 59"/>
                <a:gd name="T6" fmla="*/ 2147483647 w 119"/>
                <a:gd name="T7" fmla="*/ 2147483647 h 59"/>
                <a:gd name="T8" fmla="*/ 2147483647 w 119"/>
                <a:gd name="T9" fmla="*/ 2147483647 h 59"/>
                <a:gd name="T10" fmla="*/ 2147483647 w 119"/>
                <a:gd name="T11" fmla="*/ 2147483647 h 59"/>
                <a:gd name="T12" fmla="*/ 2147483647 w 119"/>
                <a:gd name="T13" fmla="*/ 2147483647 h 59"/>
                <a:gd name="T14" fmla="*/ 2147483647 w 119"/>
                <a:gd name="T15" fmla="*/ 2147483647 h 59"/>
                <a:gd name="T16" fmla="*/ 2147483647 w 119"/>
                <a:gd name="T17" fmla="*/ 2147483647 h 59"/>
                <a:gd name="T18" fmla="*/ 2147483647 w 119"/>
                <a:gd name="T19" fmla="*/ 2147483647 h 59"/>
                <a:gd name="T20" fmla="*/ 2147483647 w 119"/>
                <a:gd name="T21" fmla="*/ 2147483647 h 59"/>
                <a:gd name="T22" fmla="*/ 2147483647 w 119"/>
                <a:gd name="T23" fmla="*/ 2147483647 h 59"/>
                <a:gd name="T24" fmla="*/ 2147483647 w 119"/>
                <a:gd name="T25" fmla="*/ 2147483647 h 59"/>
                <a:gd name="T26" fmla="*/ 2147483647 w 119"/>
                <a:gd name="T27" fmla="*/ 0 h 59"/>
                <a:gd name="T28" fmla="*/ 2147483647 w 119"/>
                <a:gd name="T29" fmla="*/ 2147483647 h 59"/>
                <a:gd name="T30" fmla="*/ 0 w 119"/>
                <a:gd name="T31" fmla="*/ 2147483647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9"/>
                <a:gd name="T49" fmla="*/ 0 h 59"/>
                <a:gd name="T50" fmla="*/ 119 w 119"/>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9" h="59">
                  <a:moveTo>
                    <a:pt x="0" y="46"/>
                  </a:moveTo>
                  <a:lnTo>
                    <a:pt x="28" y="54"/>
                  </a:lnTo>
                  <a:lnTo>
                    <a:pt x="34" y="45"/>
                  </a:lnTo>
                  <a:lnTo>
                    <a:pt x="40" y="59"/>
                  </a:lnTo>
                  <a:lnTo>
                    <a:pt x="53" y="53"/>
                  </a:lnTo>
                  <a:lnTo>
                    <a:pt x="51" y="40"/>
                  </a:lnTo>
                  <a:lnTo>
                    <a:pt x="64" y="48"/>
                  </a:lnTo>
                  <a:lnTo>
                    <a:pt x="71" y="26"/>
                  </a:lnTo>
                  <a:lnTo>
                    <a:pt x="82" y="25"/>
                  </a:lnTo>
                  <a:lnTo>
                    <a:pt x="85" y="44"/>
                  </a:lnTo>
                  <a:lnTo>
                    <a:pt x="111" y="29"/>
                  </a:lnTo>
                  <a:lnTo>
                    <a:pt x="103" y="12"/>
                  </a:lnTo>
                  <a:lnTo>
                    <a:pt x="119" y="8"/>
                  </a:lnTo>
                  <a:lnTo>
                    <a:pt x="103" y="0"/>
                  </a:lnTo>
                  <a:lnTo>
                    <a:pt x="58" y="8"/>
                  </a:lnTo>
                  <a:lnTo>
                    <a:pt x="0" y="46"/>
                  </a:lnTo>
                  <a:close/>
                </a:path>
              </a:pathLst>
            </a:custGeom>
            <a:solidFill>
              <a:srgbClr val="94AC9E"/>
            </a:solidFill>
            <a:ln w="9525">
              <a:solidFill>
                <a:srgbClr val="D8E4EC"/>
              </a:solidFill>
              <a:round/>
              <a:headEnd/>
              <a:tailEnd/>
            </a:ln>
          </p:spPr>
          <p:txBody>
            <a:bodyPr wrap="none" anchor="ctr"/>
            <a:lstStyle/>
            <a:p>
              <a:endParaRPr lang="fr-FR"/>
            </a:p>
          </p:txBody>
        </p:sp>
        <p:sp>
          <p:nvSpPr>
            <p:cNvPr id="30737" name="Freeform 15"/>
            <p:cNvSpPr>
              <a:spLocks noChangeAspect="1"/>
            </p:cNvSpPr>
            <p:nvPr/>
          </p:nvSpPr>
          <p:spPr bwMode="blackWhite">
            <a:xfrm>
              <a:off x="1566863" y="2900652"/>
              <a:ext cx="1308100" cy="792163"/>
            </a:xfrm>
            <a:custGeom>
              <a:avLst/>
              <a:gdLst>
                <a:gd name="T0" fmla="*/ 2147483647 w 936"/>
                <a:gd name="T1" fmla="*/ 2147483647 h 455"/>
                <a:gd name="T2" fmla="*/ 2147483647 w 936"/>
                <a:gd name="T3" fmla="*/ 2147483647 h 455"/>
                <a:gd name="T4" fmla="*/ 2147483647 w 936"/>
                <a:gd name="T5" fmla="*/ 2147483647 h 455"/>
                <a:gd name="T6" fmla="*/ 2147483647 w 936"/>
                <a:gd name="T7" fmla="*/ 2147483647 h 455"/>
                <a:gd name="T8" fmla="*/ 2147483647 w 936"/>
                <a:gd name="T9" fmla="*/ 2147483647 h 455"/>
                <a:gd name="T10" fmla="*/ 2147483647 w 936"/>
                <a:gd name="T11" fmla="*/ 2147483647 h 455"/>
                <a:gd name="T12" fmla="*/ 2147483647 w 936"/>
                <a:gd name="T13" fmla="*/ 2147483647 h 455"/>
                <a:gd name="T14" fmla="*/ 2147483647 w 936"/>
                <a:gd name="T15" fmla="*/ 2147483647 h 455"/>
                <a:gd name="T16" fmla="*/ 2147483647 w 936"/>
                <a:gd name="T17" fmla="*/ 2147483647 h 455"/>
                <a:gd name="T18" fmla="*/ 2147483647 w 936"/>
                <a:gd name="T19" fmla="*/ 2147483647 h 455"/>
                <a:gd name="T20" fmla="*/ 2147483647 w 936"/>
                <a:gd name="T21" fmla="*/ 2147483647 h 455"/>
                <a:gd name="T22" fmla="*/ 2147483647 w 936"/>
                <a:gd name="T23" fmla="*/ 2147483647 h 455"/>
                <a:gd name="T24" fmla="*/ 2147483647 w 936"/>
                <a:gd name="T25" fmla="*/ 2147483647 h 455"/>
                <a:gd name="T26" fmla="*/ 2147483647 w 936"/>
                <a:gd name="T27" fmla="*/ 2147483647 h 455"/>
                <a:gd name="T28" fmla="*/ 2147483647 w 936"/>
                <a:gd name="T29" fmla="*/ 2147483647 h 455"/>
                <a:gd name="T30" fmla="*/ 2147483647 w 936"/>
                <a:gd name="T31" fmla="*/ 2147483647 h 455"/>
                <a:gd name="T32" fmla="*/ 2147483647 w 936"/>
                <a:gd name="T33" fmla="*/ 2147483647 h 455"/>
                <a:gd name="T34" fmla="*/ 2147483647 w 936"/>
                <a:gd name="T35" fmla="*/ 2147483647 h 455"/>
                <a:gd name="T36" fmla="*/ 2147483647 w 936"/>
                <a:gd name="T37" fmla="*/ 2147483647 h 455"/>
                <a:gd name="T38" fmla="*/ 2147483647 w 936"/>
                <a:gd name="T39" fmla="*/ 2147483647 h 455"/>
                <a:gd name="T40" fmla="*/ 2147483647 w 936"/>
                <a:gd name="T41" fmla="*/ 2147483647 h 455"/>
                <a:gd name="T42" fmla="*/ 2147483647 w 936"/>
                <a:gd name="T43" fmla="*/ 2147483647 h 455"/>
                <a:gd name="T44" fmla="*/ 2147483647 w 936"/>
                <a:gd name="T45" fmla="*/ 2147483647 h 455"/>
                <a:gd name="T46" fmla="*/ 2147483647 w 936"/>
                <a:gd name="T47" fmla="*/ 2147483647 h 455"/>
                <a:gd name="T48" fmla="*/ 2147483647 w 936"/>
                <a:gd name="T49" fmla="*/ 2147483647 h 455"/>
                <a:gd name="T50" fmla="*/ 2147483647 w 936"/>
                <a:gd name="T51" fmla="*/ 2147483647 h 455"/>
                <a:gd name="T52" fmla="*/ 2147483647 w 936"/>
                <a:gd name="T53" fmla="*/ 2147483647 h 455"/>
                <a:gd name="T54" fmla="*/ 2147483647 w 936"/>
                <a:gd name="T55" fmla="*/ 2147483647 h 455"/>
                <a:gd name="T56" fmla="*/ 2147483647 w 936"/>
                <a:gd name="T57" fmla="*/ 2147483647 h 455"/>
                <a:gd name="T58" fmla="*/ 2147483647 w 936"/>
                <a:gd name="T59" fmla="*/ 2147483647 h 455"/>
                <a:gd name="T60" fmla="*/ 2147483647 w 936"/>
                <a:gd name="T61" fmla="*/ 2147483647 h 455"/>
                <a:gd name="T62" fmla="*/ 2147483647 w 936"/>
                <a:gd name="T63" fmla="*/ 2147483647 h 455"/>
                <a:gd name="T64" fmla="*/ 2147483647 w 936"/>
                <a:gd name="T65" fmla="*/ 2147483647 h 455"/>
                <a:gd name="T66" fmla="*/ 2147483647 w 936"/>
                <a:gd name="T67" fmla="*/ 2147483647 h 455"/>
                <a:gd name="T68" fmla="*/ 2147483647 w 936"/>
                <a:gd name="T69" fmla="*/ 2147483647 h 455"/>
                <a:gd name="T70" fmla="*/ 2147483647 w 936"/>
                <a:gd name="T71" fmla="*/ 2147483647 h 455"/>
                <a:gd name="T72" fmla="*/ 2147483647 w 936"/>
                <a:gd name="T73" fmla="*/ 2147483647 h 455"/>
                <a:gd name="T74" fmla="*/ 2147483647 w 936"/>
                <a:gd name="T75" fmla="*/ 2147483647 h 455"/>
                <a:gd name="T76" fmla="*/ 2147483647 w 936"/>
                <a:gd name="T77" fmla="*/ 2147483647 h 455"/>
                <a:gd name="T78" fmla="*/ 2147483647 w 936"/>
                <a:gd name="T79" fmla="*/ 2147483647 h 455"/>
                <a:gd name="T80" fmla="*/ 2147483647 w 936"/>
                <a:gd name="T81" fmla="*/ 2147483647 h 455"/>
                <a:gd name="T82" fmla="*/ 2147483647 w 936"/>
                <a:gd name="T83" fmla="*/ 2147483647 h 455"/>
                <a:gd name="T84" fmla="*/ 2147483647 w 936"/>
                <a:gd name="T85" fmla="*/ 2147483647 h 455"/>
                <a:gd name="T86" fmla="*/ 2147483647 w 936"/>
                <a:gd name="T87" fmla="*/ 2147483647 h 455"/>
                <a:gd name="T88" fmla="*/ 2147483647 w 936"/>
                <a:gd name="T89" fmla="*/ 0 h 455"/>
                <a:gd name="T90" fmla="*/ 2147483647 w 936"/>
                <a:gd name="T91" fmla="*/ 2147483647 h 455"/>
                <a:gd name="T92" fmla="*/ 2147483647 w 936"/>
                <a:gd name="T93" fmla="*/ 2147483647 h 455"/>
                <a:gd name="T94" fmla="*/ 0 w 936"/>
                <a:gd name="T95" fmla="*/ 2147483647 h 4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6"/>
                <a:gd name="T145" fmla="*/ 0 h 455"/>
                <a:gd name="T146" fmla="*/ 936 w 936"/>
                <a:gd name="T147" fmla="*/ 455 h 4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6" h="455">
                  <a:moveTo>
                    <a:pt x="0" y="25"/>
                  </a:moveTo>
                  <a:lnTo>
                    <a:pt x="10" y="62"/>
                  </a:lnTo>
                  <a:lnTo>
                    <a:pt x="24" y="66"/>
                  </a:lnTo>
                  <a:lnTo>
                    <a:pt x="13" y="69"/>
                  </a:lnTo>
                  <a:lnTo>
                    <a:pt x="5" y="181"/>
                  </a:lnTo>
                  <a:lnTo>
                    <a:pt x="29" y="225"/>
                  </a:lnTo>
                  <a:lnTo>
                    <a:pt x="44" y="225"/>
                  </a:lnTo>
                  <a:lnTo>
                    <a:pt x="37" y="241"/>
                  </a:lnTo>
                  <a:lnTo>
                    <a:pt x="68" y="288"/>
                  </a:lnTo>
                  <a:lnTo>
                    <a:pt x="99" y="300"/>
                  </a:lnTo>
                  <a:lnTo>
                    <a:pt x="123" y="327"/>
                  </a:lnTo>
                  <a:lnTo>
                    <a:pt x="161" y="324"/>
                  </a:lnTo>
                  <a:lnTo>
                    <a:pt x="222" y="350"/>
                  </a:lnTo>
                  <a:lnTo>
                    <a:pt x="296" y="339"/>
                  </a:lnTo>
                  <a:lnTo>
                    <a:pt x="341" y="388"/>
                  </a:lnTo>
                  <a:lnTo>
                    <a:pt x="375" y="375"/>
                  </a:lnTo>
                  <a:lnTo>
                    <a:pt x="416" y="433"/>
                  </a:lnTo>
                  <a:lnTo>
                    <a:pt x="447" y="444"/>
                  </a:lnTo>
                  <a:lnTo>
                    <a:pt x="444" y="411"/>
                  </a:lnTo>
                  <a:lnTo>
                    <a:pt x="478" y="391"/>
                  </a:lnTo>
                  <a:lnTo>
                    <a:pt x="481" y="376"/>
                  </a:lnTo>
                  <a:lnTo>
                    <a:pt x="529" y="375"/>
                  </a:lnTo>
                  <a:lnTo>
                    <a:pt x="571" y="388"/>
                  </a:lnTo>
                  <a:lnTo>
                    <a:pt x="572" y="369"/>
                  </a:lnTo>
                  <a:lnTo>
                    <a:pt x="556" y="365"/>
                  </a:lnTo>
                  <a:lnTo>
                    <a:pt x="591" y="365"/>
                  </a:lnTo>
                  <a:lnTo>
                    <a:pt x="594" y="355"/>
                  </a:lnTo>
                  <a:lnTo>
                    <a:pt x="595" y="366"/>
                  </a:lnTo>
                  <a:lnTo>
                    <a:pt x="662" y="371"/>
                  </a:lnTo>
                  <a:lnTo>
                    <a:pt x="679" y="386"/>
                  </a:lnTo>
                  <a:lnTo>
                    <a:pt x="683" y="417"/>
                  </a:lnTo>
                  <a:lnTo>
                    <a:pt x="704" y="455"/>
                  </a:lnTo>
                  <a:lnTo>
                    <a:pt x="716" y="454"/>
                  </a:lnTo>
                  <a:lnTo>
                    <a:pt x="722" y="424"/>
                  </a:lnTo>
                  <a:lnTo>
                    <a:pt x="699" y="355"/>
                  </a:lnTo>
                  <a:lnTo>
                    <a:pt x="713" y="327"/>
                  </a:lnTo>
                  <a:lnTo>
                    <a:pt x="795" y="270"/>
                  </a:lnTo>
                  <a:lnTo>
                    <a:pt x="779" y="265"/>
                  </a:lnTo>
                  <a:lnTo>
                    <a:pt x="794" y="262"/>
                  </a:lnTo>
                  <a:lnTo>
                    <a:pt x="782" y="243"/>
                  </a:lnTo>
                  <a:lnTo>
                    <a:pt x="785" y="227"/>
                  </a:lnTo>
                  <a:lnTo>
                    <a:pt x="768" y="214"/>
                  </a:lnTo>
                  <a:lnTo>
                    <a:pt x="785" y="224"/>
                  </a:lnTo>
                  <a:lnTo>
                    <a:pt x="779" y="203"/>
                  </a:lnTo>
                  <a:lnTo>
                    <a:pt x="792" y="197"/>
                  </a:lnTo>
                  <a:lnTo>
                    <a:pt x="794" y="241"/>
                  </a:lnTo>
                  <a:lnTo>
                    <a:pt x="806" y="215"/>
                  </a:lnTo>
                  <a:lnTo>
                    <a:pt x="798" y="194"/>
                  </a:lnTo>
                  <a:lnTo>
                    <a:pt x="807" y="206"/>
                  </a:lnTo>
                  <a:lnTo>
                    <a:pt x="824" y="171"/>
                  </a:lnTo>
                  <a:lnTo>
                    <a:pt x="889" y="155"/>
                  </a:lnTo>
                  <a:lnTo>
                    <a:pt x="872" y="145"/>
                  </a:lnTo>
                  <a:lnTo>
                    <a:pt x="885" y="117"/>
                  </a:lnTo>
                  <a:lnTo>
                    <a:pt x="934" y="97"/>
                  </a:lnTo>
                  <a:lnTo>
                    <a:pt x="936" y="86"/>
                  </a:lnTo>
                  <a:lnTo>
                    <a:pt x="924" y="76"/>
                  </a:lnTo>
                  <a:lnTo>
                    <a:pt x="924" y="50"/>
                  </a:lnTo>
                  <a:lnTo>
                    <a:pt x="897" y="42"/>
                  </a:lnTo>
                  <a:lnTo>
                    <a:pt x="876" y="84"/>
                  </a:lnTo>
                  <a:lnTo>
                    <a:pt x="794" y="100"/>
                  </a:lnTo>
                  <a:lnTo>
                    <a:pt x="788" y="119"/>
                  </a:lnTo>
                  <a:lnTo>
                    <a:pt x="740" y="126"/>
                  </a:lnTo>
                  <a:lnTo>
                    <a:pt x="743" y="132"/>
                  </a:lnTo>
                  <a:lnTo>
                    <a:pt x="695" y="158"/>
                  </a:lnTo>
                  <a:lnTo>
                    <a:pt x="675" y="158"/>
                  </a:lnTo>
                  <a:lnTo>
                    <a:pt x="674" y="150"/>
                  </a:lnTo>
                  <a:lnTo>
                    <a:pt x="678" y="143"/>
                  </a:lnTo>
                  <a:lnTo>
                    <a:pt x="683" y="137"/>
                  </a:lnTo>
                  <a:lnTo>
                    <a:pt x="685" y="129"/>
                  </a:lnTo>
                  <a:lnTo>
                    <a:pt x="678" y="109"/>
                  </a:lnTo>
                  <a:lnTo>
                    <a:pt x="661" y="117"/>
                  </a:lnTo>
                  <a:lnTo>
                    <a:pt x="667" y="85"/>
                  </a:lnTo>
                  <a:lnTo>
                    <a:pt x="643" y="76"/>
                  </a:lnTo>
                  <a:lnTo>
                    <a:pt x="623" y="97"/>
                  </a:lnTo>
                  <a:lnTo>
                    <a:pt x="616" y="151"/>
                  </a:lnTo>
                  <a:lnTo>
                    <a:pt x="601" y="152"/>
                  </a:lnTo>
                  <a:lnTo>
                    <a:pt x="596" y="128"/>
                  </a:lnTo>
                  <a:lnTo>
                    <a:pt x="609" y="87"/>
                  </a:lnTo>
                  <a:lnTo>
                    <a:pt x="597" y="94"/>
                  </a:lnTo>
                  <a:lnTo>
                    <a:pt x="618" y="72"/>
                  </a:lnTo>
                  <a:lnTo>
                    <a:pt x="660" y="71"/>
                  </a:lnTo>
                  <a:lnTo>
                    <a:pt x="653" y="60"/>
                  </a:lnTo>
                  <a:lnTo>
                    <a:pt x="650" y="60"/>
                  </a:lnTo>
                  <a:lnTo>
                    <a:pt x="588" y="54"/>
                  </a:lnTo>
                  <a:lnTo>
                    <a:pt x="597" y="41"/>
                  </a:lnTo>
                  <a:lnTo>
                    <a:pt x="558" y="58"/>
                  </a:lnTo>
                  <a:lnTo>
                    <a:pt x="529" y="58"/>
                  </a:lnTo>
                  <a:lnTo>
                    <a:pt x="565" y="30"/>
                  </a:lnTo>
                  <a:lnTo>
                    <a:pt x="488" y="14"/>
                  </a:lnTo>
                  <a:lnTo>
                    <a:pt x="479" y="0"/>
                  </a:lnTo>
                  <a:lnTo>
                    <a:pt x="478" y="9"/>
                  </a:lnTo>
                  <a:lnTo>
                    <a:pt x="30" y="9"/>
                  </a:lnTo>
                  <a:lnTo>
                    <a:pt x="40" y="27"/>
                  </a:lnTo>
                  <a:lnTo>
                    <a:pt x="29" y="42"/>
                  </a:lnTo>
                  <a:lnTo>
                    <a:pt x="32" y="27"/>
                  </a:lnTo>
                  <a:lnTo>
                    <a:pt x="0" y="25"/>
                  </a:lnTo>
                  <a:close/>
                </a:path>
              </a:pathLst>
            </a:custGeom>
            <a:solidFill>
              <a:srgbClr val="CCFFCC"/>
            </a:solidFill>
            <a:ln w="9525">
              <a:solidFill>
                <a:srgbClr val="C0C0C0"/>
              </a:solidFill>
              <a:round/>
              <a:headEnd/>
              <a:tailEnd/>
            </a:ln>
          </p:spPr>
          <p:txBody>
            <a:bodyPr wrap="none" anchor="ctr"/>
            <a:lstStyle/>
            <a:p>
              <a:endParaRPr lang="fr-FR"/>
            </a:p>
          </p:txBody>
        </p:sp>
        <p:sp>
          <p:nvSpPr>
            <p:cNvPr id="30738" name="Freeform 16"/>
            <p:cNvSpPr>
              <a:spLocks noChangeAspect="1"/>
            </p:cNvSpPr>
            <p:nvPr/>
          </p:nvSpPr>
          <p:spPr bwMode="blackWhite">
            <a:xfrm>
              <a:off x="5451475" y="1146465"/>
              <a:ext cx="112713" cy="63500"/>
            </a:xfrm>
            <a:custGeom>
              <a:avLst/>
              <a:gdLst>
                <a:gd name="T0" fmla="*/ 0 w 81"/>
                <a:gd name="T1" fmla="*/ 2147483647 h 35"/>
                <a:gd name="T2" fmla="*/ 2147483647 w 81"/>
                <a:gd name="T3" fmla="*/ 2147483647 h 35"/>
                <a:gd name="T4" fmla="*/ 2147483647 w 81"/>
                <a:gd name="T5" fmla="*/ 2147483647 h 35"/>
                <a:gd name="T6" fmla="*/ 2147483647 w 81"/>
                <a:gd name="T7" fmla="*/ 0 h 35"/>
                <a:gd name="T8" fmla="*/ 2147483647 w 81"/>
                <a:gd name="T9" fmla="*/ 0 h 35"/>
                <a:gd name="T10" fmla="*/ 2147483647 w 81"/>
                <a:gd name="T11" fmla="*/ 2147483647 h 35"/>
                <a:gd name="T12" fmla="*/ 2147483647 w 81"/>
                <a:gd name="T13" fmla="*/ 2147483647 h 35"/>
                <a:gd name="T14" fmla="*/ 2147483647 w 81"/>
                <a:gd name="T15" fmla="*/ 2147483647 h 35"/>
                <a:gd name="T16" fmla="*/ 2147483647 w 81"/>
                <a:gd name="T17" fmla="*/ 2147483647 h 35"/>
                <a:gd name="T18" fmla="*/ 2147483647 w 81"/>
                <a:gd name="T19" fmla="*/ 2147483647 h 35"/>
                <a:gd name="T20" fmla="*/ 0 w 81"/>
                <a:gd name="T21" fmla="*/ 2147483647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35"/>
                <a:gd name="T35" fmla="*/ 81 w 81"/>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35">
                  <a:moveTo>
                    <a:pt x="0" y="25"/>
                  </a:moveTo>
                  <a:lnTo>
                    <a:pt x="16" y="17"/>
                  </a:lnTo>
                  <a:lnTo>
                    <a:pt x="4" y="10"/>
                  </a:lnTo>
                  <a:lnTo>
                    <a:pt x="61" y="0"/>
                  </a:lnTo>
                  <a:lnTo>
                    <a:pt x="72" y="0"/>
                  </a:lnTo>
                  <a:lnTo>
                    <a:pt x="60" y="9"/>
                  </a:lnTo>
                  <a:lnTo>
                    <a:pt x="81" y="9"/>
                  </a:lnTo>
                  <a:lnTo>
                    <a:pt x="29" y="29"/>
                  </a:lnTo>
                  <a:lnTo>
                    <a:pt x="16" y="35"/>
                  </a:lnTo>
                  <a:lnTo>
                    <a:pt x="19" y="26"/>
                  </a:lnTo>
                  <a:lnTo>
                    <a:pt x="0" y="25"/>
                  </a:lnTo>
                  <a:close/>
                </a:path>
              </a:pathLst>
            </a:custGeom>
            <a:solidFill>
              <a:srgbClr val="94AC9E"/>
            </a:solidFill>
            <a:ln w="9525">
              <a:solidFill>
                <a:srgbClr val="D8E4EC"/>
              </a:solidFill>
              <a:round/>
              <a:headEnd/>
              <a:tailEnd/>
            </a:ln>
          </p:spPr>
          <p:txBody>
            <a:bodyPr wrap="none" anchor="ctr"/>
            <a:lstStyle/>
            <a:p>
              <a:endParaRPr lang="fr-FR"/>
            </a:p>
          </p:txBody>
        </p:sp>
        <p:sp>
          <p:nvSpPr>
            <p:cNvPr id="30739" name="Freeform 17"/>
            <p:cNvSpPr>
              <a:spLocks noChangeAspect="1"/>
            </p:cNvSpPr>
            <p:nvPr/>
          </p:nvSpPr>
          <p:spPr bwMode="blackWhite">
            <a:xfrm>
              <a:off x="5487988" y="2057690"/>
              <a:ext cx="44450" cy="33337"/>
            </a:xfrm>
            <a:custGeom>
              <a:avLst/>
              <a:gdLst>
                <a:gd name="T0" fmla="*/ 0 w 32"/>
                <a:gd name="T1" fmla="*/ 2147483647 h 18"/>
                <a:gd name="T2" fmla="*/ 2147483647 w 32"/>
                <a:gd name="T3" fmla="*/ 0 h 18"/>
                <a:gd name="T4" fmla="*/ 2147483647 w 32"/>
                <a:gd name="T5" fmla="*/ 2147483647 h 18"/>
                <a:gd name="T6" fmla="*/ 0 w 32"/>
                <a:gd name="T7" fmla="*/ 2147483647 h 18"/>
                <a:gd name="T8" fmla="*/ 0 60000 65536"/>
                <a:gd name="T9" fmla="*/ 0 60000 65536"/>
                <a:gd name="T10" fmla="*/ 0 60000 65536"/>
                <a:gd name="T11" fmla="*/ 0 60000 65536"/>
                <a:gd name="T12" fmla="*/ 0 w 32"/>
                <a:gd name="T13" fmla="*/ 0 h 18"/>
                <a:gd name="T14" fmla="*/ 32 w 32"/>
                <a:gd name="T15" fmla="*/ 18 h 18"/>
              </a:gdLst>
              <a:ahLst/>
              <a:cxnLst>
                <a:cxn ang="T8">
                  <a:pos x="T0" y="T1"/>
                </a:cxn>
                <a:cxn ang="T9">
                  <a:pos x="T2" y="T3"/>
                </a:cxn>
                <a:cxn ang="T10">
                  <a:pos x="T4" y="T5"/>
                </a:cxn>
                <a:cxn ang="T11">
                  <a:pos x="T6" y="T7"/>
                </a:cxn>
              </a:cxnLst>
              <a:rect l="T12" t="T13" r="T14" b="T15"/>
              <a:pathLst>
                <a:path w="32" h="18">
                  <a:moveTo>
                    <a:pt x="0" y="18"/>
                  </a:moveTo>
                  <a:lnTo>
                    <a:pt x="9" y="0"/>
                  </a:lnTo>
                  <a:lnTo>
                    <a:pt x="32" y="10"/>
                  </a:lnTo>
                  <a:lnTo>
                    <a:pt x="0" y="18"/>
                  </a:lnTo>
                  <a:close/>
                </a:path>
              </a:pathLst>
            </a:custGeom>
            <a:solidFill>
              <a:srgbClr val="94AC9E"/>
            </a:solidFill>
            <a:ln w="9525">
              <a:solidFill>
                <a:srgbClr val="D8E4EC"/>
              </a:solidFill>
              <a:round/>
              <a:headEnd/>
              <a:tailEnd/>
            </a:ln>
          </p:spPr>
          <p:txBody>
            <a:bodyPr wrap="none" anchor="ctr"/>
            <a:lstStyle/>
            <a:p>
              <a:endParaRPr lang="fr-FR"/>
            </a:p>
          </p:txBody>
        </p:sp>
        <p:sp>
          <p:nvSpPr>
            <p:cNvPr id="30740" name="Freeform 18"/>
            <p:cNvSpPr>
              <a:spLocks noChangeAspect="1"/>
            </p:cNvSpPr>
            <p:nvPr/>
          </p:nvSpPr>
          <p:spPr bwMode="blackWhite">
            <a:xfrm>
              <a:off x="5564188" y="1862427"/>
              <a:ext cx="139700" cy="131763"/>
            </a:xfrm>
            <a:custGeom>
              <a:avLst/>
              <a:gdLst>
                <a:gd name="T0" fmla="*/ 0 w 99"/>
                <a:gd name="T1" fmla="*/ 2147483647 h 75"/>
                <a:gd name="T2" fmla="*/ 2147483647 w 99"/>
                <a:gd name="T3" fmla="*/ 2147483647 h 75"/>
                <a:gd name="T4" fmla="*/ 2147483647 w 99"/>
                <a:gd name="T5" fmla="*/ 2147483647 h 75"/>
                <a:gd name="T6" fmla="*/ 2147483647 w 99"/>
                <a:gd name="T7" fmla="*/ 2147483647 h 75"/>
                <a:gd name="T8" fmla="*/ 2147483647 w 99"/>
                <a:gd name="T9" fmla="*/ 2147483647 h 75"/>
                <a:gd name="T10" fmla="*/ 2147483647 w 99"/>
                <a:gd name="T11" fmla="*/ 2147483647 h 75"/>
                <a:gd name="T12" fmla="*/ 2147483647 w 99"/>
                <a:gd name="T13" fmla="*/ 2147483647 h 75"/>
                <a:gd name="T14" fmla="*/ 2147483647 w 99"/>
                <a:gd name="T15" fmla="*/ 2147483647 h 75"/>
                <a:gd name="T16" fmla="*/ 2147483647 w 99"/>
                <a:gd name="T17" fmla="*/ 2147483647 h 75"/>
                <a:gd name="T18" fmla="*/ 2147483647 w 99"/>
                <a:gd name="T19" fmla="*/ 2147483647 h 75"/>
                <a:gd name="T20" fmla="*/ 2147483647 w 99"/>
                <a:gd name="T21" fmla="*/ 0 h 75"/>
                <a:gd name="T22" fmla="*/ 2147483647 w 99"/>
                <a:gd name="T23" fmla="*/ 2147483647 h 75"/>
                <a:gd name="T24" fmla="*/ 2147483647 w 99"/>
                <a:gd name="T25" fmla="*/ 2147483647 h 75"/>
                <a:gd name="T26" fmla="*/ 0 w 99"/>
                <a:gd name="T27" fmla="*/ 2147483647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9"/>
                <a:gd name="T43" fmla="*/ 0 h 75"/>
                <a:gd name="T44" fmla="*/ 99 w 99"/>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9" h="75">
                  <a:moveTo>
                    <a:pt x="0" y="36"/>
                  </a:moveTo>
                  <a:lnTo>
                    <a:pt x="7" y="53"/>
                  </a:lnTo>
                  <a:lnTo>
                    <a:pt x="19" y="48"/>
                  </a:lnTo>
                  <a:lnTo>
                    <a:pt x="31" y="58"/>
                  </a:lnTo>
                  <a:lnTo>
                    <a:pt x="40" y="53"/>
                  </a:lnTo>
                  <a:lnTo>
                    <a:pt x="36" y="71"/>
                  </a:lnTo>
                  <a:lnTo>
                    <a:pt x="99" y="75"/>
                  </a:lnTo>
                  <a:lnTo>
                    <a:pt x="75" y="61"/>
                  </a:lnTo>
                  <a:lnTo>
                    <a:pt x="62" y="38"/>
                  </a:lnTo>
                  <a:lnTo>
                    <a:pt x="65" y="13"/>
                  </a:lnTo>
                  <a:lnTo>
                    <a:pt x="80" y="0"/>
                  </a:lnTo>
                  <a:lnTo>
                    <a:pt x="26" y="5"/>
                  </a:lnTo>
                  <a:lnTo>
                    <a:pt x="13" y="36"/>
                  </a:lnTo>
                  <a:lnTo>
                    <a:pt x="0" y="36"/>
                  </a:lnTo>
                  <a:close/>
                </a:path>
              </a:pathLst>
            </a:custGeom>
            <a:solidFill>
              <a:srgbClr val="94AC9E"/>
            </a:solidFill>
            <a:ln w="9525">
              <a:solidFill>
                <a:srgbClr val="D8E4EC"/>
              </a:solidFill>
              <a:round/>
              <a:headEnd/>
              <a:tailEnd/>
            </a:ln>
          </p:spPr>
          <p:txBody>
            <a:bodyPr wrap="none" anchor="ctr"/>
            <a:lstStyle/>
            <a:p>
              <a:endParaRPr lang="fr-FR"/>
            </a:p>
          </p:txBody>
        </p:sp>
        <p:sp>
          <p:nvSpPr>
            <p:cNvPr id="30741" name="Freeform 19"/>
            <p:cNvSpPr>
              <a:spLocks noChangeAspect="1"/>
            </p:cNvSpPr>
            <p:nvPr/>
          </p:nvSpPr>
          <p:spPr bwMode="blackWhite">
            <a:xfrm>
              <a:off x="5811838" y="1114715"/>
              <a:ext cx="69850" cy="46037"/>
            </a:xfrm>
            <a:custGeom>
              <a:avLst/>
              <a:gdLst>
                <a:gd name="T0" fmla="*/ 0 w 49"/>
                <a:gd name="T1" fmla="*/ 2147483647 h 25"/>
                <a:gd name="T2" fmla="*/ 2147483647 w 49"/>
                <a:gd name="T3" fmla="*/ 2147483647 h 25"/>
                <a:gd name="T4" fmla="*/ 2147483647 w 49"/>
                <a:gd name="T5" fmla="*/ 2147483647 h 25"/>
                <a:gd name="T6" fmla="*/ 2147483647 w 49"/>
                <a:gd name="T7" fmla="*/ 0 h 25"/>
                <a:gd name="T8" fmla="*/ 0 w 49"/>
                <a:gd name="T9" fmla="*/ 2147483647 h 25"/>
                <a:gd name="T10" fmla="*/ 0 60000 65536"/>
                <a:gd name="T11" fmla="*/ 0 60000 65536"/>
                <a:gd name="T12" fmla="*/ 0 60000 65536"/>
                <a:gd name="T13" fmla="*/ 0 60000 65536"/>
                <a:gd name="T14" fmla="*/ 0 60000 65536"/>
                <a:gd name="T15" fmla="*/ 0 w 49"/>
                <a:gd name="T16" fmla="*/ 0 h 25"/>
                <a:gd name="T17" fmla="*/ 49 w 49"/>
                <a:gd name="T18" fmla="*/ 25 h 25"/>
              </a:gdLst>
              <a:ahLst/>
              <a:cxnLst>
                <a:cxn ang="T10">
                  <a:pos x="T0" y="T1"/>
                </a:cxn>
                <a:cxn ang="T11">
                  <a:pos x="T2" y="T3"/>
                </a:cxn>
                <a:cxn ang="T12">
                  <a:pos x="T4" y="T5"/>
                </a:cxn>
                <a:cxn ang="T13">
                  <a:pos x="T6" y="T7"/>
                </a:cxn>
                <a:cxn ang="T14">
                  <a:pos x="T8" y="T9"/>
                </a:cxn>
              </a:cxnLst>
              <a:rect l="T15" t="T16" r="T17" b="T18"/>
              <a:pathLst>
                <a:path w="49" h="25">
                  <a:moveTo>
                    <a:pt x="0" y="17"/>
                  </a:moveTo>
                  <a:lnTo>
                    <a:pt x="15" y="25"/>
                  </a:lnTo>
                  <a:lnTo>
                    <a:pt x="49" y="16"/>
                  </a:lnTo>
                  <a:lnTo>
                    <a:pt x="29" y="0"/>
                  </a:lnTo>
                  <a:lnTo>
                    <a:pt x="0" y="17"/>
                  </a:lnTo>
                  <a:close/>
                </a:path>
              </a:pathLst>
            </a:custGeom>
            <a:solidFill>
              <a:srgbClr val="94AC9E"/>
            </a:solidFill>
            <a:ln w="9525">
              <a:solidFill>
                <a:srgbClr val="D8E4EC"/>
              </a:solidFill>
              <a:round/>
              <a:headEnd/>
              <a:tailEnd/>
            </a:ln>
          </p:spPr>
          <p:txBody>
            <a:bodyPr wrap="none" anchor="ctr"/>
            <a:lstStyle/>
            <a:p>
              <a:endParaRPr lang="fr-FR"/>
            </a:p>
          </p:txBody>
        </p:sp>
        <p:sp>
          <p:nvSpPr>
            <p:cNvPr id="30742" name="Freeform 20"/>
            <p:cNvSpPr>
              <a:spLocks noChangeAspect="1"/>
            </p:cNvSpPr>
            <p:nvPr/>
          </p:nvSpPr>
          <p:spPr bwMode="blackWhite">
            <a:xfrm>
              <a:off x="6931025" y="1727490"/>
              <a:ext cx="133350" cy="92075"/>
            </a:xfrm>
            <a:custGeom>
              <a:avLst/>
              <a:gdLst>
                <a:gd name="T0" fmla="*/ 0 w 97"/>
                <a:gd name="T1" fmla="*/ 2147483647 h 53"/>
                <a:gd name="T2" fmla="*/ 2147483647 w 97"/>
                <a:gd name="T3" fmla="*/ 2147483647 h 53"/>
                <a:gd name="T4" fmla="*/ 2147483647 w 97"/>
                <a:gd name="T5" fmla="*/ 2147483647 h 53"/>
                <a:gd name="T6" fmla="*/ 2147483647 w 97"/>
                <a:gd name="T7" fmla="*/ 2147483647 h 53"/>
                <a:gd name="T8" fmla="*/ 2147483647 w 97"/>
                <a:gd name="T9" fmla="*/ 2147483647 h 53"/>
                <a:gd name="T10" fmla="*/ 2147483647 w 97"/>
                <a:gd name="T11" fmla="*/ 2147483647 h 53"/>
                <a:gd name="T12" fmla="*/ 2147483647 w 97"/>
                <a:gd name="T13" fmla="*/ 2147483647 h 53"/>
                <a:gd name="T14" fmla="*/ 2147483647 w 97"/>
                <a:gd name="T15" fmla="*/ 0 h 53"/>
                <a:gd name="T16" fmla="*/ 2147483647 w 97"/>
                <a:gd name="T17" fmla="*/ 2147483647 h 53"/>
                <a:gd name="T18" fmla="*/ 0 w 97"/>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7"/>
                <a:gd name="T31" fmla="*/ 0 h 53"/>
                <a:gd name="T32" fmla="*/ 97 w 97"/>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7" h="53">
                  <a:moveTo>
                    <a:pt x="0" y="45"/>
                  </a:moveTo>
                  <a:lnTo>
                    <a:pt x="8" y="53"/>
                  </a:lnTo>
                  <a:lnTo>
                    <a:pt x="89" y="43"/>
                  </a:lnTo>
                  <a:lnTo>
                    <a:pt x="97" y="25"/>
                  </a:lnTo>
                  <a:lnTo>
                    <a:pt x="74" y="12"/>
                  </a:lnTo>
                  <a:lnTo>
                    <a:pt x="55" y="17"/>
                  </a:lnTo>
                  <a:lnTo>
                    <a:pt x="59" y="5"/>
                  </a:lnTo>
                  <a:lnTo>
                    <a:pt x="47" y="0"/>
                  </a:lnTo>
                  <a:lnTo>
                    <a:pt x="10" y="40"/>
                  </a:lnTo>
                  <a:lnTo>
                    <a:pt x="0" y="45"/>
                  </a:lnTo>
                  <a:close/>
                </a:path>
              </a:pathLst>
            </a:custGeom>
            <a:solidFill>
              <a:srgbClr val="94AC9E"/>
            </a:solidFill>
            <a:ln w="9525">
              <a:solidFill>
                <a:srgbClr val="D8E4EC"/>
              </a:solidFill>
              <a:round/>
              <a:headEnd/>
              <a:tailEnd/>
            </a:ln>
          </p:spPr>
          <p:txBody>
            <a:bodyPr wrap="none" anchor="ctr"/>
            <a:lstStyle/>
            <a:p>
              <a:endParaRPr lang="fr-FR"/>
            </a:p>
          </p:txBody>
        </p:sp>
        <p:sp>
          <p:nvSpPr>
            <p:cNvPr id="30743" name="Freeform 21"/>
            <p:cNvSpPr>
              <a:spLocks noChangeAspect="1"/>
            </p:cNvSpPr>
            <p:nvPr/>
          </p:nvSpPr>
          <p:spPr bwMode="blackWhite">
            <a:xfrm>
              <a:off x="7775575" y="1994190"/>
              <a:ext cx="152400" cy="85725"/>
            </a:xfrm>
            <a:custGeom>
              <a:avLst/>
              <a:gdLst>
                <a:gd name="T0" fmla="*/ 0 w 108"/>
                <a:gd name="T1" fmla="*/ 2147483647 h 50"/>
                <a:gd name="T2" fmla="*/ 2147483647 w 108"/>
                <a:gd name="T3" fmla="*/ 2147483647 h 50"/>
                <a:gd name="T4" fmla="*/ 2147483647 w 108"/>
                <a:gd name="T5" fmla="*/ 0 h 50"/>
                <a:gd name="T6" fmla="*/ 2147483647 w 108"/>
                <a:gd name="T7" fmla="*/ 2147483647 h 50"/>
                <a:gd name="T8" fmla="*/ 2147483647 w 108"/>
                <a:gd name="T9" fmla="*/ 2147483647 h 50"/>
                <a:gd name="T10" fmla="*/ 2147483647 w 108"/>
                <a:gd name="T11" fmla="*/ 2147483647 h 50"/>
                <a:gd name="T12" fmla="*/ 2147483647 w 108"/>
                <a:gd name="T13" fmla="*/ 2147483647 h 50"/>
                <a:gd name="T14" fmla="*/ 2147483647 w 108"/>
                <a:gd name="T15" fmla="*/ 2147483647 h 50"/>
                <a:gd name="T16" fmla="*/ 2147483647 w 108"/>
                <a:gd name="T17" fmla="*/ 2147483647 h 50"/>
                <a:gd name="T18" fmla="*/ 2147483647 w 108"/>
                <a:gd name="T19" fmla="*/ 2147483647 h 50"/>
                <a:gd name="T20" fmla="*/ 2147483647 w 108"/>
                <a:gd name="T21" fmla="*/ 2147483647 h 50"/>
                <a:gd name="T22" fmla="*/ 0 w 108"/>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50"/>
                <a:gd name="T38" fmla="*/ 108 w 108"/>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50">
                  <a:moveTo>
                    <a:pt x="0" y="27"/>
                  </a:moveTo>
                  <a:lnTo>
                    <a:pt x="22" y="2"/>
                  </a:lnTo>
                  <a:lnTo>
                    <a:pt x="37" y="0"/>
                  </a:lnTo>
                  <a:lnTo>
                    <a:pt x="62" y="18"/>
                  </a:lnTo>
                  <a:lnTo>
                    <a:pt x="66" y="5"/>
                  </a:lnTo>
                  <a:lnTo>
                    <a:pt x="93" y="16"/>
                  </a:lnTo>
                  <a:lnTo>
                    <a:pt x="91" y="34"/>
                  </a:lnTo>
                  <a:lnTo>
                    <a:pt x="108" y="41"/>
                  </a:lnTo>
                  <a:lnTo>
                    <a:pt x="52" y="44"/>
                  </a:lnTo>
                  <a:lnTo>
                    <a:pt x="48" y="36"/>
                  </a:lnTo>
                  <a:lnTo>
                    <a:pt x="39" y="50"/>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744" name="Freeform 22"/>
            <p:cNvSpPr>
              <a:spLocks noChangeAspect="1"/>
            </p:cNvSpPr>
            <p:nvPr/>
          </p:nvSpPr>
          <p:spPr bwMode="blackWhite">
            <a:xfrm>
              <a:off x="7993063" y="2032290"/>
              <a:ext cx="103187" cy="44450"/>
            </a:xfrm>
            <a:custGeom>
              <a:avLst/>
              <a:gdLst>
                <a:gd name="T0" fmla="*/ 0 w 75"/>
                <a:gd name="T1" fmla="*/ 0 h 26"/>
                <a:gd name="T2" fmla="*/ 2147483647 w 75"/>
                <a:gd name="T3" fmla="*/ 2147483647 h 26"/>
                <a:gd name="T4" fmla="*/ 2147483647 w 75"/>
                <a:gd name="T5" fmla="*/ 2147483647 h 26"/>
                <a:gd name="T6" fmla="*/ 2147483647 w 75"/>
                <a:gd name="T7" fmla="*/ 2147483647 h 26"/>
                <a:gd name="T8" fmla="*/ 0 w 75"/>
                <a:gd name="T9" fmla="*/ 0 h 26"/>
                <a:gd name="T10" fmla="*/ 0 60000 65536"/>
                <a:gd name="T11" fmla="*/ 0 60000 65536"/>
                <a:gd name="T12" fmla="*/ 0 60000 65536"/>
                <a:gd name="T13" fmla="*/ 0 60000 65536"/>
                <a:gd name="T14" fmla="*/ 0 60000 65536"/>
                <a:gd name="T15" fmla="*/ 0 w 75"/>
                <a:gd name="T16" fmla="*/ 0 h 26"/>
                <a:gd name="T17" fmla="*/ 75 w 75"/>
                <a:gd name="T18" fmla="*/ 26 h 26"/>
              </a:gdLst>
              <a:ahLst/>
              <a:cxnLst>
                <a:cxn ang="T10">
                  <a:pos x="T0" y="T1"/>
                </a:cxn>
                <a:cxn ang="T11">
                  <a:pos x="T2" y="T3"/>
                </a:cxn>
                <a:cxn ang="T12">
                  <a:pos x="T4" y="T5"/>
                </a:cxn>
                <a:cxn ang="T13">
                  <a:pos x="T6" y="T7"/>
                </a:cxn>
                <a:cxn ang="T14">
                  <a:pos x="T8" y="T9"/>
                </a:cxn>
              </a:cxnLst>
              <a:rect l="T15" t="T16" r="T17" b="T18"/>
              <a:pathLst>
                <a:path w="75" h="26">
                  <a:moveTo>
                    <a:pt x="0" y="0"/>
                  </a:moveTo>
                  <a:lnTo>
                    <a:pt x="13" y="18"/>
                  </a:lnTo>
                  <a:lnTo>
                    <a:pt x="47" y="26"/>
                  </a:lnTo>
                  <a:lnTo>
                    <a:pt x="75" y="2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45" name="Freeform 23"/>
            <p:cNvSpPr>
              <a:spLocks noChangeAspect="1"/>
            </p:cNvSpPr>
            <p:nvPr/>
          </p:nvSpPr>
          <p:spPr bwMode="blackWhite">
            <a:xfrm>
              <a:off x="2835275" y="6055015"/>
              <a:ext cx="80963" cy="84137"/>
            </a:xfrm>
            <a:custGeom>
              <a:avLst/>
              <a:gdLst>
                <a:gd name="T0" fmla="*/ 0 w 58"/>
                <a:gd name="T1" fmla="*/ 0 h 50"/>
                <a:gd name="T2" fmla="*/ 2147483647 w 58"/>
                <a:gd name="T3" fmla="*/ 2147483647 h 50"/>
                <a:gd name="T4" fmla="*/ 2147483647 w 58"/>
                <a:gd name="T5" fmla="*/ 2147483647 h 50"/>
                <a:gd name="T6" fmla="*/ 2147483647 w 58"/>
                <a:gd name="T7" fmla="*/ 2147483647 h 50"/>
                <a:gd name="T8" fmla="*/ 0 w 58"/>
                <a:gd name="T9" fmla="*/ 0 h 50"/>
                <a:gd name="T10" fmla="*/ 0 60000 65536"/>
                <a:gd name="T11" fmla="*/ 0 60000 65536"/>
                <a:gd name="T12" fmla="*/ 0 60000 65536"/>
                <a:gd name="T13" fmla="*/ 0 60000 65536"/>
                <a:gd name="T14" fmla="*/ 0 60000 65536"/>
                <a:gd name="T15" fmla="*/ 0 w 58"/>
                <a:gd name="T16" fmla="*/ 0 h 50"/>
                <a:gd name="T17" fmla="*/ 58 w 58"/>
                <a:gd name="T18" fmla="*/ 50 h 50"/>
              </a:gdLst>
              <a:ahLst/>
              <a:cxnLst>
                <a:cxn ang="T10">
                  <a:pos x="T0" y="T1"/>
                </a:cxn>
                <a:cxn ang="T11">
                  <a:pos x="T2" y="T3"/>
                </a:cxn>
                <a:cxn ang="T12">
                  <a:pos x="T4" y="T5"/>
                </a:cxn>
                <a:cxn ang="T13">
                  <a:pos x="T6" y="T7"/>
                </a:cxn>
                <a:cxn ang="T14">
                  <a:pos x="T8" y="T9"/>
                </a:cxn>
              </a:cxnLst>
              <a:rect l="T15" t="T16" r="T17" b="T18"/>
              <a:pathLst>
                <a:path w="58" h="50">
                  <a:moveTo>
                    <a:pt x="0" y="0"/>
                  </a:moveTo>
                  <a:lnTo>
                    <a:pt x="2" y="50"/>
                  </a:lnTo>
                  <a:lnTo>
                    <a:pt x="58" y="44"/>
                  </a:lnTo>
                  <a:lnTo>
                    <a:pt x="14" y="24"/>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46" name="Freeform 24"/>
            <p:cNvSpPr>
              <a:spLocks noChangeAspect="1"/>
            </p:cNvSpPr>
            <p:nvPr/>
          </p:nvSpPr>
          <p:spPr bwMode="blackWhite">
            <a:xfrm>
              <a:off x="4213225" y="2676815"/>
              <a:ext cx="60325" cy="50800"/>
            </a:xfrm>
            <a:custGeom>
              <a:avLst/>
              <a:gdLst>
                <a:gd name="T0" fmla="*/ 0 w 41"/>
                <a:gd name="T1" fmla="*/ 2147483647 h 31"/>
                <a:gd name="T2" fmla="*/ 2147483647 w 41"/>
                <a:gd name="T3" fmla="*/ 2147483647 h 31"/>
                <a:gd name="T4" fmla="*/ 2147483647 w 41"/>
                <a:gd name="T5" fmla="*/ 2147483647 h 31"/>
                <a:gd name="T6" fmla="*/ 2147483647 w 41"/>
                <a:gd name="T7" fmla="*/ 2147483647 h 31"/>
                <a:gd name="T8" fmla="*/ 2147483647 w 41"/>
                <a:gd name="T9" fmla="*/ 2147483647 h 31"/>
                <a:gd name="T10" fmla="*/ 2147483647 w 41"/>
                <a:gd name="T11" fmla="*/ 2147483647 h 31"/>
                <a:gd name="T12" fmla="*/ 2147483647 w 41"/>
                <a:gd name="T13" fmla="*/ 0 h 31"/>
                <a:gd name="T14" fmla="*/ 2147483647 w 41"/>
                <a:gd name="T15" fmla="*/ 2147483647 h 31"/>
                <a:gd name="T16" fmla="*/ 0 w 41"/>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1"/>
                <a:gd name="T29" fmla="*/ 41 w 41"/>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1">
                  <a:moveTo>
                    <a:pt x="0" y="20"/>
                  </a:moveTo>
                  <a:lnTo>
                    <a:pt x="6" y="25"/>
                  </a:lnTo>
                  <a:lnTo>
                    <a:pt x="23" y="21"/>
                  </a:lnTo>
                  <a:lnTo>
                    <a:pt x="31" y="31"/>
                  </a:lnTo>
                  <a:lnTo>
                    <a:pt x="41" y="20"/>
                  </a:lnTo>
                  <a:lnTo>
                    <a:pt x="31" y="5"/>
                  </a:lnTo>
                  <a:lnTo>
                    <a:pt x="12" y="0"/>
                  </a:lnTo>
                  <a:lnTo>
                    <a:pt x="7" y="10"/>
                  </a:lnTo>
                  <a:lnTo>
                    <a:pt x="0" y="20"/>
                  </a:lnTo>
                  <a:close/>
                </a:path>
              </a:pathLst>
            </a:custGeom>
            <a:solidFill>
              <a:srgbClr val="94AC9E"/>
            </a:solidFill>
            <a:ln w="9525">
              <a:solidFill>
                <a:srgbClr val="D8E4EC"/>
              </a:solidFill>
              <a:round/>
              <a:headEnd/>
              <a:tailEnd/>
            </a:ln>
          </p:spPr>
          <p:txBody>
            <a:bodyPr wrap="none" anchor="ctr"/>
            <a:lstStyle/>
            <a:p>
              <a:endParaRPr lang="fr-FR"/>
            </a:p>
          </p:txBody>
        </p:sp>
        <p:sp>
          <p:nvSpPr>
            <p:cNvPr id="30747" name="Freeform 25"/>
            <p:cNvSpPr>
              <a:spLocks noChangeAspect="1"/>
            </p:cNvSpPr>
            <p:nvPr/>
          </p:nvSpPr>
          <p:spPr bwMode="blackWhite">
            <a:xfrm>
              <a:off x="4240213" y="2554577"/>
              <a:ext cx="14287" cy="30163"/>
            </a:xfrm>
            <a:custGeom>
              <a:avLst/>
              <a:gdLst>
                <a:gd name="T0" fmla="*/ 0 w 10"/>
                <a:gd name="T1" fmla="*/ 2147483647 h 14"/>
                <a:gd name="T2" fmla="*/ 0 w 10"/>
                <a:gd name="T3" fmla="*/ 2147483647 h 14"/>
                <a:gd name="T4" fmla="*/ 2147483647 w 10"/>
                <a:gd name="T5" fmla="*/ 0 h 14"/>
                <a:gd name="T6" fmla="*/ 0 w 10"/>
                <a:gd name="T7" fmla="*/ 2147483647 h 14"/>
                <a:gd name="T8" fmla="*/ 0 60000 65536"/>
                <a:gd name="T9" fmla="*/ 0 60000 65536"/>
                <a:gd name="T10" fmla="*/ 0 60000 65536"/>
                <a:gd name="T11" fmla="*/ 0 60000 65536"/>
                <a:gd name="T12" fmla="*/ 0 w 10"/>
                <a:gd name="T13" fmla="*/ 0 h 14"/>
                <a:gd name="T14" fmla="*/ 10 w 10"/>
                <a:gd name="T15" fmla="*/ 14 h 14"/>
              </a:gdLst>
              <a:ahLst/>
              <a:cxnLst>
                <a:cxn ang="T8">
                  <a:pos x="T0" y="T1"/>
                </a:cxn>
                <a:cxn ang="T9">
                  <a:pos x="T2" y="T3"/>
                </a:cxn>
                <a:cxn ang="T10">
                  <a:pos x="T4" y="T5"/>
                </a:cxn>
                <a:cxn ang="T11">
                  <a:pos x="T6" y="T7"/>
                </a:cxn>
              </a:cxnLst>
              <a:rect l="T12" t="T13" r="T14" b="T15"/>
              <a:pathLst>
                <a:path w="10" h="14">
                  <a:moveTo>
                    <a:pt x="0" y="14"/>
                  </a:moveTo>
                  <a:lnTo>
                    <a:pt x="0" y="3"/>
                  </a:lnTo>
                  <a:lnTo>
                    <a:pt x="10" y="0"/>
                  </a:lnTo>
                  <a:lnTo>
                    <a:pt x="0" y="14"/>
                  </a:lnTo>
                  <a:close/>
                </a:path>
              </a:pathLst>
            </a:custGeom>
            <a:solidFill>
              <a:srgbClr val="94AC9E"/>
            </a:solidFill>
            <a:ln w="9525">
              <a:solidFill>
                <a:srgbClr val="D8E4EC"/>
              </a:solidFill>
              <a:round/>
              <a:headEnd/>
              <a:tailEnd/>
            </a:ln>
          </p:spPr>
          <p:txBody>
            <a:bodyPr wrap="none" anchor="ctr"/>
            <a:lstStyle/>
            <a:p>
              <a:endParaRPr lang="fr-FR"/>
            </a:p>
          </p:txBody>
        </p:sp>
        <p:sp>
          <p:nvSpPr>
            <p:cNvPr id="30748" name="Freeform 26"/>
            <p:cNvSpPr>
              <a:spLocks noChangeAspect="1"/>
            </p:cNvSpPr>
            <p:nvPr/>
          </p:nvSpPr>
          <p:spPr bwMode="blackWhite">
            <a:xfrm>
              <a:off x="4244975" y="2586327"/>
              <a:ext cx="11113" cy="9525"/>
            </a:xfrm>
            <a:custGeom>
              <a:avLst/>
              <a:gdLst>
                <a:gd name="T0" fmla="*/ 0 w 9"/>
                <a:gd name="T1" fmla="*/ 2147483647 h 8"/>
                <a:gd name="T2" fmla="*/ 2147483647 w 9"/>
                <a:gd name="T3" fmla="*/ 0 h 8"/>
                <a:gd name="T4" fmla="*/ 2147483647 w 9"/>
                <a:gd name="T5" fmla="*/ 2147483647 h 8"/>
                <a:gd name="T6" fmla="*/ 0 w 9"/>
                <a:gd name="T7" fmla="*/ 2147483647 h 8"/>
                <a:gd name="T8" fmla="*/ 0 60000 65536"/>
                <a:gd name="T9" fmla="*/ 0 60000 65536"/>
                <a:gd name="T10" fmla="*/ 0 60000 65536"/>
                <a:gd name="T11" fmla="*/ 0 60000 65536"/>
                <a:gd name="T12" fmla="*/ 0 w 9"/>
                <a:gd name="T13" fmla="*/ 0 h 8"/>
                <a:gd name="T14" fmla="*/ 9 w 9"/>
                <a:gd name="T15" fmla="*/ 8 h 8"/>
              </a:gdLst>
              <a:ahLst/>
              <a:cxnLst>
                <a:cxn ang="T8">
                  <a:pos x="T0" y="T1"/>
                </a:cxn>
                <a:cxn ang="T9">
                  <a:pos x="T2" y="T3"/>
                </a:cxn>
                <a:cxn ang="T10">
                  <a:pos x="T4" y="T5"/>
                </a:cxn>
                <a:cxn ang="T11">
                  <a:pos x="T6" y="T7"/>
                </a:cxn>
              </a:cxnLst>
              <a:rect l="T12" t="T13" r="T14" b="T15"/>
              <a:pathLst>
                <a:path w="9" h="8">
                  <a:moveTo>
                    <a:pt x="0" y="6"/>
                  </a:moveTo>
                  <a:lnTo>
                    <a:pt x="4" y="0"/>
                  </a:lnTo>
                  <a:lnTo>
                    <a:pt x="9" y="8"/>
                  </a:lnTo>
                  <a:lnTo>
                    <a:pt x="0" y="6"/>
                  </a:lnTo>
                  <a:close/>
                </a:path>
              </a:pathLst>
            </a:custGeom>
            <a:solidFill>
              <a:srgbClr val="94AC9E"/>
            </a:solidFill>
            <a:ln w="9525">
              <a:solidFill>
                <a:srgbClr val="D8E4EC"/>
              </a:solidFill>
              <a:round/>
              <a:headEnd/>
              <a:tailEnd/>
            </a:ln>
          </p:spPr>
          <p:txBody>
            <a:bodyPr wrap="none" anchor="ctr"/>
            <a:lstStyle/>
            <a:p>
              <a:endParaRPr lang="fr-FR"/>
            </a:p>
          </p:txBody>
        </p:sp>
        <p:sp>
          <p:nvSpPr>
            <p:cNvPr id="30749" name="Freeform 27"/>
            <p:cNvSpPr>
              <a:spLocks noChangeAspect="1"/>
            </p:cNvSpPr>
            <p:nvPr/>
          </p:nvSpPr>
          <p:spPr bwMode="blackWhite">
            <a:xfrm>
              <a:off x="4770438" y="5053302"/>
              <a:ext cx="371475" cy="371475"/>
            </a:xfrm>
            <a:custGeom>
              <a:avLst/>
              <a:gdLst>
                <a:gd name="T0" fmla="*/ 0 w 265"/>
                <a:gd name="T1" fmla="*/ 2147483647 h 213"/>
                <a:gd name="T2" fmla="*/ 2147483647 w 265"/>
                <a:gd name="T3" fmla="*/ 2147483647 h 213"/>
                <a:gd name="T4" fmla="*/ 2147483647 w 265"/>
                <a:gd name="T5" fmla="*/ 2147483647 h 213"/>
                <a:gd name="T6" fmla="*/ 2147483647 w 265"/>
                <a:gd name="T7" fmla="*/ 2147483647 h 213"/>
                <a:gd name="T8" fmla="*/ 2147483647 w 265"/>
                <a:gd name="T9" fmla="*/ 2147483647 h 213"/>
                <a:gd name="T10" fmla="*/ 2147483647 w 265"/>
                <a:gd name="T11" fmla="*/ 2147483647 h 213"/>
                <a:gd name="T12" fmla="*/ 2147483647 w 265"/>
                <a:gd name="T13" fmla="*/ 2147483647 h 213"/>
                <a:gd name="T14" fmla="*/ 2147483647 w 265"/>
                <a:gd name="T15" fmla="*/ 2147483647 h 213"/>
                <a:gd name="T16" fmla="*/ 2147483647 w 265"/>
                <a:gd name="T17" fmla="*/ 2147483647 h 213"/>
                <a:gd name="T18" fmla="*/ 2147483647 w 265"/>
                <a:gd name="T19" fmla="*/ 2147483647 h 213"/>
                <a:gd name="T20" fmla="*/ 2147483647 w 265"/>
                <a:gd name="T21" fmla="*/ 2147483647 h 213"/>
                <a:gd name="T22" fmla="*/ 2147483647 w 265"/>
                <a:gd name="T23" fmla="*/ 0 h 213"/>
                <a:gd name="T24" fmla="*/ 2147483647 w 265"/>
                <a:gd name="T25" fmla="*/ 2147483647 h 213"/>
                <a:gd name="T26" fmla="*/ 2147483647 w 265"/>
                <a:gd name="T27" fmla="*/ 2147483647 h 213"/>
                <a:gd name="T28" fmla="*/ 2147483647 w 265"/>
                <a:gd name="T29" fmla="*/ 2147483647 h 213"/>
                <a:gd name="T30" fmla="*/ 2147483647 w 265"/>
                <a:gd name="T31" fmla="*/ 2147483647 h 213"/>
                <a:gd name="T32" fmla="*/ 2147483647 w 265"/>
                <a:gd name="T33" fmla="*/ 2147483647 h 213"/>
                <a:gd name="T34" fmla="*/ 2147483647 w 265"/>
                <a:gd name="T35" fmla="*/ 2147483647 h 213"/>
                <a:gd name="T36" fmla="*/ 2147483647 w 265"/>
                <a:gd name="T37" fmla="*/ 2147483647 h 213"/>
                <a:gd name="T38" fmla="*/ 2147483647 w 265"/>
                <a:gd name="T39" fmla="*/ 2147483647 h 213"/>
                <a:gd name="T40" fmla="*/ 2147483647 w 265"/>
                <a:gd name="T41" fmla="*/ 2147483647 h 213"/>
                <a:gd name="T42" fmla="*/ 2147483647 w 265"/>
                <a:gd name="T43" fmla="*/ 2147483647 h 213"/>
                <a:gd name="T44" fmla="*/ 2147483647 w 265"/>
                <a:gd name="T45" fmla="*/ 2147483647 h 213"/>
                <a:gd name="T46" fmla="*/ 2147483647 w 265"/>
                <a:gd name="T47" fmla="*/ 2147483647 h 213"/>
                <a:gd name="T48" fmla="*/ 2147483647 w 265"/>
                <a:gd name="T49" fmla="*/ 2147483647 h 213"/>
                <a:gd name="T50" fmla="*/ 0 w 265"/>
                <a:gd name="T51" fmla="*/ 2147483647 h 2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5"/>
                <a:gd name="T79" fmla="*/ 0 h 213"/>
                <a:gd name="T80" fmla="*/ 265 w 265"/>
                <a:gd name="T81" fmla="*/ 213 h 2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5" h="213">
                  <a:moveTo>
                    <a:pt x="0" y="112"/>
                  </a:moveTo>
                  <a:lnTo>
                    <a:pt x="9" y="104"/>
                  </a:lnTo>
                  <a:lnTo>
                    <a:pt x="20" y="119"/>
                  </a:lnTo>
                  <a:lnTo>
                    <a:pt x="41" y="119"/>
                  </a:lnTo>
                  <a:lnTo>
                    <a:pt x="55" y="109"/>
                  </a:lnTo>
                  <a:lnTo>
                    <a:pt x="55" y="42"/>
                  </a:lnTo>
                  <a:lnTo>
                    <a:pt x="69" y="59"/>
                  </a:lnTo>
                  <a:lnTo>
                    <a:pt x="69" y="77"/>
                  </a:lnTo>
                  <a:lnTo>
                    <a:pt x="91" y="77"/>
                  </a:lnTo>
                  <a:lnTo>
                    <a:pt x="111" y="56"/>
                  </a:lnTo>
                  <a:lnTo>
                    <a:pt x="146" y="56"/>
                  </a:lnTo>
                  <a:lnTo>
                    <a:pt x="207" y="0"/>
                  </a:lnTo>
                  <a:lnTo>
                    <a:pt x="244" y="7"/>
                  </a:lnTo>
                  <a:lnTo>
                    <a:pt x="251" y="60"/>
                  </a:lnTo>
                  <a:lnTo>
                    <a:pt x="233" y="75"/>
                  </a:lnTo>
                  <a:lnTo>
                    <a:pt x="244" y="87"/>
                  </a:lnTo>
                  <a:lnTo>
                    <a:pt x="252" y="77"/>
                  </a:lnTo>
                  <a:lnTo>
                    <a:pt x="265" y="77"/>
                  </a:lnTo>
                  <a:lnTo>
                    <a:pt x="258" y="109"/>
                  </a:lnTo>
                  <a:lnTo>
                    <a:pt x="219" y="157"/>
                  </a:lnTo>
                  <a:lnTo>
                    <a:pt x="171" y="198"/>
                  </a:lnTo>
                  <a:lnTo>
                    <a:pt x="136" y="213"/>
                  </a:lnTo>
                  <a:lnTo>
                    <a:pt x="31" y="213"/>
                  </a:lnTo>
                  <a:lnTo>
                    <a:pt x="22" y="189"/>
                  </a:lnTo>
                  <a:lnTo>
                    <a:pt x="26" y="170"/>
                  </a:lnTo>
                  <a:lnTo>
                    <a:pt x="0" y="112"/>
                  </a:lnTo>
                  <a:close/>
                </a:path>
              </a:pathLst>
            </a:custGeom>
            <a:solidFill>
              <a:srgbClr val="FFFF99"/>
            </a:solidFill>
            <a:ln w="9525">
              <a:solidFill>
                <a:srgbClr val="C0C0C0"/>
              </a:solidFill>
              <a:round/>
              <a:headEnd/>
              <a:tailEnd/>
            </a:ln>
          </p:spPr>
          <p:txBody>
            <a:bodyPr wrap="none" anchor="ctr"/>
            <a:lstStyle/>
            <a:p>
              <a:endParaRPr lang="fr-FR"/>
            </a:p>
          </p:txBody>
        </p:sp>
        <p:sp>
          <p:nvSpPr>
            <p:cNvPr id="30750" name="Freeform 28"/>
            <p:cNvSpPr>
              <a:spLocks noChangeAspect="1"/>
            </p:cNvSpPr>
            <p:nvPr/>
          </p:nvSpPr>
          <p:spPr bwMode="blackWhite">
            <a:xfrm>
              <a:off x="2871788" y="3894427"/>
              <a:ext cx="30162" cy="12700"/>
            </a:xfrm>
            <a:custGeom>
              <a:avLst/>
              <a:gdLst>
                <a:gd name="T0" fmla="*/ 0 w 24"/>
                <a:gd name="T1" fmla="*/ 0 h 9"/>
                <a:gd name="T2" fmla="*/ 2147483647 w 24"/>
                <a:gd name="T3" fmla="*/ 2147483647 h 9"/>
                <a:gd name="T4" fmla="*/ 2147483647 w 24"/>
                <a:gd name="T5" fmla="*/ 2147483647 h 9"/>
                <a:gd name="T6" fmla="*/ 0 w 24"/>
                <a:gd name="T7" fmla="*/ 0 h 9"/>
                <a:gd name="T8" fmla="*/ 0 60000 65536"/>
                <a:gd name="T9" fmla="*/ 0 60000 65536"/>
                <a:gd name="T10" fmla="*/ 0 60000 65536"/>
                <a:gd name="T11" fmla="*/ 0 60000 65536"/>
                <a:gd name="T12" fmla="*/ 0 w 24"/>
                <a:gd name="T13" fmla="*/ 0 h 9"/>
                <a:gd name="T14" fmla="*/ 24 w 24"/>
                <a:gd name="T15" fmla="*/ 9 h 9"/>
              </a:gdLst>
              <a:ahLst/>
              <a:cxnLst>
                <a:cxn ang="T8">
                  <a:pos x="T0" y="T1"/>
                </a:cxn>
                <a:cxn ang="T9">
                  <a:pos x="T2" y="T3"/>
                </a:cxn>
                <a:cxn ang="T10">
                  <a:pos x="T4" y="T5"/>
                </a:cxn>
                <a:cxn ang="T11">
                  <a:pos x="T6" y="T7"/>
                </a:cxn>
              </a:cxnLst>
              <a:rect l="T12" t="T13" r="T14" b="T15"/>
              <a:pathLst>
                <a:path w="24" h="9">
                  <a:moveTo>
                    <a:pt x="0" y="0"/>
                  </a:moveTo>
                  <a:lnTo>
                    <a:pt x="2" y="9"/>
                  </a:lnTo>
                  <a:lnTo>
                    <a:pt x="24" y="5"/>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51" name="Freeform 29"/>
            <p:cNvSpPr>
              <a:spLocks noChangeAspect="1"/>
            </p:cNvSpPr>
            <p:nvPr/>
          </p:nvSpPr>
          <p:spPr bwMode="blackWhite">
            <a:xfrm>
              <a:off x="5772150" y="3278477"/>
              <a:ext cx="320675" cy="285750"/>
            </a:xfrm>
            <a:custGeom>
              <a:avLst/>
              <a:gdLst>
                <a:gd name="T0" fmla="*/ 0 w 229"/>
                <a:gd name="T1" fmla="*/ 2147483647 h 164"/>
                <a:gd name="T2" fmla="*/ 2147483647 w 229"/>
                <a:gd name="T3" fmla="*/ 2147483647 h 164"/>
                <a:gd name="T4" fmla="*/ 2147483647 w 229"/>
                <a:gd name="T5" fmla="*/ 2147483647 h 164"/>
                <a:gd name="T6" fmla="*/ 2147483647 w 229"/>
                <a:gd name="T7" fmla="*/ 2147483647 h 164"/>
                <a:gd name="T8" fmla="*/ 2147483647 w 229"/>
                <a:gd name="T9" fmla="*/ 2147483647 h 164"/>
                <a:gd name="T10" fmla="*/ 2147483647 w 229"/>
                <a:gd name="T11" fmla="*/ 2147483647 h 164"/>
                <a:gd name="T12" fmla="*/ 2147483647 w 229"/>
                <a:gd name="T13" fmla="*/ 2147483647 h 164"/>
                <a:gd name="T14" fmla="*/ 2147483647 w 229"/>
                <a:gd name="T15" fmla="*/ 2147483647 h 164"/>
                <a:gd name="T16" fmla="*/ 2147483647 w 229"/>
                <a:gd name="T17" fmla="*/ 2147483647 h 164"/>
                <a:gd name="T18" fmla="*/ 2147483647 w 229"/>
                <a:gd name="T19" fmla="*/ 2147483647 h 164"/>
                <a:gd name="T20" fmla="*/ 2147483647 w 229"/>
                <a:gd name="T21" fmla="*/ 2147483647 h 164"/>
                <a:gd name="T22" fmla="*/ 2147483647 w 229"/>
                <a:gd name="T23" fmla="*/ 2147483647 h 164"/>
                <a:gd name="T24" fmla="*/ 2147483647 w 229"/>
                <a:gd name="T25" fmla="*/ 2147483647 h 164"/>
                <a:gd name="T26" fmla="*/ 2147483647 w 229"/>
                <a:gd name="T27" fmla="*/ 2147483647 h 164"/>
                <a:gd name="T28" fmla="*/ 2147483647 w 229"/>
                <a:gd name="T29" fmla="*/ 2147483647 h 164"/>
                <a:gd name="T30" fmla="*/ 2147483647 w 229"/>
                <a:gd name="T31" fmla="*/ 2147483647 h 164"/>
                <a:gd name="T32" fmla="*/ 2147483647 w 229"/>
                <a:gd name="T33" fmla="*/ 2147483647 h 164"/>
                <a:gd name="T34" fmla="*/ 2147483647 w 229"/>
                <a:gd name="T35" fmla="*/ 2147483647 h 164"/>
                <a:gd name="T36" fmla="*/ 2147483647 w 229"/>
                <a:gd name="T37" fmla="*/ 0 h 164"/>
                <a:gd name="T38" fmla="*/ 2147483647 w 229"/>
                <a:gd name="T39" fmla="*/ 2147483647 h 164"/>
                <a:gd name="T40" fmla="*/ 2147483647 w 229"/>
                <a:gd name="T41" fmla="*/ 2147483647 h 164"/>
                <a:gd name="T42" fmla="*/ 2147483647 w 229"/>
                <a:gd name="T43" fmla="*/ 2147483647 h 164"/>
                <a:gd name="T44" fmla="*/ 2147483647 w 229"/>
                <a:gd name="T45" fmla="*/ 2147483647 h 164"/>
                <a:gd name="T46" fmla="*/ 0 w 229"/>
                <a:gd name="T47" fmla="*/ 2147483647 h 1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9"/>
                <a:gd name="T73" fmla="*/ 0 h 164"/>
                <a:gd name="T74" fmla="*/ 229 w 229"/>
                <a:gd name="T75" fmla="*/ 164 h 1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9" h="164">
                  <a:moveTo>
                    <a:pt x="0" y="78"/>
                  </a:moveTo>
                  <a:lnTo>
                    <a:pt x="2" y="121"/>
                  </a:lnTo>
                  <a:lnTo>
                    <a:pt x="18" y="134"/>
                  </a:lnTo>
                  <a:lnTo>
                    <a:pt x="5" y="156"/>
                  </a:lnTo>
                  <a:lnTo>
                    <a:pt x="30" y="164"/>
                  </a:lnTo>
                  <a:lnTo>
                    <a:pt x="90" y="156"/>
                  </a:lnTo>
                  <a:lnTo>
                    <a:pt x="102" y="133"/>
                  </a:lnTo>
                  <a:lnTo>
                    <a:pt x="141" y="119"/>
                  </a:lnTo>
                  <a:lnTo>
                    <a:pt x="146" y="99"/>
                  </a:lnTo>
                  <a:lnTo>
                    <a:pt x="159" y="93"/>
                  </a:lnTo>
                  <a:lnTo>
                    <a:pt x="153" y="83"/>
                  </a:lnTo>
                  <a:lnTo>
                    <a:pt x="168" y="82"/>
                  </a:lnTo>
                  <a:lnTo>
                    <a:pt x="178" y="62"/>
                  </a:lnTo>
                  <a:lnTo>
                    <a:pt x="173" y="41"/>
                  </a:lnTo>
                  <a:lnTo>
                    <a:pt x="228" y="26"/>
                  </a:lnTo>
                  <a:lnTo>
                    <a:pt x="229" y="22"/>
                  </a:lnTo>
                  <a:lnTo>
                    <a:pt x="209" y="18"/>
                  </a:lnTo>
                  <a:lnTo>
                    <a:pt x="180" y="32"/>
                  </a:lnTo>
                  <a:lnTo>
                    <a:pt x="167" y="0"/>
                  </a:lnTo>
                  <a:lnTo>
                    <a:pt x="142" y="24"/>
                  </a:lnTo>
                  <a:lnTo>
                    <a:pt x="71" y="22"/>
                  </a:lnTo>
                  <a:lnTo>
                    <a:pt x="35" y="60"/>
                  </a:lnTo>
                  <a:lnTo>
                    <a:pt x="11" y="48"/>
                  </a:lnTo>
                  <a:lnTo>
                    <a:pt x="0" y="78"/>
                  </a:lnTo>
                  <a:close/>
                </a:path>
              </a:pathLst>
            </a:custGeom>
            <a:solidFill>
              <a:srgbClr val="94AC9E"/>
            </a:solidFill>
            <a:ln w="9525">
              <a:solidFill>
                <a:srgbClr val="D8E4EC"/>
              </a:solidFill>
              <a:round/>
              <a:headEnd/>
              <a:tailEnd/>
            </a:ln>
          </p:spPr>
          <p:txBody>
            <a:bodyPr wrap="none" anchor="ctr"/>
            <a:lstStyle/>
            <a:p>
              <a:endParaRPr lang="fr-FR"/>
            </a:p>
          </p:txBody>
        </p:sp>
        <p:sp>
          <p:nvSpPr>
            <p:cNvPr id="30752" name="Freeform 30"/>
            <p:cNvSpPr>
              <a:spLocks noChangeAspect="1"/>
            </p:cNvSpPr>
            <p:nvPr/>
          </p:nvSpPr>
          <p:spPr bwMode="blackWhite">
            <a:xfrm>
              <a:off x="4832350" y="3141952"/>
              <a:ext cx="41275" cy="95250"/>
            </a:xfrm>
            <a:custGeom>
              <a:avLst/>
              <a:gdLst>
                <a:gd name="T0" fmla="*/ 0 w 30"/>
                <a:gd name="T1" fmla="*/ 2147483647 h 56"/>
                <a:gd name="T2" fmla="*/ 2147483647 w 30"/>
                <a:gd name="T3" fmla="*/ 2147483647 h 56"/>
                <a:gd name="T4" fmla="*/ 2147483647 w 30"/>
                <a:gd name="T5" fmla="*/ 0 h 56"/>
                <a:gd name="T6" fmla="*/ 2147483647 w 30"/>
                <a:gd name="T7" fmla="*/ 2147483647 h 56"/>
                <a:gd name="T8" fmla="*/ 2147483647 w 30"/>
                <a:gd name="T9" fmla="*/ 2147483647 h 56"/>
                <a:gd name="T10" fmla="*/ 0 w 30"/>
                <a:gd name="T11" fmla="*/ 2147483647 h 56"/>
                <a:gd name="T12" fmla="*/ 0 60000 65536"/>
                <a:gd name="T13" fmla="*/ 0 60000 65536"/>
                <a:gd name="T14" fmla="*/ 0 60000 65536"/>
                <a:gd name="T15" fmla="*/ 0 60000 65536"/>
                <a:gd name="T16" fmla="*/ 0 60000 65536"/>
                <a:gd name="T17" fmla="*/ 0 60000 65536"/>
                <a:gd name="T18" fmla="*/ 0 w 30"/>
                <a:gd name="T19" fmla="*/ 0 h 56"/>
                <a:gd name="T20" fmla="*/ 30 w 30"/>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30" h="56">
                  <a:moveTo>
                    <a:pt x="0" y="42"/>
                  </a:moveTo>
                  <a:lnTo>
                    <a:pt x="1" y="13"/>
                  </a:lnTo>
                  <a:lnTo>
                    <a:pt x="15" y="0"/>
                  </a:lnTo>
                  <a:lnTo>
                    <a:pt x="30" y="33"/>
                  </a:lnTo>
                  <a:lnTo>
                    <a:pt x="16" y="56"/>
                  </a:lnTo>
                  <a:lnTo>
                    <a:pt x="0" y="42"/>
                  </a:lnTo>
                  <a:close/>
                </a:path>
              </a:pathLst>
            </a:custGeom>
            <a:solidFill>
              <a:srgbClr val="94AC9E"/>
            </a:solidFill>
            <a:ln w="9525">
              <a:solidFill>
                <a:srgbClr val="D8E4EC"/>
              </a:solidFill>
              <a:round/>
              <a:headEnd/>
              <a:tailEnd/>
            </a:ln>
          </p:spPr>
          <p:txBody>
            <a:bodyPr wrap="none" anchor="ctr"/>
            <a:lstStyle/>
            <a:p>
              <a:endParaRPr lang="fr-FR"/>
            </a:p>
          </p:txBody>
        </p:sp>
        <p:sp>
          <p:nvSpPr>
            <p:cNvPr id="30753" name="Freeform 31"/>
            <p:cNvSpPr>
              <a:spLocks noChangeAspect="1"/>
            </p:cNvSpPr>
            <p:nvPr/>
          </p:nvSpPr>
          <p:spPr bwMode="blackWhite">
            <a:xfrm>
              <a:off x="6965950" y="4724690"/>
              <a:ext cx="914400" cy="852487"/>
            </a:xfrm>
            <a:custGeom>
              <a:avLst/>
              <a:gdLst>
                <a:gd name="T0" fmla="*/ 2147483647 w 656"/>
                <a:gd name="T1" fmla="*/ 2147483647 h 493"/>
                <a:gd name="T2" fmla="*/ 2147483647 w 656"/>
                <a:gd name="T3" fmla="*/ 2147483647 h 493"/>
                <a:gd name="T4" fmla="*/ 2147483647 w 656"/>
                <a:gd name="T5" fmla="*/ 2147483647 h 493"/>
                <a:gd name="T6" fmla="*/ 2147483647 w 656"/>
                <a:gd name="T7" fmla="*/ 2147483647 h 493"/>
                <a:gd name="T8" fmla="*/ 2147483647 w 656"/>
                <a:gd name="T9" fmla="*/ 2147483647 h 493"/>
                <a:gd name="T10" fmla="*/ 2147483647 w 656"/>
                <a:gd name="T11" fmla="*/ 2147483647 h 493"/>
                <a:gd name="T12" fmla="*/ 2147483647 w 656"/>
                <a:gd name="T13" fmla="*/ 2147483647 h 493"/>
                <a:gd name="T14" fmla="*/ 2147483647 w 656"/>
                <a:gd name="T15" fmla="*/ 2147483647 h 493"/>
                <a:gd name="T16" fmla="*/ 2147483647 w 656"/>
                <a:gd name="T17" fmla="*/ 2147483647 h 493"/>
                <a:gd name="T18" fmla="*/ 2147483647 w 656"/>
                <a:gd name="T19" fmla="*/ 2147483647 h 493"/>
                <a:gd name="T20" fmla="*/ 2147483647 w 656"/>
                <a:gd name="T21" fmla="*/ 2147483647 h 493"/>
                <a:gd name="T22" fmla="*/ 2147483647 w 656"/>
                <a:gd name="T23" fmla="*/ 2147483647 h 493"/>
                <a:gd name="T24" fmla="*/ 2147483647 w 656"/>
                <a:gd name="T25" fmla="*/ 2147483647 h 493"/>
                <a:gd name="T26" fmla="*/ 2147483647 w 656"/>
                <a:gd name="T27" fmla="*/ 2147483647 h 493"/>
                <a:gd name="T28" fmla="*/ 2147483647 w 656"/>
                <a:gd name="T29" fmla="*/ 2147483647 h 493"/>
                <a:gd name="T30" fmla="*/ 2147483647 w 656"/>
                <a:gd name="T31" fmla="*/ 2147483647 h 493"/>
                <a:gd name="T32" fmla="*/ 2147483647 w 656"/>
                <a:gd name="T33" fmla="*/ 2147483647 h 493"/>
                <a:gd name="T34" fmla="*/ 2147483647 w 656"/>
                <a:gd name="T35" fmla="*/ 2147483647 h 493"/>
                <a:gd name="T36" fmla="*/ 2147483647 w 656"/>
                <a:gd name="T37" fmla="*/ 2147483647 h 493"/>
                <a:gd name="T38" fmla="*/ 2147483647 w 656"/>
                <a:gd name="T39" fmla="*/ 2147483647 h 493"/>
                <a:gd name="T40" fmla="*/ 2147483647 w 656"/>
                <a:gd name="T41" fmla="*/ 2147483647 h 493"/>
                <a:gd name="T42" fmla="*/ 2147483647 w 656"/>
                <a:gd name="T43" fmla="*/ 2147483647 h 493"/>
                <a:gd name="T44" fmla="*/ 2147483647 w 656"/>
                <a:gd name="T45" fmla="*/ 2147483647 h 493"/>
                <a:gd name="T46" fmla="*/ 2147483647 w 656"/>
                <a:gd name="T47" fmla="*/ 2147483647 h 493"/>
                <a:gd name="T48" fmla="*/ 2147483647 w 656"/>
                <a:gd name="T49" fmla="*/ 2147483647 h 493"/>
                <a:gd name="T50" fmla="*/ 2147483647 w 656"/>
                <a:gd name="T51" fmla="*/ 2147483647 h 493"/>
                <a:gd name="T52" fmla="*/ 2147483647 w 656"/>
                <a:gd name="T53" fmla="*/ 2147483647 h 493"/>
                <a:gd name="T54" fmla="*/ 2147483647 w 656"/>
                <a:gd name="T55" fmla="*/ 2147483647 h 493"/>
                <a:gd name="T56" fmla="*/ 2147483647 w 656"/>
                <a:gd name="T57" fmla="*/ 2147483647 h 493"/>
                <a:gd name="T58" fmla="*/ 2147483647 w 656"/>
                <a:gd name="T59" fmla="*/ 2147483647 h 493"/>
                <a:gd name="T60" fmla="*/ 2147483647 w 656"/>
                <a:gd name="T61" fmla="*/ 2147483647 h 493"/>
                <a:gd name="T62" fmla="*/ 2147483647 w 656"/>
                <a:gd name="T63" fmla="*/ 2147483647 h 493"/>
                <a:gd name="T64" fmla="*/ 2147483647 w 656"/>
                <a:gd name="T65" fmla="*/ 2147483647 h 4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6"/>
                <a:gd name="T100" fmla="*/ 0 h 493"/>
                <a:gd name="T101" fmla="*/ 656 w 656"/>
                <a:gd name="T102" fmla="*/ 493 h 4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6" h="493">
                  <a:moveTo>
                    <a:pt x="0" y="260"/>
                  </a:moveTo>
                  <a:lnTo>
                    <a:pt x="11" y="264"/>
                  </a:lnTo>
                  <a:lnTo>
                    <a:pt x="4" y="249"/>
                  </a:lnTo>
                  <a:lnTo>
                    <a:pt x="17" y="257"/>
                  </a:lnTo>
                  <a:lnTo>
                    <a:pt x="4" y="229"/>
                  </a:lnTo>
                  <a:lnTo>
                    <a:pt x="13" y="186"/>
                  </a:lnTo>
                  <a:lnTo>
                    <a:pt x="17" y="197"/>
                  </a:lnTo>
                  <a:lnTo>
                    <a:pt x="57" y="163"/>
                  </a:lnTo>
                  <a:lnTo>
                    <a:pt x="126" y="146"/>
                  </a:lnTo>
                  <a:lnTo>
                    <a:pt x="150" y="121"/>
                  </a:lnTo>
                  <a:lnTo>
                    <a:pt x="149" y="105"/>
                  </a:lnTo>
                  <a:lnTo>
                    <a:pt x="157" y="93"/>
                  </a:lnTo>
                  <a:lnTo>
                    <a:pt x="168" y="112"/>
                  </a:lnTo>
                  <a:lnTo>
                    <a:pt x="168" y="91"/>
                  </a:lnTo>
                  <a:lnTo>
                    <a:pt x="183" y="95"/>
                  </a:lnTo>
                  <a:lnTo>
                    <a:pt x="184" y="79"/>
                  </a:lnTo>
                  <a:lnTo>
                    <a:pt x="209" y="56"/>
                  </a:lnTo>
                  <a:lnTo>
                    <a:pt x="235" y="57"/>
                  </a:lnTo>
                  <a:lnTo>
                    <a:pt x="240" y="81"/>
                  </a:lnTo>
                  <a:lnTo>
                    <a:pt x="250" y="66"/>
                  </a:lnTo>
                  <a:lnTo>
                    <a:pt x="269" y="74"/>
                  </a:lnTo>
                  <a:lnTo>
                    <a:pt x="262" y="59"/>
                  </a:lnTo>
                  <a:lnTo>
                    <a:pt x="277" y="33"/>
                  </a:lnTo>
                  <a:lnTo>
                    <a:pt x="316" y="23"/>
                  </a:lnTo>
                  <a:lnTo>
                    <a:pt x="306" y="7"/>
                  </a:lnTo>
                  <a:lnTo>
                    <a:pt x="380" y="27"/>
                  </a:lnTo>
                  <a:lnTo>
                    <a:pt x="365" y="70"/>
                  </a:lnTo>
                  <a:lnTo>
                    <a:pt x="438" y="115"/>
                  </a:lnTo>
                  <a:lnTo>
                    <a:pt x="457" y="98"/>
                  </a:lnTo>
                  <a:lnTo>
                    <a:pt x="464" y="22"/>
                  </a:lnTo>
                  <a:lnTo>
                    <a:pt x="483" y="0"/>
                  </a:lnTo>
                  <a:lnTo>
                    <a:pt x="498" y="58"/>
                  </a:lnTo>
                  <a:lnTo>
                    <a:pt x="523" y="70"/>
                  </a:lnTo>
                  <a:lnTo>
                    <a:pt x="540" y="138"/>
                  </a:lnTo>
                  <a:lnTo>
                    <a:pt x="580" y="159"/>
                  </a:lnTo>
                  <a:lnTo>
                    <a:pt x="594" y="197"/>
                  </a:lnTo>
                  <a:lnTo>
                    <a:pt x="609" y="194"/>
                  </a:lnTo>
                  <a:lnTo>
                    <a:pt x="612" y="215"/>
                  </a:lnTo>
                  <a:lnTo>
                    <a:pt x="645" y="243"/>
                  </a:lnTo>
                  <a:lnTo>
                    <a:pt x="656" y="296"/>
                  </a:lnTo>
                  <a:lnTo>
                    <a:pt x="648" y="345"/>
                  </a:lnTo>
                  <a:lnTo>
                    <a:pt x="619" y="389"/>
                  </a:lnTo>
                  <a:lnTo>
                    <a:pt x="599" y="463"/>
                  </a:lnTo>
                  <a:lnTo>
                    <a:pt x="561" y="471"/>
                  </a:lnTo>
                  <a:lnTo>
                    <a:pt x="539" y="484"/>
                  </a:lnTo>
                  <a:lnTo>
                    <a:pt x="540" y="493"/>
                  </a:lnTo>
                  <a:lnTo>
                    <a:pt x="517" y="469"/>
                  </a:lnTo>
                  <a:lnTo>
                    <a:pt x="491" y="486"/>
                  </a:lnTo>
                  <a:lnTo>
                    <a:pt x="461" y="478"/>
                  </a:lnTo>
                  <a:lnTo>
                    <a:pt x="436" y="460"/>
                  </a:lnTo>
                  <a:lnTo>
                    <a:pt x="425" y="423"/>
                  </a:lnTo>
                  <a:lnTo>
                    <a:pt x="406" y="427"/>
                  </a:lnTo>
                  <a:lnTo>
                    <a:pt x="406" y="403"/>
                  </a:lnTo>
                  <a:lnTo>
                    <a:pt x="400" y="419"/>
                  </a:lnTo>
                  <a:lnTo>
                    <a:pt x="386" y="419"/>
                  </a:lnTo>
                  <a:lnTo>
                    <a:pt x="400" y="371"/>
                  </a:lnTo>
                  <a:lnTo>
                    <a:pt x="372" y="417"/>
                  </a:lnTo>
                  <a:lnTo>
                    <a:pt x="358" y="407"/>
                  </a:lnTo>
                  <a:lnTo>
                    <a:pt x="344" y="372"/>
                  </a:lnTo>
                  <a:lnTo>
                    <a:pt x="295" y="352"/>
                  </a:lnTo>
                  <a:lnTo>
                    <a:pt x="208" y="367"/>
                  </a:lnTo>
                  <a:lnTo>
                    <a:pt x="172" y="393"/>
                  </a:lnTo>
                  <a:lnTo>
                    <a:pt x="112" y="395"/>
                  </a:lnTo>
                  <a:lnTo>
                    <a:pt x="78" y="419"/>
                  </a:lnTo>
                  <a:lnTo>
                    <a:pt x="32" y="401"/>
                  </a:lnTo>
                  <a:lnTo>
                    <a:pt x="42" y="354"/>
                  </a:lnTo>
                  <a:lnTo>
                    <a:pt x="0" y="260"/>
                  </a:lnTo>
                  <a:close/>
                </a:path>
              </a:pathLst>
            </a:custGeom>
            <a:solidFill>
              <a:srgbClr val="FFFF99"/>
            </a:solidFill>
            <a:ln w="9525">
              <a:solidFill>
                <a:srgbClr val="C0C0C0"/>
              </a:solidFill>
              <a:round/>
              <a:headEnd/>
              <a:tailEnd/>
            </a:ln>
          </p:spPr>
          <p:txBody>
            <a:bodyPr wrap="none" anchor="ctr"/>
            <a:lstStyle/>
            <a:p>
              <a:endParaRPr lang="fr-FR"/>
            </a:p>
          </p:txBody>
        </p:sp>
        <p:sp>
          <p:nvSpPr>
            <p:cNvPr id="30754" name="Freeform 32"/>
            <p:cNvSpPr>
              <a:spLocks noChangeAspect="1"/>
            </p:cNvSpPr>
            <p:nvPr/>
          </p:nvSpPr>
          <p:spPr bwMode="blackWhite">
            <a:xfrm>
              <a:off x="7681913" y="5629565"/>
              <a:ext cx="80962" cy="98425"/>
            </a:xfrm>
            <a:custGeom>
              <a:avLst/>
              <a:gdLst>
                <a:gd name="T0" fmla="*/ 0 w 57"/>
                <a:gd name="T1" fmla="*/ 2147483647 h 55"/>
                <a:gd name="T2" fmla="*/ 0 w 57"/>
                <a:gd name="T3" fmla="*/ 0 h 55"/>
                <a:gd name="T4" fmla="*/ 2147483647 w 57"/>
                <a:gd name="T5" fmla="*/ 2147483647 h 55"/>
                <a:gd name="T6" fmla="*/ 2147483647 w 57"/>
                <a:gd name="T7" fmla="*/ 2147483647 h 55"/>
                <a:gd name="T8" fmla="*/ 2147483647 w 57"/>
                <a:gd name="T9" fmla="*/ 2147483647 h 55"/>
                <a:gd name="T10" fmla="*/ 2147483647 w 57"/>
                <a:gd name="T11" fmla="*/ 2147483647 h 55"/>
                <a:gd name="T12" fmla="*/ 2147483647 w 57"/>
                <a:gd name="T13" fmla="*/ 2147483647 h 55"/>
                <a:gd name="T14" fmla="*/ 2147483647 w 57"/>
                <a:gd name="T15" fmla="*/ 2147483647 h 55"/>
                <a:gd name="T16" fmla="*/ 0 w 57"/>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55"/>
                <a:gd name="T29" fmla="*/ 57 w 57"/>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55">
                  <a:moveTo>
                    <a:pt x="0" y="9"/>
                  </a:moveTo>
                  <a:lnTo>
                    <a:pt x="0" y="0"/>
                  </a:lnTo>
                  <a:lnTo>
                    <a:pt x="29" y="8"/>
                  </a:lnTo>
                  <a:lnTo>
                    <a:pt x="51" y="1"/>
                  </a:lnTo>
                  <a:lnTo>
                    <a:pt x="57" y="15"/>
                  </a:lnTo>
                  <a:lnTo>
                    <a:pt x="57" y="31"/>
                  </a:lnTo>
                  <a:lnTo>
                    <a:pt x="35" y="55"/>
                  </a:lnTo>
                  <a:lnTo>
                    <a:pt x="20" y="54"/>
                  </a:lnTo>
                  <a:lnTo>
                    <a:pt x="0" y="9"/>
                  </a:lnTo>
                  <a:close/>
                </a:path>
              </a:pathLst>
            </a:custGeom>
            <a:solidFill>
              <a:srgbClr val="94AC9E"/>
            </a:solidFill>
            <a:ln w="9525">
              <a:solidFill>
                <a:srgbClr val="D8E4EC"/>
              </a:solidFill>
              <a:round/>
              <a:headEnd/>
              <a:tailEnd/>
            </a:ln>
          </p:spPr>
          <p:txBody>
            <a:bodyPr wrap="none" anchor="ctr"/>
            <a:lstStyle/>
            <a:p>
              <a:endParaRPr lang="fr-FR"/>
            </a:p>
          </p:txBody>
        </p:sp>
        <p:sp>
          <p:nvSpPr>
            <p:cNvPr id="30755" name="Freeform 33"/>
            <p:cNvSpPr>
              <a:spLocks noChangeAspect="1"/>
            </p:cNvSpPr>
            <p:nvPr/>
          </p:nvSpPr>
          <p:spPr bwMode="blackWhite">
            <a:xfrm>
              <a:off x="4611688" y="2921290"/>
              <a:ext cx="174625" cy="85725"/>
            </a:xfrm>
            <a:custGeom>
              <a:avLst/>
              <a:gdLst>
                <a:gd name="T0" fmla="*/ 0 w 125"/>
                <a:gd name="T1" fmla="*/ 2147483647 h 47"/>
                <a:gd name="T2" fmla="*/ 2147483647 w 125"/>
                <a:gd name="T3" fmla="*/ 2147483647 h 47"/>
                <a:gd name="T4" fmla="*/ 2147483647 w 125"/>
                <a:gd name="T5" fmla="*/ 2147483647 h 47"/>
                <a:gd name="T6" fmla="*/ 2147483647 w 125"/>
                <a:gd name="T7" fmla="*/ 2147483647 h 47"/>
                <a:gd name="T8" fmla="*/ 2147483647 w 125"/>
                <a:gd name="T9" fmla="*/ 2147483647 h 47"/>
                <a:gd name="T10" fmla="*/ 2147483647 w 125"/>
                <a:gd name="T11" fmla="*/ 2147483647 h 47"/>
                <a:gd name="T12" fmla="*/ 2147483647 w 125"/>
                <a:gd name="T13" fmla="*/ 2147483647 h 47"/>
                <a:gd name="T14" fmla="*/ 2147483647 w 125"/>
                <a:gd name="T15" fmla="*/ 2147483647 h 47"/>
                <a:gd name="T16" fmla="*/ 2147483647 w 125"/>
                <a:gd name="T17" fmla="*/ 0 h 47"/>
                <a:gd name="T18" fmla="*/ 2147483647 w 125"/>
                <a:gd name="T19" fmla="*/ 0 h 47"/>
                <a:gd name="T20" fmla="*/ 2147483647 w 125"/>
                <a:gd name="T21" fmla="*/ 2147483647 h 47"/>
                <a:gd name="T22" fmla="*/ 0 w 125"/>
                <a:gd name="T23" fmla="*/ 2147483647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
                <a:gd name="T37" fmla="*/ 0 h 47"/>
                <a:gd name="T38" fmla="*/ 125 w 125"/>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 h="47">
                  <a:moveTo>
                    <a:pt x="0" y="27"/>
                  </a:moveTo>
                  <a:lnTo>
                    <a:pt x="2" y="29"/>
                  </a:lnTo>
                  <a:lnTo>
                    <a:pt x="3" y="37"/>
                  </a:lnTo>
                  <a:lnTo>
                    <a:pt x="16" y="39"/>
                  </a:lnTo>
                  <a:lnTo>
                    <a:pt x="42" y="34"/>
                  </a:lnTo>
                  <a:lnTo>
                    <a:pt x="69" y="47"/>
                  </a:lnTo>
                  <a:lnTo>
                    <a:pt x="108" y="38"/>
                  </a:lnTo>
                  <a:lnTo>
                    <a:pt x="125" y="14"/>
                  </a:lnTo>
                  <a:lnTo>
                    <a:pt x="118" y="0"/>
                  </a:lnTo>
                  <a:lnTo>
                    <a:pt x="70" y="0"/>
                  </a:lnTo>
                  <a:lnTo>
                    <a:pt x="55" y="26"/>
                  </a:lnTo>
                  <a:lnTo>
                    <a:pt x="0" y="27"/>
                  </a:lnTo>
                  <a:close/>
                </a:path>
              </a:pathLst>
            </a:custGeom>
            <a:solidFill>
              <a:srgbClr val="FFFF99"/>
            </a:solidFill>
            <a:ln w="9525">
              <a:solidFill>
                <a:srgbClr val="C0C0C0"/>
              </a:solidFill>
              <a:round/>
              <a:headEnd/>
              <a:tailEnd/>
            </a:ln>
          </p:spPr>
          <p:txBody>
            <a:bodyPr wrap="none" anchor="ctr"/>
            <a:lstStyle/>
            <a:p>
              <a:endParaRPr lang="fr-FR"/>
            </a:p>
          </p:txBody>
        </p:sp>
        <p:sp>
          <p:nvSpPr>
            <p:cNvPr id="30756" name="Freeform 34"/>
            <p:cNvSpPr>
              <a:spLocks noChangeAspect="1"/>
            </p:cNvSpPr>
            <p:nvPr/>
          </p:nvSpPr>
          <p:spPr bwMode="blackWhite">
            <a:xfrm>
              <a:off x="6388100" y="3651540"/>
              <a:ext cx="109538" cy="168275"/>
            </a:xfrm>
            <a:custGeom>
              <a:avLst/>
              <a:gdLst>
                <a:gd name="T0" fmla="*/ 0 w 76"/>
                <a:gd name="T1" fmla="*/ 2147483647 h 97"/>
                <a:gd name="T2" fmla="*/ 2147483647 w 76"/>
                <a:gd name="T3" fmla="*/ 2147483647 h 97"/>
                <a:gd name="T4" fmla="*/ 2147483647 w 76"/>
                <a:gd name="T5" fmla="*/ 2147483647 h 97"/>
                <a:gd name="T6" fmla="*/ 2147483647 w 76"/>
                <a:gd name="T7" fmla="*/ 2147483647 h 97"/>
                <a:gd name="T8" fmla="*/ 2147483647 w 76"/>
                <a:gd name="T9" fmla="*/ 2147483647 h 97"/>
                <a:gd name="T10" fmla="*/ 2147483647 w 76"/>
                <a:gd name="T11" fmla="*/ 2147483647 h 97"/>
                <a:gd name="T12" fmla="*/ 2147483647 w 76"/>
                <a:gd name="T13" fmla="*/ 2147483647 h 97"/>
                <a:gd name="T14" fmla="*/ 2147483647 w 76"/>
                <a:gd name="T15" fmla="*/ 2147483647 h 97"/>
                <a:gd name="T16" fmla="*/ 2147483647 w 76"/>
                <a:gd name="T17" fmla="*/ 2147483647 h 97"/>
                <a:gd name="T18" fmla="*/ 2147483647 w 76"/>
                <a:gd name="T19" fmla="*/ 2147483647 h 97"/>
                <a:gd name="T20" fmla="*/ 2147483647 w 76"/>
                <a:gd name="T21" fmla="*/ 2147483647 h 97"/>
                <a:gd name="T22" fmla="*/ 2147483647 w 76"/>
                <a:gd name="T23" fmla="*/ 2147483647 h 97"/>
                <a:gd name="T24" fmla="*/ 2147483647 w 76"/>
                <a:gd name="T25" fmla="*/ 2147483647 h 97"/>
                <a:gd name="T26" fmla="*/ 2147483647 w 76"/>
                <a:gd name="T27" fmla="*/ 0 h 97"/>
                <a:gd name="T28" fmla="*/ 2147483647 w 76"/>
                <a:gd name="T29" fmla="*/ 2147483647 h 97"/>
                <a:gd name="T30" fmla="*/ 2147483647 w 76"/>
                <a:gd name="T31" fmla="*/ 2147483647 h 97"/>
                <a:gd name="T32" fmla="*/ 0 w 76"/>
                <a:gd name="T33" fmla="*/ 2147483647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97"/>
                <a:gd name="T53" fmla="*/ 76 w 76"/>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97">
                  <a:moveTo>
                    <a:pt x="0" y="30"/>
                  </a:moveTo>
                  <a:lnTo>
                    <a:pt x="10" y="40"/>
                  </a:lnTo>
                  <a:lnTo>
                    <a:pt x="16" y="84"/>
                  </a:lnTo>
                  <a:lnTo>
                    <a:pt x="36" y="82"/>
                  </a:lnTo>
                  <a:lnTo>
                    <a:pt x="47" y="63"/>
                  </a:lnTo>
                  <a:lnTo>
                    <a:pt x="61" y="67"/>
                  </a:lnTo>
                  <a:lnTo>
                    <a:pt x="71" y="97"/>
                  </a:lnTo>
                  <a:lnTo>
                    <a:pt x="76" y="80"/>
                  </a:lnTo>
                  <a:lnTo>
                    <a:pt x="68" y="48"/>
                  </a:lnTo>
                  <a:lnTo>
                    <a:pt x="61" y="61"/>
                  </a:lnTo>
                  <a:lnTo>
                    <a:pt x="51" y="45"/>
                  </a:lnTo>
                  <a:lnTo>
                    <a:pt x="70" y="26"/>
                  </a:lnTo>
                  <a:lnTo>
                    <a:pt x="33" y="23"/>
                  </a:lnTo>
                  <a:lnTo>
                    <a:pt x="9" y="0"/>
                  </a:lnTo>
                  <a:lnTo>
                    <a:pt x="2" y="13"/>
                  </a:lnTo>
                  <a:lnTo>
                    <a:pt x="10" y="23"/>
                  </a:lnTo>
                  <a:lnTo>
                    <a:pt x="0" y="30"/>
                  </a:lnTo>
                  <a:close/>
                </a:path>
              </a:pathLst>
            </a:custGeom>
            <a:solidFill>
              <a:srgbClr val="94AC9E"/>
            </a:solidFill>
            <a:ln w="9525">
              <a:solidFill>
                <a:srgbClr val="D8E4EC"/>
              </a:solidFill>
              <a:round/>
              <a:headEnd/>
              <a:tailEnd/>
            </a:ln>
          </p:spPr>
          <p:txBody>
            <a:bodyPr wrap="none" anchor="ctr"/>
            <a:lstStyle/>
            <a:p>
              <a:endParaRPr lang="fr-FR"/>
            </a:p>
          </p:txBody>
        </p:sp>
        <p:sp>
          <p:nvSpPr>
            <p:cNvPr id="30757" name="Freeform 35"/>
            <p:cNvSpPr>
              <a:spLocks noChangeAspect="1"/>
            </p:cNvSpPr>
            <p:nvPr/>
          </p:nvSpPr>
          <p:spPr bwMode="blackWhite">
            <a:xfrm>
              <a:off x="4460875" y="2826040"/>
              <a:ext cx="74613" cy="66675"/>
            </a:xfrm>
            <a:custGeom>
              <a:avLst/>
              <a:gdLst>
                <a:gd name="T0" fmla="*/ 0 w 53"/>
                <a:gd name="T1" fmla="*/ 2147483647 h 38"/>
                <a:gd name="T2" fmla="*/ 2147483647 w 53"/>
                <a:gd name="T3" fmla="*/ 2147483647 h 38"/>
                <a:gd name="T4" fmla="*/ 2147483647 w 53"/>
                <a:gd name="T5" fmla="*/ 0 h 38"/>
                <a:gd name="T6" fmla="*/ 2147483647 w 53"/>
                <a:gd name="T7" fmla="*/ 2147483647 h 38"/>
                <a:gd name="T8" fmla="*/ 2147483647 w 53"/>
                <a:gd name="T9" fmla="*/ 2147483647 h 38"/>
                <a:gd name="T10" fmla="*/ 2147483647 w 53"/>
                <a:gd name="T11" fmla="*/ 2147483647 h 38"/>
                <a:gd name="T12" fmla="*/ 0 w 53"/>
                <a:gd name="T13" fmla="*/ 2147483647 h 38"/>
                <a:gd name="T14" fmla="*/ 0 60000 65536"/>
                <a:gd name="T15" fmla="*/ 0 60000 65536"/>
                <a:gd name="T16" fmla="*/ 0 60000 65536"/>
                <a:gd name="T17" fmla="*/ 0 60000 65536"/>
                <a:gd name="T18" fmla="*/ 0 60000 65536"/>
                <a:gd name="T19" fmla="*/ 0 60000 65536"/>
                <a:gd name="T20" fmla="*/ 0 60000 65536"/>
                <a:gd name="T21" fmla="*/ 0 w 53"/>
                <a:gd name="T22" fmla="*/ 0 h 38"/>
                <a:gd name="T23" fmla="*/ 53 w 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8">
                  <a:moveTo>
                    <a:pt x="0" y="8"/>
                  </a:moveTo>
                  <a:lnTo>
                    <a:pt x="12" y="2"/>
                  </a:lnTo>
                  <a:lnTo>
                    <a:pt x="36" y="0"/>
                  </a:lnTo>
                  <a:lnTo>
                    <a:pt x="52" y="15"/>
                  </a:lnTo>
                  <a:lnTo>
                    <a:pt x="53" y="28"/>
                  </a:lnTo>
                  <a:lnTo>
                    <a:pt x="47" y="38"/>
                  </a:lnTo>
                  <a:lnTo>
                    <a:pt x="0" y="8"/>
                  </a:lnTo>
                  <a:close/>
                </a:path>
              </a:pathLst>
            </a:custGeom>
            <a:solidFill>
              <a:srgbClr val="94AC9E"/>
            </a:solidFill>
            <a:ln w="9525">
              <a:solidFill>
                <a:srgbClr val="D8E4EC"/>
              </a:solidFill>
              <a:round/>
              <a:headEnd/>
              <a:tailEnd/>
            </a:ln>
          </p:spPr>
          <p:txBody>
            <a:bodyPr wrap="none" anchor="ctr"/>
            <a:lstStyle/>
            <a:p>
              <a:endParaRPr lang="fr-FR"/>
            </a:p>
          </p:txBody>
        </p:sp>
        <p:sp>
          <p:nvSpPr>
            <p:cNvPr id="30758" name="Freeform 36"/>
            <p:cNvSpPr>
              <a:spLocks noChangeAspect="1"/>
            </p:cNvSpPr>
            <p:nvPr/>
          </p:nvSpPr>
          <p:spPr bwMode="blackWhite">
            <a:xfrm>
              <a:off x="6413500" y="3603915"/>
              <a:ext cx="68263" cy="44450"/>
            </a:xfrm>
            <a:custGeom>
              <a:avLst/>
              <a:gdLst>
                <a:gd name="T0" fmla="*/ 0 w 50"/>
                <a:gd name="T1" fmla="*/ 2147483647 h 27"/>
                <a:gd name="T2" fmla="*/ 2147483647 w 50"/>
                <a:gd name="T3" fmla="*/ 2147483647 h 27"/>
                <a:gd name="T4" fmla="*/ 2147483647 w 50"/>
                <a:gd name="T5" fmla="*/ 2147483647 h 27"/>
                <a:gd name="T6" fmla="*/ 2147483647 w 50"/>
                <a:gd name="T7" fmla="*/ 2147483647 h 27"/>
                <a:gd name="T8" fmla="*/ 2147483647 w 50"/>
                <a:gd name="T9" fmla="*/ 0 h 27"/>
                <a:gd name="T10" fmla="*/ 0 w 50"/>
                <a:gd name="T11" fmla="*/ 2147483647 h 27"/>
                <a:gd name="T12" fmla="*/ 0 60000 65536"/>
                <a:gd name="T13" fmla="*/ 0 60000 65536"/>
                <a:gd name="T14" fmla="*/ 0 60000 65536"/>
                <a:gd name="T15" fmla="*/ 0 60000 65536"/>
                <a:gd name="T16" fmla="*/ 0 60000 65536"/>
                <a:gd name="T17" fmla="*/ 0 60000 65536"/>
                <a:gd name="T18" fmla="*/ 0 w 50"/>
                <a:gd name="T19" fmla="*/ 0 h 27"/>
                <a:gd name="T20" fmla="*/ 50 w 50"/>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0" h="27">
                  <a:moveTo>
                    <a:pt x="0" y="16"/>
                  </a:moveTo>
                  <a:lnTo>
                    <a:pt x="7" y="27"/>
                  </a:lnTo>
                  <a:lnTo>
                    <a:pt x="50" y="22"/>
                  </a:lnTo>
                  <a:lnTo>
                    <a:pt x="47" y="8"/>
                  </a:lnTo>
                  <a:lnTo>
                    <a:pt x="16" y="0"/>
                  </a:lnTo>
                  <a:lnTo>
                    <a:pt x="0" y="16"/>
                  </a:lnTo>
                  <a:close/>
                </a:path>
              </a:pathLst>
            </a:custGeom>
            <a:solidFill>
              <a:srgbClr val="94AC9E"/>
            </a:solidFill>
            <a:ln w="9525">
              <a:solidFill>
                <a:srgbClr val="D8E4EC"/>
              </a:solidFill>
              <a:round/>
              <a:headEnd/>
              <a:tailEnd/>
            </a:ln>
          </p:spPr>
          <p:txBody>
            <a:bodyPr wrap="none" anchor="ctr"/>
            <a:lstStyle/>
            <a:p>
              <a:endParaRPr lang="fr-FR"/>
            </a:p>
          </p:txBody>
        </p:sp>
        <p:sp>
          <p:nvSpPr>
            <p:cNvPr id="30759" name="Freeform 37"/>
            <p:cNvSpPr>
              <a:spLocks noChangeAspect="1"/>
            </p:cNvSpPr>
            <p:nvPr/>
          </p:nvSpPr>
          <p:spPr bwMode="blackWhite">
            <a:xfrm>
              <a:off x="2720975" y="4273840"/>
              <a:ext cx="885825" cy="1128712"/>
            </a:xfrm>
            <a:custGeom>
              <a:avLst/>
              <a:gdLst>
                <a:gd name="T0" fmla="*/ 2147483647 w 634"/>
                <a:gd name="T1" fmla="*/ 2147483647 h 649"/>
                <a:gd name="T2" fmla="*/ 2147483647 w 634"/>
                <a:gd name="T3" fmla="*/ 2147483647 h 649"/>
                <a:gd name="T4" fmla="*/ 2147483647 w 634"/>
                <a:gd name="T5" fmla="*/ 2147483647 h 649"/>
                <a:gd name="T6" fmla="*/ 2147483647 w 634"/>
                <a:gd name="T7" fmla="*/ 2147483647 h 649"/>
                <a:gd name="T8" fmla="*/ 2147483647 w 634"/>
                <a:gd name="T9" fmla="*/ 2147483647 h 649"/>
                <a:gd name="T10" fmla="*/ 2147483647 w 634"/>
                <a:gd name="T11" fmla="*/ 2147483647 h 649"/>
                <a:gd name="T12" fmla="*/ 2147483647 w 634"/>
                <a:gd name="T13" fmla="*/ 2147483647 h 649"/>
                <a:gd name="T14" fmla="*/ 2147483647 w 634"/>
                <a:gd name="T15" fmla="*/ 2147483647 h 649"/>
                <a:gd name="T16" fmla="*/ 2147483647 w 634"/>
                <a:gd name="T17" fmla="*/ 2147483647 h 649"/>
                <a:gd name="T18" fmla="*/ 2147483647 w 634"/>
                <a:gd name="T19" fmla="*/ 2147483647 h 649"/>
                <a:gd name="T20" fmla="*/ 2147483647 w 634"/>
                <a:gd name="T21" fmla="*/ 2147483647 h 649"/>
                <a:gd name="T22" fmla="*/ 2147483647 w 634"/>
                <a:gd name="T23" fmla="*/ 2147483647 h 649"/>
                <a:gd name="T24" fmla="*/ 2147483647 w 634"/>
                <a:gd name="T25" fmla="*/ 2147483647 h 649"/>
                <a:gd name="T26" fmla="*/ 2147483647 w 634"/>
                <a:gd name="T27" fmla="*/ 2147483647 h 649"/>
                <a:gd name="T28" fmla="*/ 2147483647 w 634"/>
                <a:gd name="T29" fmla="*/ 2147483647 h 649"/>
                <a:gd name="T30" fmla="*/ 2147483647 w 634"/>
                <a:gd name="T31" fmla="*/ 2147483647 h 649"/>
                <a:gd name="T32" fmla="*/ 2147483647 w 634"/>
                <a:gd name="T33" fmla="*/ 2147483647 h 649"/>
                <a:gd name="T34" fmla="*/ 2147483647 w 634"/>
                <a:gd name="T35" fmla="*/ 2147483647 h 649"/>
                <a:gd name="T36" fmla="*/ 2147483647 w 634"/>
                <a:gd name="T37" fmla="*/ 2147483647 h 649"/>
                <a:gd name="T38" fmla="*/ 2147483647 w 634"/>
                <a:gd name="T39" fmla="*/ 2147483647 h 649"/>
                <a:gd name="T40" fmla="*/ 2147483647 w 634"/>
                <a:gd name="T41" fmla="*/ 2147483647 h 649"/>
                <a:gd name="T42" fmla="*/ 2147483647 w 634"/>
                <a:gd name="T43" fmla="*/ 2147483647 h 649"/>
                <a:gd name="T44" fmla="*/ 2147483647 w 634"/>
                <a:gd name="T45" fmla="*/ 2147483647 h 649"/>
                <a:gd name="T46" fmla="*/ 2147483647 w 634"/>
                <a:gd name="T47" fmla="*/ 2147483647 h 649"/>
                <a:gd name="T48" fmla="*/ 2147483647 w 634"/>
                <a:gd name="T49" fmla="*/ 2147483647 h 649"/>
                <a:gd name="T50" fmla="*/ 2147483647 w 634"/>
                <a:gd name="T51" fmla="*/ 2147483647 h 649"/>
                <a:gd name="T52" fmla="*/ 2147483647 w 634"/>
                <a:gd name="T53" fmla="*/ 2147483647 h 649"/>
                <a:gd name="T54" fmla="*/ 2147483647 w 634"/>
                <a:gd name="T55" fmla="*/ 0 h 649"/>
                <a:gd name="T56" fmla="*/ 2147483647 w 634"/>
                <a:gd name="T57" fmla="*/ 2147483647 h 649"/>
                <a:gd name="T58" fmla="*/ 2147483647 w 634"/>
                <a:gd name="T59" fmla="*/ 2147483647 h 649"/>
                <a:gd name="T60" fmla="*/ 2147483647 w 634"/>
                <a:gd name="T61" fmla="*/ 2147483647 h 649"/>
                <a:gd name="T62" fmla="*/ 2147483647 w 634"/>
                <a:gd name="T63" fmla="*/ 2147483647 h 649"/>
                <a:gd name="T64" fmla="*/ 2147483647 w 634"/>
                <a:gd name="T65" fmla="*/ 2147483647 h 649"/>
                <a:gd name="T66" fmla="*/ 2147483647 w 634"/>
                <a:gd name="T67" fmla="*/ 2147483647 h 649"/>
                <a:gd name="T68" fmla="*/ 0 w 634"/>
                <a:gd name="T69" fmla="*/ 2147483647 h 6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4"/>
                <a:gd name="T106" fmla="*/ 0 h 649"/>
                <a:gd name="T107" fmla="*/ 634 w 634"/>
                <a:gd name="T108" fmla="*/ 649 h 6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4" h="649">
                  <a:moveTo>
                    <a:pt x="0" y="205"/>
                  </a:moveTo>
                  <a:lnTo>
                    <a:pt x="14" y="235"/>
                  </a:lnTo>
                  <a:lnTo>
                    <a:pt x="37" y="246"/>
                  </a:lnTo>
                  <a:lnTo>
                    <a:pt x="54" y="234"/>
                  </a:lnTo>
                  <a:lnTo>
                    <a:pt x="54" y="261"/>
                  </a:lnTo>
                  <a:lnTo>
                    <a:pt x="68" y="261"/>
                  </a:lnTo>
                  <a:lnTo>
                    <a:pt x="88" y="262"/>
                  </a:lnTo>
                  <a:lnTo>
                    <a:pt x="136" y="239"/>
                  </a:lnTo>
                  <a:lnTo>
                    <a:pt x="141" y="276"/>
                  </a:lnTo>
                  <a:lnTo>
                    <a:pt x="213" y="304"/>
                  </a:lnTo>
                  <a:lnTo>
                    <a:pt x="224" y="348"/>
                  </a:lnTo>
                  <a:lnTo>
                    <a:pt x="252" y="350"/>
                  </a:lnTo>
                  <a:lnTo>
                    <a:pt x="262" y="378"/>
                  </a:lnTo>
                  <a:lnTo>
                    <a:pt x="256" y="413"/>
                  </a:lnTo>
                  <a:lnTo>
                    <a:pt x="260" y="446"/>
                  </a:lnTo>
                  <a:lnTo>
                    <a:pt x="294" y="450"/>
                  </a:lnTo>
                  <a:lnTo>
                    <a:pt x="298" y="473"/>
                  </a:lnTo>
                  <a:lnTo>
                    <a:pt x="315" y="477"/>
                  </a:lnTo>
                  <a:lnTo>
                    <a:pt x="312" y="506"/>
                  </a:lnTo>
                  <a:lnTo>
                    <a:pt x="325" y="507"/>
                  </a:lnTo>
                  <a:lnTo>
                    <a:pt x="328" y="532"/>
                  </a:lnTo>
                  <a:lnTo>
                    <a:pt x="264" y="587"/>
                  </a:lnTo>
                  <a:lnTo>
                    <a:pt x="277" y="583"/>
                  </a:lnTo>
                  <a:lnTo>
                    <a:pt x="325" y="617"/>
                  </a:lnTo>
                  <a:lnTo>
                    <a:pt x="335" y="631"/>
                  </a:lnTo>
                  <a:lnTo>
                    <a:pt x="331" y="649"/>
                  </a:lnTo>
                  <a:lnTo>
                    <a:pt x="408" y="553"/>
                  </a:lnTo>
                  <a:lnTo>
                    <a:pt x="413" y="503"/>
                  </a:lnTo>
                  <a:lnTo>
                    <a:pt x="476" y="459"/>
                  </a:lnTo>
                  <a:lnTo>
                    <a:pt x="515" y="459"/>
                  </a:lnTo>
                  <a:lnTo>
                    <a:pt x="531" y="444"/>
                  </a:lnTo>
                  <a:lnTo>
                    <a:pt x="563" y="370"/>
                  </a:lnTo>
                  <a:lnTo>
                    <a:pt x="567" y="297"/>
                  </a:lnTo>
                  <a:lnTo>
                    <a:pt x="628" y="228"/>
                  </a:lnTo>
                  <a:lnTo>
                    <a:pt x="634" y="198"/>
                  </a:lnTo>
                  <a:lnTo>
                    <a:pt x="624" y="169"/>
                  </a:lnTo>
                  <a:lnTo>
                    <a:pt x="599" y="164"/>
                  </a:lnTo>
                  <a:lnTo>
                    <a:pt x="558" y="133"/>
                  </a:lnTo>
                  <a:lnTo>
                    <a:pt x="478" y="127"/>
                  </a:lnTo>
                  <a:lnTo>
                    <a:pt x="471" y="108"/>
                  </a:lnTo>
                  <a:lnTo>
                    <a:pt x="434" y="94"/>
                  </a:lnTo>
                  <a:lnTo>
                    <a:pt x="420" y="94"/>
                  </a:lnTo>
                  <a:lnTo>
                    <a:pt x="399" y="122"/>
                  </a:lnTo>
                  <a:lnTo>
                    <a:pt x="398" y="112"/>
                  </a:lnTo>
                  <a:lnTo>
                    <a:pt x="364" y="117"/>
                  </a:lnTo>
                  <a:lnTo>
                    <a:pt x="379" y="112"/>
                  </a:lnTo>
                  <a:lnTo>
                    <a:pt x="364" y="90"/>
                  </a:lnTo>
                  <a:lnTo>
                    <a:pt x="390" y="58"/>
                  </a:lnTo>
                  <a:lnTo>
                    <a:pt x="363" y="18"/>
                  </a:lnTo>
                  <a:lnTo>
                    <a:pt x="339" y="49"/>
                  </a:lnTo>
                  <a:lnTo>
                    <a:pt x="317" y="47"/>
                  </a:lnTo>
                  <a:lnTo>
                    <a:pt x="283" y="52"/>
                  </a:lnTo>
                  <a:lnTo>
                    <a:pt x="236" y="59"/>
                  </a:lnTo>
                  <a:lnTo>
                    <a:pt x="228" y="43"/>
                  </a:lnTo>
                  <a:lnTo>
                    <a:pt x="231" y="11"/>
                  </a:lnTo>
                  <a:lnTo>
                    <a:pt x="217" y="0"/>
                  </a:lnTo>
                  <a:lnTo>
                    <a:pt x="177" y="19"/>
                  </a:lnTo>
                  <a:lnTo>
                    <a:pt x="148" y="13"/>
                  </a:lnTo>
                  <a:lnTo>
                    <a:pt x="156" y="44"/>
                  </a:lnTo>
                  <a:lnTo>
                    <a:pt x="172" y="47"/>
                  </a:lnTo>
                  <a:lnTo>
                    <a:pt x="133" y="70"/>
                  </a:lnTo>
                  <a:lnTo>
                    <a:pt x="114" y="62"/>
                  </a:lnTo>
                  <a:lnTo>
                    <a:pt x="105" y="50"/>
                  </a:lnTo>
                  <a:lnTo>
                    <a:pt x="66" y="57"/>
                  </a:lnTo>
                  <a:lnTo>
                    <a:pt x="78" y="73"/>
                  </a:lnTo>
                  <a:lnTo>
                    <a:pt x="62" y="75"/>
                  </a:lnTo>
                  <a:lnTo>
                    <a:pt x="72" y="103"/>
                  </a:lnTo>
                  <a:lnTo>
                    <a:pt x="64" y="150"/>
                  </a:lnTo>
                  <a:lnTo>
                    <a:pt x="24" y="168"/>
                  </a:lnTo>
                  <a:lnTo>
                    <a:pt x="0" y="205"/>
                  </a:lnTo>
                  <a:close/>
                </a:path>
              </a:pathLst>
            </a:custGeom>
            <a:solidFill>
              <a:srgbClr val="94AC9E"/>
            </a:solidFill>
            <a:ln w="9525">
              <a:solidFill>
                <a:srgbClr val="D8E4EC"/>
              </a:solidFill>
              <a:round/>
              <a:headEnd/>
              <a:tailEnd/>
            </a:ln>
          </p:spPr>
          <p:txBody>
            <a:bodyPr wrap="none" anchor="ctr"/>
            <a:lstStyle/>
            <a:p>
              <a:endParaRPr lang="fr-FR"/>
            </a:p>
          </p:txBody>
        </p:sp>
        <p:sp>
          <p:nvSpPr>
            <p:cNvPr id="30760" name="Freeform 38"/>
            <p:cNvSpPr>
              <a:spLocks noChangeAspect="1"/>
            </p:cNvSpPr>
            <p:nvPr/>
          </p:nvSpPr>
          <p:spPr bwMode="blackWhite">
            <a:xfrm>
              <a:off x="6980238" y="4273840"/>
              <a:ext cx="28575" cy="36512"/>
            </a:xfrm>
            <a:custGeom>
              <a:avLst/>
              <a:gdLst>
                <a:gd name="T0" fmla="*/ 0 w 20"/>
                <a:gd name="T1" fmla="*/ 2147483647 h 17"/>
                <a:gd name="T2" fmla="*/ 2147483647 w 20"/>
                <a:gd name="T3" fmla="*/ 2147483647 h 17"/>
                <a:gd name="T4" fmla="*/ 2147483647 w 20"/>
                <a:gd name="T5" fmla="*/ 0 h 17"/>
                <a:gd name="T6" fmla="*/ 0 w 20"/>
                <a:gd name="T7" fmla="*/ 2147483647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0" y="7"/>
                  </a:moveTo>
                  <a:lnTo>
                    <a:pt x="10" y="17"/>
                  </a:lnTo>
                  <a:lnTo>
                    <a:pt x="20" y="0"/>
                  </a:lnTo>
                  <a:lnTo>
                    <a:pt x="0" y="7"/>
                  </a:lnTo>
                  <a:close/>
                </a:path>
              </a:pathLst>
            </a:custGeom>
            <a:solidFill>
              <a:srgbClr val="94AC9E"/>
            </a:solidFill>
            <a:ln w="12700">
              <a:solidFill>
                <a:srgbClr val="D8E4EC"/>
              </a:solidFill>
              <a:round/>
              <a:headEnd/>
              <a:tailEnd/>
            </a:ln>
          </p:spPr>
          <p:txBody>
            <a:bodyPr/>
            <a:lstStyle/>
            <a:p>
              <a:endParaRPr lang="fr-FR"/>
            </a:p>
          </p:txBody>
        </p:sp>
        <p:sp>
          <p:nvSpPr>
            <p:cNvPr id="30761" name="Freeform 39"/>
            <p:cNvSpPr>
              <a:spLocks noChangeAspect="1"/>
            </p:cNvSpPr>
            <p:nvPr/>
          </p:nvSpPr>
          <p:spPr bwMode="blackWhite">
            <a:xfrm>
              <a:off x="4905375" y="3084802"/>
              <a:ext cx="141288" cy="100013"/>
            </a:xfrm>
            <a:custGeom>
              <a:avLst/>
              <a:gdLst>
                <a:gd name="T0" fmla="*/ 0 w 102"/>
                <a:gd name="T1" fmla="*/ 2147483647 h 58"/>
                <a:gd name="T2" fmla="*/ 2147483647 w 102"/>
                <a:gd name="T3" fmla="*/ 0 h 58"/>
                <a:gd name="T4" fmla="*/ 2147483647 w 102"/>
                <a:gd name="T5" fmla="*/ 2147483647 h 58"/>
                <a:gd name="T6" fmla="*/ 2147483647 w 102"/>
                <a:gd name="T7" fmla="*/ 2147483647 h 58"/>
                <a:gd name="T8" fmla="*/ 2147483647 w 102"/>
                <a:gd name="T9" fmla="*/ 2147483647 h 58"/>
                <a:gd name="T10" fmla="*/ 2147483647 w 102"/>
                <a:gd name="T11" fmla="*/ 2147483647 h 58"/>
                <a:gd name="T12" fmla="*/ 2147483647 w 102"/>
                <a:gd name="T13" fmla="*/ 2147483647 h 58"/>
                <a:gd name="T14" fmla="*/ 2147483647 w 102"/>
                <a:gd name="T15" fmla="*/ 2147483647 h 58"/>
                <a:gd name="T16" fmla="*/ 0 w 102"/>
                <a:gd name="T17" fmla="*/ 2147483647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58"/>
                <a:gd name="T29" fmla="*/ 102 w 102"/>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58">
                  <a:moveTo>
                    <a:pt x="0" y="40"/>
                  </a:moveTo>
                  <a:lnTo>
                    <a:pt x="6" y="0"/>
                  </a:lnTo>
                  <a:lnTo>
                    <a:pt x="102" y="10"/>
                  </a:lnTo>
                  <a:lnTo>
                    <a:pt x="84" y="34"/>
                  </a:lnTo>
                  <a:lnTo>
                    <a:pt x="91" y="46"/>
                  </a:lnTo>
                  <a:lnTo>
                    <a:pt x="66" y="47"/>
                  </a:lnTo>
                  <a:lnTo>
                    <a:pt x="50" y="58"/>
                  </a:lnTo>
                  <a:lnTo>
                    <a:pt x="10" y="57"/>
                  </a:lnTo>
                  <a:lnTo>
                    <a:pt x="0" y="40"/>
                  </a:lnTo>
                  <a:close/>
                </a:path>
              </a:pathLst>
            </a:custGeom>
            <a:solidFill>
              <a:srgbClr val="94AC9E"/>
            </a:solidFill>
            <a:ln w="9525">
              <a:solidFill>
                <a:srgbClr val="D8E4EC"/>
              </a:solidFill>
              <a:round/>
              <a:headEnd/>
              <a:tailEnd/>
            </a:ln>
          </p:spPr>
          <p:txBody>
            <a:bodyPr wrap="none" anchor="ctr"/>
            <a:lstStyle/>
            <a:p>
              <a:endParaRPr lang="fr-FR"/>
            </a:p>
          </p:txBody>
        </p:sp>
        <p:sp>
          <p:nvSpPr>
            <p:cNvPr id="30762" name="Freeform 40"/>
            <p:cNvSpPr>
              <a:spLocks noChangeAspect="1"/>
            </p:cNvSpPr>
            <p:nvPr/>
          </p:nvSpPr>
          <p:spPr bwMode="blackWhite">
            <a:xfrm>
              <a:off x="6486525" y="3605502"/>
              <a:ext cx="203200" cy="520700"/>
            </a:xfrm>
            <a:custGeom>
              <a:avLst/>
              <a:gdLst>
                <a:gd name="T0" fmla="*/ 0 w 145"/>
                <a:gd name="T1" fmla="*/ 2147483647 h 301"/>
                <a:gd name="T2" fmla="*/ 2147483647 w 145"/>
                <a:gd name="T3" fmla="*/ 2147483647 h 301"/>
                <a:gd name="T4" fmla="*/ 2147483647 w 145"/>
                <a:gd name="T5" fmla="*/ 2147483647 h 301"/>
                <a:gd name="T6" fmla="*/ 2147483647 w 145"/>
                <a:gd name="T7" fmla="*/ 2147483647 h 301"/>
                <a:gd name="T8" fmla="*/ 2147483647 w 145"/>
                <a:gd name="T9" fmla="*/ 0 h 301"/>
                <a:gd name="T10" fmla="*/ 2147483647 w 145"/>
                <a:gd name="T11" fmla="*/ 2147483647 h 301"/>
                <a:gd name="T12" fmla="*/ 2147483647 w 145"/>
                <a:gd name="T13" fmla="*/ 2147483647 h 301"/>
                <a:gd name="T14" fmla="*/ 2147483647 w 145"/>
                <a:gd name="T15" fmla="*/ 2147483647 h 301"/>
                <a:gd name="T16" fmla="*/ 2147483647 w 145"/>
                <a:gd name="T17" fmla="*/ 2147483647 h 301"/>
                <a:gd name="T18" fmla="*/ 2147483647 w 145"/>
                <a:gd name="T19" fmla="*/ 2147483647 h 301"/>
                <a:gd name="T20" fmla="*/ 2147483647 w 145"/>
                <a:gd name="T21" fmla="*/ 2147483647 h 301"/>
                <a:gd name="T22" fmla="*/ 2147483647 w 145"/>
                <a:gd name="T23" fmla="*/ 2147483647 h 301"/>
                <a:gd name="T24" fmla="*/ 2147483647 w 145"/>
                <a:gd name="T25" fmla="*/ 2147483647 h 301"/>
                <a:gd name="T26" fmla="*/ 2147483647 w 145"/>
                <a:gd name="T27" fmla="*/ 2147483647 h 301"/>
                <a:gd name="T28" fmla="*/ 2147483647 w 145"/>
                <a:gd name="T29" fmla="*/ 2147483647 h 301"/>
                <a:gd name="T30" fmla="*/ 2147483647 w 145"/>
                <a:gd name="T31" fmla="*/ 2147483647 h 301"/>
                <a:gd name="T32" fmla="*/ 2147483647 w 145"/>
                <a:gd name="T33" fmla="*/ 2147483647 h 301"/>
                <a:gd name="T34" fmla="*/ 2147483647 w 145"/>
                <a:gd name="T35" fmla="*/ 2147483647 h 301"/>
                <a:gd name="T36" fmla="*/ 2147483647 w 145"/>
                <a:gd name="T37" fmla="*/ 2147483647 h 301"/>
                <a:gd name="T38" fmla="*/ 2147483647 w 145"/>
                <a:gd name="T39" fmla="*/ 2147483647 h 301"/>
                <a:gd name="T40" fmla="*/ 2147483647 w 145"/>
                <a:gd name="T41" fmla="*/ 2147483647 h 301"/>
                <a:gd name="T42" fmla="*/ 2147483647 w 145"/>
                <a:gd name="T43" fmla="*/ 2147483647 h 301"/>
                <a:gd name="T44" fmla="*/ 2147483647 w 145"/>
                <a:gd name="T45" fmla="*/ 2147483647 h 301"/>
                <a:gd name="T46" fmla="*/ 0 w 145"/>
                <a:gd name="T47" fmla="*/ 2147483647 h 3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5"/>
                <a:gd name="T73" fmla="*/ 0 h 301"/>
                <a:gd name="T74" fmla="*/ 145 w 145"/>
                <a:gd name="T75" fmla="*/ 301 h 3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5" h="301">
                  <a:moveTo>
                    <a:pt x="0" y="124"/>
                  </a:moveTo>
                  <a:lnTo>
                    <a:pt x="5" y="107"/>
                  </a:lnTo>
                  <a:lnTo>
                    <a:pt x="48" y="28"/>
                  </a:lnTo>
                  <a:lnTo>
                    <a:pt x="76" y="17"/>
                  </a:lnTo>
                  <a:lnTo>
                    <a:pt x="83" y="0"/>
                  </a:lnTo>
                  <a:lnTo>
                    <a:pt x="104" y="10"/>
                  </a:lnTo>
                  <a:lnTo>
                    <a:pt x="105" y="26"/>
                  </a:lnTo>
                  <a:lnTo>
                    <a:pt x="87" y="74"/>
                  </a:lnTo>
                  <a:lnTo>
                    <a:pt x="106" y="70"/>
                  </a:lnTo>
                  <a:lnTo>
                    <a:pt x="115" y="103"/>
                  </a:lnTo>
                  <a:lnTo>
                    <a:pt x="145" y="111"/>
                  </a:lnTo>
                  <a:lnTo>
                    <a:pt x="131" y="127"/>
                  </a:lnTo>
                  <a:lnTo>
                    <a:pt x="95" y="147"/>
                  </a:lnTo>
                  <a:lnTo>
                    <a:pt x="87" y="167"/>
                  </a:lnTo>
                  <a:lnTo>
                    <a:pt x="106" y="203"/>
                  </a:lnTo>
                  <a:lnTo>
                    <a:pt x="98" y="225"/>
                  </a:lnTo>
                  <a:lnTo>
                    <a:pt x="120" y="273"/>
                  </a:lnTo>
                  <a:lnTo>
                    <a:pt x="105" y="301"/>
                  </a:lnTo>
                  <a:lnTo>
                    <a:pt x="87" y="199"/>
                  </a:lnTo>
                  <a:lnTo>
                    <a:pt x="74" y="183"/>
                  </a:lnTo>
                  <a:lnTo>
                    <a:pt x="50" y="210"/>
                  </a:lnTo>
                  <a:lnTo>
                    <a:pt x="31" y="205"/>
                  </a:lnTo>
                  <a:lnTo>
                    <a:pt x="35" y="167"/>
                  </a:lnTo>
                  <a:lnTo>
                    <a:pt x="0" y="124"/>
                  </a:lnTo>
                  <a:close/>
                </a:path>
              </a:pathLst>
            </a:custGeom>
            <a:solidFill>
              <a:srgbClr val="94AC9E"/>
            </a:solidFill>
            <a:ln w="9525">
              <a:solidFill>
                <a:srgbClr val="D8E4EC"/>
              </a:solidFill>
              <a:round/>
              <a:headEnd/>
              <a:tailEnd/>
            </a:ln>
          </p:spPr>
          <p:txBody>
            <a:bodyPr wrap="none" anchor="ctr"/>
            <a:lstStyle/>
            <a:p>
              <a:endParaRPr lang="fr-FR"/>
            </a:p>
          </p:txBody>
        </p:sp>
        <p:sp>
          <p:nvSpPr>
            <p:cNvPr id="30763" name="Freeform 41"/>
            <p:cNvSpPr>
              <a:spLocks noChangeAspect="1"/>
            </p:cNvSpPr>
            <p:nvPr/>
          </p:nvSpPr>
          <p:spPr bwMode="blackWhite">
            <a:xfrm>
              <a:off x="6721475" y="4000790"/>
              <a:ext cx="117475" cy="122237"/>
            </a:xfrm>
            <a:custGeom>
              <a:avLst/>
              <a:gdLst>
                <a:gd name="T0" fmla="*/ 0 w 81"/>
                <a:gd name="T1" fmla="*/ 2147483647 h 70"/>
                <a:gd name="T2" fmla="*/ 2147483647 w 81"/>
                <a:gd name="T3" fmla="*/ 2147483647 h 70"/>
                <a:gd name="T4" fmla="*/ 2147483647 w 81"/>
                <a:gd name="T5" fmla="*/ 2147483647 h 70"/>
                <a:gd name="T6" fmla="*/ 2147483647 w 81"/>
                <a:gd name="T7" fmla="*/ 2147483647 h 70"/>
                <a:gd name="T8" fmla="*/ 2147483647 w 81"/>
                <a:gd name="T9" fmla="*/ 2147483647 h 70"/>
                <a:gd name="T10" fmla="*/ 2147483647 w 81"/>
                <a:gd name="T11" fmla="*/ 0 h 70"/>
                <a:gd name="T12" fmla="*/ 2147483647 w 81"/>
                <a:gd name="T13" fmla="*/ 2147483647 h 70"/>
                <a:gd name="T14" fmla="*/ 2147483647 w 81"/>
                <a:gd name="T15" fmla="*/ 2147483647 h 70"/>
                <a:gd name="T16" fmla="*/ 0 w 81"/>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
                <a:gd name="T28" fmla="*/ 0 h 70"/>
                <a:gd name="T29" fmla="*/ 81 w 8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 h="70">
                  <a:moveTo>
                    <a:pt x="0" y="15"/>
                  </a:moveTo>
                  <a:lnTo>
                    <a:pt x="6" y="49"/>
                  </a:lnTo>
                  <a:lnTo>
                    <a:pt x="17" y="67"/>
                  </a:lnTo>
                  <a:lnTo>
                    <a:pt x="33" y="70"/>
                  </a:lnTo>
                  <a:lnTo>
                    <a:pt x="81" y="38"/>
                  </a:lnTo>
                  <a:lnTo>
                    <a:pt x="80" y="0"/>
                  </a:lnTo>
                  <a:lnTo>
                    <a:pt x="42" y="7"/>
                  </a:lnTo>
                  <a:lnTo>
                    <a:pt x="11" y="5"/>
                  </a:lnTo>
                  <a:lnTo>
                    <a:pt x="0" y="15"/>
                  </a:lnTo>
                  <a:close/>
                </a:path>
              </a:pathLst>
            </a:custGeom>
            <a:solidFill>
              <a:srgbClr val="94AC9E"/>
            </a:solidFill>
            <a:ln w="9525">
              <a:solidFill>
                <a:srgbClr val="D8E4EC"/>
              </a:solidFill>
              <a:round/>
              <a:headEnd/>
              <a:tailEnd/>
            </a:ln>
          </p:spPr>
          <p:txBody>
            <a:bodyPr wrap="none" anchor="ctr"/>
            <a:lstStyle/>
            <a:p>
              <a:endParaRPr lang="fr-FR"/>
            </a:p>
          </p:txBody>
        </p:sp>
        <p:sp>
          <p:nvSpPr>
            <p:cNvPr id="30764" name="Freeform 42"/>
            <p:cNvSpPr>
              <a:spLocks noChangeAspect="1"/>
            </p:cNvSpPr>
            <p:nvPr/>
          </p:nvSpPr>
          <p:spPr bwMode="blackWhite">
            <a:xfrm>
              <a:off x="1195388" y="1925927"/>
              <a:ext cx="1935162" cy="1236663"/>
            </a:xfrm>
            <a:custGeom>
              <a:avLst/>
              <a:gdLst>
                <a:gd name="T0" fmla="*/ 2147483647 w 1386"/>
                <a:gd name="T1" fmla="*/ 2147483647 h 709"/>
                <a:gd name="T2" fmla="*/ 2147483647 w 1386"/>
                <a:gd name="T3" fmla="*/ 2147483647 h 709"/>
                <a:gd name="T4" fmla="*/ 2147483647 w 1386"/>
                <a:gd name="T5" fmla="*/ 2147483647 h 709"/>
                <a:gd name="T6" fmla="*/ 2147483647 w 1386"/>
                <a:gd name="T7" fmla="*/ 2147483647 h 709"/>
                <a:gd name="T8" fmla="*/ 2147483647 w 1386"/>
                <a:gd name="T9" fmla="*/ 2147483647 h 709"/>
                <a:gd name="T10" fmla="*/ 2147483647 w 1386"/>
                <a:gd name="T11" fmla="*/ 2147483647 h 709"/>
                <a:gd name="T12" fmla="*/ 2147483647 w 1386"/>
                <a:gd name="T13" fmla="*/ 2147483647 h 709"/>
                <a:gd name="T14" fmla="*/ 2147483647 w 1386"/>
                <a:gd name="T15" fmla="*/ 2147483647 h 709"/>
                <a:gd name="T16" fmla="*/ 2147483647 w 1386"/>
                <a:gd name="T17" fmla="*/ 2147483647 h 709"/>
                <a:gd name="T18" fmla="*/ 2147483647 w 1386"/>
                <a:gd name="T19" fmla="*/ 2147483647 h 709"/>
                <a:gd name="T20" fmla="*/ 2147483647 w 1386"/>
                <a:gd name="T21" fmla="*/ 2147483647 h 709"/>
                <a:gd name="T22" fmla="*/ 2147483647 w 1386"/>
                <a:gd name="T23" fmla="*/ 2147483647 h 709"/>
                <a:gd name="T24" fmla="*/ 2147483647 w 1386"/>
                <a:gd name="T25" fmla="*/ 0 h 709"/>
                <a:gd name="T26" fmla="*/ 2147483647 w 1386"/>
                <a:gd name="T27" fmla="*/ 2147483647 h 709"/>
                <a:gd name="T28" fmla="*/ 2147483647 w 1386"/>
                <a:gd name="T29" fmla="*/ 2147483647 h 709"/>
                <a:gd name="T30" fmla="*/ 2147483647 w 1386"/>
                <a:gd name="T31" fmla="*/ 2147483647 h 709"/>
                <a:gd name="T32" fmla="*/ 2147483647 w 1386"/>
                <a:gd name="T33" fmla="*/ 2147483647 h 709"/>
                <a:gd name="T34" fmla="*/ 2147483647 w 1386"/>
                <a:gd name="T35" fmla="*/ 2147483647 h 709"/>
                <a:gd name="T36" fmla="*/ 2147483647 w 1386"/>
                <a:gd name="T37" fmla="*/ 2147483647 h 709"/>
                <a:gd name="T38" fmla="*/ 2147483647 w 1386"/>
                <a:gd name="T39" fmla="*/ 2147483647 h 709"/>
                <a:gd name="T40" fmla="*/ 2147483647 w 1386"/>
                <a:gd name="T41" fmla="*/ 2147483647 h 709"/>
                <a:gd name="T42" fmla="*/ 2147483647 w 1386"/>
                <a:gd name="T43" fmla="*/ 2147483647 h 709"/>
                <a:gd name="T44" fmla="*/ 2147483647 w 1386"/>
                <a:gd name="T45" fmla="*/ 2147483647 h 709"/>
                <a:gd name="T46" fmla="*/ 2147483647 w 1386"/>
                <a:gd name="T47" fmla="*/ 2147483647 h 709"/>
                <a:gd name="T48" fmla="*/ 2147483647 w 1386"/>
                <a:gd name="T49" fmla="*/ 2147483647 h 709"/>
                <a:gd name="T50" fmla="*/ 2147483647 w 1386"/>
                <a:gd name="T51" fmla="*/ 2147483647 h 709"/>
                <a:gd name="T52" fmla="*/ 2147483647 w 1386"/>
                <a:gd name="T53" fmla="*/ 2147483647 h 709"/>
                <a:gd name="T54" fmla="*/ 2147483647 w 1386"/>
                <a:gd name="T55" fmla="*/ 2147483647 h 709"/>
                <a:gd name="T56" fmla="*/ 2147483647 w 1386"/>
                <a:gd name="T57" fmla="*/ 2147483647 h 709"/>
                <a:gd name="T58" fmla="*/ 2147483647 w 1386"/>
                <a:gd name="T59" fmla="*/ 2147483647 h 709"/>
                <a:gd name="T60" fmla="*/ 2147483647 w 1386"/>
                <a:gd name="T61" fmla="*/ 2147483647 h 709"/>
                <a:gd name="T62" fmla="*/ 2147483647 w 1386"/>
                <a:gd name="T63" fmla="*/ 2147483647 h 709"/>
                <a:gd name="T64" fmla="*/ 2147483647 w 1386"/>
                <a:gd name="T65" fmla="*/ 2147483647 h 709"/>
                <a:gd name="T66" fmla="*/ 2147483647 w 1386"/>
                <a:gd name="T67" fmla="*/ 2147483647 h 709"/>
                <a:gd name="T68" fmla="*/ 2147483647 w 1386"/>
                <a:gd name="T69" fmla="*/ 2147483647 h 709"/>
                <a:gd name="T70" fmla="*/ 2147483647 w 1386"/>
                <a:gd name="T71" fmla="*/ 2147483647 h 709"/>
                <a:gd name="T72" fmla="*/ 2147483647 w 1386"/>
                <a:gd name="T73" fmla="*/ 2147483647 h 709"/>
                <a:gd name="T74" fmla="*/ 2147483647 w 1386"/>
                <a:gd name="T75" fmla="*/ 2147483647 h 709"/>
                <a:gd name="T76" fmla="*/ 2147483647 w 1386"/>
                <a:gd name="T77" fmla="*/ 2147483647 h 709"/>
                <a:gd name="T78" fmla="*/ 2147483647 w 1386"/>
                <a:gd name="T79" fmla="*/ 2147483647 h 709"/>
                <a:gd name="T80" fmla="*/ 2147483647 w 1386"/>
                <a:gd name="T81" fmla="*/ 2147483647 h 709"/>
                <a:gd name="T82" fmla="*/ 2147483647 w 1386"/>
                <a:gd name="T83" fmla="*/ 2147483647 h 709"/>
                <a:gd name="T84" fmla="*/ 2147483647 w 1386"/>
                <a:gd name="T85" fmla="*/ 2147483647 h 709"/>
                <a:gd name="T86" fmla="*/ 2147483647 w 1386"/>
                <a:gd name="T87" fmla="*/ 2147483647 h 709"/>
                <a:gd name="T88" fmla="*/ 2147483647 w 1386"/>
                <a:gd name="T89" fmla="*/ 2147483647 h 709"/>
                <a:gd name="T90" fmla="*/ 2147483647 w 1386"/>
                <a:gd name="T91" fmla="*/ 2147483647 h 709"/>
                <a:gd name="T92" fmla="*/ 2147483647 w 1386"/>
                <a:gd name="T93" fmla="*/ 2147483647 h 709"/>
                <a:gd name="T94" fmla="*/ 2147483647 w 1386"/>
                <a:gd name="T95" fmla="*/ 2147483647 h 709"/>
                <a:gd name="T96" fmla="*/ 2147483647 w 1386"/>
                <a:gd name="T97" fmla="*/ 2147483647 h 709"/>
                <a:gd name="T98" fmla="*/ 2147483647 w 1386"/>
                <a:gd name="T99" fmla="*/ 2147483647 h 709"/>
                <a:gd name="T100" fmla="*/ 2147483647 w 1386"/>
                <a:gd name="T101" fmla="*/ 2147483647 h 709"/>
                <a:gd name="T102" fmla="*/ 2147483647 w 1386"/>
                <a:gd name="T103" fmla="*/ 2147483647 h 709"/>
                <a:gd name="T104" fmla="*/ 2147483647 w 1386"/>
                <a:gd name="T105" fmla="*/ 2147483647 h 709"/>
                <a:gd name="T106" fmla="*/ 2147483647 w 1386"/>
                <a:gd name="T107" fmla="*/ 2147483647 h 709"/>
                <a:gd name="T108" fmla="*/ 2147483647 w 1386"/>
                <a:gd name="T109" fmla="*/ 2147483647 h 709"/>
                <a:gd name="T110" fmla="*/ 2147483647 w 1386"/>
                <a:gd name="T111" fmla="*/ 2147483647 h 709"/>
                <a:gd name="T112" fmla="*/ 2147483647 w 1386"/>
                <a:gd name="T113" fmla="*/ 2147483647 h 709"/>
                <a:gd name="T114" fmla="*/ 2147483647 w 1386"/>
                <a:gd name="T115" fmla="*/ 2147483647 h 709"/>
                <a:gd name="T116" fmla="*/ 2147483647 w 1386"/>
                <a:gd name="T117" fmla="*/ 2147483647 h 709"/>
                <a:gd name="T118" fmla="*/ 2147483647 w 1386"/>
                <a:gd name="T119" fmla="*/ 2147483647 h 7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386"/>
                <a:gd name="T181" fmla="*/ 0 h 709"/>
                <a:gd name="T182" fmla="*/ 1386 w 1386"/>
                <a:gd name="T183" fmla="*/ 709 h 7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386" h="709">
                  <a:moveTo>
                    <a:pt x="0" y="314"/>
                  </a:moveTo>
                  <a:lnTo>
                    <a:pt x="0" y="66"/>
                  </a:lnTo>
                  <a:lnTo>
                    <a:pt x="111" y="99"/>
                  </a:lnTo>
                  <a:lnTo>
                    <a:pt x="104" y="85"/>
                  </a:lnTo>
                  <a:lnTo>
                    <a:pt x="116" y="77"/>
                  </a:lnTo>
                  <a:lnTo>
                    <a:pt x="183" y="51"/>
                  </a:lnTo>
                  <a:lnTo>
                    <a:pt x="131" y="84"/>
                  </a:lnTo>
                  <a:lnTo>
                    <a:pt x="160" y="74"/>
                  </a:lnTo>
                  <a:lnTo>
                    <a:pt x="160" y="80"/>
                  </a:lnTo>
                  <a:lnTo>
                    <a:pt x="218" y="51"/>
                  </a:lnTo>
                  <a:lnTo>
                    <a:pt x="210" y="43"/>
                  </a:lnTo>
                  <a:lnTo>
                    <a:pt x="247" y="77"/>
                  </a:lnTo>
                  <a:lnTo>
                    <a:pt x="270" y="56"/>
                  </a:lnTo>
                  <a:lnTo>
                    <a:pt x="268" y="77"/>
                  </a:lnTo>
                  <a:lnTo>
                    <a:pt x="297" y="62"/>
                  </a:lnTo>
                  <a:lnTo>
                    <a:pt x="379" y="88"/>
                  </a:lnTo>
                  <a:lnTo>
                    <a:pt x="417" y="87"/>
                  </a:lnTo>
                  <a:lnTo>
                    <a:pt x="438" y="102"/>
                  </a:lnTo>
                  <a:lnTo>
                    <a:pt x="413" y="114"/>
                  </a:lnTo>
                  <a:lnTo>
                    <a:pt x="427" y="120"/>
                  </a:lnTo>
                  <a:lnTo>
                    <a:pt x="502" y="113"/>
                  </a:lnTo>
                  <a:lnTo>
                    <a:pt x="535" y="134"/>
                  </a:lnTo>
                  <a:lnTo>
                    <a:pt x="539" y="148"/>
                  </a:lnTo>
                  <a:lnTo>
                    <a:pt x="547" y="139"/>
                  </a:lnTo>
                  <a:lnTo>
                    <a:pt x="535" y="120"/>
                  </a:lnTo>
                  <a:lnTo>
                    <a:pt x="569" y="96"/>
                  </a:lnTo>
                  <a:lnTo>
                    <a:pt x="535" y="111"/>
                  </a:lnTo>
                  <a:lnTo>
                    <a:pt x="523" y="104"/>
                  </a:lnTo>
                  <a:lnTo>
                    <a:pt x="565" y="86"/>
                  </a:lnTo>
                  <a:lnTo>
                    <a:pt x="588" y="111"/>
                  </a:lnTo>
                  <a:lnTo>
                    <a:pt x="612" y="111"/>
                  </a:lnTo>
                  <a:lnTo>
                    <a:pt x="628" y="122"/>
                  </a:lnTo>
                  <a:lnTo>
                    <a:pt x="692" y="120"/>
                  </a:lnTo>
                  <a:lnTo>
                    <a:pt x="690" y="111"/>
                  </a:lnTo>
                  <a:lnTo>
                    <a:pt x="708" y="126"/>
                  </a:lnTo>
                  <a:lnTo>
                    <a:pt x="711" y="114"/>
                  </a:lnTo>
                  <a:lnTo>
                    <a:pt x="697" y="118"/>
                  </a:lnTo>
                  <a:lnTo>
                    <a:pt x="686" y="103"/>
                  </a:lnTo>
                  <a:lnTo>
                    <a:pt x="710" y="102"/>
                  </a:lnTo>
                  <a:lnTo>
                    <a:pt x="719" y="113"/>
                  </a:lnTo>
                  <a:lnTo>
                    <a:pt x="729" y="109"/>
                  </a:lnTo>
                  <a:lnTo>
                    <a:pt x="725" y="127"/>
                  </a:lnTo>
                  <a:lnTo>
                    <a:pt x="742" y="136"/>
                  </a:lnTo>
                  <a:lnTo>
                    <a:pt x="738" y="111"/>
                  </a:lnTo>
                  <a:lnTo>
                    <a:pt x="771" y="98"/>
                  </a:lnTo>
                  <a:lnTo>
                    <a:pt x="761" y="85"/>
                  </a:lnTo>
                  <a:lnTo>
                    <a:pt x="752" y="95"/>
                  </a:lnTo>
                  <a:lnTo>
                    <a:pt x="768" y="73"/>
                  </a:lnTo>
                  <a:lnTo>
                    <a:pt x="721" y="57"/>
                  </a:lnTo>
                  <a:lnTo>
                    <a:pt x="726" y="21"/>
                  </a:lnTo>
                  <a:lnTo>
                    <a:pt x="738" y="22"/>
                  </a:lnTo>
                  <a:lnTo>
                    <a:pt x="744" y="0"/>
                  </a:lnTo>
                  <a:lnTo>
                    <a:pt x="780" y="21"/>
                  </a:lnTo>
                  <a:lnTo>
                    <a:pt x="780" y="34"/>
                  </a:lnTo>
                  <a:lnTo>
                    <a:pt x="804" y="53"/>
                  </a:lnTo>
                  <a:lnTo>
                    <a:pt x="788" y="53"/>
                  </a:lnTo>
                  <a:lnTo>
                    <a:pt x="795" y="59"/>
                  </a:lnTo>
                  <a:lnTo>
                    <a:pt x="785" y="67"/>
                  </a:lnTo>
                  <a:lnTo>
                    <a:pt x="815" y="73"/>
                  </a:lnTo>
                  <a:lnTo>
                    <a:pt x="806" y="77"/>
                  </a:lnTo>
                  <a:lnTo>
                    <a:pt x="822" y="107"/>
                  </a:lnTo>
                  <a:lnTo>
                    <a:pt x="837" y="80"/>
                  </a:lnTo>
                  <a:lnTo>
                    <a:pt x="858" y="91"/>
                  </a:lnTo>
                  <a:lnTo>
                    <a:pt x="863" y="109"/>
                  </a:lnTo>
                  <a:lnTo>
                    <a:pt x="854" y="114"/>
                  </a:lnTo>
                  <a:lnTo>
                    <a:pt x="872" y="136"/>
                  </a:lnTo>
                  <a:lnTo>
                    <a:pt x="884" y="131"/>
                  </a:lnTo>
                  <a:lnTo>
                    <a:pt x="898" y="98"/>
                  </a:lnTo>
                  <a:lnTo>
                    <a:pt x="915" y="94"/>
                  </a:lnTo>
                  <a:lnTo>
                    <a:pt x="902" y="64"/>
                  </a:lnTo>
                  <a:lnTo>
                    <a:pt x="949" y="66"/>
                  </a:lnTo>
                  <a:lnTo>
                    <a:pt x="967" y="84"/>
                  </a:lnTo>
                  <a:lnTo>
                    <a:pt x="960" y="92"/>
                  </a:lnTo>
                  <a:lnTo>
                    <a:pt x="969" y="98"/>
                  </a:lnTo>
                  <a:lnTo>
                    <a:pt x="949" y="102"/>
                  </a:lnTo>
                  <a:lnTo>
                    <a:pt x="966" y="140"/>
                  </a:lnTo>
                  <a:lnTo>
                    <a:pt x="937" y="160"/>
                  </a:lnTo>
                  <a:lnTo>
                    <a:pt x="926" y="150"/>
                  </a:lnTo>
                  <a:lnTo>
                    <a:pt x="931" y="164"/>
                  </a:lnTo>
                  <a:lnTo>
                    <a:pt x="884" y="154"/>
                  </a:lnTo>
                  <a:lnTo>
                    <a:pt x="893" y="168"/>
                  </a:lnTo>
                  <a:lnTo>
                    <a:pt x="875" y="187"/>
                  </a:lnTo>
                  <a:lnTo>
                    <a:pt x="827" y="171"/>
                  </a:lnTo>
                  <a:lnTo>
                    <a:pt x="845" y="187"/>
                  </a:lnTo>
                  <a:lnTo>
                    <a:pt x="879" y="190"/>
                  </a:lnTo>
                  <a:lnTo>
                    <a:pt x="855" y="221"/>
                  </a:lnTo>
                  <a:lnTo>
                    <a:pt x="830" y="219"/>
                  </a:lnTo>
                  <a:lnTo>
                    <a:pt x="817" y="236"/>
                  </a:lnTo>
                  <a:lnTo>
                    <a:pt x="773" y="222"/>
                  </a:lnTo>
                  <a:lnTo>
                    <a:pt x="815" y="236"/>
                  </a:lnTo>
                  <a:lnTo>
                    <a:pt x="819" y="248"/>
                  </a:lnTo>
                  <a:lnTo>
                    <a:pt x="788" y="253"/>
                  </a:lnTo>
                  <a:lnTo>
                    <a:pt x="795" y="257"/>
                  </a:lnTo>
                  <a:lnTo>
                    <a:pt x="786" y="258"/>
                  </a:lnTo>
                  <a:lnTo>
                    <a:pt x="786" y="271"/>
                  </a:lnTo>
                  <a:lnTo>
                    <a:pt x="753" y="287"/>
                  </a:lnTo>
                  <a:lnTo>
                    <a:pt x="746" y="345"/>
                  </a:lnTo>
                  <a:lnTo>
                    <a:pt x="759" y="358"/>
                  </a:lnTo>
                  <a:lnTo>
                    <a:pt x="776" y="351"/>
                  </a:lnTo>
                  <a:lnTo>
                    <a:pt x="784" y="394"/>
                  </a:lnTo>
                  <a:lnTo>
                    <a:pt x="810" y="385"/>
                  </a:lnTo>
                  <a:lnTo>
                    <a:pt x="841" y="397"/>
                  </a:lnTo>
                  <a:lnTo>
                    <a:pt x="902" y="429"/>
                  </a:lnTo>
                  <a:lnTo>
                    <a:pt x="898" y="442"/>
                  </a:lnTo>
                  <a:lnTo>
                    <a:pt x="905" y="431"/>
                  </a:lnTo>
                  <a:lnTo>
                    <a:pt x="952" y="435"/>
                  </a:lnTo>
                  <a:lnTo>
                    <a:pt x="952" y="482"/>
                  </a:lnTo>
                  <a:lnTo>
                    <a:pt x="966" y="499"/>
                  </a:lnTo>
                  <a:lnTo>
                    <a:pt x="956" y="502"/>
                  </a:lnTo>
                  <a:lnTo>
                    <a:pt x="979" y="511"/>
                  </a:lnTo>
                  <a:lnTo>
                    <a:pt x="972" y="525"/>
                  </a:lnTo>
                  <a:lnTo>
                    <a:pt x="994" y="525"/>
                  </a:lnTo>
                  <a:lnTo>
                    <a:pt x="1025" y="499"/>
                  </a:lnTo>
                  <a:lnTo>
                    <a:pt x="1012" y="493"/>
                  </a:lnTo>
                  <a:lnTo>
                    <a:pt x="994" y="448"/>
                  </a:lnTo>
                  <a:lnTo>
                    <a:pt x="1053" y="409"/>
                  </a:lnTo>
                  <a:lnTo>
                    <a:pt x="1044" y="409"/>
                  </a:lnTo>
                  <a:lnTo>
                    <a:pt x="1031" y="362"/>
                  </a:lnTo>
                  <a:lnTo>
                    <a:pt x="1011" y="351"/>
                  </a:lnTo>
                  <a:lnTo>
                    <a:pt x="1038" y="331"/>
                  </a:lnTo>
                  <a:lnTo>
                    <a:pt x="1028" y="321"/>
                  </a:lnTo>
                  <a:lnTo>
                    <a:pt x="1032" y="304"/>
                  </a:lnTo>
                  <a:lnTo>
                    <a:pt x="1020" y="301"/>
                  </a:lnTo>
                  <a:lnTo>
                    <a:pt x="1032" y="284"/>
                  </a:lnTo>
                  <a:lnTo>
                    <a:pt x="1019" y="273"/>
                  </a:lnTo>
                  <a:lnTo>
                    <a:pt x="1027" y="258"/>
                  </a:lnTo>
                  <a:lnTo>
                    <a:pt x="1070" y="269"/>
                  </a:lnTo>
                  <a:lnTo>
                    <a:pt x="1090" y="260"/>
                  </a:lnTo>
                  <a:lnTo>
                    <a:pt x="1127" y="284"/>
                  </a:lnTo>
                  <a:lnTo>
                    <a:pt x="1127" y="294"/>
                  </a:lnTo>
                  <a:lnTo>
                    <a:pt x="1159" y="296"/>
                  </a:lnTo>
                  <a:lnTo>
                    <a:pt x="1163" y="320"/>
                  </a:lnTo>
                  <a:lnTo>
                    <a:pt x="1134" y="320"/>
                  </a:lnTo>
                  <a:lnTo>
                    <a:pt x="1158" y="325"/>
                  </a:lnTo>
                  <a:lnTo>
                    <a:pt x="1166" y="338"/>
                  </a:lnTo>
                  <a:lnTo>
                    <a:pt x="1140" y="358"/>
                  </a:lnTo>
                  <a:lnTo>
                    <a:pt x="1178" y="348"/>
                  </a:lnTo>
                  <a:lnTo>
                    <a:pt x="1180" y="366"/>
                  </a:lnTo>
                  <a:lnTo>
                    <a:pt x="1164" y="373"/>
                  </a:lnTo>
                  <a:lnTo>
                    <a:pt x="1186" y="355"/>
                  </a:lnTo>
                  <a:lnTo>
                    <a:pt x="1190" y="366"/>
                  </a:lnTo>
                  <a:lnTo>
                    <a:pt x="1211" y="349"/>
                  </a:lnTo>
                  <a:lnTo>
                    <a:pt x="1216" y="358"/>
                  </a:lnTo>
                  <a:lnTo>
                    <a:pt x="1231" y="333"/>
                  </a:lnTo>
                  <a:lnTo>
                    <a:pt x="1225" y="329"/>
                  </a:lnTo>
                  <a:lnTo>
                    <a:pt x="1243" y="314"/>
                  </a:lnTo>
                  <a:lnTo>
                    <a:pt x="1262" y="340"/>
                  </a:lnTo>
                  <a:lnTo>
                    <a:pt x="1245" y="347"/>
                  </a:lnTo>
                  <a:lnTo>
                    <a:pt x="1264" y="344"/>
                  </a:lnTo>
                  <a:lnTo>
                    <a:pt x="1270" y="354"/>
                  </a:lnTo>
                  <a:lnTo>
                    <a:pt x="1258" y="358"/>
                  </a:lnTo>
                  <a:lnTo>
                    <a:pt x="1274" y="360"/>
                  </a:lnTo>
                  <a:lnTo>
                    <a:pt x="1264" y="368"/>
                  </a:lnTo>
                  <a:lnTo>
                    <a:pt x="1274" y="366"/>
                  </a:lnTo>
                  <a:lnTo>
                    <a:pt x="1284" y="377"/>
                  </a:lnTo>
                  <a:lnTo>
                    <a:pt x="1277" y="382"/>
                  </a:lnTo>
                  <a:lnTo>
                    <a:pt x="1294" y="392"/>
                  </a:lnTo>
                  <a:lnTo>
                    <a:pt x="1269" y="402"/>
                  </a:lnTo>
                  <a:lnTo>
                    <a:pt x="1287" y="402"/>
                  </a:lnTo>
                  <a:lnTo>
                    <a:pt x="1283" y="410"/>
                  </a:lnTo>
                  <a:lnTo>
                    <a:pt x="1310" y="420"/>
                  </a:lnTo>
                  <a:lnTo>
                    <a:pt x="1320" y="441"/>
                  </a:lnTo>
                  <a:lnTo>
                    <a:pt x="1330" y="433"/>
                  </a:lnTo>
                  <a:lnTo>
                    <a:pt x="1358" y="448"/>
                  </a:lnTo>
                  <a:lnTo>
                    <a:pt x="1298" y="466"/>
                  </a:lnTo>
                  <a:lnTo>
                    <a:pt x="1310" y="476"/>
                  </a:lnTo>
                  <a:lnTo>
                    <a:pt x="1361" y="455"/>
                  </a:lnTo>
                  <a:lnTo>
                    <a:pt x="1361" y="473"/>
                  </a:lnTo>
                  <a:lnTo>
                    <a:pt x="1383" y="470"/>
                  </a:lnTo>
                  <a:lnTo>
                    <a:pt x="1386" y="479"/>
                  </a:lnTo>
                  <a:lnTo>
                    <a:pt x="1375" y="479"/>
                  </a:lnTo>
                  <a:lnTo>
                    <a:pt x="1386" y="500"/>
                  </a:lnTo>
                  <a:lnTo>
                    <a:pt x="1315" y="541"/>
                  </a:lnTo>
                  <a:lnTo>
                    <a:pt x="1214" y="541"/>
                  </a:lnTo>
                  <a:lnTo>
                    <a:pt x="1171" y="570"/>
                  </a:lnTo>
                  <a:lnTo>
                    <a:pt x="1136" y="612"/>
                  </a:lnTo>
                  <a:lnTo>
                    <a:pt x="1171" y="580"/>
                  </a:lnTo>
                  <a:lnTo>
                    <a:pt x="1226" y="561"/>
                  </a:lnTo>
                  <a:lnTo>
                    <a:pt x="1245" y="577"/>
                  </a:lnTo>
                  <a:lnTo>
                    <a:pt x="1210" y="587"/>
                  </a:lnTo>
                  <a:lnTo>
                    <a:pt x="1238" y="594"/>
                  </a:lnTo>
                  <a:lnTo>
                    <a:pt x="1231" y="606"/>
                  </a:lnTo>
                  <a:lnTo>
                    <a:pt x="1252" y="630"/>
                  </a:lnTo>
                  <a:lnTo>
                    <a:pt x="1295" y="639"/>
                  </a:lnTo>
                  <a:lnTo>
                    <a:pt x="1307" y="609"/>
                  </a:lnTo>
                  <a:lnTo>
                    <a:pt x="1307" y="628"/>
                  </a:lnTo>
                  <a:lnTo>
                    <a:pt x="1318" y="625"/>
                  </a:lnTo>
                  <a:lnTo>
                    <a:pt x="1298" y="644"/>
                  </a:lnTo>
                  <a:lnTo>
                    <a:pt x="1247" y="657"/>
                  </a:lnTo>
                  <a:lnTo>
                    <a:pt x="1230" y="680"/>
                  </a:lnTo>
                  <a:lnTo>
                    <a:pt x="1216" y="659"/>
                  </a:lnTo>
                  <a:lnTo>
                    <a:pt x="1263" y="642"/>
                  </a:lnTo>
                  <a:lnTo>
                    <a:pt x="1238" y="643"/>
                  </a:lnTo>
                  <a:lnTo>
                    <a:pt x="1243" y="630"/>
                  </a:lnTo>
                  <a:lnTo>
                    <a:pt x="1202" y="645"/>
                  </a:lnTo>
                  <a:lnTo>
                    <a:pt x="1190" y="635"/>
                  </a:lnTo>
                  <a:lnTo>
                    <a:pt x="1190" y="609"/>
                  </a:lnTo>
                  <a:lnTo>
                    <a:pt x="1163" y="601"/>
                  </a:lnTo>
                  <a:lnTo>
                    <a:pt x="1142" y="643"/>
                  </a:lnTo>
                  <a:lnTo>
                    <a:pt x="1060" y="659"/>
                  </a:lnTo>
                  <a:lnTo>
                    <a:pt x="1003" y="676"/>
                  </a:lnTo>
                  <a:lnTo>
                    <a:pt x="993" y="683"/>
                  </a:lnTo>
                  <a:lnTo>
                    <a:pt x="1006" y="685"/>
                  </a:lnTo>
                  <a:lnTo>
                    <a:pt x="1009" y="691"/>
                  </a:lnTo>
                  <a:lnTo>
                    <a:pt x="940" y="709"/>
                  </a:lnTo>
                  <a:lnTo>
                    <a:pt x="944" y="702"/>
                  </a:lnTo>
                  <a:lnTo>
                    <a:pt x="949" y="696"/>
                  </a:lnTo>
                  <a:lnTo>
                    <a:pt x="951" y="688"/>
                  </a:lnTo>
                  <a:lnTo>
                    <a:pt x="961" y="682"/>
                  </a:lnTo>
                  <a:lnTo>
                    <a:pt x="963" y="644"/>
                  </a:lnTo>
                  <a:lnTo>
                    <a:pt x="976" y="657"/>
                  </a:lnTo>
                  <a:lnTo>
                    <a:pt x="995" y="653"/>
                  </a:lnTo>
                  <a:lnTo>
                    <a:pt x="978" y="630"/>
                  </a:lnTo>
                  <a:lnTo>
                    <a:pt x="919" y="619"/>
                  </a:lnTo>
                  <a:lnTo>
                    <a:pt x="916" y="619"/>
                  </a:lnTo>
                  <a:lnTo>
                    <a:pt x="910" y="589"/>
                  </a:lnTo>
                  <a:lnTo>
                    <a:pt x="898" y="591"/>
                  </a:lnTo>
                  <a:lnTo>
                    <a:pt x="887" y="573"/>
                  </a:lnTo>
                  <a:lnTo>
                    <a:pt x="875" y="572"/>
                  </a:lnTo>
                  <a:lnTo>
                    <a:pt x="875" y="583"/>
                  </a:lnTo>
                  <a:lnTo>
                    <a:pt x="860" y="567"/>
                  </a:lnTo>
                  <a:lnTo>
                    <a:pt x="831" y="589"/>
                  </a:lnTo>
                  <a:lnTo>
                    <a:pt x="754" y="573"/>
                  </a:lnTo>
                  <a:lnTo>
                    <a:pt x="745" y="559"/>
                  </a:lnTo>
                  <a:lnTo>
                    <a:pt x="744" y="568"/>
                  </a:lnTo>
                  <a:lnTo>
                    <a:pt x="296" y="568"/>
                  </a:lnTo>
                  <a:lnTo>
                    <a:pt x="290" y="553"/>
                  </a:lnTo>
                  <a:lnTo>
                    <a:pt x="266" y="547"/>
                  </a:lnTo>
                  <a:lnTo>
                    <a:pt x="267" y="537"/>
                  </a:lnTo>
                  <a:lnTo>
                    <a:pt x="218" y="523"/>
                  </a:lnTo>
                  <a:lnTo>
                    <a:pt x="223" y="516"/>
                  </a:lnTo>
                  <a:lnTo>
                    <a:pt x="212" y="495"/>
                  </a:lnTo>
                  <a:lnTo>
                    <a:pt x="199" y="493"/>
                  </a:lnTo>
                  <a:lnTo>
                    <a:pt x="172" y="451"/>
                  </a:lnTo>
                  <a:lnTo>
                    <a:pt x="177" y="437"/>
                  </a:lnTo>
                  <a:lnTo>
                    <a:pt x="178" y="414"/>
                  </a:lnTo>
                  <a:lnTo>
                    <a:pt x="147" y="402"/>
                  </a:lnTo>
                  <a:lnTo>
                    <a:pt x="89" y="326"/>
                  </a:lnTo>
                  <a:lnTo>
                    <a:pt x="56" y="348"/>
                  </a:lnTo>
                  <a:lnTo>
                    <a:pt x="48" y="338"/>
                  </a:lnTo>
                  <a:lnTo>
                    <a:pt x="46" y="335"/>
                  </a:lnTo>
                  <a:lnTo>
                    <a:pt x="30" y="314"/>
                  </a:lnTo>
                  <a:lnTo>
                    <a:pt x="0" y="314"/>
                  </a:lnTo>
                  <a:close/>
                </a:path>
              </a:pathLst>
            </a:custGeom>
            <a:solidFill>
              <a:srgbClr val="CCFFCC"/>
            </a:solidFill>
            <a:ln w="9525">
              <a:solidFill>
                <a:srgbClr val="C0C0C0"/>
              </a:solidFill>
              <a:round/>
              <a:headEnd/>
              <a:tailEnd/>
            </a:ln>
          </p:spPr>
          <p:txBody>
            <a:bodyPr wrap="none" anchor="ctr"/>
            <a:lstStyle/>
            <a:p>
              <a:endParaRPr lang="fr-FR"/>
            </a:p>
          </p:txBody>
        </p:sp>
        <p:sp>
          <p:nvSpPr>
            <p:cNvPr id="30765" name="Freeform 43"/>
            <p:cNvSpPr>
              <a:spLocks noChangeAspect="1"/>
            </p:cNvSpPr>
            <p:nvPr/>
          </p:nvSpPr>
          <p:spPr bwMode="blackWhite">
            <a:xfrm>
              <a:off x="1484313" y="2856202"/>
              <a:ext cx="114300" cy="79375"/>
            </a:xfrm>
            <a:custGeom>
              <a:avLst/>
              <a:gdLst>
                <a:gd name="T0" fmla="*/ 0 w 82"/>
                <a:gd name="T1" fmla="*/ 0 h 47"/>
                <a:gd name="T2" fmla="*/ 2147483647 w 82"/>
                <a:gd name="T3" fmla="*/ 2147483647 h 47"/>
                <a:gd name="T4" fmla="*/ 2147483647 w 82"/>
                <a:gd name="T5" fmla="*/ 2147483647 h 47"/>
                <a:gd name="T6" fmla="*/ 2147483647 w 82"/>
                <a:gd name="T7" fmla="*/ 2147483647 h 47"/>
                <a:gd name="T8" fmla="*/ 0 w 82"/>
                <a:gd name="T9" fmla="*/ 0 h 47"/>
                <a:gd name="T10" fmla="*/ 0 60000 65536"/>
                <a:gd name="T11" fmla="*/ 0 60000 65536"/>
                <a:gd name="T12" fmla="*/ 0 60000 65536"/>
                <a:gd name="T13" fmla="*/ 0 60000 65536"/>
                <a:gd name="T14" fmla="*/ 0 60000 65536"/>
                <a:gd name="T15" fmla="*/ 0 w 82"/>
                <a:gd name="T16" fmla="*/ 0 h 47"/>
                <a:gd name="T17" fmla="*/ 82 w 82"/>
                <a:gd name="T18" fmla="*/ 47 h 47"/>
              </a:gdLst>
              <a:ahLst/>
              <a:cxnLst>
                <a:cxn ang="T10">
                  <a:pos x="T0" y="T1"/>
                </a:cxn>
                <a:cxn ang="T11">
                  <a:pos x="T2" y="T3"/>
                </a:cxn>
                <a:cxn ang="T12">
                  <a:pos x="T4" y="T5"/>
                </a:cxn>
                <a:cxn ang="T13">
                  <a:pos x="T6" y="T7"/>
                </a:cxn>
                <a:cxn ang="T14">
                  <a:pos x="T8" y="T9"/>
                </a:cxn>
              </a:cxnLst>
              <a:rect l="T15" t="T16" r="T17" b="T18"/>
              <a:pathLst>
                <a:path w="82" h="47">
                  <a:moveTo>
                    <a:pt x="0" y="0"/>
                  </a:moveTo>
                  <a:lnTo>
                    <a:pt x="44" y="9"/>
                  </a:lnTo>
                  <a:lnTo>
                    <a:pt x="82" y="47"/>
                  </a:lnTo>
                  <a:lnTo>
                    <a:pt x="60" y="39"/>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66" name="Freeform 44"/>
            <p:cNvSpPr>
              <a:spLocks noChangeAspect="1"/>
            </p:cNvSpPr>
            <p:nvPr/>
          </p:nvSpPr>
          <p:spPr bwMode="blackWhite">
            <a:xfrm>
              <a:off x="1536700" y="1789402"/>
              <a:ext cx="241300" cy="182563"/>
            </a:xfrm>
            <a:custGeom>
              <a:avLst/>
              <a:gdLst>
                <a:gd name="T0" fmla="*/ 0 w 169"/>
                <a:gd name="T1" fmla="*/ 2147483647 h 105"/>
                <a:gd name="T2" fmla="*/ 2147483647 w 169"/>
                <a:gd name="T3" fmla="*/ 2147483647 h 105"/>
                <a:gd name="T4" fmla="*/ 2147483647 w 169"/>
                <a:gd name="T5" fmla="*/ 2147483647 h 105"/>
                <a:gd name="T6" fmla="*/ 2147483647 w 169"/>
                <a:gd name="T7" fmla="*/ 2147483647 h 105"/>
                <a:gd name="T8" fmla="*/ 2147483647 w 169"/>
                <a:gd name="T9" fmla="*/ 0 h 105"/>
                <a:gd name="T10" fmla="*/ 2147483647 w 169"/>
                <a:gd name="T11" fmla="*/ 2147483647 h 105"/>
                <a:gd name="T12" fmla="*/ 2147483647 w 169"/>
                <a:gd name="T13" fmla="*/ 2147483647 h 105"/>
                <a:gd name="T14" fmla="*/ 2147483647 w 169"/>
                <a:gd name="T15" fmla="*/ 2147483647 h 105"/>
                <a:gd name="T16" fmla="*/ 2147483647 w 169"/>
                <a:gd name="T17" fmla="*/ 2147483647 h 105"/>
                <a:gd name="T18" fmla="*/ 2147483647 w 169"/>
                <a:gd name="T19" fmla="*/ 2147483647 h 105"/>
                <a:gd name="T20" fmla="*/ 2147483647 w 169"/>
                <a:gd name="T21" fmla="*/ 2147483647 h 105"/>
                <a:gd name="T22" fmla="*/ 2147483647 w 169"/>
                <a:gd name="T23" fmla="*/ 2147483647 h 105"/>
                <a:gd name="T24" fmla="*/ 0 w 169"/>
                <a:gd name="T25" fmla="*/ 2147483647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05"/>
                <a:gd name="T41" fmla="*/ 169 w 169"/>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05">
                  <a:moveTo>
                    <a:pt x="0" y="79"/>
                  </a:moveTo>
                  <a:lnTo>
                    <a:pt x="7" y="66"/>
                  </a:lnTo>
                  <a:lnTo>
                    <a:pt x="31" y="22"/>
                  </a:lnTo>
                  <a:lnTo>
                    <a:pt x="20" y="3"/>
                  </a:lnTo>
                  <a:lnTo>
                    <a:pt x="73" y="0"/>
                  </a:lnTo>
                  <a:lnTo>
                    <a:pt x="109" y="17"/>
                  </a:lnTo>
                  <a:lnTo>
                    <a:pt x="133" y="7"/>
                  </a:lnTo>
                  <a:lnTo>
                    <a:pt x="169" y="32"/>
                  </a:lnTo>
                  <a:lnTo>
                    <a:pt x="91" y="71"/>
                  </a:lnTo>
                  <a:lnTo>
                    <a:pt x="84" y="94"/>
                  </a:lnTo>
                  <a:lnTo>
                    <a:pt x="48" y="105"/>
                  </a:lnTo>
                  <a:lnTo>
                    <a:pt x="29" y="87"/>
                  </a:lnTo>
                  <a:lnTo>
                    <a:pt x="0" y="79"/>
                  </a:lnTo>
                  <a:close/>
                </a:path>
              </a:pathLst>
            </a:custGeom>
            <a:solidFill>
              <a:srgbClr val="94AC9E"/>
            </a:solidFill>
            <a:ln w="9525">
              <a:solidFill>
                <a:srgbClr val="D8E4EC"/>
              </a:solidFill>
              <a:round/>
              <a:headEnd/>
              <a:tailEnd/>
            </a:ln>
          </p:spPr>
          <p:txBody>
            <a:bodyPr wrap="none" anchor="ctr"/>
            <a:lstStyle/>
            <a:p>
              <a:endParaRPr lang="fr-FR"/>
            </a:p>
          </p:txBody>
        </p:sp>
        <p:sp>
          <p:nvSpPr>
            <p:cNvPr id="30767" name="Freeform 45"/>
            <p:cNvSpPr>
              <a:spLocks noChangeAspect="1"/>
            </p:cNvSpPr>
            <p:nvPr/>
          </p:nvSpPr>
          <p:spPr bwMode="blackWhite">
            <a:xfrm>
              <a:off x="1693863" y="1854490"/>
              <a:ext cx="409575" cy="249237"/>
            </a:xfrm>
            <a:custGeom>
              <a:avLst/>
              <a:gdLst>
                <a:gd name="T0" fmla="*/ 0 w 292"/>
                <a:gd name="T1" fmla="*/ 2147483647 h 144"/>
                <a:gd name="T2" fmla="*/ 2147483647 w 292"/>
                <a:gd name="T3" fmla="*/ 2147483647 h 144"/>
                <a:gd name="T4" fmla="*/ 2147483647 w 292"/>
                <a:gd name="T5" fmla="*/ 2147483647 h 144"/>
                <a:gd name="T6" fmla="*/ 2147483647 w 292"/>
                <a:gd name="T7" fmla="*/ 2147483647 h 144"/>
                <a:gd name="T8" fmla="*/ 2147483647 w 292"/>
                <a:gd name="T9" fmla="*/ 0 h 144"/>
                <a:gd name="T10" fmla="*/ 2147483647 w 292"/>
                <a:gd name="T11" fmla="*/ 2147483647 h 144"/>
                <a:gd name="T12" fmla="*/ 2147483647 w 292"/>
                <a:gd name="T13" fmla="*/ 2147483647 h 144"/>
                <a:gd name="T14" fmla="*/ 2147483647 w 292"/>
                <a:gd name="T15" fmla="*/ 2147483647 h 144"/>
                <a:gd name="T16" fmla="*/ 2147483647 w 292"/>
                <a:gd name="T17" fmla="*/ 2147483647 h 144"/>
                <a:gd name="T18" fmla="*/ 2147483647 w 292"/>
                <a:gd name="T19" fmla="*/ 2147483647 h 144"/>
                <a:gd name="T20" fmla="*/ 2147483647 w 292"/>
                <a:gd name="T21" fmla="*/ 2147483647 h 144"/>
                <a:gd name="T22" fmla="*/ 2147483647 w 292"/>
                <a:gd name="T23" fmla="*/ 2147483647 h 144"/>
                <a:gd name="T24" fmla="*/ 2147483647 w 292"/>
                <a:gd name="T25" fmla="*/ 2147483647 h 144"/>
                <a:gd name="T26" fmla="*/ 2147483647 w 292"/>
                <a:gd name="T27" fmla="*/ 2147483647 h 144"/>
                <a:gd name="T28" fmla="*/ 2147483647 w 292"/>
                <a:gd name="T29" fmla="*/ 2147483647 h 144"/>
                <a:gd name="T30" fmla="*/ 2147483647 w 292"/>
                <a:gd name="T31" fmla="*/ 2147483647 h 144"/>
                <a:gd name="T32" fmla="*/ 2147483647 w 292"/>
                <a:gd name="T33" fmla="*/ 2147483647 h 144"/>
                <a:gd name="T34" fmla="*/ 2147483647 w 292"/>
                <a:gd name="T35" fmla="*/ 2147483647 h 144"/>
                <a:gd name="T36" fmla="*/ 2147483647 w 292"/>
                <a:gd name="T37" fmla="*/ 2147483647 h 144"/>
                <a:gd name="T38" fmla="*/ 2147483647 w 292"/>
                <a:gd name="T39" fmla="*/ 2147483647 h 144"/>
                <a:gd name="T40" fmla="*/ 2147483647 w 292"/>
                <a:gd name="T41" fmla="*/ 2147483647 h 144"/>
                <a:gd name="T42" fmla="*/ 2147483647 w 292"/>
                <a:gd name="T43" fmla="*/ 2147483647 h 144"/>
                <a:gd name="T44" fmla="*/ 2147483647 w 292"/>
                <a:gd name="T45" fmla="*/ 2147483647 h 144"/>
                <a:gd name="T46" fmla="*/ 2147483647 w 292"/>
                <a:gd name="T47" fmla="*/ 2147483647 h 144"/>
                <a:gd name="T48" fmla="*/ 2147483647 w 292"/>
                <a:gd name="T49" fmla="*/ 2147483647 h 144"/>
                <a:gd name="T50" fmla="*/ 2147483647 w 292"/>
                <a:gd name="T51" fmla="*/ 2147483647 h 144"/>
                <a:gd name="T52" fmla="*/ 2147483647 w 292"/>
                <a:gd name="T53" fmla="*/ 2147483647 h 144"/>
                <a:gd name="T54" fmla="*/ 2147483647 w 292"/>
                <a:gd name="T55" fmla="*/ 2147483647 h 144"/>
                <a:gd name="T56" fmla="*/ 2147483647 w 292"/>
                <a:gd name="T57" fmla="*/ 2147483647 h 144"/>
                <a:gd name="T58" fmla="*/ 2147483647 w 292"/>
                <a:gd name="T59" fmla="*/ 2147483647 h 144"/>
                <a:gd name="T60" fmla="*/ 2147483647 w 292"/>
                <a:gd name="T61" fmla="*/ 2147483647 h 144"/>
                <a:gd name="T62" fmla="*/ 2147483647 w 292"/>
                <a:gd name="T63" fmla="*/ 2147483647 h 144"/>
                <a:gd name="T64" fmla="*/ 2147483647 w 292"/>
                <a:gd name="T65" fmla="*/ 2147483647 h 144"/>
                <a:gd name="T66" fmla="*/ 2147483647 w 292"/>
                <a:gd name="T67" fmla="*/ 2147483647 h 144"/>
                <a:gd name="T68" fmla="*/ 2147483647 w 292"/>
                <a:gd name="T69" fmla="*/ 2147483647 h 144"/>
                <a:gd name="T70" fmla="*/ 2147483647 w 292"/>
                <a:gd name="T71" fmla="*/ 2147483647 h 144"/>
                <a:gd name="T72" fmla="*/ 2147483647 w 292"/>
                <a:gd name="T73" fmla="*/ 2147483647 h 144"/>
                <a:gd name="T74" fmla="*/ 2147483647 w 292"/>
                <a:gd name="T75" fmla="*/ 2147483647 h 144"/>
                <a:gd name="T76" fmla="*/ 0 w 292"/>
                <a:gd name="T77" fmla="*/ 2147483647 h 1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2"/>
                <a:gd name="T118" fmla="*/ 0 h 144"/>
                <a:gd name="T119" fmla="*/ 292 w 292"/>
                <a:gd name="T120" fmla="*/ 144 h 1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2" h="144">
                  <a:moveTo>
                    <a:pt x="0" y="46"/>
                  </a:moveTo>
                  <a:lnTo>
                    <a:pt x="14" y="34"/>
                  </a:lnTo>
                  <a:lnTo>
                    <a:pt x="7" y="28"/>
                  </a:lnTo>
                  <a:lnTo>
                    <a:pt x="42" y="7"/>
                  </a:lnTo>
                  <a:lnTo>
                    <a:pt x="70" y="0"/>
                  </a:lnTo>
                  <a:lnTo>
                    <a:pt x="79" y="14"/>
                  </a:lnTo>
                  <a:lnTo>
                    <a:pt x="69" y="23"/>
                  </a:lnTo>
                  <a:lnTo>
                    <a:pt x="95" y="11"/>
                  </a:lnTo>
                  <a:lnTo>
                    <a:pt x="124" y="21"/>
                  </a:lnTo>
                  <a:lnTo>
                    <a:pt x="114" y="32"/>
                  </a:lnTo>
                  <a:lnTo>
                    <a:pt x="147" y="24"/>
                  </a:lnTo>
                  <a:lnTo>
                    <a:pt x="138" y="12"/>
                  </a:lnTo>
                  <a:lnTo>
                    <a:pt x="151" y="14"/>
                  </a:lnTo>
                  <a:lnTo>
                    <a:pt x="177" y="53"/>
                  </a:lnTo>
                  <a:lnTo>
                    <a:pt x="186" y="43"/>
                  </a:lnTo>
                  <a:lnTo>
                    <a:pt x="176" y="1"/>
                  </a:lnTo>
                  <a:lnTo>
                    <a:pt x="197" y="1"/>
                  </a:lnTo>
                  <a:lnTo>
                    <a:pt x="221" y="16"/>
                  </a:lnTo>
                  <a:lnTo>
                    <a:pt x="234" y="69"/>
                  </a:lnTo>
                  <a:lnTo>
                    <a:pt x="292" y="95"/>
                  </a:lnTo>
                  <a:lnTo>
                    <a:pt x="292" y="108"/>
                  </a:lnTo>
                  <a:lnTo>
                    <a:pt x="275" y="102"/>
                  </a:lnTo>
                  <a:lnTo>
                    <a:pt x="258" y="112"/>
                  </a:lnTo>
                  <a:lnTo>
                    <a:pt x="283" y="123"/>
                  </a:lnTo>
                  <a:lnTo>
                    <a:pt x="260" y="136"/>
                  </a:lnTo>
                  <a:lnTo>
                    <a:pt x="222" y="130"/>
                  </a:lnTo>
                  <a:lnTo>
                    <a:pt x="201" y="115"/>
                  </a:lnTo>
                  <a:lnTo>
                    <a:pt x="152" y="140"/>
                  </a:lnTo>
                  <a:lnTo>
                    <a:pt x="93" y="144"/>
                  </a:lnTo>
                  <a:lnTo>
                    <a:pt x="80" y="121"/>
                  </a:lnTo>
                  <a:lnTo>
                    <a:pt x="47" y="119"/>
                  </a:lnTo>
                  <a:lnTo>
                    <a:pt x="26" y="100"/>
                  </a:lnTo>
                  <a:lnTo>
                    <a:pt x="111" y="88"/>
                  </a:lnTo>
                  <a:lnTo>
                    <a:pt x="22" y="82"/>
                  </a:lnTo>
                  <a:lnTo>
                    <a:pt x="11" y="69"/>
                  </a:lnTo>
                  <a:lnTo>
                    <a:pt x="56" y="56"/>
                  </a:lnTo>
                  <a:lnTo>
                    <a:pt x="14" y="59"/>
                  </a:lnTo>
                  <a:lnTo>
                    <a:pt x="18" y="53"/>
                  </a:lnTo>
                  <a:lnTo>
                    <a:pt x="0" y="46"/>
                  </a:lnTo>
                  <a:close/>
                </a:path>
              </a:pathLst>
            </a:custGeom>
            <a:solidFill>
              <a:srgbClr val="94AC9E"/>
            </a:solidFill>
            <a:ln w="9525">
              <a:solidFill>
                <a:srgbClr val="D8E4EC"/>
              </a:solidFill>
              <a:round/>
              <a:headEnd/>
              <a:tailEnd/>
            </a:ln>
          </p:spPr>
          <p:txBody>
            <a:bodyPr wrap="none" anchor="ctr"/>
            <a:lstStyle/>
            <a:p>
              <a:endParaRPr lang="fr-FR"/>
            </a:p>
          </p:txBody>
        </p:sp>
        <p:sp>
          <p:nvSpPr>
            <p:cNvPr id="30768" name="Freeform 46"/>
            <p:cNvSpPr>
              <a:spLocks noChangeAspect="1"/>
            </p:cNvSpPr>
            <p:nvPr/>
          </p:nvSpPr>
          <p:spPr bwMode="blackWhite">
            <a:xfrm>
              <a:off x="1727200" y="1594140"/>
              <a:ext cx="276225" cy="133350"/>
            </a:xfrm>
            <a:custGeom>
              <a:avLst/>
              <a:gdLst>
                <a:gd name="T0" fmla="*/ 0 w 199"/>
                <a:gd name="T1" fmla="*/ 2147483647 h 79"/>
                <a:gd name="T2" fmla="*/ 2147483647 w 199"/>
                <a:gd name="T3" fmla="*/ 2147483647 h 79"/>
                <a:gd name="T4" fmla="*/ 2147483647 w 199"/>
                <a:gd name="T5" fmla="*/ 2147483647 h 79"/>
                <a:gd name="T6" fmla="*/ 2147483647 w 199"/>
                <a:gd name="T7" fmla="*/ 2147483647 h 79"/>
                <a:gd name="T8" fmla="*/ 2147483647 w 199"/>
                <a:gd name="T9" fmla="*/ 2147483647 h 79"/>
                <a:gd name="T10" fmla="*/ 2147483647 w 199"/>
                <a:gd name="T11" fmla="*/ 2147483647 h 79"/>
                <a:gd name="T12" fmla="*/ 2147483647 w 199"/>
                <a:gd name="T13" fmla="*/ 2147483647 h 79"/>
                <a:gd name="T14" fmla="*/ 2147483647 w 199"/>
                <a:gd name="T15" fmla="*/ 2147483647 h 79"/>
                <a:gd name="T16" fmla="*/ 2147483647 w 199"/>
                <a:gd name="T17" fmla="*/ 2147483647 h 79"/>
                <a:gd name="T18" fmla="*/ 2147483647 w 199"/>
                <a:gd name="T19" fmla="*/ 2147483647 h 79"/>
                <a:gd name="T20" fmla="*/ 2147483647 w 199"/>
                <a:gd name="T21" fmla="*/ 2147483647 h 79"/>
                <a:gd name="T22" fmla="*/ 2147483647 w 199"/>
                <a:gd name="T23" fmla="*/ 2147483647 h 79"/>
                <a:gd name="T24" fmla="*/ 2147483647 w 199"/>
                <a:gd name="T25" fmla="*/ 2147483647 h 79"/>
                <a:gd name="T26" fmla="*/ 2147483647 w 199"/>
                <a:gd name="T27" fmla="*/ 2147483647 h 79"/>
                <a:gd name="T28" fmla="*/ 2147483647 w 199"/>
                <a:gd name="T29" fmla="*/ 2147483647 h 79"/>
                <a:gd name="T30" fmla="*/ 2147483647 w 199"/>
                <a:gd name="T31" fmla="*/ 2147483647 h 79"/>
                <a:gd name="T32" fmla="*/ 2147483647 w 199"/>
                <a:gd name="T33" fmla="*/ 0 h 79"/>
                <a:gd name="T34" fmla="*/ 2147483647 w 199"/>
                <a:gd name="T35" fmla="*/ 2147483647 h 79"/>
                <a:gd name="T36" fmla="*/ 2147483647 w 199"/>
                <a:gd name="T37" fmla="*/ 2147483647 h 79"/>
                <a:gd name="T38" fmla="*/ 2147483647 w 199"/>
                <a:gd name="T39" fmla="*/ 2147483647 h 79"/>
                <a:gd name="T40" fmla="*/ 2147483647 w 199"/>
                <a:gd name="T41" fmla="*/ 2147483647 h 79"/>
                <a:gd name="T42" fmla="*/ 2147483647 w 199"/>
                <a:gd name="T43" fmla="*/ 2147483647 h 79"/>
                <a:gd name="T44" fmla="*/ 2147483647 w 199"/>
                <a:gd name="T45" fmla="*/ 2147483647 h 79"/>
                <a:gd name="T46" fmla="*/ 2147483647 w 199"/>
                <a:gd name="T47" fmla="*/ 2147483647 h 79"/>
                <a:gd name="T48" fmla="*/ 2147483647 w 199"/>
                <a:gd name="T49" fmla="*/ 2147483647 h 79"/>
                <a:gd name="T50" fmla="*/ 2147483647 w 199"/>
                <a:gd name="T51" fmla="*/ 2147483647 h 79"/>
                <a:gd name="T52" fmla="*/ 2147483647 w 199"/>
                <a:gd name="T53" fmla="*/ 2147483647 h 79"/>
                <a:gd name="T54" fmla="*/ 2147483647 w 199"/>
                <a:gd name="T55" fmla="*/ 2147483647 h 79"/>
                <a:gd name="T56" fmla="*/ 2147483647 w 199"/>
                <a:gd name="T57" fmla="*/ 2147483647 h 79"/>
                <a:gd name="T58" fmla="*/ 2147483647 w 199"/>
                <a:gd name="T59" fmla="*/ 2147483647 h 79"/>
                <a:gd name="T60" fmla="*/ 2147483647 w 199"/>
                <a:gd name="T61" fmla="*/ 2147483647 h 79"/>
                <a:gd name="T62" fmla="*/ 2147483647 w 199"/>
                <a:gd name="T63" fmla="*/ 2147483647 h 79"/>
                <a:gd name="T64" fmla="*/ 2147483647 w 199"/>
                <a:gd name="T65" fmla="*/ 2147483647 h 79"/>
                <a:gd name="T66" fmla="*/ 0 w 199"/>
                <a:gd name="T67" fmla="*/ 2147483647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9"/>
                <a:gd name="T103" fmla="*/ 0 h 79"/>
                <a:gd name="T104" fmla="*/ 199 w 199"/>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9" h="79">
                  <a:moveTo>
                    <a:pt x="0" y="52"/>
                  </a:moveTo>
                  <a:lnTo>
                    <a:pt x="8" y="46"/>
                  </a:lnTo>
                  <a:lnTo>
                    <a:pt x="42" y="38"/>
                  </a:lnTo>
                  <a:lnTo>
                    <a:pt x="8" y="39"/>
                  </a:lnTo>
                  <a:lnTo>
                    <a:pt x="48" y="31"/>
                  </a:lnTo>
                  <a:lnTo>
                    <a:pt x="15" y="31"/>
                  </a:lnTo>
                  <a:lnTo>
                    <a:pt x="19" y="23"/>
                  </a:lnTo>
                  <a:lnTo>
                    <a:pt x="49" y="23"/>
                  </a:lnTo>
                  <a:lnTo>
                    <a:pt x="27" y="21"/>
                  </a:lnTo>
                  <a:lnTo>
                    <a:pt x="45" y="12"/>
                  </a:lnTo>
                  <a:lnTo>
                    <a:pt x="84" y="23"/>
                  </a:lnTo>
                  <a:lnTo>
                    <a:pt x="104" y="43"/>
                  </a:lnTo>
                  <a:lnTo>
                    <a:pt x="142" y="44"/>
                  </a:lnTo>
                  <a:lnTo>
                    <a:pt x="127" y="31"/>
                  </a:lnTo>
                  <a:lnTo>
                    <a:pt x="136" y="24"/>
                  </a:lnTo>
                  <a:lnTo>
                    <a:pt x="120" y="14"/>
                  </a:lnTo>
                  <a:lnTo>
                    <a:pt x="145" y="0"/>
                  </a:lnTo>
                  <a:lnTo>
                    <a:pt x="157" y="17"/>
                  </a:lnTo>
                  <a:lnTo>
                    <a:pt x="149" y="25"/>
                  </a:lnTo>
                  <a:lnTo>
                    <a:pt x="163" y="28"/>
                  </a:lnTo>
                  <a:lnTo>
                    <a:pt x="158" y="36"/>
                  </a:lnTo>
                  <a:lnTo>
                    <a:pt x="177" y="39"/>
                  </a:lnTo>
                  <a:lnTo>
                    <a:pt x="186" y="27"/>
                  </a:lnTo>
                  <a:lnTo>
                    <a:pt x="199" y="41"/>
                  </a:lnTo>
                  <a:lnTo>
                    <a:pt x="190" y="59"/>
                  </a:lnTo>
                  <a:lnTo>
                    <a:pt x="147" y="58"/>
                  </a:lnTo>
                  <a:lnTo>
                    <a:pt x="81" y="79"/>
                  </a:lnTo>
                  <a:lnTo>
                    <a:pt x="54" y="67"/>
                  </a:lnTo>
                  <a:lnTo>
                    <a:pt x="110" y="51"/>
                  </a:lnTo>
                  <a:lnTo>
                    <a:pt x="62" y="62"/>
                  </a:lnTo>
                  <a:lnTo>
                    <a:pt x="70" y="46"/>
                  </a:lnTo>
                  <a:lnTo>
                    <a:pt x="47" y="62"/>
                  </a:lnTo>
                  <a:lnTo>
                    <a:pt x="19" y="58"/>
                  </a:lnTo>
                  <a:lnTo>
                    <a:pt x="0" y="52"/>
                  </a:lnTo>
                  <a:close/>
                </a:path>
              </a:pathLst>
            </a:custGeom>
            <a:solidFill>
              <a:srgbClr val="94AC9E"/>
            </a:solidFill>
            <a:ln w="9525">
              <a:solidFill>
                <a:srgbClr val="D8E4EC"/>
              </a:solidFill>
              <a:round/>
              <a:headEnd/>
              <a:tailEnd/>
            </a:ln>
          </p:spPr>
          <p:txBody>
            <a:bodyPr wrap="none" anchor="ctr"/>
            <a:lstStyle/>
            <a:p>
              <a:endParaRPr lang="fr-FR"/>
            </a:p>
          </p:txBody>
        </p:sp>
        <p:sp>
          <p:nvSpPr>
            <p:cNvPr id="30769" name="Freeform 47"/>
            <p:cNvSpPr>
              <a:spLocks noChangeAspect="1"/>
            </p:cNvSpPr>
            <p:nvPr/>
          </p:nvSpPr>
          <p:spPr bwMode="blackWhite">
            <a:xfrm>
              <a:off x="2070100" y="1611602"/>
              <a:ext cx="117475" cy="85725"/>
            </a:xfrm>
            <a:custGeom>
              <a:avLst/>
              <a:gdLst>
                <a:gd name="T0" fmla="*/ 0 w 82"/>
                <a:gd name="T1" fmla="*/ 2147483647 h 51"/>
                <a:gd name="T2" fmla="*/ 2147483647 w 82"/>
                <a:gd name="T3" fmla="*/ 2147483647 h 51"/>
                <a:gd name="T4" fmla="*/ 2147483647 w 82"/>
                <a:gd name="T5" fmla="*/ 2147483647 h 51"/>
                <a:gd name="T6" fmla="*/ 2147483647 w 82"/>
                <a:gd name="T7" fmla="*/ 2147483647 h 51"/>
                <a:gd name="T8" fmla="*/ 2147483647 w 82"/>
                <a:gd name="T9" fmla="*/ 2147483647 h 51"/>
                <a:gd name="T10" fmla="*/ 2147483647 w 82"/>
                <a:gd name="T11" fmla="*/ 2147483647 h 51"/>
                <a:gd name="T12" fmla="*/ 2147483647 w 82"/>
                <a:gd name="T13" fmla="*/ 2147483647 h 51"/>
                <a:gd name="T14" fmla="*/ 2147483647 w 82"/>
                <a:gd name="T15" fmla="*/ 0 h 51"/>
                <a:gd name="T16" fmla="*/ 2147483647 w 82"/>
                <a:gd name="T17" fmla="*/ 2147483647 h 51"/>
                <a:gd name="T18" fmla="*/ 2147483647 w 82"/>
                <a:gd name="T19" fmla="*/ 2147483647 h 51"/>
                <a:gd name="T20" fmla="*/ 2147483647 w 82"/>
                <a:gd name="T21" fmla="*/ 2147483647 h 51"/>
                <a:gd name="T22" fmla="*/ 2147483647 w 82"/>
                <a:gd name="T23" fmla="*/ 2147483647 h 51"/>
                <a:gd name="T24" fmla="*/ 2147483647 w 82"/>
                <a:gd name="T25" fmla="*/ 2147483647 h 51"/>
                <a:gd name="T26" fmla="*/ 2147483647 w 82"/>
                <a:gd name="T27" fmla="*/ 2147483647 h 51"/>
                <a:gd name="T28" fmla="*/ 2147483647 w 82"/>
                <a:gd name="T29" fmla="*/ 2147483647 h 51"/>
                <a:gd name="T30" fmla="*/ 0 w 82"/>
                <a:gd name="T31" fmla="*/ 2147483647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51"/>
                <a:gd name="T50" fmla="*/ 82 w 82"/>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51">
                  <a:moveTo>
                    <a:pt x="0" y="33"/>
                  </a:moveTo>
                  <a:lnTo>
                    <a:pt x="8" y="20"/>
                  </a:lnTo>
                  <a:lnTo>
                    <a:pt x="25" y="22"/>
                  </a:lnTo>
                  <a:lnTo>
                    <a:pt x="4" y="11"/>
                  </a:lnTo>
                  <a:lnTo>
                    <a:pt x="9" y="3"/>
                  </a:lnTo>
                  <a:lnTo>
                    <a:pt x="42" y="19"/>
                  </a:lnTo>
                  <a:lnTo>
                    <a:pt x="24" y="2"/>
                  </a:lnTo>
                  <a:lnTo>
                    <a:pt x="73" y="0"/>
                  </a:lnTo>
                  <a:lnTo>
                    <a:pt x="82" y="37"/>
                  </a:lnTo>
                  <a:lnTo>
                    <a:pt x="72" y="30"/>
                  </a:lnTo>
                  <a:lnTo>
                    <a:pt x="71" y="51"/>
                  </a:lnTo>
                  <a:lnTo>
                    <a:pt x="32" y="48"/>
                  </a:lnTo>
                  <a:lnTo>
                    <a:pt x="39" y="42"/>
                  </a:lnTo>
                  <a:lnTo>
                    <a:pt x="28" y="35"/>
                  </a:lnTo>
                  <a:lnTo>
                    <a:pt x="57" y="25"/>
                  </a:lnTo>
                  <a:lnTo>
                    <a:pt x="0" y="33"/>
                  </a:lnTo>
                  <a:close/>
                </a:path>
              </a:pathLst>
            </a:custGeom>
            <a:solidFill>
              <a:srgbClr val="94AC9E"/>
            </a:solidFill>
            <a:ln w="9525">
              <a:solidFill>
                <a:srgbClr val="D8E4EC"/>
              </a:solidFill>
              <a:round/>
              <a:headEnd/>
              <a:tailEnd/>
            </a:ln>
          </p:spPr>
          <p:txBody>
            <a:bodyPr wrap="none" anchor="ctr"/>
            <a:lstStyle/>
            <a:p>
              <a:endParaRPr lang="fr-FR"/>
            </a:p>
          </p:txBody>
        </p:sp>
        <p:sp>
          <p:nvSpPr>
            <p:cNvPr id="30770" name="Freeform 48"/>
            <p:cNvSpPr>
              <a:spLocks noChangeAspect="1"/>
            </p:cNvSpPr>
            <p:nvPr/>
          </p:nvSpPr>
          <p:spPr bwMode="blackWhite">
            <a:xfrm>
              <a:off x="2073275" y="1821152"/>
              <a:ext cx="131763" cy="141288"/>
            </a:xfrm>
            <a:custGeom>
              <a:avLst/>
              <a:gdLst>
                <a:gd name="T0" fmla="*/ 0 w 96"/>
                <a:gd name="T1" fmla="*/ 2147483647 h 79"/>
                <a:gd name="T2" fmla="*/ 2147483647 w 96"/>
                <a:gd name="T3" fmla="*/ 2147483647 h 79"/>
                <a:gd name="T4" fmla="*/ 2147483647 w 96"/>
                <a:gd name="T5" fmla="*/ 2147483647 h 79"/>
                <a:gd name="T6" fmla="*/ 2147483647 w 96"/>
                <a:gd name="T7" fmla="*/ 2147483647 h 79"/>
                <a:gd name="T8" fmla="*/ 2147483647 w 96"/>
                <a:gd name="T9" fmla="*/ 2147483647 h 79"/>
                <a:gd name="T10" fmla="*/ 2147483647 w 96"/>
                <a:gd name="T11" fmla="*/ 2147483647 h 79"/>
                <a:gd name="T12" fmla="*/ 2147483647 w 96"/>
                <a:gd name="T13" fmla="*/ 2147483647 h 79"/>
                <a:gd name="T14" fmla="*/ 2147483647 w 96"/>
                <a:gd name="T15" fmla="*/ 2147483647 h 79"/>
                <a:gd name="T16" fmla="*/ 2147483647 w 96"/>
                <a:gd name="T17" fmla="*/ 0 h 79"/>
                <a:gd name="T18" fmla="*/ 2147483647 w 96"/>
                <a:gd name="T19" fmla="*/ 2147483647 h 79"/>
                <a:gd name="T20" fmla="*/ 2147483647 w 96"/>
                <a:gd name="T21" fmla="*/ 2147483647 h 79"/>
                <a:gd name="T22" fmla="*/ 2147483647 w 96"/>
                <a:gd name="T23" fmla="*/ 2147483647 h 79"/>
                <a:gd name="T24" fmla="*/ 2147483647 w 96"/>
                <a:gd name="T25" fmla="*/ 2147483647 h 79"/>
                <a:gd name="T26" fmla="*/ 2147483647 w 96"/>
                <a:gd name="T27" fmla="*/ 2147483647 h 79"/>
                <a:gd name="T28" fmla="*/ 2147483647 w 96"/>
                <a:gd name="T29" fmla="*/ 2147483647 h 79"/>
                <a:gd name="T30" fmla="*/ 0 w 96"/>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
                <a:gd name="T49" fmla="*/ 0 h 79"/>
                <a:gd name="T50" fmla="*/ 96 w 96"/>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 h="79">
                  <a:moveTo>
                    <a:pt x="0" y="40"/>
                  </a:moveTo>
                  <a:lnTo>
                    <a:pt x="4" y="30"/>
                  </a:lnTo>
                  <a:lnTo>
                    <a:pt x="37" y="35"/>
                  </a:lnTo>
                  <a:lnTo>
                    <a:pt x="31" y="24"/>
                  </a:lnTo>
                  <a:lnTo>
                    <a:pt x="40" y="24"/>
                  </a:lnTo>
                  <a:lnTo>
                    <a:pt x="19" y="17"/>
                  </a:lnTo>
                  <a:lnTo>
                    <a:pt x="30" y="14"/>
                  </a:lnTo>
                  <a:lnTo>
                    <a:pt x="19" y="7"/>
                  </a:lnTo>
                  <a:lnTo>
                    <a:pt x="81" y="0"/>
                  </a:lnTo>
                  <a:lnTo>
                    <a:pt x="83" y="18"/>
                  </a:lnTo>
                  <a:lnTo>
                    <a:pt x="64" y="32"/>
                  </a:lnTo>
                  <a:lnTo>
                    <a:pt x="92" y="35"/>
                  </a:lnTo>
                  <a:lnTo>
                    <a:pt x="96" y="64"/>
                  </a:lnTo>
                  <a:lnTo>
                    <a:pt x="55" y="79"/>
                  </a:lnTo>
                  <a:lnTo>
                    <a:pt x="37" y="58"/>
                  </a:lnTo>
                  <a:lnTo>
                    <a:pt x="0" y="40"/>
                  </a:lnTo>
                  <a:close/>
                </a:path>
              </a:pathLst>
            </a:custGeom>
            <a:solidFill>
              <a:srgbClr val="94AC9E"/>
            </a:solidFill>
            <a:ln w="9525">
              <a:solidFill>
                <a:srgbClr val="D8E4EC"/>
              </a:solidFill>
              <a:round/>
              <a:headEnd/>
              <a:tailEnd/>
            </a:ln>
          </p:spPr>
          <p:txBody>
            <a:bodyPr wrap="none" anchor="ctr"/>
            <a:lstStyle/>
            <a:p>
              <a:endParaRPr lang="fr-FR"/>
            </a:p>
          </p:txBody>
        </p:sp>
        <p:sp>
          <p:nvSpPr>
            <p:cNvPr id="30771" name="Freeform 49"/>
            <p:cNvSpPr>
              <a:spLocks noChangeAspect="1"/>
            </p:cNvSpPr>
            <p:nvPr/>
          </p:nvSpPr>
          <p:spPr bwMode="blackWhite">
            <a:xfrm>
              <a:off x="2192338" y="1573502"/>
              <a:ext cx="392112" cy="153988"/>
            </a:xfrm>
            <a:custGeom>
              <a:avLst/>
              <a:gdLst>
                <a:gd name="T0" fmla="*/ 0 w 279"/>
                <a:gd name="T1" fmla="*/ 2147483647 h 88"/>
                <a:gd name="T2" fmla="*/ 2147483647 w 279"/>
                <a:gd name="T3" fmla="*/ 0 h 88"/>
                <a:gd name="T4" fmla="*/ 2147483647 w 279"/>
                <a:gd name="T5" fmla="*/ 2147483647 h 88"/>
                <a:gd name="T6" fmla="*/ 2147483647 w 279"/>
                <a:gd name="T7" fmla="*/ 2147483647 h 88"/>
                <a:gd name="T8" fmla="*/ 2147483647 w 279"/>
                <a:gd name="T9" fmla="*/ 2147483647 h 88"/>
                <a:gd name="T10" fmla="*/ 2147483647 w 279"/>
                <a:gd name="T11" fmla="*/ 2147483647 h 88"/>
                <a:gd name="T12" fmla="*/ 2147483647 w 279"/>
                <a:gd name="T13" fmla="*/ 2147483647 h 88"/>
                <a:gd name="T14" fmla="*/ 2147483647 w 279"/>
                <a:gd name="T15" fmla="*/ 2147483647 h 88"/>
                <a:gd name="T16" fmla="*/ 2147483647 w 279"/>
                <a:gd name="T17" fmla="*/ 2147483647 h 88"/>
                <a:gd name="T18" fmla="*/ 2147483647 w 279"/>
                <a:gd name="T19" fmla="*/ 2147483647 h 88"/>
                <a:gd name="T20" fmla="*/ 2147483647 w 279"/>
                <a:gd name="T21" fmla="*/ 2147483647 h 88"/>
                <a:gd name="T22" fmla="*/ 2147483647 w 279"/>
                <a:gd name="T23" fmla="*/ 2147483647 h 88"/>
                <a:gd name="T24" fmla="*/ 2147483647 w 279"/>
                <a:gd name="T25" fmla="*/ 2147483647 h 88"/>
                <a:gd name="T26" fmla="*/ 2147483647 w 279"/>
                <a:gd name="T27" fmla="*/ 2147483647 h 88"/>
                <a:gd name="T28" fmla="*/ 2147483647 w 279"/>
                <a:gd name="T29" fmla="*/ 2147483647 h 88"/>
                <a:gd name="T30" fmla="*/ 2147483647 w 279"/>
                <a:gd name="T31" fmla="*/ 2147483647 h 88"/>
                <a:gd name="T32" fmla="*/ 2147483647 w 279"/>
                <a:gd name="T33" fmla="*/ 2147483647 h 88"/>
                <a:gd name="T34" fmla="*/ 2147483647 w 279"/>
                <a:gd name="T35" fmla="*/ 2147483647 h 88"/>
                <a:gd name="T36" fmla="*/ 2147483647 w 279"/>
                <a:gd name="T37" fmla="*/ 2147483647 h 88"/>
                <a:gd name="T38" fmla="*/ 2147483647 w 279"/>
                <a:gd name="T39" fmla="*/ 2147483647 h 88"/>
                <a:gd name="T40" fmla="*/ 2147483647 w 279"/>
                <a:gd name="T41" fmla="*/ 2147483647 h 88"/>
                <a:gd name="T42" fmla="*/ 2147483647 w 279"/>
                <a:gd name="T43" fmla="*/ 2147483647 h 88"/>
                <a:gd name="T44" fmla="*/ 2147483647 w 279"/>
                <a:gd name="T45" fmla="*/ 2147483647 h 88"/>
                <a:gd name="T46" fmla="*/ 2147483647 w 279"/>
                <a:gd name="T47" fmla="*/ 2147483647 h 88"/>
                <a:gd name="T48" fmla="*/ 2147483647 w 279"/>
                <a:gd name="T49" fmla="*/ 2147483647 h 88"/>
                <a:gd name="T50" fmla="*/ 2147483647 w 279"/>
                <a:gd name="T51" fmla="*/ 2147483647 h 88"/>
                <a:gd name="T52" fmla="*/ 2147483647 w 279"/>
                <a:gd name="T53" fmla="*/ 2147483647 h 88"/>
                <a:gd name="T54" fmla="*/ 2147483647 w 279"/>
                <a:gd name="T55" fmla="*/ 2147483647 h 88"/>
                <a:gd name="T56" fmla="*/ 2147483647 w 279"/>
                <a:gd name="T57" fmla="*/ 2147483647 h 88"/>
                <a:gd name="T58" fmla="*/ 2147483647 w 279"/>
                <a:gd name="T59" fmla="*/ 2147483647 h 88"/>
                <a:gd name="T60" fmla="*/ 2147483647 w 279"/>
                <a:gd name="T61" fmla="*/ 2147483647 h 88"/>
                <a:gd name="T62" fmla="*/ 0 w 279"/>
                <a:gd name="T63" fmla="*/ 2147483647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9"/>
                <a:gd name="T97" fmla="*/ 0 h 88"/>
                <a:gd name="T98" fmla="*/ 279 w 279"/>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9" h="88">
                  <a:moveTo>
                    <a:pt x="0" y="13"/>
                  </a:moveTo>
                  <a:lnTo>
                    <a:pt x="17" y="0"/>
                  </a:lnTo>
                  <a:lnTo>
                    <a:pt x="42" y="7"/>
                  </a:lnTo>
                  <a:lnTo>
                    <a:pt x="59" y="13"/>
                  </a:lnTo>
                  <a:lnTo>
                    <a:pt x="53" y="24"/>
                  </a:lnTo>
                  <a:lnTo>
                    <a:pt x="86" y="15"/>
                  </a:lnTo>
                  <a:lnTo>
                    <a:pt x="106" y="24"/>
                  </a:lnTo>
                  <a:lnTo>
                    <a:pt x="89" y="24"/>
                  </a:lnTo>
                  <a:lnTo>
                    <a:pt x="124" y="31"/>
                  </a:lnTo>
                  <a:lnTo>
                    <a:pt x="86" y="34"/>
                  </a:lnTo>
                  <a:lnTo>
                    <a:pt x="106" y="39"/>
                  </a:lnTo>
                  <a:lnTo>
                    <a:pt x="91" y="46"/>
                  </a:lnTo>
                  <a:lnTo>
                    <a:pt x="109" y="40"/>
                  </a:lnTo>
                  <a:lnTo>
                    <a:pt x="127" y="58"/>
                  </a:lnTo>
                  <a:lnTo>
                    <a:pt x="132" y="50"/>
                  </a:lnTo>
                  <a:lnTo>
                    <a:pt x="183" y="58"/>
                  </a:lnTo>
                  <a:lnTo>
                    <a:pt x="236" y="41"/>
                  </a:lnTo>
                  <a:lnTo>
                    <a:pt x="279" y="61"/>
                  </a:lnTo>
                  <a:lnTo>
                    <a:pt x="266" y="71"/>
                  </a:lnTo>
                  <a:lnTo>
                    <a:pt x="271" y="85"/>
                  </a:lnTo>
                  <a:lnTo>
                    <a:pt x="245" y="88"/>
                  </a:lnTo>
                  <a:lnTo>
                    <a:pt x="216" y="74"/>
                  </a:lnTo>
                  <a:lnTo>
                    <a:pt x="216" y="85"/>
                  </a:lnTo>
                  <a:lnTo>
                    <a:pt x="201" y="87"/>
                  </a:lnTo>
                  <a:lnTo>
                    <a:pt x="139" y="88"/>
                  </a:lnTo>
                  <a:lnTo>
                    <a:pt x="132" y="76"/>
                  </a:lnTo>
                  <a:lnTo>
                    <a:pt x="116" y="87"/>
                  </a:lnTo>
                  <a:lnTo>
                    <a:pt x="97" y="76"/>
                  </a:lnTo>
                  <a:lnTo>
                    <a:pt x="84" y="84"/>
                  </a:lnTo>
                  <a:lnTo>
                    <a:pt x="60" y="26"/>
                  </a:lnTo>
                  <a:lnTo>
                    <a:pt x="31" y="32"/>
                  </a:lnTo>
                  <a:lnTo>
                    <a:pt x="0" y="13"/>
                  </a:lnTo>
                  <a:close/>
                </a:path>
              </a:pathLst>
            </a:custGeom>
            <a:solidFill>
              <a:srgbClr val="94AC9E"/>
            </a:solidFill>
            <a:ln w="9525">
              <a:solidFill>
                <a:srgbClr val="D8E4EC"/>
              </a:solidFill>
              <a:round/>
              <a:headEnd/>
              <a:tailEnd/>
            </a:ln>
          </p:spPr>
          <p:txBody>
            <a:bodyPr wrap="none" anchor="ctr"/>
            <a:lstStyle/>
            <a:p>
              <a:endParaRPr lang="fr-FR"/>
            </a:p>
          </p:txBody>
        </p:sp>
        <p:sp>
          <p:nvSpPr>
            <p:cNvPr id="30772" name="Freeform 50"/>
            <p:cNvSpPr>
              <a:spLocks noChangeAspect="1"/>
            </p:cNvSpPr>
            <p:nvPr/>
          </p:nvSpPr>
          <p:spPr bwMode="blackWhite">
            <a:xfrm>
              <a:off x="2211388" y="1667165"/>
              <a:ext cx="60325" cy="50800"/>
            </a:xfrm>
            <a:custGeom>
              <a:avLst/>
              <a:gdLst>
                <a:gd name="T0" fmla="*/ 0 w 45"/>
                <a:gd name="T1" fmla="*/ 2147483647 h 30"/>
                <a:gd name="T2" fmla="*/ 2147483647 w 45"/>
                <a:gd name="T3" fmla="*/ 0 h 30"/>
                <a:gd name="T4" fmla="*/ 2147483647 w 45"/>
                <a:gd name="T5" fmla="*/ 2147483647 h 30"/>
                <a:gd name="T6" fmla="*/ 2147483647 w 45"/>
                <a:gd name="T7" fmla="*/ 2147483647 h 30"/>
                <a:gd name="T8" fmla="*/ 0 w 45"/>
                <a:gd name="T9" fmla="*/ 2147483647 h 30"/>
                <a:gd name="T10" fmla="*/ 0 60000 65536"/>
                <a:gd name="T11" fmla="*/ 0 60000 65536"/>
                <a:gd name="T12" fmla="*/ 0 60000 65536"/>
                <a:gd name="T13" fmla="*/ 0 60000 65536"/>
                <a:gd name="T14" fmla="*/ 0 60000 65536"/>
                <a:gd name="T15" fmla="*/ 0 w 45"/>
                <a:gd name="T16" fmla="*/ 0 h 30"/>
                <a:gd name="T17" fmla="*/ 45 w 45"/>
                <a:gd name="T18" fmla="*/ 30 h 30"/>
              </a:gdLst>
              <a:ahLst/>
              <a:cxnLst>
                <a:cxn ang="T10">
                  <a:pos x="T0" y="T1"/>
                </a:cxn>
                <a:cxn ang="T11">
                  <a:pos x="T2" y="T3"/>
                </a:cxn>
                <a:cxn ang="T12">
                  <a:pos x="T4" y="T5"/>
                </a:cxn>
                <a:cxn ang="T13">
                  <a:pos x="T6" y="T7"/>
                </a:cxn>
                <a:cxn ang="T14">
                  <a:pos x="T8" y="T9"/>
                </a:cxn>
              </a:cxnLst>
              <a:rect l="T15" t="T16" r="T17" b="T18"/>
              <a:pathLst>
                <a:path w="45" h="30">
                  <a:moveTo>
                    <a:pt x="0" y="20"/>
                  </a:moveTo>
                  <a:lnTo>
                    <a:pt x="7" y="0"/>
                  </a:lnTo>
                  <a:lnTo>
                    <a:pt x="36" y="6"/>
                  </a:lnTo>
                  <a:lnTo>
                    <a:pt x="45" y="30"/>
                  </a:lnTo>
                  <a:lnTo>
                    <a:pt x="0" y="20"/>
                  </a:lnTo>
                  <a:close/>
                </a:path>
              </a:pathLst>
            </a:custGeom>
            <a:solidFill>
              <a:srgbClr val="94AC9E"/>
            </a:solidFill>
            <a:ln w="9525">
              <a:solidFill>
                <a:srgbClr val="D8E4EC"/>
              </a:solidFill>
              <a:round/>
              <a:headEnd/>
              <a:tailEnd/>
            </a:ln>
          </p:spPr>
          <p:txBody>
            <a:bodyPr wrap="none" anchor="ctr"/>
            <a:lstStyle/>
            <a:p>
              <a:endParaRPr lang="fr-FR"/>
            </a:p>
          </p:txBody>
        </p:sp>
        <p:sp>
          <p:nvSpPr>
            <p:cNvPr id="30773" name="Freeform 51"/>
            <p:cNvSpPr>
              <a:spLocks noChangeAspect="1"/>
            </p:cNvSpPr>
            <p:nvPr/>
          </p:nvSpPr>
          <p:spPr bwMode="blackWhite">
            <a:xfrm>
              <a:off x="2224088" y="1819565"/>
              <a:ext cx="119062" cy="106362"/>
            </a:xfrm>
            <a:custGeom>
              <a:avLst/>
              <a:gdLst>
                <a:gd name="T0" fmla="*/ 0 w 87"/>
                <a:gd name="T1" fmla="*/ 2147483647 h 62"/>
                <a:gd name="T2" fmla="*/ 2147483647 w 87"/>
                <a:gd name="T3" fmla="*/ 2147483647 h 62"/>
                <a:gd name="T4" fmla="*/ 2147483647 w 87"/>
                <a:gd name="T5" fmla="*/ 2147483647 h 62"/>
                <a:gd name="T6" fmla="*/ 2147483647 w 87"/>
                <a:gd name="T7" fmla="*/ 2147483647 h 62"/>
                <a:gd name="T8" fmla="*/ 2147483647 w 87"/>
                <a:gd name="T9" fmla="*/ 2147483647 h 62"/>
                <a:gd name="T10" fmla="*/ 2147483647 w 87"/>
                <a:gd name="T11" fmla="*/ 2147483647 h 62"/>
                <a:gd name="T12" fmla="*/ 2147483647 w 87"/>
                <a:gd name="T13" fmla="*/ 2147483647 h 62"/>
                <a:gd name="T14" fmla="*/ 2147483647 w 87"/>
                <a:gd name="T15" fmla="*/ 2147483647 h 62"/>
                <a:gd name="T16" fmla="*/ 2147483647 w 87"/>
                <a:gd name="T17" fmla="*/ 2147483647 h 62"/>
                <a:gd name="T18" fmla="*/ 2147483647 w 87"/>
                <a:gd name="T19" fmla="*/ 0 h 62"/>
                <a:gd name="T20" fmla="*/ 2147483647 w 87"/>
                <a:gd name="T21" fmla="*/ 2147483647 h 62"/>
                <a:gd name="T22" fmla="*/ 0 w 87"/>
                <a:gd name="T23" fmla="*/ 2147483647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
                <a:gd name="T37" fmla="*/ 0 h 62"/>
                <a:gd name="T38" fmla="*/ 87 w 87"/>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 h="62">
                  <a:moveTo>
                    <a:pt x="0" y="11"/>
                  </a:moveTo>
                  <a:lnTo>
                    <a:pt x="3" y="39"/>
                  </a:lnTo>
                  <a:lnTo>
                    <a:pt x="12" y="45"/>
                  </a:lnTo>
                  <a:lnTo>
                    <a:pt x="9" y="62"/>
                  </a:lnTo>
                  <a:lnTo>
                    <a:pt x="22" y="62"/>
                  </a:lnTo>
                  <a:lnTo>
                    <a:pt x="36" y="49"/>
                  </a:lnTo>
                  <a:lnTo>
                    <a:pt x="22" y="39"/>
                  </a:lnTo>
                  <a:lnTo>
                    <a:pt x="58" y="39"/>
                  </a:lnTo>
                  <a:lnTo>
                    <a:pt x="87" y="4"/>
                  </a:lnTo>
                  <a:lnTo>
                    <a:pt x="7" y="0"/>
                  </a:lnTo>
                  <a:lnTo>
                    <a:pt x="18" y="11"/>
                  </a:lnTo>
                  <a:lnTo>
                    <a:pt x="0" y="11"/>
                  </a:lnTo>
                  <a:close/>
                </a:path>
              </a:pathLst>
            </a:custGeom>
            <a:solidFill>
              <a:srgbClr val="94AC9E"/>
            </a:solidFill>
            <a:ln w="9525">
              <a:solidFill>
                <a:srgbClr val="D8E4EC"/>
              </a:solidFill>
              <a:round/>
              <a:headEnd/>
              <a:tailEnd/>
            </a:ln>
          </p:spPr>
          <p:txBody>
            <a:bodyPr wrap="none" anchor="ctr"/>
            <a:lstStyle/>
            <a:p>
              <a:endParaRPr lang="fr-FR"/>
            </a:p>
          </p:txBody>
        </p:sp>
        <p:sp>
          <p:nvSpPr>
            <p:cNvPr id="30774" name="Freeform 52"/>
            <p:cNvSpPr>
              <a:spLocks noChangeAspect="1"/>
            </p:cNvSpPr>
            <p:nvPr/>
          </p:nvSpPr>
          <p:spPr bwMode="blackWhite">
            <a:xfrm>
              <a:off x="2308225" y="1000415"/>
              <a:ext cx="695325" cy="444500"/>
            </a:xfrm>
            <a:custGeom>
              <a:avLst/>
              <a:gdLst>
                <a:gd name="T0" fmla="*/ 2147483647 w 499"/>
                <a:gd name="T1" fmla="*/ 2147483647 h 255"/>
                <a:gd name="T2" fmla="*/ 2147483647 w 499"/>
                <a:gd name="T3" fmla="*/ 2147483647 h 255"/>
                <a:gd name="T4" fmla="*/ 2147483647 w 499"/>
                <a:gd name="T5" fmla="*/ 2147483647 h 255"/>
                <a:gd name="T6" fmla="*/ 2147483647 w 499"/>
                <a:gd name="T7" fmla="*/ 2147483647 h 255"/>
                <a:gd name="T8" fmla="*/ 2147483647 w 499"/>
                <a:gd name="T9" fmla="*/ 2147483647 h 255"/>
                <a:gd name="T10" fmla="*/ 2147483647 w 499"/>
                <a:gd name="T11" fmla="*/ 2147483647 h 255"/>
                <a:gd name="T12" fmla="*/ 2147483647 w 499"/>
                <a:gd name="T13" fmla="*/ 2147483647 h 255"/>
                <a:gd name="T14" fmla="*/ 2147483647 w 499"/>
                <a:gd name="T15" fmla="*/ 2147483647 h 255"/>
                <a:gd name="T16" fmla="*/ 2147483647 w 499"/>
                <a:gd name="T17" fmla="*/ 2147483647 h 255"/>
                <a:gd name="T18" fmla="*/ 2147483647 w 499"/>
                <a:gd name="T19" fmla="*/ 2147483647 h 255"/>
                <a:gd name="T20" fmla="*/ 2147483647 w 499"/>
                <a:gd name="T21" fmla="*/ 2147483647 h 255"/>
                <a:gd name="T22" fmla="*/ 2147483647 w 499"/>
                <a:gd name="T23" fmla="*/ 2147483647 h 255"/>
                <a:gd name="T24" fmla="*/ 2147483647 w 499"/>
                <a:gd name="T25" fmla="*/ 2147483647 h 255"/>
                <a:gd name="T26" fmla="*/ 2147483647 w 499"/>
                <a:gd name="T27" fmla="*/ 2147483647 h 255"/>
                <a:gd name="T28" fmla="*/ 2147483647 w 499"/>
                <a:gd name="T29" fmla="*/ 2147483647 h 255"/>
                <a:gd name="T30" fmla="*/ 2147483647 w 499"/>
                <a:gd name="T31" fmla="*/ 2147483647 h 255"/>
                <a:gd name="T32" fmla="*/ 2147483647 w 499"/>
                <a:gd name="T33" fmla="*/ 2147483647 h 255"/>
                <a:gd name="T34" fmla="*/ 2147483647 w 499"/>
                <a:gd name="T35" fmla="*/ 2147483647 h 255"/>
                <a:gd name="T36" fmla="*/ 2147483647 w 499"/>
                <a:gd name="T37" fmla="*/ 2147483647 h 255"/>
                <a:gd name="T38" fmla="*/ 2147483647 w 499"/>
                <a:gd name="T39" fmla="*/ 2147483647 h 255"/>
                <a:gd name="T40" fmla="*/ 2147483647 w 499"/>
                <a:gd name="T41" fmla="*/ 2147483647 h 255"/>
                <a:gd name="T42" fmla="*/ 2147483647 w 499"/>
                <a:gd name="T43" fmla="*/ 2147483647 h 255"/>
                <a:gd name="T44" fmla="*/ 2147483647 w 499"/>
                <a:gd name="T45" fmla="*/ 2147483647 h 255"/>
                <a:gd name="T46" fmla="*/ 2147483647 w 499"/>
                <a:gd name="T47" fmla="*/ 2147483647 h 255"/>
                <a:gd name="T48" fmla="*/ 2147483647 w 499"/>
                <a:gd name="T49" fmla="*/ 2147483647 h 255"/>
                <a:gd name="T50" fmla="*/ 2147483647 w 499"/>
                <a:gd name="T51" fmla="*/ 2147483647 h 255"/>
                <a:gd name="T52" fmla="*/ 2147483647 w 499"/>
                <a:gd name="T53" fmla="*/ 2147483647 h 255"/>
                <a:gd name="T54" fmla="*/ 2147483647 w 499"/>
                <a:gd name="T55" fmla="*/ 2147483647 h 255"/>
                <a:gd name="T56" fmla="*/ 2147483647 w 499"/>
                <a:gd name="T57" fmla="*/ 2147483647 h 255"/>
                <a:gd name="T58" fmla="*/ 2147483647 w 499"/>
                <a:gd name="T59" fmla="*/ 2147483647 h 255"/>
                <a:gd name="T60" fmla="*/ 2147483647 w 499"/>
                <a:gd name="T61" fmla="*/ 2147483647 h 255"/>
                <a:gd name="T62" fmla="*/ 2147483647 w 499"/>
                <a:gd name="T63" fmla="*/ 2147483647 h 255"/>
                <a:gd name="T64" fmla="*/ 2147483647 w 499"/>
                <a:gd name="T65" fmla="*/ 2147483647 h 255"/>
                <a:gd name="T66" fmla="*/ 2147483647 w 499"/>
                <a:gd name="T67" fmla="*/ 2147483647 h 255"/>
                <a:gd name="T68" fmla="*/ 2147483647 w 499"/>
                <a:gd name="T69" fmla="*/ 2147483647 h 255"/>
                <a:gd name="T70" fmla="*/ 2147483647 w 499"/>
                <a:gd name="T71" fmla="*/ 2147483647 h 255"/>
                <a:gd name="T72" fmla="*/ 2147483647 w 499"/>
                <a:gd name="T73" fmla="*/ 2147483647 h 255"/>
                <a:gd name="T74" fmla="*/ 2147483647 w 499"/>
                <a:gd name="T75" fmla="*/ 0 h 255"/>
                <a:gd name="T76" fmla="*/ 2147483647 w 499"/>
                <a:gd name="T77" fmla="*/ 2147483647 h 255"/>
                <a:gd name="T78" fmla="*/ 2147483647 w 499"/>
                <a:gd name="T79" fmla="*/ 2147483647 h 255"/>
                <a:gd name="T80" fmla="*/ 2147483647 w 499"/>
                <a:gd name="T81" fmla="*/ 2147483647 h 255"/>
                <a:gd name="T82" fmla="*/ 2147483647 w 499"/>
                <a:gd name="T83" fmla="*/ 2147483647 h 255"/>
                <a:gd name="T84" fmla="*/ 2147483647 w 499"/>
                <a:gd name="T85" fmla="*/ 2147483647 h 255"/>
                <a:gd name="T86" fmla="*/ 2147483647 w 499"/>
                <a:gd name="T87" fmla="*/ 2147483647 h 2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99"/>
                <a:gd name="T133" fmla="*/ 0 h 255"/>
                <a:gd name="T134" fmla="*/ 499 w 499"/>
                <a:gd name="T135" fmla="*/ 255 h 2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99" h="255">
                  <a:moveTo>
                    <a:pt x="0" y="60"/>
                  </a:moveTo>
                  <a:lnTo>
                    <a:pt x="43" y="60"/>
                  </a:lnTo>
                  <a:lnTo>
                    <a:pt x="28" y="69"/>
                  </a:lnTo>
                  <a:lnTo>
                    <a:pt x="90" y="62"/>
                  </a:lnTo>
                  <a:lnTo>
                    <a:pt x="36" y="69"/>
                  </a:lnTo>
                  <a:lnTo>
                    <a:pt x="53" y="74"/>
                  </a:lnTo>
                  <a:lnTo>
                    <a:pt x="35" y="74"/>
                  </a:lnTo>
                  <a:lnTo>
                    <a:pt x="42" y="81"/>
                  </a:lnTo>
                  <a:lnTo>
                    <a:pt x="122" y="71"/>
                  </a:lnTo>
                  <a:lnTo>
                    <a:pt x="43" y="86"/>
                  </a:lnTo>
                  <a:lnTo>
                    <a:pt x="77" y="99"/>
                  </a:lnTo>
                  <a:lnTo>
                    <a:pt x="109" y="81"/>
                  </a:lnTo>
                  <a:lnTo>
                    <a:pt x="161" y="78"/>
                  </a:lnTo>
                  <a:lnTo>
                    <a:pt x="106" y="84"/>
                  </a:lnTo>
                  <a:lnTo>
                    <a:pt x="92" y="99"/>
                  </a:lnTo>
                  <a:lnTo>
                    <a:pt x="125" y="101"/>
                  </a:lnTo>
                  <a:lnTo>
                    <a:pt x="161" y="86"/>
                  </a:lnTo>
                  <a:lnTo>
                    <a:pt x="136" y="100"/>
                  </a:lnTo>
                  <a:lnTo>
                    <a:pt x="161" y="100"/>
                  </a:lnTo>
                  <a:lnTo>
                    <a:pt x="197" y="89"/>
                  </a:lnTo>
                  <a:lnTo>
                    <a:pt x="193" y="75"/>
                  </a:lnTo>
                  <a:lnTo>
                    <a:pt x="234" y="64"/>
                  </a:lnTo>
                  <a:lnTo>
                    <a:pt x="204" y="88"/>
                  </a:lnTo>
                  <a:lnTo>
                    <a:pt x="268" y="83"/>
                  </a:lnTo>
                  <a:lnTo>
                    <a:pt x="139" y="107"/>
                  </a:lnTo>
                  <a:lnTo>
                    <a:pt x="168" y="132"/>
                  </a:lnTo>
                  <a:lnTo>
                    <a:pt x="194" y="132"/>
                  </a:lnTo>
                  <a:lnTo>
                    <a:pt x="181" y="137"/>
                  </a:lnTo>
                  <a:lnTo>
                    <a:pt x="131" y="111"/>
                  </a:lnTo>
                  <a:lnTo>
                    <a:pt x="89" y="107"/>
                  </a:lnTo>
                  <a:lnTo>
                    <a:pt x="88" y="118"/>
                  </a:lnTo>
                  <a:lnTo>
                    <a:pt x="107" y="123"/>
                  </a:lnTo>
                  <a:lnTo>
                    <a:pt x="89" y="127"/>
                  </a:lnTo>
                  <a:lnTo>
                    <a:pt x="139" y="155"/>
                  </a:lnTo>
                  <a:lnTo>
                    <a:pt x="118" y="156"/>
                  </a:lnTo>
                  <a:lnTo>
                    <a:pt x="169" y="158"/>
                  </a:lnTo>
                  <a:lnTo>
                    <a:pt x="141" y="164"/>
                  </a:lnTo>
                  <a:lnTo>
                    <a:pt x="156" y="173"/>
                  </a:lnTo>
                  <a:lnTo>
                    <a:pt x="110" y="158"/>
                  </a:lnTo>
                  <a:lnTo>
                    <a:pt x="84" y="164"/>
                  </a:lnTo>
                  <a:lnTo>
                    <a:pt x="73" y="187"/>
                  </a:lnTo>
                  <a:lnTo>
                    <a:pt x="99" y="180"/>
                  </a:lnTo>
                  <a:lnTo>
                    <a:pt x="94" y="188"/>
                  </a:lnTo>
                  <a:lnTo>
                    <a:pt x="104" y="188"/>
                  </a:lnTo>
                  <a:lnTo>
                    <a:pt x="120" y="170"/>
                  </a:lnTo>
                  <a:lnTo>
                    <a:pt x="115" y="184"/>
                  </a:lnTo>
                  <a:lnTo>
                    <a:pt x="129" y="186"/>
                  </a:lnTo>
                  <a:lnTo>
                    <a:pt x="101" y="193"/>
                  </a:lnTo>
                  <a:lnTo>
                    <a:pt x="118" y="193"/>
                  </a:lnTo>
                  <a:lnTo>
                    <a:pt x="104" y="199"/>
                  </a:lnTo>
                  <a:lnTo>
                    <a:pt x="117" y="208"/>
                  </a:lnTo>
                  <a:lnTo>
                    <a:pt x="136" y="208"/>
                  </a:lnTo>
                  <a:lnTo>
                    <a:pt x="156" y="190"/>
                  </a:lnTo>
                  <a:lnTo>
                    <a:pt x="122" y="216"/>
                  </a:lnTo>
                  <a:lnTo>
                    <a:pt x="89" y="197"/>
                  </a:lnTo>
                  <a:lnTo>
                    <a:pt x="59" y="200"/>
                  </a:lnTo>
                  <a:lnTo>
                    <a:pt x="84" y="219"/>
                  </a:lnTo>
                  <a:lnTo>
                    <a:pt x="42" y="232"/>
                  </a:lnTo>
                  <a:lnTo>
                    <a:pt x="46" y="247"/>
                  </a:lnTo>
                  <a:lnTo>
                    <a:pt x="54" y="233"/>
                  </a:lnTo>
                  <a:lnTo>
                    <a:pt x="55" y="247"/>
                  </a:lnTo>
                  <a:lnTo>
                    <a:pt x="85" y="240"/>
                  </a:lnTo>
                  <a:lnTo>
                    <a:pt x="106" y="253"/>
                  </a:lnTo>
                  <a:lnTo>
                    <a:pt x="120" y="252"/>
                  </a:lnTo>
                  <a:lnTo>
                    <a:pt x="110" y="241"/>
                  </a:lnTo>
                  <a:lnTo>
                    <a:pt x="139" y="245"/>
                  </a:lnTo>
                  <a:lnTo>
                    <a:pt x="136" y="235"/>
                  </a:lnTo>
                  <a:lnTo>
                    <a:pt x="150" y="247"/>
                  </a:lnTo>
                  <a:lnTo>
                    <a:pt x="157" y="244"/>
                  </a:lnTo>
                  <a:lnTo>
                    <a:pt x="154" y="237"/>
                  </a:lnTo>
                  <a:lnTo>
                    <a:pt x="176" y="244"/>
                  </a:lnTo>
                  <a:lnTo>
                    <a:pt x="177" y="255"/>
                  </a:lnTo>
                  <a:lnTo>
                    <a:pt x="219" y="244"/>
                  </a:lnTo>
                  <a:lnTo>
                    <a:pt x="227" y="230"/>
                  </a:lnTo>
                  <a:lnTo>
                    <a:pt x="208" y="233"/>
                  </a:lnTo>
                  <a:lnTo>
                    <a:pt x="208" y="219"/>
                  </a:lnTo>
                  <a:lnTo>
                    <a:pt x="161" y="218"/>
                  </a:lnTo>
                  <a:lnTo>
                    <a:pt x="223" y="215"/>
                  </a:lnTo>
                  <a:lnTo>
                    <a:pt x="233" y="205"/>
                  </a:lnTo>
                  <a:lnTo>
                    <a:pt x="223" y="192"/>
                  </a:lnTo>
                  <a:lnTo>
                    <a:pt x="260" y="193"/>
                  </a:lnTo>
                  <a:lnTo>
                    <a:pt x="267" y="188"/>
                  </a:lnTo>
                  <a:lnTo>
                    <a:pt x="243" y="184"/>
                  </a:lnTo>
                  <a:lnTo>
                    <a:pt x="274" y="183"/>
                  </a:lnTo>
                  <a:lnTo>
                    <a:pt x="253" y="175"/>
                  </a:lnTo>
                  <a:lnTo>
                    <a:pt x="279" y="169"/>
                  </a:lnTo>
                  <a:lnTo>
                    <a:pt x="278" y="163"/>
                  </a:lnTo>
                  <a:lnTo>
                    <a:pt x="230" y="158"/>
                  </a:lnTo>
                  <a:lnTo>
                    <a:pt x="258" y="153"/>
                  </a:lnTo>
                  <a:lnTo>
                    <a:pt x="229" y="151"/>
                  </a:lnTo>
                  <a:lnTo>
                    <a:pt x="279" y="156"/>
                  </a:lnTo>
                  <a:lnTo>
                    <a:pt x="281" y="149"/>
                  </a:lnTo>
                  <a:lnTo>
                    <a:pt x="229" y="146"/>
                  </a:lnTo>
                  <a:lnTo>
                    <a:pt x="298" y="137"/>
                  </a:lnTo>
                  <a:lnTo>
                    <a:pt x="279" y="128"/>
                  </a:lnTo>
                  <a:lnTo>
                    <a:pt x="328" y="132"/>
                  </a:lnTo>
                  <a:lnTo>
                    <a:pt x="343" y="118"/>
                  </a:lnTo>
                  <a:lnTo>
                    <a:pt x="319" y="116"/>
                  </a:lnTo>
                  <a:lnTo>
                    <a:pt x="350" y="115"/>
                  </a:lnTo>
                  <a:lnTo>
                    <a:pt x="346" y="105"/>
                  </a:lnTo>
                  <a:lnTo>
                    <a:pt x="363" y="107"/>
                  </a:lnTo>
                  <a:lnTo>
                    <a:pt x="446" y="66"/>
                  </a:lnTo>
                  <a:lnTo>
                    <a:pt x="353" y="80"/>
                  </a:lnTo>
                  <a:lnTo>
                    <a:pt x="405" y="62"/>
                  </a:lnTo>
                  <a:lnTo>
                    <a:pt x="373" y="64"/>
                  </a:lnTo>
                  <a:lnTo>
                    <a:pt x="367" y="56"/>
                  </a:lnTo>
                  <a:lnTo>
                    <a:pt x="424" y="60"/>
                  </a:lnTo>
                  <a:lnTo>
                    <a:pt x="499" y="38"/>
                  </a:lnTo>
                  <a:lnTo>
                    <a:pt x="498" y="28"/>
                  </a:lnTo>
                  <a:lnTo>
                    <a:pt x="467" y="28"/>
                  </a:lnTo>
                  <a:lnTo>
                    <a:pt x="459" y="10"/>
                  </a:lnTo>
                  <a:lnTo>
                    <a:pt x="373" y="19"/>
                  </a:lnTo>
                  <a:lnTo>
                    <a:pt x="410" y="6"/>
                  </a:lnTo>
                  <a:lnTo>
                    <a:pt x="297" y="0"/>
                  </a:lnTo>
                  <a:lnTo>
                    <a:pt x="287" y="8"/>
                  </a:lnTo>
                  <a:lnTo>
                    <a:pt x="295" y="13"/>
                  </a:lnTo>
                  <a:lnTo>
                    <a:pt x="274" y="4"/>
                  </a:lnTo>
                  <a:lnTo>
                    <a:pt x="224" y="5"/>
                  </a:lnTo>
                  <a:lnTo>
                    <a:pt x="260" y="22"/>
                  </a:lnTo>
                  <a:lnTo>
                    <a:pt x="247" y="28"/>
                  </a:lnTo>
                  <a:lnTo>
                    <a:pt x="229" y="9"/>
                  </a:lnTo>
                  <a:lnTo>
                    <a:pt x="183" y="7"/>
                  </a:lnTo>
                  <a:lnTo>
                    <a:pt x="192" y="15"/>
                  </a:lnTo>
                  <a:lnTo>
                    <a:pt x="157" y="13"/>
                  </a:lnTo>
                  <a:lnTo>
                    <a:pt x="174" y="26"/>
                  </a:lnTo>
                  <a:lnTo>
                    <a:pt x="146" y="18"/>
                  </a:lnTo>
                  <a:lnTo>
                    <a:pt x="155" y="26"/>
                  </a:lnTo>
                  <a:lnTo>
                    <a:pt x="138" y="28"/>
                  </a:lnTo>
                  <a:lnTo>
                    <a:pt x="175" y="45"/>
                  </a:lnTo>
                  <a:lnTo>
                    <a:pt x="96" y="26"/>
                  </a:lnTo>
                  <a:lnTo>
                    <a:pt x="77" y="39"/>
                  </a:lnTo>
                  <a:lnTo>
                    <a:pt x="107" y="45"/>
                  </a:lnTo>
                  <a:lnTo>
                    <a:pt x="55" y="40"/>
                  </a:lnTo>
                  <a:lnTo>
                    <a:pt x="0" y="60"/>
                  </a:lnTo>
                  <a:close/>
                </a:path>
              </a:pathLst>
            </a:custGeom>
            <a:solidFill>
              <a:srgbClr val="94AC9E"/>
            </a:solidFill>
            <a:ln w="9525">
              <a:solidFill>
                <a:srgbClr val="D8E4EC"/>
              </a:solidFill>
              <a:round/>
              <a:headEnd/>
              <a:tailEnd/>
            </a:ln>
          </p:spPr>
          <p:txBody>
            <a:bodyPr wrap="none" anchor="ctr"/>
            <a:lstStyle/>
            <a:p>
              <a:endParaRPr lang="fr-FR"/>
            </a:p>
          </p:txBody>
        </p:sp>
        <p:sp>
          <p:nvSpPr>
            <p:cNvPr id="30775" name="Freeform 53"/>
            <p:cNvSpPr>
              <a:spLocks noChangeAspect="1"/>
            </p:cNvSpPr>
            <p:nvPr/>
          </p:nvSpPr>
          <p:spPr bwMode="blackWhite">
            <a:xfrm>
              <a:off x="2351088" y="1832265"/>
              <a:ext cx="650875" cy="569912"/>
            </a:xfrm>
            <a:custGeom>
              <a:avLst/>
              <a:gdLst>
                <a:gd name="T0" fmla="*/ 2147483647 w 466"/>
                <a:gd name="T1" fmla="*/ 2147483647 h 331"/>
                <a:gd name="T2" fmla="*/ 2147483647 w 466"/>
                <a:gd name="T3" fmla="*/ 0 h 331"/>
                <a:gd name="T4" fmla="*/ 2147483647 w 466"/>
                <a:gd name="T5" fmla="*/ 2147483647 h 331"/>
                <a:gd name="T6" fmla="*/ 2147483647 w 466"/>
                <a:gd name="T7" fmla="*/ 2147483647 h 331"/>
                <a:gd name="T8" fmla="*/ 2147483647 w 466"/>
                <a:gd name="T9" fmla="*/ 2147483647 h 331"/>
                <a:gd name="T10" fmla="*/ 2147483647 w 466"/>
                <a:gd name="T11" fmla="*/ 2147483647 h 331"/>
                <a:gd name="T12" fmla="*/ 2147483647 w 466"/>
                <a:gd name="T13" fmla="*/ 2147483647 h 331"/>
                <a:gd name="T14" fmla="*/ 2147483647 w 466"/>
                <a:gd name="T15" fmla="*/ 2147483647 h 331"/>
                <a:gd name="T16" fmla="*/ 2147483647 w 466"/>
                <a:gd name="T17" fmla="*/ 2147483647 h 331"/>
                <a:gd name="T18" fmla="*/ 2147483647 w 466"/>
                <a:gd name="T19" fmla="*/ 2147483647 h 331"/>
                <a:gd name="T20" fmla="*/ 2147483647 w 466"/>
                <a:gd name="T21" fmla="*/ 2147483647 h 331"/>
                <a:gd name="T22" fmla="*/ 2147483647 w 466"/>
                <a:gd name="T23" fmla="*/ 2147483647 h 331"/>
                <a:gd name="T24" fmla="*/ 2147483647 w 466"/>
                <a:gd name="T25" fmla="*/ 2147483647 h 331"/>
                <a:gd name="T26" fmla="*/ 2147483647 w 466"/>
                <a:gd name="T27" fmla="*/ 2147483647 h 331"/>
                <a:gd name="T28" fmla="*/ 2147483647 w 466"/>
                <a:gd name="T29" fmla="*/ 2147483647 h 331"/>
                <a:gd name="T30" fmla="*/ 2147483647 w 466"/>
                <a:gd name="T31" fmla="*/ 2147483647 h 331"/>
                <a:gd name="T32" fmla="*/ 2147483647 w 466"/>
                <a:gd name="T33" fmla="*/ 2147483647 h 331"/>
                <a:gd name="T34" fmla="*/ 2147483647 w 466"/>
                <a:gd name="T35" fmla="*/ 2147483647 h 331"/>
                <a:gd name="T36" fmla="*/ 2147483647 w 466"/>
                <a:gd name="T37" fmla="*/ 2147483647 h 331"/>
                <a:gd name="T38" fmla="*/ 2147483647 w 466"/>
                <a:gd name="T39" fmla="*/ 2147483647 h 331"/>
                <a:gd name="T40" fmla="*/ 2147483647 w 466"/>
                <a:gd name="T41" fmla="*/ 2147483647 h 331"/>
                <a:gd name="T42" fmla="*/ 2147483647 w 466"/>
                <a:gd name="T43" fmla="*/ 2147483647 h 331"/>
                <a:gd name="T44" fmla="*/ 2147483647 w 466"/>
                <a:gd name="T45" fmla="*/ 2147483647 h 331"/>
                <a:gd name="T46" fmla="*/ 2147483647 w 466"/>
                <a:gd name="T47" fmla="*/ 2147483647 h 331"/>
                <a:gd name="T48" fmla="*/ 2147483647 w 466"/>
                <a:gd name="T49" fmla="*/ 2147483647 h 331"/>
                <a:gd name="T50" fmla="*/ 2147483647 w 466"/>
                <a:gd name="T51" fmla="*/ 2147483647 h 331"/>
                <a:gd name="T52" fmla="*/ 2147483647 w 466"/>
                <a:gd name="T53" fmla="*/ 2147483647 h 331"/>
                <a:gd name="T54" fmla="*/ 2147483647 w 466"/>
                <a:gd name="T55" fmla="*/ 2147483647 h 331"/>
                <a:gd name="T56" fmla="*/ 2147483647 w 466"/>
                <a:gd name="T57" fmla="*/ 2147483647 h 331"/>
                <a:gd name="T58" fmla="*/ 2147483647 w 466"/>
                <a:gd name="T59" fmla="*/ 2147483647 h 331"/>
                <a:gd name="T60" fmla="*/ 2147483647 w 466"/>
                <a:gd name="T61" fmla="*/ 2147483647 h 331"/>
                <a:gd name="T62" fmla="*/ 2147483647 w 466"/>
                <a:gd name="T63" fmla="*/ 2147483647 h 331"/>
                <a:gd name="T64" fmla="*/ 2147483647 w 466"/>
                <a:gd name="T65" fmla="*/ 2147483647 h 331"/>
                <a:gd name="T66" fmla="*/ 2147483647 w 466"/>
                <a:gd name="T67" fmla="*/ 2147483647 h 331"/>
                <a:gd name="T68" fmla="*/ 2147483647 w 466"/>
                <a:gd name="T69" fmla="*/ 2147483647 h 331"/>
                <a:gd name="T70" fmla="*/ 2147483647 w 466"/>
                <a:gd name="T71" fmla="*/ 2147483647 h 331"/>
                <a:gd name="T72" fmla="*/ 2147483647 w 466"/>
                <a:gd name="T73" fmla="*/ 2147483647 h 331"/>
                <a:gd name="T74" fmla="*/ 2147483647 w 466"/>
                <a:gd name="T75" fmla="*/ 2147483647 h 331"/>
                <a:gd name="T76" fmla="*/ 2147483647 w 466"/>
                <a:gd name="T77" fmla="*/ 2147483647 h 331"/>
                <a:gd name="T78" fmla="*/ 2147483647 w 466"/>
                <a:gd name="T79" fmla="*/ 2147483647 h 331"/>
                <a:gd name="T80" fmla="*/ 2147483647 w 466"/>
                <a:gd name="T81" fmla="*/ 2147483647 h 331"/>
                <a:gd name="T82" fmla="*/ 2147483647 w 466"/>
                <a:gd name="T83" fmla="*/ 2147483647 h 331"/>
                <a:gd name="T84" fmla="*/ 2147483647 w 466"/>
                <a:gd name="T85" fmla="*/ 2147483647 h 331"/>
                <a:gd name="T86" fmla="*/ 2147483647 w 466"/>
                <a:gd name="T87" fmla="*/ 2147483647 h 331"/>
                <a:gd name="T88" fmla="*/ 2147483647 w 466"/>
                <a:gd name="T89" fmla="*/ 2147483647 h 331"/>
                <a:gd name="T90" fmla="*/ 2147483647 w 466"/>
                <a:gd name="T91" fmla="*/ 2147483647 h 331"/>
                <a:gd name="T92" fmla="*/ 2147483647 w 466"/>
                <a:gd name="T93" fmla="*/ 2147483647 h 331"/>
                <a:gd name="T94" fmla="*/ 2147483647 w 466"/>
                <a:gd name="T95" fmla="*/ 2147483647 h 331"/>
                <a:gd name="T96" fmla="*/ 2147483647 w 466"/>
                <a:gd name="T97" fmla="*/ 2147483647 h 331"/>
                <a:gd name="T98" fmla="*/ 2147483647 w 466"/>
                <a:gd name="T99" fmla="*/ 2147483647 h 331"/>
                <a:gd name="T100" fmla="*/ 2147483647 w 466"/>
                <a:gd name="T101" fmla="*/ 2147483647 h 331"/>
                <a:gd name="T102" fmla="*/ 2147483647 w 466"/>
                <a:gd name="T103" fmla="*/ 2147483647 h 331"/>
                <a:gd name="T104" fmla="*/ 0 w 466"/>
                <a:gd name="T105" fmla="*/ 2147483647 h 3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6"/>
                <a:gd name="T160" fmla="*/ 0 h 331"/>
                <a:gd name="T161" fmla="*/ 466 w 466"/>
                <a:gd name="T162" fmla="*/ 331 h 3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6" h="331">
                  <a:moveTo>
                    <a:pt x="0" y="74"/>
                  </a:moveTo>
                  <a:lnTo>
                    <a:pt x="3" y="38"/>
                  </a:lnTo>
                  <a:lnTo>
                    <a:pt x="22" y="12"/>
                  </a:lnTo>
                  <a:lnTo>
                    <a:pt x="55" y="0"/>
                  </a:lnTo>
                  <a:lnTo>
                    <a:pt x="82" y="5"/>
                  </a:lnTo>
                  <a:lnTo>
                    <a:pt x="53" y="38"/>
                  </a:lnTo>
                  <a:lnTo>
                    <a:pt x="60" y="58"/>
                  </a:lnTo>
                  <a:lnTo>
                    <a:pt x="82" y="78"/>
                  </a:lnTo>
                  <a:lnTo>
                    <a:pt x="55" y="85"/>
                  </a:lnTo>
                  <a:lnTo>
                    <a:pt x="83" y="84"/>
                  </a:lnTo>
                  <a:lnTo>
                    <a:pt x="86" y="68"/>
                  </a:lnTo>
                  <a:lnTo>
                    <a:pt x="65" y="56"/>
                  </a:lnTo>
                  <a:lnTo>
                    <a:pt x="83" y="45"/>
                  </a:lnTo>
                  <a:lnTo>
                    <a:pt x="70" y="29"/>
                  </a:lnTo>
                  <a:lnTo>
                    <a:pt x="97" y="33"/>
                  </a:lnTo>
                  <a:lnTo>
                    <a:pt x="72" y="25"/>
                  </a:lnTo>
                  <a:lnTo>
                    <a:pt x="100" y="27"/>
                  </a:lnTo>
                  <a:lnTo>
                    <a:pt x="81" y="16"/>
                  </a:lnTo>
                  <a:lnTo>
                    <a:pt x="104" y="16"/>
                  </a:lnTo>
                  <a:lnTo>
                    <a:pt x="118" y="5"/>
                  </a:lnTo>
                  <a:lnTo>
                    <a:pt x="137" y="4"/>
                  </a:lnTo>
                  <a:lnTo>
                    <a:pt x="138" y="19"/>
                  </a:lnTo>
                  <a:lnTo>
                    <a:pt x="152" y="25"/>
                  </a:lnTo>
                  <a:lnTo>
                    <a:pt x="147" y="58"/>
                  </a:lnTo>
                  <a:lnTo>
                    <a:pt x="165" y="42"/>
                  </a:lnTo>
                  <a:lnTo>
                    <a:pt x="176" y="49"/>
                  </a:lnTo>
                  <a:lnTo>
                    <a:pt x="202" y="33"/>
                  </a:lnTo>
                  <a:lnTo>
                    <a:pt x="240" y="42"/>
                  </a:lnTo>
                  <a:lnTo>
                    <a:pt x="256" y="58"/>
                  </a:lnTo>
                  <a:lnTo>
                    <a:pt x="244" y="68"/>
                  </a:lnTo>
                  <a:lnTo>
                    <a:pt x="267" y="63"/>
                  </a:lnTo>
                  <a:lnTo>
                    <a:pt x="260" y="73"/>
                  </a:lnTo>
                  <a:lnTo>
                    <a:pt x="274" y="78"/>
                  </a:lnTo>
                  <a:lnTo>
                    <a:pt x="285" y="67"/>
                  </a:lnTo>
                  <a:lnTo>
                    <a:pt x="302" y="72"/>
                  </a:lnTo>
                  <a:lnTo>
                    <a:pt x="307" y="82"/>
                  </a:lnTo>
                  <a:lnTo>
                    <a:pt x="292" y="84"/>
                  </a:lnTo>
                  <a:lnTo>
                    <a:pt x="314" y="84"/>
                  </a:lnTo>
                  <a:lnTo>
                    <a:pt x="311" y="97"/>
                  </a:lnTo>
                  <a:lnTo>
                    <a:pt x="328" y="90"/>
                  </a:lnTo>
                  <a:lnTo>
                    <a:pt x="317" y="102"/>
                  </a:lnTo>
                  <a:lnTo>
                    <a:pt x="350" y="100"/>
                  </a:lnTo>
                  <a:lnTo>
                    <a:pt x="332" y="110"/>
                  </a:lnTo>
                  <a:lnTo>
                    <a:pt x="347" y="110"/>
                  </a:lnTo>
                  <a:lnTo>
                    <a:pt x="341" y="117"/>
                  </a:lnTo>
                  <a:lnTo>
                    <a:pt x="357" y="107"/>
                  </a:lnTo>
                  <a:lnTo>
                    <a:pt x="371" y="118"/>
                  </a:lnTo>
                  <a:lnTo>
                    <a:pt x="344" y="128"/>
                  </a:lnTo>
                  <a:lnTo>
                    <a:pt x="383" y="136"/>
                  </a:lnTo>
                  <a:lnTo>
                    <a:pt x="350" y="138"/>
                  </a:lnTo>
                  <a:lnTo>
                    <a:pt x="363" y="144"/>
                  </a:lnTo>
                  <a:lnTo>
                    <a:pt x="352" y="155"/>
                  </a:lnTo>
                  <a:lnTo>
                    <a:pt x="391" y="174"/>
                  </a:lnTo>
                  <a:lnTo>
                    <a:pt x="410" y="171"/>
                  </a:lnTo>
                  <a:lnTo>
                    <a:pt x="419" y="194"/>
                  </a:lnTo>
                  <a:lnTo>
                    <a:pt x="439" y="192"/>
                  </a:lnTo>
                  <a:lnTo>
                    <a:pt x="436" y="203"/>
                  </a:lnTo>
                  <a:lnTo>
                    <a:pt x="466" y="207"/>
                  </a:lnTo>
                  <a:lnTo>
                    <a:pt x="461" y="220"/>
                  </a:lnTo>
                  <a:lnTo>
                    <a:pt x="447" y="218"/>
                  </a:lnTo>
                  <a:lnTo>
                    <a:pt x="453" y="226"/>
                  </a:lnTo>
                  <a:lnTo>
                    <a:pt x="446" y="238"/>
                  </a:lnTo>
                  <a:lnTo>
                    <a:pt x="432" y="233"/>
                  </a:lnTo>
                  <a:lnTo>
                    <a:pt x="430" y="256"/>
                  </a:lnTo>
                  <a:lnTo>
                    <a:pt x="377" y="212"/>
                  </a:lnTo>
                  <a:lnTo>
                    <a:pt x="357" y="217"/>
                  </a:lnTo>
                  <a:lnTo>
                    <a:pt x="371" y="227"/>
                  </a:lnTo>
                  <a:lnTo>
                    <a:pt x="361" y="238"/>
                  </a:lnTo>
                  <a:lnTo>
                    <a:pt x="369" y="237"/>
                  </a:lnTo>
                  <a:lnTo>
                    <a:pt x="380" y="258"/>
                  </a:lnTo>
                  <a:lnTo>
                    <a:pt x="406" y="263"/>
                  </a:lnTo>
                  <a:lnTo>
                    <a:pt x="404" y="275"/>
                  </a:lnTo>
                  <a:lnTo>
                    <a:pt x="417" y="286"/>
                  </a:lnTo>
                  <a:lnTo>
                    <a:pt x="411" y="315"/>
                  </a:lnTo>
                  <a:lnTo>
                    <a:pt x="344" y="285"/>
                  </a:lnTo>
                  <a:lnTo>
                    <a:pt x="389" y="331"/>
                  </a:lnTo>
                  <a:lnTo>
                    <a:pt x="305" y="305"/>
                  </a:lnTo>
                  <a:lnTo>
                    <a:pt x="293" y="290"/>
                  </a:lnTo>
                  <a:lnTo>
                    <a:pt x="304" y="289"/>
                  </a:lnTo>
                  <a:lnTo>
                    <a:pt x="277" y="279"/>
                  </a:lnTo>
                  <a:lnTo>
                    <a:pt x="269" y="262"/>
                  </a:lnTo>
                  <a:lnTo>
                    <a:pt x="248" y="256"/>
                  </a:lnTo>
                  <a:lnTo>
                    <a:pt x="247" y="267"/>
                  </a:lnTo>
                  <a:lnTo>
                    <a:pt x="235" y="262"/>
                  </a:lnTo>
                  <a:lnTo>
                    <a:pt x="217" y="273"/>
                  </a:lnTo>
                  <a:lnTo>
                    <a:pt x="193" y="262"/>
                  </a:lnTo>
                  <a:lnTo>
                    <a:pt x="206" y="241"/>
                  </a:lnTo>
                  <a:lnTo>
                    <a:pt x="267" y="241"/>
                  </a:lnTo>
                  <a:lnTo>
                    <a:pt x="253" y="221"/>
                  </a:lnTo>
                  <a:lnTo>
                    <a:pt x="288" y="192"/>
                  </a:lnTo>
                  <a:lnTo>
                    <a:pt x="263" y="153"/>
                  </a:lnTo>
                  <a:lnTo>
                    <a:pt x="246" y="150"/>
                  </a:lnTo>
                  <a:lnTo>
                    <a:pt x="255" y="143"/>
                  </a:lnTo>
                  <a:lnTo>
                    <a:pt x="217" y="155"/>
                  </a:lnTo>
                  <a:lnTo>
                    <a:pt x="217" y="142"/>
                  </a:lnTo>
                  <a:lnTo>
                    <a:pt x="231" y="136"/>
                  </a:lnTo>
                  <a:lnTo>
                    <a:pt x="202" y="121"/>
                  </a:lnTo>
                  <a:lnTo>
                    <a:pt x="202" y="109"/>
                  </a:lnTo>
                  <a:lnTo>
                    <a:pt x="175" y="103"/>
                  </a:lnTo>
                  <a:lnTo>
                    <a:pt x="182" y="119"/>
                  </a:lnTo>
                  <a:lnTo>
                    <a:pt x="136" y="113"/>
                  </a:lnTo>
                  <a:lnTo>
                    <a:pt x="148" y="122"/>
                  </a:lnTo>
                  <a:lnTo>
                    <a:pt x="30" y="107"/>
                  </a:lnTo>
                  <a:lnTo>
                    <a:pt x="9" y="84"/>
                  </a:lnTo>
                  <a:lnTo>
                    <a:pt x="47" y="86"/>
                  </a:lnTo>
                  <a:lnTo>
                    <a:pt x="0" y="74"/>
                  </a:lnTo>
                  <a:close/>
                </a:path>
              </a:pathLst>
            </a:custGeom>
            <a:solidFill>
              <a:srgbClr val="94AC9E"/>
            </a:solidFill>
            <a:ln w="9525">
              <a:solidFill>
                <a:srgbClr val="D8E4EC"/>
              </a:solidFill>
              <a:round/>
              <a:headEnd/>
              <a:tailEnd/>
            </a:ln>
          </p:spPr>
          <p:txBody>
            <a:bodyPr wrap="none" anchor="ctr"/>
            <a:lstStyle/>
            <a:p>
              <a:endParaRPr lang="fr-FR"/>
            </a:p>
          </p:txBody>
        </p:sp>
        <p:sp>
          <p:nvSpPr>
            <p:cNvPr id="30776" name="Freeform 54"/>
            <p:cNvSpPr>
              <a:spLocks noChangeAspect="1"/>
            </p:cNvSpPr>
            <p:nvPr/>
          </p:nvSpPr>
          <p:spPr bwMode="blackWhite">
            <a:xfrm>
              <a:off x="2419350" y="2222790"/>
              <a:ext cx="150813" cy="128587"/>
            </a:xfrm>
            <a:custGeom>
              <a:avLst/>
              <a:gdLst>
                <a:gd name="T0" fmla="*/ 0 w 108"/>
                <a:gd name="T1" fmla="*/ 2147483647 h 73"/>
                <a:gd name="T2" fmla="*/ 2147483647 w 108"/>
                <a:gd name="T3" fmla="*/ 2147483647 h 73"/>
                <a:gd name="T4" fmla="*/ 2147483647 w 108"/>
                <a:gd name="T5" fmla="*/ 0 h 73"/>
                <a:gd name="T6" fmla="*/ 2147483647 w 108"/>
                <a:gd name="T7" fmla="*/ 2147483647 h 73"/>
                <a:gd name="T8" fmla="*/ 2147483647 w 108"/>
                <a:gd name="T9" fmla="*/ 2147483647 h 73"/>
                <a:gd name="T10" fmla="*/ 2147483647 w 108"/>
                <a:gd name="T11" fmla="*/ 2147483647 h 73"/>
                <a:gd name="T12" fmla="*/ 2147483647 w 108"/>
                <a:gd name="T13" fmla="*/ 2147483647 h 73"/>
                <a:gd name="T14" fmla="*/ 2147483647 w 108"/>
                <a:gd name="T15" fmla="*/ 2147483647 h 73"/>
                <a:gd name="T16" fmla="*/ 2147483647 w 108"/>
                <a:gd name="T17" fmla="*/ 2147483647 h 73"/>
                <a:gd name="T18" fmla="*/ 2147483647 w 108"/>
                <a:gd name="T19" fmla="*/ 2147483647 h 73"/>
                <a:gd name="T20" fmla="*/ 0 w 108"/>
                <a:gd name="T21" fmla="*/ 2147483647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3"/>
                <a:gd name="T35" fmla="*/ 108 w 108"/>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3">
                  <a:moveTo>
                    <a:pt x="0" y="60"/>
                  </a:moveTo>
                  <a:lnTo>
                    <a:pt x="15" y="45"/>
                  </a:lnTo>
                  <a:lnTo>
                    <a:pt x="25" y="0"/>
                  </a:lnTo>
                  <a:lnTo>
                    <a:pt x="35" y="17"/>
                  </a:lnTo>
                  <a:lnTo>
                    <a:pt x="59" y="21"/>
                  </a:lnTo>
                  <a:lnTo>
                    <a:pt x="108" y="54"/>
                  </a:lnTo>
                  <a:lnTo>
                    <a:pt x="101" y="65"/>
                  </a:lnTo>
                  <a:lnTo>
                    <a:pt x="57" y="50"/>
                  </a:lnTo>
                  <a:lnTo>
                    <a:pt x="31" y="73"/>
                  </a:lnTo>
                  <a:lnTo>
                    <a:pt x="24" y="54"/>
                  </a:lnTo>
                  <a:lnTo>
                    <a:pt x="0" y="60"/>
                  </a:lnTo>
                  <a:close/>
                </a:path>
              </a:pathLst>
            </a:custGeom>
            <a:solidFill>
              <a:srgbClr val="94AC9E"/>
            </a:solidFill>
            <a:ln w="9525">
              <a:solidFill>
                <a:srgbClr val="D8E4EC"/>
              </a:solidFill>
              <a:round/>
              <a:headEnd/>
              <a:tailEnd/>
            </a:ln>
          </p:spPr>
          <p:txBody>
            <a:bodyPr wrap="none" anchor="ctr"/>
            <a:lstStyle/>
            <a:p>
              <a:endParaRPr lang="fr-FR"/>
            </a:p>
          </p:txBody>
        </p:sp>
        <p:sp>
          <p:nvSpPr>
            <p:cNvPr id="30777" name="Freeform 55"/>
            <p:cNvSpPr>
              <a:spLocks noChangeAspect="1"/>
            </p:cNvSpPr>
            <p:nvPr/>
          </p:nvSpPr>
          <p:spPr bwMode="blackWhite">
            <a:xfrm>
              <a:off x="3051175" y="2818102"/>
              <a:ext cx="152400" cy="184150"/>
            </a:xfrm>
            <a:custGeom>
              <a:avLst/>
              <a:gdLst>
                <a:gd name="T0" fmla="*/ 0 w 109"/>
                <a:gd name="T1" fmla="*/ 2147483647 h 104"/>
                <a:gd name="T2" fmla="*/ 2147483647 w 109"/>
                <a:gd name="T3" fmla="*/ 2147483647 h 104"/>
                <a:gd name="T4" fmla="*/ 2147483647 w 109"/>
                <a:gd name="T5" fmla="*/ 0 h 104"/>
                <a:gd name="T6" fmla="*/ 2147483647 w 109"/>
                <a:gd name="T7" fmla="*/ 2147483647 h 104"/>
                <a:gd name="T8" fmla="*/ 2147483647 w 109"/>
                <a:gd name="T9" fmla="*/ 2147483647 h 104"/>
                <a:gd name="T10" fmla="*/ 2147483647 w 109"/>
                <a:gd name="T11" fmla="*/ 2147483647 h 104"/>
                <a:gd name="T12" fmla="*/ 2147483647 w 109"/>
                <a:gd name="T13" fmla="*/ 2147483647 h 104"/>
                <a:gd name="T14" fmla="*/ 2147483647 w 109"/>
                <a:gd name="T15" fmla="*/ 2147483647 h 104"/>
                <a:gd name="T16" fmla="*/ 2147483647 w 109"/>
                <a:gd name="T17" fmla="*/ 2147483647 h 104"/>
                <a:gd name="T18" fmla="*/ 2147483647 w 109"/>
                <a:gd name="T19" fmla="*/ 2147483647 h 104"/>
                <a:gd name="T20" fmla="*/ 2147483647 w 109"/>
                <a:gd name="T21" fmla="*/ 2147483647 h 104"/>
                <a:gd name="T22" fmla="*/ 2147483647 w 109"/>
                <a:gd name="T23" fmla="*/ 2147483647 h 104"/>
                <a:gd name="T24" fmla="*/ 2147483647 w 109"/>
                <a:gd name="T25" fmla="*/ 2147483647 h 104"/>
                <a:gd name="T26" fmla="*/ 2147483647 w 109"/>
                <a:gd name="T27" fmla="*/ 2147483647 h 104"/>
                <a:gd name="T28" fmla="*/ 2147483647 w 109"/>
                <a:gd name="T29" fmla="*/ 2147483647 h 104"/>
                <a:gd name="T30" fmla="*/ 2147483647 w 109"/>
                <a:gd name="T31" fmla="*/ 2147483647 h 104"/>
                <a:gd name="T32" fmla="*/ 2147483647 w 109"/>
                <a:gd name="T33" fmla="*/ 2147483647 h 104"/>
                <a:gd name="T34" fmla="*/ 2147483647 w 109"/>
                <a:gd name="T35" fmla="*/ 2147483647 h 104"/>
                <a:gd name="T36" fmla="*/ 2147483647 w 109"/>
                <a:gd name="T37" fmla="*/ 2147483647 h 104"/>
                <a:gd name="T38" fmla="*/ 2147483647 w 109"/>
                <a:gd name="T39" fmla="*/ 2147483647 h 104"/>
                <a:gd name="T40" fmla="*/ 0 w 109"/>
                <a:gd name="T41" fmla="*/ 2147483647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104"/>
                <a:gd name="T65" fmla="*/ 109 w 109"/>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104">
                  <a:moveTo>
                    <a:pt x="0" y="81"/>
                  </a:moveTo>
                  <a:lnTo>
                    <a:pt x="45" y="5"/>
                  </a:lnTo>
                  <a:lnTo>
                    <a:pt x="62" y="0"/>
                  </a:lnTo>
                  <a:lnTo>
                    <a:pt x="41" y="41"/>
                  </a:lnTo>
                  <a:lnTo>
                    <a:pt x="55" y="31"/>
                  </a:lnTo>
                  <a:lnTo>
                    <a:pt x="65" y="48"/>
                  </a:lnTo>
                  <a:lnTo>
                    <a:pt x="93" y="48"/>
                  </a:lnTo>
                  <a:lnTo>
                    <a:pt x="87" y="65"/>
                  </a:lnTo>
                  <a:lnTo>
                    <a:pt x="102" y="64"/>
                  </a:lnTo>
                  <a:lnTo>
                    <a:pt x="92" y="80"/>
                  </a:lnTo>
                  <a:lnTo>
                    <a:pt x="105" y="71"/>
                  </a:lnTo>
                  <a:lnTo>
                    <a:pt x="109" y="87"/>
                  </a:lnTo>
                  <a:lnTo>
                    <a:pt x="95" y="104"/>
                  </a:lnTo>
                  <a:lnTo>
                    <a:pt x="93" y="92"/>
                  </a:lnTo>
                  <a:lnTo>
                    <a:pt x="87" y="98"/>
                  </a:lnTo>
                  <a:lnTo>
                    <a:pt x="87" y="78"/>
                  </a:lnTo>
                  <a:lnTo>
                    <a:pt x="60" y="98"/>
                  </a:lnTo>
                  <a:lnTo>
                    <a:pt x="75" y="85"/>
                  </a:lnTo>
                  <a:lnTo>
                    <a:pt x="53" y="87"/>
                  </a:lnTo>
                  <a:lnTo>
                    <a:pt x="58" y="79"/>
                  </a:lnTo>
                  <a:lnTo>
                    <a:pt x="0" y="81"/>
                  </a:lnTo>
                  <a:close/>
                </a:path>
              </a:pathLst>
            </a:custGeom>
            <a:solidFill>
              <a:srgbClr val="94AC9E"/>
            </a:solidFill>
            <a:ln w="9525">
              <a:solidFill>
                <a:srgbClr val="D8E4EC"/>
              </a:solidFill>
              <a:round/>
              <a:headEnd/>
              <a:tailEnd/>
            </a:ln>
          </p:spPr>
          <p:txBody>
            <a:bodyPr wrap="none" anchor="ctr"/>
            <a:lstStyle/>
            <a:p>
              <a:endParaRPr lang="fr-FR"/>
            </a:p>
          </p:txBody>
        </p:sp>
        <p:sp>
          <p:nvSpPr>
            <p:cNvPr id="30778" name="Freeform 56"/>
            <p:cNvSpPr>
              <a:spLocks noChangeAspect="1"/>
            </p:cNvSpPr>
            <p:nvPr/>
          </p:nvSpPr>
          <p:spPr bwMode="blackWhite">
            <a:xfrm>
              <a:off x="6208713" y="4143665"/>
              <a:ext cx="39687" cy="104775"/>
            </a:xfrm>
            <a:custGeom>
              <a:avLst/>
              <a:gdLst>
                <a:gd name="T0" fmla="*/ 0 w 30"/>
                <a:gd name="T1" fmla="*/ 0 h 60"/>
                <a:gd name="T2" fmla="*/ 2147483647 w 30"/>
                <a:gd name="T3" fmla="*/ 2147483647 h 60"/>
                <a:gd name="T4" fmla="*/ 2147483647 w 30"/>
                <a:gd name="T5" fmla="*/ 2147483647 h 60"/>
                <a:gd name="T6" fmla="*/ 2147483647 w 30"/>
                <a:gd name="T7" fmla="*/ 2147483647 h 60"/>
                <a:gd name="T8" fmla="*/ 0 w 30"/>
                <a:gd name="T9" fmla="*/ 0 h 60"/>
                <a:gd name="T10" fmla="*/ 0 60000 65536"/>
                <a:gd name="T11" fmla="*/ 0 60000 65536"/>
                <a:gd name="T12" fmla="*/ 0 60000 65536"/>
                <a:gd name="T13" fmla="*/ 0 60000 65536"/>
                <a:gd name="T14" fmla="*/ 0 60000 65536"/>
                <a:gd name="T15" fmla="*/ 0 w 30"/>
                <a:gd name="T16" fmla="*/ 0 h 60"/>
                <a:gd name="T17" fmla="*/ 30 w 30"/>
                <a:gd name="T18" fmla="*/ 60 h 60"/>
              </a:gdLst>
              <a:ahLst/>
              <a:cxnLst>
                <a:cxn ang="T10">
                  <a:pos x="T0" y="T1"/>
                </a:cxn>
                <a:cxn ang="T11">
                  <a:pos x="T2" y="T3"/>
                </a:cxn>
                <a:cxn ang="T12">
                  <a:pos x="T4" y="T5"/>
                </a:cxn>
                <a:cxn ang="T13">
                  <a:pos x="T6" y="T7"/>
                </a:cxn>
                <a:cxn ang="T14">
                  <a:pos x="T8" y="T9"/>
                </a:cxn>
              </a:cxnLst>
              <a:rect l="T15" t="T16" r="T17" b="T18"/>
              <a:pathLst>
                <a:path w="30" h="60">
                  <a:moveTo>
                    <a:pt x="0" y="0"/>
                  </a:moveTo>
                  <a:lnTo>
                    <a:pt x="5" y="60"/>
                  </a:lnTo>
                  <a:lnTo>
                    <a:pt x="30" y="49"/>
                  </a:lnTo>
                  <a:lnTo>
                    <a:pt x="19" y="14"/>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79" name="Freeform 57"/>
            <p:cNvSpPr>
              <a:spLocks noChangeAspect="1"/>
            </p:cNvSpPr>
            <p:nvPr/>
          </p:nvSpPr>
          <p:spPr bwMode="blackWhite">
            <a:xfrm>
              <a:off x="2678113" y="4918365"/>
              <a:ext cx="188912" cy="1182687"/>
            </a:xfrm>
            <a:custGeom>
              <a:avLst/>
              <a:gdLst>
                <a:gd name="T0" fmla="*/ 0 w 134"/>
                <a:gd name="T1" fmla="*/ 2147483647 h 679"/>
                <a:gd name="T2" fmla="*/ 2147483647 w 134"/>
                <a:gd name="T3" fmla="*/ 2147483647 h 679"/>
                <a:gd name="T4" fmla="*/ 2147483647 w 134"/>
                <a:gd name="T5" fmla="*/ 2147483647 h 679"/>
                <a:gd name="T6" fmla="*/ 2147483647 w 134"/>
                <a:gd name="T7" fmla="*/ 2147483647 h 679"/>
                <a:gd name="T8" fmla="*/ 2147483647 w 134"/>
                <a:gd name="T9" fmla="*/ 2147483647 h 679"/>
                <a:gd name="T10" fmla="*/ 2147483647 w 134"/>
                <a:gd name="T11" fmla="*/ 2147483647 h 679"/>
                <a:gd name="T12" fmla="*/ 2147483647 w 134"/>
                <a:gd name="T13" fmla="*/ 2147483647 h 679"/>
                <a:gd name="T14" fmla="*/ 2147483647 w 134"/>
                <a:gd name="T15" fmla="*/ 2147483647 h 679"/>
                <a:gd name="T16" fmla="*/ 2147483647 w 134"/>
                <a:gd name="T17" fmla="*/ 2147483647 h 679"/>
                <a:gd name="T18" fmla="*/ 2147483647 w 134"/>
                <a:gd name="T19" fmla="*/ 2147483647 h 679"/>
                <a:gd name="T20" fmla="*/ 2147483647 w 134"/>
                <a:gd name="T21" fmla="*/ 2147483647 h 679"/>
                <a:gd name="T22" fmla="*/ 2147483647 w 134"/>
                <a:gd name="T23" fmla="*/ 2147483647 h 679"/>
                <a:gd name="T24" fmla="*/ 2147483647 w 134"/>
                <a:gd name="T25" fmla="*/ 0 h 679"/>
                <a:gd name="T26" fmla="*/ 2147483647 w 134"/>
                <a:gd name="T27" fmla="*/ 2147483647 h 679"/>
                <a:gd name="T28" fmla="*/ 2147483647 w 134"/>
                <a:gd name="T29" fmla="*/ 2147483647 h 679"/>
                <a:gd name="T30" fmla="*/ 2147483647 w 134"/>
                <a:gd name="T31" fmla="*/ 2147483647 h 679"/>
                <a:gd name="T32" fmla="*/ 2147483647 w 134"/>
                <a:gd name="T33" fmla="*/ 2147483647 h 679"/>
                <a:gd name="T34" fmla="*/ 2147483647 w 134"/>
                <a:gd name="T35" fmla="*/ 2147483647 h 679"/>
                <a:gd name="T36" fmla="*/ 2147483647 w 134"/>
                <a:gd name="T37" fmla="*/ 2147483647 h 679"/>
                <a:gd name="T38" fmla="*/ 2147483647 w 134"/>
                <a:gd name="T39" fmla="*/ 2147483647 h 679"/>
                <a:gd name="T40" fmla="*/ 2147483647 w 134"/>
                <a:gd name="T41" fmla="*/ 2147483647 h 679"/>
                <a:gd name="T42" fmla="*/ 2147483647 w 134"/>
                <a:gd name="T43" fmla="*/ 2147483647 h 679"/>
                <a:gd name="T44" fmla="*/ 2147483647 w 134"/>
                <a:gd name="T45" fmla="*/ 2147483647 h 679"/>
                <a:gd name="T46" fmla="*/ 2147483647 w 134"/>
                <a:gd name="T47" fmla="*/ 2147483647 h 679"/>
                <a:gd name="T48" fmla="*/ 2147483647 w 134"/>
                <a:gd name="T49" fmla="*/ 2147483647 h 679"/>
                <a:gd name="T50" fmla="*/ 2147483647 w 134"/>
                <a:gd name="T51" fmla="*/ 2147483647 h 679"/>
                <a:gd name="T52" fmla="*/ 2147483647 w 134"/>
                <a:gd name="T53" fmla="*/ 2147483647 h 679"/>
                <a:gd name="T54" fmla="*/ 2147483647 w 134"/>
                <a:gd name="T55" fmla="*/ 2147483647 h 679"/>
                <a:gd name="T56" fmla="*/ 2147483647 w 134"/>
                <a:gd name="T57" fmla="*/ 2147483647 h 679"/>
                <a:gd name="T58" fmla="*/ 2147483647 w 134"/>
                <a:gd name="T59" fmla="*/ 2147483647 h 679"/>
                <a:gd name="T60" fmla="*/ 2147483647 w 134"/>
                <a:gd name="T61" fmla="*/ 2147483647 h 679"/>
                <a:gd name="T62" fmla="*/ 2147483647 w 134"/>
                <a:gd name="T63" fmla="*/ 2147483647 h 679"/>
                <a:gd name="T64" fmla="*/ 2147483647 w 134"/>
                <a:gd name="T65" fmla="*/ 2147483647 h 679"/>
                <a:gd name="T66" fmla="*/ 2147483647 w 134"/>
                <a:gd name="T67" fmla="*/ 2147483647 h 679"/>
                <a:gd name="T68" fmla="*/ 2147483647 w 134"/>
                <a:gd name="T69" fmla="*/ 2147483647 h 679"/>
                <a:gd name="T70" fmla="*/ 2147483647 w 134"/>
                <a:gd name="T71" fmla="*/ 2147483647 h 679"/>
                <a:gd name="T72" fmla="*/ 2147483647 w 134"/>
                <a:gd name="T73" fmla="*/ 2147483647 h 679"/>
                <a:gd name="T74" fmla="*/ 2147483647 w 134"/>
                <a:gd name="T75" fmla="*/ 2147483647 h 679"/>
                <a:gd name="T76" fmla="*/ 2147483647 w 134"/>
                <a:gd name="T77" fmla="*/ 2147483647 h 679"/>
                <a:gd name="T78" fmla="*/ 2147483647 w 134"/>
                <a:gd name="T79" fmla="*/ 2147483647 h 679"/>
                <a:gd name="T80" fmla="*/ 2147483647 w 134"/>
                <a:gd name="T81" fmla="*/ 2147483647 h 679"/>
                <a:gd name="T82" fmla="*/ 2147483647 w 134"/>
                <a:gd name="T83" fmla="*/ 2147483647 h 679"/>
                <a:gd name="T84" fmla="*/ 2147483647 w 134"/>
                <a:gd name="T85" fmla="*/ 2147483647 h 679"/>
                <a:gd name="T86" fmla="*/ 2147483647 w 134"/>
                <a:gd name="T87" fmla="*/ 2147483647 h 679"/>
                <a:gd name="T88" fmla="*/ 2147483647 w 134"/>
                <a:gd name="T89" fmla="*/ 2147483647 h 679"/>
                <a:gd name="T90" fmla="*/ 2147483647 w 134"/>
                <a:gd name="T91" fmla="*/ 2147483647 h 679"/>
                <a:gd name="T92" fmla="*/ 2147483647 w 134"/>
                <a:gd name="T93" fmla="*/ 2147483647 h 679"/>
                <a:gd name="T94" fmla="*/ 0 w 134"/>
                <a:gd name="T95" fmla="*/ 2147483647 h 6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4"/>
                <a:gd name="T145" fmla="*/ 0 h 679"/>
                <a:gd name="T146" fmla="*/ 134 w 134"/>
                <a:gd name="T147" fmla="*/ 679 h 6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4" h="679">
                  <a:moveTo>
                    <a:pt x="0" y="531"/>
                  </a:moveTo>
                  <a:lnTo>
                    <a:pt x="10" y="512"/>
                  </a:lnTo>
                  <a:lnTo>
                    <a:pt x="28" y="526"/>
                  </a:lnTo>
                  <a:lnTo>
                    <a:pt x="45" y="490"/>
                  </a:lnTo>
                  <a:lnTo>
                    <a:pt x="38" y="477"/>
                  </a:lnTo>
                  <a:lnTo>
                    <a:pt x="52" y="429"/>
                  </a:lnTo>
                  <a:lnTo>
                    <a:pt x="27" y="425"/>
                  </a:lnTo>
                  <a:lnTo>
                    <a:pt x="31" y="347"/>
                  </a:lnTo>
                  <a:lnTo>
                    <a:pt x="65" y="266"/>
                  </a:lnTo>
                  <a:lnTo>
                    <a:pt x="64" y="197"/>
                  </a:lnTo>
                  <a:lnTo>
                    <a:pt x="88" y="68"/>
                  </a:lnTo>
                  <a:lnTo>
                    <a:pt x="80" y="10"/>
                  </a:lnTo>
                  <a:lnTo>
                    <a:pt x="96" y="0"/>
                  </a:lnTo>
                  <a:lnTo>
                    <a:pt x="113" y="28"/>
                  </a:lnTo>
                  <a:lnTo>
                    <a:pt x="123" y="89"/>
                  </a:lnTo>
                  <a:lnTo>
                    <a:pt x="134" y="90"/>
                  </a:lnTo>
                  <a:lnTo>
                    <a:pt x="133" y="110"/>
                  </a:lnTo>
                  <a:lnTo>
                    <a:pt x="115" y="119"/>
                  </a:lnTo>
                  <a:lnTo>
                    <a:pt x="115" y="158"/>
                  </a:lnTo>
                  <a:lnTo>
                    <a:pt x="96" y="181"/>
                  </a:lnTo>
                  <a:lnTo>
                    <a:pt x="81" y="236"/>
                  </a:lnTo>
                  <a:lnTo>
                    <a:pt x="92" y="289"/>
                  </a:lnTo>
                  <a:lnTo>
                    <a:pt x="71" y="334"/>
                  </a:lnTo>
                  <a:lnTo>
                    <a:pt x="57" y="447"/>
                  </a:lnTo>
                  <a:lnTo>
                    <a:pt x="68" y="487"/>
                  </a:lnTo>
                  <a:lnTo>
                    <a:pt x="58" y="490"/>
                  </a:lnTo>
                  <a:lnTo>
                    <a:pt x="63" y="527"/>
                  </a:lnTo>
                  <a:lnTo>
                    <a:pt x="36" y="602"/>
                  </a:lnTo>
                  <a:lnTo>
                    <a:pt x="38" y="614"/>
                  </a:lnTo>
                  <a:lnTo>
                    <a:pt x="52" y="611"/>
                  </a:lnTo>
                  <a:lnTo>
                    <a:pt x="57" y="639"/>
                  </a:lnTo>
                  <a:lnTo>
                    <a:pt x="115" y="645"/>
                  </a:lnTo>
                  <a:lnTo>
                    <a:pt x="77" y="657"/>
                  </a:lnTo>
                  <a:lnTo>
                    <a:pt x="71" y="679"/>
                  </a:lnTo>
                  <a:lnTo>
                    <a:pt x="54" y="673"/>
                  </a:lnTo>
                  <a:lnTo>
                    <a:pt x="73" y="659"/>
                  </a:lnTo>
                  <a:lnTo>
                    <a:pt x="45" y="652"/>
                  </a:lnTo>
                  <a:lnTo>
                    <a:pt x="41" y="629"/>
                  </a:lnTo>
                  <a:lnTo>
                    <a:pt x="34" y="640"/>
                  </a:lnTo>
                  <a:lnTo>
                    <a:pt x="24" y="618"/>
                  </a:lnTo>
                  <a:lnTo>
                    <a:pt x="29" y="611"/>
                  </a:lnTo>
                  <a:lnTo>
                    <a:pt x="16" y="601"/>
                  </a:lnTo>
                  <a:lnTo>
                    <a:pt x="27" y="588"/>
                  </a:lnTo>
                  <a:lnTo>
                    <a:pt x="17" y="555"/>
                  </a:lnTo>
                  <a:lnTo>
                    <a:pt x="37" y="559"/>
                  </a:lnTo>
                  <a:lnTo>
                    <a:pt x="17" y="542"/>
                  </a:lnTo>
                  <a:lnTo>
                    <a:pt x="21" y="529"/>
                  </a:lnTo>
                  <a:lnTo>
                    <a:pt x="0" y="531"/>
                  </a:lnTo>
                  <a:close/>
                </a:path>
              </a:pathLst>
            </a:custGeom>
            <a:solidFill>
              <a:srgbClr val="94AC9E"/>
            </a:solidFill>
            <a:ln w="9525">
              <a:solidFill>
                <a:srgbClr val="D8E4EC"/>
              </a:solidFill>
              <a:round/>
              <a:headEnd/>
              <a:tailEnd/>
            </a:ln>
          </p:spPr>
          <p:txBody>
            <a:bodyPr wrap="none" anchor="ctr"/>
            <a:lstStyle/>
            <a:p>
              <a:endParaRPr lang="fr-FR"/>
            </a:p>
          </p:txBody>
        </p:sp>
        <p:sp>
          <p:nvSpPr>
            <p:cNvPr id="30780" name="Freeform 58"/>
            <p:cNvSpPr>
              <a:spLocks noChangeAspect="1"/>
            </p:cNvSpPr>
            <p:nvPr/>
          </p:nvSpPr>
          <p:spPr bwMode="blackWhite">
            <a:xfrm>
              <a:off x="2690813" y="5908965"/>
              <a:ext cx="17462" cy="41275"/>
            </a:xfrm>
            <a:custGeom>
              <a:avLst/>
              <a:gdLst>
                <a:gd name="T0" fmla="*/ 0 w 12"/>
                <a:gd name="T1" fmla="*/ 2147483647 h 26"/>
                <a:gd name="T2" fmla="*/ 2147483647 w 12"/>
                <a:gd name="T3" fmla="*/ 0 h 26"/>
                <a:gd name="T4" fmla="*/ 2147483647 w 12"/>
                <a:gd name="T5" fmla="*/ 2147483647 h 26"/>
                <a:gd name="T6" fmla="*/ 0 w 12"/>
                <a:gd name="T7" fmla="*/ 2147483647 h 26"/>
                <a:gd name="T8" fmla="*/ 0 60000 65536"/>
                <a:gd name="T9" fmla="*/ 0 60000 65536"/>
                <a:gd name="T10" fmla="*/ 0 60000 65536"/>
                <a:gd name="T11" fmla="*/ 0 60000 65536"/>
                <a:gd name="T12" fmla="*/ 0 w 12"/>
                <a:gd name="T13" fmla="*/ 0 h 26"/>
                <a:gd name="T14" fmla="*/ 12 w 12"/>
                <a:gd name="T15" fmla="*/ 26 h 26"/>
              </a:gdLst>
              <a:ahLst/>
              <a:cxnLst>
                <a:cxn ang="T8">
                  <a:pos x="T0" y="T1"/>
                </a:cxn>
                <a:cxn ang="T9">
                  <a:pos x="T2" y="T3"/>
                </a:cxn>
                <a:cxn ang="T10">
                  <a:pos x="T4" y="T5"/>
                </a:cxn>
                <a:cxn ang="T11">
                  <a:pos x="T6" y="T7"/>
                </a:cxn>
              </a:cxnLst>
              <a:rect l="T12" t="T13" r="T14" b="T15"/>
              <a:pathLst>
                <a:path w="12" h="26">
                  <a:moveTo>
                    <a:pt x="0" y="12"/>
                  </a:moveTo>
                  <a:lnTo>
                    <a:pt x="5" y="0"/>
                  </a:lnTo>
                  <a:lnTo>
                    <a:pt x="12" y="26"/>
                  </a:lnTo>
                  <a:lnTo>
                    <a:pt x="0" y="12"/>
                  </a:lnTo>
                  <a:close/>
                </a:path>
              </a:pathLst>
            </a:custGeom>
            <a:solidFill>
              <a:srgbClr val="94AC9E"/>
            </a:solidFill>
            <a:ln w="9525">
              <a:solidFill>
                <a:srgbClr val="D8E4EC"/>
              </a:solidFill>
              <a:round/>
              <a:headEnd/>
              <a:tailEnd/>
            </a:ln>
          </p:spPr>
          <p:txBody>
            <a:bodyPr wrap="none" anchor="ctr"/>
            <a:lstStyle/>
            <a:p>
              <a:endParaRPr lang="fr-FR"/>
            </a:p>
          </p:txBody>
        </p:sp>
        <p:sp>
          <p:nvSpPr>
            <p:cNvPr id="30781" name="Freeform 59"/>
            <p:cNvSpPr>
              <a:spLocks noChangeAspect="1"/>
            </p:cNvSpPr>
            <p:nvPr/>
          </p:nvSpPr>
          <p:spPr bwMode="blackWhite">
            <a:xfrm>
              <a:off x="2708275" y="5669252"/>
              <a:ext cx="12700" cy="53975"/>
            </a:xfrm>
            <a:custGeom>
              <a:avLst/>
              <a:gdLst>
                <a:gd name="T0" fmla="*/ 0 w 9"/>
                <a:gd name="T1" fmla="*/ 2147483647 h 31"/>
                <a:gd name="T2" fmla="*/ 2147483647 w 9"/>
                <a:gd name="T3" fmla="*/ 0 h 31"/>
                <a:gd name="T4" fmla="*/ 2147483647 w 9"/>
                <a:gd name="T5" fmla="*/ 2147483647 h 31"/>
                <a:gd name="T6" fmla="*/ 0 w 9"/>
                <a:gd name="T7" fmla="*/ 2147483647 h 31"/>
                <a:gd name="T8" fmla="*/ 0 60000 65536"/>
                <a:gd name="T9" fmla="*/ 0 60000 65536"/>
                <a:gd name="T10" fmla="*/ 0 60000 65536"/>
                <a:gd name="T11" fmla="*/ 0 60000 65536"/>
                <a:gd name="T12" fmla="*/ 0 w 9"/>
                <a:gd name="T13" fmla="*/ 0 h 31"/>
                <a:gd name="T14" fmla="*/ 9 w 9"/>
                <a:gd name="T15" fmla="*/ 31 h 31"/>
              </a:gdLst>
              <a:ahLst/>
              <a:cxnLst>
                <a:cxn ang="T8">
                  <a:pos x="T0" y="T1"/>
                </a:cxn>
                <a:cxn ang="T9">
                  <a:pos x="T2" y="T3"/>
                </a:cxn>
                <a:cxn ang="T10">
                  <a:pos x="T4" y="T5"/>
                </a:cxn>
                <a:cxn ang="T11">
                  <a:pos x="T6" y="T7"/>
                </a:cxn>
              </a:cxnLst>
              <a:rect l="T12" t="T13" r="T14" b="T15"/>
              <a:pathLst>
                <a:path w="9" h="31">
                  <a:moveTo>
                    <a:pt x="0" y="27"/>
                  </a:moveTo>
                  <a:lnTo>
                    <a:pt x="9" y="0"/>
                  </a:lnTo>
                  <a:lnTo>
                    <a:pt x="9" y="31"/>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782" name="Freeform 60"/>
            <p:cNvSpPr>
              <a:spLocks noChangeAspect="1"/>
            </p:cNvSpPr>
            <p:nvPr/>
          </p:nvSpPr>
          <p:spPr bwMode="blackWhite">
            <a:xfrm>
              <a:off x="2724150" y="6085177"/>
              <a:ext cx="30163" cy="23813"/>
            </a:xfrm>
            <a:custGeom>
              <a:avLst/>
              <a:gdLst>
                <a:gd name="T0" fmla="*/ 0 w 21"/>
                <a:gd name="T1" fmla="*/ 0 h 14"/>
                <a:gd name="T2" fmla="*/ 2147483647 w 21"/>
                <a:gd name="T3" fmla="*/ 2147483647 h 14"/>
                <a:gd name="T4" fmla="*/ 2147483647 w 21"/>
                <a:gd name="T5" fmla="*/ 2147483647 h 14"/>
                <a:gd name="T6" fmla="*/ 0 w 21"/>
                <a:gd name="T7" fmla="*/ 0 h 14"/>
                <a:gd name="T8" fmla="*/ 0 60000 65536"/>
                <a:gd name="T9" fmla="*/ 0 60000 65536"/>
                <a:gd name="T10" fmla="*/ 0 60000 65536"/>
                <a:gd name="T11" fmla="*/ 0 60000 65536"/>
                <a:gd name="T12" fmla="*/ 0 w 21"/>
                <a:gd name="T13" fmla="*/ 0 h 14"/>
                <a:gd name="T14" fmla="*/ 21 w 21"/>
                <a:gd name="T15" fmla="*/ 14 h 14"/>
              </a:gdLst>
              <a:ahLst/>
              <a:cxnLst>
                <a:cxn ang="T8">
                  <a:pos x="T0" y="T1"/>
                </a:cxn>
                <a:cxn ang="T9">
                  <a:pos x="T2" y="T3"/>
                </a:cxn>
                <a:cxn ang="T10">
                  <a:pos x="T4" y="T5"/>
                </a:cxn>
                <a:cxn ang="T11">
                  <a:pos x="T6" y="T7"/>
                </a:cxn>
              </a:cxnLst>
              <a:rect l="T12" t="T13" r="T14" b="T15"/>
              <a:pathLst>
                <a:path w="21" h="14">
                  <a:moveTo>
                    <a:pt x="0" y="0"/>
                  </a:moveTo>
                  <a:lnTo>
                    <a:pt x="21" y="3"/>
                  </a:lnTo>
                  <a:lnTo>
                    <a:pt x="21" y="14"/>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83" name="Freeform 61"/>
            <p:cNvSpPr>
              <a:spLocks noChangeAspect="1"/>
            </p:cNvSpPr>
            <p:nvPr/>
          </p:nvSpPr>
          <p:spPr bwMode="blackWhite">
            <a:xfrm>
              <a:off x="2727325" y="6032790"/>
              <a:ext cx="46038" cy="52387"/>
            </a:xfrm>
            <a:custGeom>
              <a:avLst/>
              <a:gdLst>
                <a:gd name="T0" fmla="*/ 0 w 33"/>
                <a:gd name="T1" fmla="*/ 2147483647 h 33"/>
                <a:gd name="T2" fmla="*/ 2147483647 w 33"/>
                <a:gd name="T3" fmla="*/ 0 h 33"/>
                <a:gd name="T4" fmla="*/ 2147483647 w 33"/>
                <a:gd name="T5" fmla="*/ 2147483647 h 33"/>
                <a:gd name="T6" fmla="*/ 2147483647 w 33"/>
                <a:gd name="T7" fmla="*/ 2147483647 h 33"/>
                <a:gd name="T8" fmla="*/ 2147483647 w 33"/>
                <a:gd name="T9" fmla="*/ 2147483647 h 33"/>
                <a:gd name="T10" fmla="*/ 0 w 33"/>
                <a:gd name="T11" fmla="*/ 2147483647 h 33"/>
                <a:gd name="T12" fmla="*/ 0 60000 65536"/>
                <a:gd name="T13" fmla="*/ 0 60000 65536"/>
                <a:gd name="T14" fmla="*/ 0 60000 65536"/>
                <a:gd name="T15" fmla="*/ 0 60000 65536"/>
                <a:gd name="T16" fmla="*/ 0 60000 65536"/>
                <a:gd name="T17" fmla="*/ 0 60000 65536"/>
                <a:gd name="T18" fmla="*/ 0 w 33"/>
                <a:gd name="T19" fmla="*/ 0 h 33"/>
                <a:gd name="T20" fmla="*/ 33 w 33"/>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3" h="33">
                  <a:moveTo>
                    <a:pt x="0" y="6"/>
                  </a:moveTo>
                  <a:lnTo>
                    <a:pt x="9" y="0"/>
                  </a:lnTo>
                  <a:lnTo>
                    <a:pt x="8" y="15"/>
                  </a:lnTo>
                  <a:lnTo>
                    <a:pt x="33" y="20"/>
                  </a:lnTo>
                  <a:lnTo>
                    <a:pt x="18" y="33"/>
                  </a:lnTo>
                  <a:lnTo>
                    <a:pt x="0" y="6"/>
                  </a:lnTo>
                  <a:close/>
                </a:path>
              </a:pathLst>
            </a:custGeom>
            <a:solidFill>
              <a:srgbClr val="94AC9E"/>
            </a:solidFill>
            <a:ln w="9525">
              <a:solidFill>
                <a:srgbClr val="D8E4EC"/>
              </a:solidFill>
              <a:round/>
              <a:headEnd/>
              <a:tailEnd/>
            </a:ln>
          </p:spPr>
          <p:txBody>
            <a:bodyPr wrap="none" anchor="ctr"/>
            <a:lstStyle/>
            <a:p>
              <a:endParaRPr lang="fr-FR"/>
            </a:p>
          </p:txBody>
        </p:sp>
        <p:sp>
          <p:nvSpPr>
            <p:cNvPr id="30784" name="Freeform 62"/>
            <p:cNvSpPr>
              <a:spLocks noChangeAspect="1"/>
            </p:cNvSpPr>
            <p:nvPr/>
          </p:nvSpPr>
          <p:spPr bwMode="blackWhite">
            <a:xfrm>
              <a:off x="2762250" y="6104227"/>
              <a:ext cx="23813" cy="7938"/>
            </a:xfrm>
            <a:custGeom>
              <a:avLst/>
              <a:gdLst>
                <a:gd name="T0" fmla="*/ 0 w 17"/>
                <a:gd name="T1" fmla="*/ 2147483647 h 7"/>
                <a:gd name="T2" fmla="*/ 2147483647 w 17"/>
                <a:gd name="T3" fmla="*/ 0 h 7"/>
                <a:gd name="T4" fmla="*/ 2147483647 w 17"/>
                <a:gd name="T5" fmla="*/ 2147483647 h 7"/>
                <a:gd name="T6" fmla="*/ 0 w 17"/>
                <a:gd name="T7" fmla="*/ 2147483647 h 7"/>
                <a:gd name="T8" fmla="*/ 0 60000 65536"/>
                <a:gd name="T9" fmla="*/ 0 60000 65536"/>
                <a:gd name="T10" fmla="*/ 0 60000 65536"/>
                <a:gd name="T11" fmla="*/ 0 60000 65536"/>
                <a:gd name="T12" fmla="*/ 0 w 17"/>
                <a:gd name="T13" fmla="*/ 0 h 7"/>
                <a:gd name="T14" fmla="*/ 17 w 17"/>
                <a:gd name="T15" fmla="*/ 7 h 7"/>
              </a:gdLst>
              <a:ahLst/>
              <a:cxnLst>
                <a:cxn ang="T8">
                  <a:pos x="T0" y="T1"/>
                </a:cxn>
                <a:cxn ang="T9">
                  <a:pos x="T2" y="T3"/>
                </a:cxn>
                <a:cxn ang="T10">
                  <a:pos x="T4" y="T5"/>
                </a:cxn>
                <a:cxn ang="T11">
                  <a:pos x="T6" y="T7"/>
                </a:cxn>
              </a:cxnLst>
              <a:rect l="T12" t="T13" r="T14" b="T15"/>
              <a:pathLst>
                <a:path w="17" h="7">
                  <a:moveTo>
                    <a:pt x="0" y="6"/>
                  </a:moveTo>
                  <a:lnTo>
                    <a:pt x="5" y="0"/>
                  </a:lnTo>
                  <a:lnTo>
                    <a:pt x="17" y="7"/>
                  </a:lnTo>
                  <a:lnTo>
                    <a:pt x="0" y="6"/>
                  </a:lnTo>
                  <a:close/>
                </a:path>
              </a:pathLst>
            </a:custGeom>
            <a:solidFill>
              <a:srgbClr val="94AC9E"/>
            </a:solidFill>
            <a:ln w="9525">
              <a:solidFill>
                <a:srgbClr val="D8E4EC"/>
              </a:solidFill>
              <a:round/>
              <a:headEnd/>
              <a:tailEnd/>
            </a:ln>
          </p:spPr>
          <p:txBody>
            <a:bodyPr wrap="none" anchor="ctr"/>
            <a:lstStyle/>
            <a:p>
              <a:endParaRPr lang="fr-FR"/>
            </a:p>
          </p:txBody>
        </p:sp>
        <p:sp>
          <p:nvSpPr>
            <p:cNvPr id="30785" name="Freeform 63"/>
            <p:cNvSpPr>
              <a:spLocks noChangeAspect="1"/>
            </p:cNvSpPr>
            <p:nvPr/>
          </p:nvSpPr>
          <p:spPr bwMode="blackWhite">
            <a:xfrm>
              <a:off x="2776538" y="6055015"/>
              <a:ext cx="63500" cy="84137"/>
            </a:xfrm>
            <a:custGeom>
              <a:avLst/>
              <a:gdLst>
                <a:gd name="T0" fmla="*/ 0 w 45"/>
                <a:gd name="T1" fmla="*/ 2147483647 h 50"/>
                <a:gd name="T2" fmla="*/ 2147483647 w 45"/>
                <a:gd name="T3" fmla="*/ 2147483647 h 50"/>
                <a:gd name="T4" fmla="*/ 2147483647 w 45"/>
                <a:gd name="T5" fmla="*/ 2147483647 h 50"/>
                <a:gd name="T6" fmla="*/ 2147483647 w 45"/>
                <a:gd name="T7" fmla="*/ 2147483647 h 50"/>
                <a:gd name="T8" fmla="*/ 2147483647 w 45"/>
                <a:gd name="T9" fmla="*/ 2147483647 h 50"/>
                <a:gd name="T10" fmla="*/ 2147483647 w 45"/>
                <a:gd name="T11" fmla="*/ 2147483647 h 50"/>
                <a:gd name="T12" fmla="*/ 2147483647 w 45"/>
                <a:gd name="T13" fmla="*/ 2147483647 h 50"/>
                <a:gd name="T14" fmla="*/ 2147483647 w 45"/>
                <a:gd name="T15" fmla="*/ 0 h 50"/>
                <a:gd name="T16" fmla="*/ 2147483647 w 45"/>
                <a:gd name="T17" fmla="*/ 2147483647 h 50"/>
                <a:gd name="T18" fmla="*/ 0 w 45"/>
                <a:gd name="T19" fmla="*/ 214748364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50"/>
                <a:gd name="T32" fmla="*/ 45 w 4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50">
                  <a:moveTo>
                    <a:pt x="0" y="40"/>
                  </a:moveTo>
                  <a:lnTo>
                    <a:pt x="7" y="33"/>
                  </a:lnTo>
                  <a:lnTo>
                    <a:pt x="32" y="37"/>
                  </a:lnTo>
                  <a:lnTo>
                    <a:pt x="21" y="25"/>
                  </a:lnTo>
                  <a:lnTo>
                    <a:pt x="33" y="17"/>
                  </a:lnTo>
                  <a:lnTo>
                    <a:pt x="14" y="15"/>
                  </a:lnTo>
                  <a:lnTo>
                    <a:pt x="14" y="3"/>
                  </a:lnTo>
                  <a:lnTo>
                    <a:pt x="43" y="0"/>
                  </a:lnTo>
                  <a:lnTo>
                    <a:pt x="45" y="50"/>
                  </a:lnTo>
                  <a:lnTo>
                    <a:pt x="0" y="40"/>
                  </a:lnTo>
                  <a:close/>
                </a:path>
              </a:pathLst>
            </a:custGeom>
            <a:solidFill>
              <a:srgbClr val="94AC9E"/>
            </a:solidFill>
            <a:ln w="9525">
              <a:solidFill>
                <a:srgbClr val="D8E4EC"/>
              </a:solidFill>
              <a:round/>
              <a:headEnd/>
              <a:tailEnd/>
            </a:ln>
          </p:spPr>
          <p:txBody>
            <a:bodyPr wrap="none" anchor="ctr"/>
            <a:lstStyle/>
            <a:p>
              <a:endParaRPr lang="fr-FR"/>
            </a:p>
          </p:txBody>
        </p:sp>
        <p:sp>
          <p:nvSpPr>
            <p:cNvPr id="30786" name="Freeform 64"/>
            <p:cNvSpPr>
              <a:spLocks noChangeAspect="1"/>
            </p:cNvSpPr>
            <p:nvPr/>
          </p:nvSpPr>
          <p:spPr bwMode="blackWhite">
            <a:xfrm>
              <a:off x="2809875" y="6153440"/>
              <a:ext cx="47625" cy="19050"/>
            </a:xfrm>
            <a:custGeom>
              <a:avLst/>
              <a:gdLst>
                <a:gd name="T0" fmla="*/ 0 w 34"/>
                <a:gd name="T1" fmla="*/ 0 h 10"/>
                <a:gd name="T2" fmla="*/ 2147483647 w 34"/>
                <a:gd name="T3" fmla="*/ 2147483647 h 10"/>
                <a:gd name="T4" fmla="*/ 2147483647 w 34"/>
                <a:gd name="T5" fmla="*/ 2147483647 h 10"/>
                <a:gd name="T6" fmla="*/ 0 w 34"/>
                <a:gd name="T7" fmla="*/ 0 h 10"/>
                <a:gd name="T8" fmla="*/ 0 60000 65536"/>
                <a:gd name="T9" fmla="*/ 0 60000 65536"/>
                <a:gd name="T10" fmla="*/ 0 60000 65536"/>
                <a:gd name="T11" fmla="*/ 0 60000 65536"/>
                <a:gd name="T12" fmla="*/ 0 w 34"/>
                <a:gd name="T13" fmla="*/ 0 h 10"/>
                <a:gd name="T14" fmla="*/ 34 w 34"/>
                <a:gd name="T15" fmla="*/ 10 h 10"/>
              </a:gdLst>
              <a:ahLst/>
              <a:cxnLst>
                <a:cxn ang="T8">
                  <a:pos x="T0" y="T1"/>
                </a:cxn>
                <a:cxn ang="T9">
                  <a:pos x="T2" y="T3"/>
                </a:cxn>
                <a:cxn ang="T10">
                  <a:pos x="T4" y="T5"/>
                </a:cxn>
                <a:cxn ang="T11">
                  <a:pos x="T6" y="T7"/>
                </a:cxn>
              </a:cxnLst>
              <a:rect l="T12" t="T13" r="T14" b="T15"/>
              <a:pathLst>
                <a:path w="34" h="10">
                  <a:moveTo>
                    <a:pt x="0" y="0"/>
                  </a:moveTo>
                  <a:lnTo>
                    <a:pt x="30" y="3"/>
                  </a:lnTo>
                  <a:lnTo>
                    <a:pt x="34" y="1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87" name="Freeform 65"/>
            <p:cNvSpPr>
              <a:spLocks noChangeAspect="1"/>
            </p:cNvSpPr>
            <p:nvPr/>
          </p:nvSpPr>
          <p:spPr bwMode="blackWhite">
            <a:xfrm>
              <a:off x="6069013" y="2748252"/>
              <a:ext cx="1390650" cy="1092200"/>
            </a:xfrm>
            <a:custGeom>
              <a:avLst/>
              <a:gdLst>
                <a:gd name="T0" fmla="*/ 2147483647 w 993"/>
                <a:gd name="T1" fmla="*/ 2147483647 h 626"/>
                <a:gd name="T2" fmla="*/ 2147483647 w 993"/>
                <a:gd name="T3" fmla="*/ 2147483647 h 626"/>
                <a:gd name="T4" fmla="*/ 2147483647 w 993"/>
                <a:gd name="T5" fmla="*/ 2147483647 h 626"/>
                <a:gd name="T6" fmla="*/ 2147483647 w 993"/>
                <a:gd name="T7" fmla="*/ 2147483647 h 626"/>
                <a:gd name="T8" fmla="*/ 2147483647 w 993"/>
                <a:gd name="T9" fmla="*/ 2147483647 h 626"/>
                <a:gd name="T10" fmla="*/ 2147483647 w 993"/>
                <a:gd name="T11" fmla="*/ 2147483647 h 626"/>
                <a:gd name="T12" fmla="*/ 2147483647 w 993"/>
                <a:gd name="T13" fmla="*/ 2147483647 h 626"/>
                <a:gd name="T14" fmla="*/ 2147483647 w 993"/>
                <a:gd name="T15" fmla="*/ 2147483647 h 626"/>
                <a:gd name="T16" fmla="*/ 2147483647 w 993"/>
                <a:gd name="T17" fmla="*/ 2147483647 h 626"/>
                <a:gd name="T18" fmla="*/ 2147483647 w 993"/>
                <a:gd name="T19" fmla="*/ 2147483647 h 626"/>
                <a:gd name="T20" fmla="*/ 2147483647 w 993"/>
                <a:gd name="T21" fmla="*/ 2147483647 h 626"/>
                <a:gd name="T22" fmla="*/ 2147483647 w 993"/>
                <a:gd name="T23" fmla="*/ 2147483647 h 626"/>
                <a:gd name="T24" fmla="*/ 2147483647 w 993"/>
                <a:gd name="T25" fmla="*/ 2147483647 h 626"/>
                <a:gd name="T26" fmla="*/ 2147483647 w 993"/>
                <a:gd name="T27" fmla="*/ 2147483647 h 626"/>
                <a:gd name="T28" fmla="*/ 2147483647 w 993"/>
                <a:gd name="T29" fmla="*/ 2147483647 h 626"/>
                <a:gd name="T30" fmla="*/ 2147483647 w 993"/>
                <a:gd name="T31" fmla="*/ 2147483647 h 626"/>
                <a:gd name="T32" fmla="*/ 2147483647 w 993"/>
                <a:gd name="T33" fmla="*/ 2147483647 h 626"/>
                <a:gd name="T34" fmla="*/ 2147483647 w 993"/>
                <a:gd name="T35" fmla="*/ 2147483647 h 626"/>
                <a:gd name="T36" fmla="*/ 2147483647 w 993"/>
                <a:gd name="T37" fmla="*/ 2147483647 h 626"/>
                <a:gd name="T38" fmla="*/ 2147483647 w 993"/>
                <a:gd name="T39" fmla="*/ 2147483647 h 626"/>
                <a:gd name="T40" fmla="*/ 2147483647 w 993"/>
                <a:gd name="T41" fmla="*/ 2147483647 h 626"/>
                <a:gd name="T42" fmla="*/ 2147483647 w 993"/>
                <a:gd name="T43" fmla="*/ 2147483647 h 626"/>
                <a:gd name="T44" fmla="*/ 2147483647 w 993"/>
                <a:gd name="T45" fmla="*/ 2147483647 h 626"/>
                <a:gd name="T46" fmla="*/ 2147483647 w 993"/>
                <a:gd name="T47" fmla="*/ 2147483647 h 626"/>
                <a:gd name="T48" fmla="*/ 2147483647 w 993"/>
                <a:gd name="T49" fmla="*/ 2147483647 h 626"/>
                <a:gd name="T50" fmla="*/ 2147483647 w 993"/>
                <a:gd name="T51" fmla="*/ 2147483647 h 626"/>
                <a:gd name="T52" fmla="*/ 2147483647 w 993"/>
                <a:gd name="T53" fmla="*/ 2147483647 h 626"/>
                <a:gd name="T54" fmla="*/ 2147483647 w 993"/>
                <a:gd name="T55" fmla="*/ 2147483647 h 626"/>
                <a:gd name="T56" fmla="*/ 2147483647 w 993"/>
                <a:gd name="T57" fmla="*/ 2147483647 h 626"/>
                <a:gd name="T58" fmla="*/ 2147483647 w 993"/>
                <a:gd name="T59" fmla="*/ 2147483647 h 626"/>
                <a:gd name="T60" fmla="*/ 2147483647 w 993"/>
                <a:gd name="T61" fmla="*/ 2147483647 h 626"/>
                <a:gd name="T62" fmla="*/ 2147483647 w 993"/>
                <a:gd name="T63" fmla="*/ 2147483647 h 626"/>
                <a:gd name="T64" fmla="*/ 2147483647 w 993"/>
                <a:gd name="T65" fmla="*/ 2147483647 h 626"/>
                <a:gd name="T66" fmla="*/ 2147483647 w 993"/>
                <a:gd name="T67" fmla="*/ 2147483647 h 626"/>
                <a:gd name="T68" fmla="*/ 2147483647 w 993"/>
                <a:gd name="T69" fmla="*/ 2147483647 h 626"/>
                <a:gd name="T70" fmla="*/ 2147483647 w 993"/>
                <a:gd name="T71" fmla="*/ 2147483647 h 626"/>
                <a:gd name="T72" fmla="*/ 2147483647 w 993"/>
                <a:gd name="T73" fmla="*/ 2147483647 h 626"/>
                <a:gd name="T74" fmla="*/ 2147483647 w 993"/>
                <a:gd name="T75" fmla="*/ 2147483647 h 626"/>
                <a:gd name="T76" fmla="*/ 2147483647 w 993"/>
                <a:gd name="T77" fmla="*/ 2147483647 h 626"/>
                <a:gd name="T78" fmla="*/ 2147483647 w 993"/>
                <a:gd name="T79" fmla="*/ 2147483647 h 626"/>
                <a:gd name="T80" fmla="*/ 2147483647 w 993"/>
                <a:gd name="T81" fmla="*/ 2147483647 h 626"/>
                <a:gd name="T82" fmla="*/ 2147483647 w 993"/>
                <a:gd name="T83" fmla="*/ 2147483647 h 626"/>
                <a:gd name="T84" fmla="*/ 2147483647 w 993"/>
                <a:gd name="T85" fmla="*/ 2147483647 h 626"/>
                <a:gd name="T86" fmla="*/ 2147483647 w 993"/>
                <a:gd name="T87" fmla="*/ 2147483647 h 626"/>
                <a:gd name="T88" fmla="*/ 2147483647 w 993"/>
                <a:gd name="T89" fmla="*/ 2147483647 h 626"/>
                <a:gd name="T90" fmla="*/ 2147483647 w 993"/>
                <a:gd name="T91" fmla="*/ 2147483647 h 626"/>
                <a:gd name="T92" fmla="*/ 2147483647 w 993"/>
                <a:gd name="T93" fmla="*/ 2147483647 h 626"/>
                <a:gd name="T94" fmla="*/ 2147483647 w 993"/>
                <a:gd name="T95" fmla="*/ 2147483647 h 626"/>
                <a:gd name="T96" fmla="*/ 2147483647 w 993"/>
                <a:gd name="T97" fmla="*/ 2147483647 h 626"/>
                <a:gd name="T98" fmla="*/ 2147483647 w 993"/>
                <a:gd name="T99" fmla="*/ 2147483647 h 626"/>
                <a:gd name="T100" fmla="*/ 2147483647 w 993"/>
                <a:gd name="T101" fmla="*/ 2147483647 h 626"/>
                <a:gd name="T102" fmla="*/ 0 w 993"/>
                <a:gd name="T103" fmla="*/ 2147483647 h 6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93"/>
                <a:gd name="T157" fmla="*/ 0 h 626"/>
                <a:gd name="T158" fmla="*/ 993 w 993"/>
                <a:gd name="T159" fmla="*/ 626 h 62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93" h="626">
                  <a:moveTo>
                    <a:pt x="0" y="297"/>
                  </a:moveTo>
                  <a:lnTo>
                    <a:pt x="5" y="274"/>
                  </a:lnTo>
                  <a:lnTo>
                    <a:pt x="42" y="268"/>
                  </a:lnTo>
                  <a:lnTo>
                    <a:pt x="104" y="235"/>
                  </a:lnTo>
                  <a:lnTo>
                    <a:pt x="114" y="210"/>
                  </a:lnTo>
                  <a:lnTo>
                    <a:pt x="101" y="181"/>
                  </a:lnTo>
                  <a:lnTo>
                    <a:pt x="140" y="172"/>
                  </a:lnTo>
                  <a:lnTo>
                    <a:pt x="152" y="133"/>
                  </a:lnTo>
                  <a:lnTo>
                    <a:pt x="193" y="134"/>
                  </a:lnTo>
                  <a:lnTo>
                    <a:pt x="198" y="108"/>
                  </a:lnTo>
                  <a:lnTo>
                    <a:pt x="229" y="95"/>
                  </a:lnTo>
                  <a:lnTo>
                    <a:pt x="245" y="118"/>
                  </a:lnTo>
                  <a:lnTo>
                    <a:pt x="269" y="126"/>
                  </a:lnTo>
                  <a:lnTo>
                    <a:pt x="277" y="172"/>
                  </a:lnTo>
                  <a:lnTo>
                    <a:pt x="349" y="190"/>
                  </a:lnTo>
                  <a:lnTo>
                    <a:pt x="379" y="222"/>
                  </a:lnTo>
                  <a:lnTo>
                    <a:pt x="438" y="219"/>
                  </a:lnTo>
                  <a:lnTo>
                    <a:pt x="505" y="244"/>
                  </a:lnTo>
                  <a:lnTo>
                    <a:pt x="594" y="222"/>
                  </a:lnTo>
                  <a:lnTo>
                    <a:pt x="621" y="204"/>
                  </a:lnTo>
                  <a:lnTo>
                    <a:pt x="621" y="179"/>
                  </a:lnTo>
                  <a:lnTo>
                    <a:pt x="646" y="182"/>
                  </a:lnTo>
                  <a:lnTo>
                    <a:pt x="700" y="145"/>
                  </a:lnTo>
                  <a:lnTo>
                    <a:pt x="743" y="143"/>
                  </a:lnTo>
                  <a:lnTo>
                    <a:pt x="723" y="115"/>
                  </a:lnTo>
                  <a:lnTo>
                    <a:pt x="681" y="123"/>
                  </a:lnTo>
                  <a:lnTo>
                    <a:pt x="680" y="92"/>
                  </a:lnTo>
                  <a:lnTo>
                    <a:pt x="691" y="75"/>
                  </a:lnTo>
                  <a:lnTo>
                    <a:pt x="716" y="85"/>
                  </a:lnTo>
                  <a:lnTo>
                    <a:pt x="739" y="74"/>
                  </a:lnTo>
                  <a:lnTo>
                    <a:pt x="763" y="33"/>
                  </a:lnTo>
                  <a:lnTo>
                    <a:pt x="752" y="18"/>
                  </a:lnTo>
                  <a:lnTo>
                    <a:pt x="811" y="0"/>
                  </a:lnTo>
                  <a:lnTo>
                    <a:pt x="843" y="11"/>
                  </a:lnTo>
                  <a:lnTo>
                    <a:pt x="874" y="82"/>
                  </a:lnTo>
                  <a:lnTo>
                    <a:pt x="923" y="96"/>
                  </a:lnTo>
                  <a:lnTo>
                    <a:pt x="933" y="122"/>
                  </a:lnTo>
                  <a:lnTo>
                    <a:pt x="993" y="107"/>
                  </a:lnTo>
                  <a:lnTo>
                    <a:pt x="966" y="174"/>
                  </a:lnTo>
                  <a:lnTo>
                    <a:pt x="930" y="184"/>
                  </a:lnTo>
                  <a:lnTo>
                    <a:pt x="934" y="210"/>
                  </a:lnTo>
                  <a:lnTo>
                    <a:pt x="923" y="225"/>
                  </a:lnTo>
                  <a:lnTo>
                    <a:pt x="916" y="219"/>
                  </a:lnTo>
                  <a:lnTo>
                    <a:pt x="886" y="238"/>
                  </a:lnTo>
                  <a:lnTo>
                    <a:pt x="886" y="249"/>
                  </a:lnTo>
                  <a:lnTo>
                    <a:pt x="864" y="245"/>
                  </a:lnTo>
                  <a:lnTo>
                    <a:pt x="822" y="276"/>
                  </a:lnTo>
                  <a:lnTo>
                    <a:pt x="774" y="300"/>
                  </a:lnTo>
                  <a:lnTo>
                    <a:pt x="789" y="268"/>
                  </a:lnTo>
                  <a:lnTo>
                    <a:pt x="782" y="257"/>
                  </a:lnTo>
                  <a:lnTo>
                    <a:pt x="716" y="293"/>
                  </a:lnTo>
                  <a:lnTo>
                    <a:pt x="714" y="304"/>
                  </a:lnTo>
                  <a:lnTo>
                    <a:pt x="736" y="327"/>
                  </a:lnTo>
                  <a:lnTo>
                    <a:pt x="765" y="318"/>
                  </a:lnTo>
                  <a:lnTo>
                    <a:pt x="794" y="326"/>
                  </a:lnTo>
                  <a:lnTo>
                    <a:pt x="754" y="345"/>
                  </a:lnTo>
                  <a:lnTo>
                    <a:pt x="740" y="371"/>
                  </a:lnTo>
                  <a:lnTo>
                    <a:pt x="783" y="429"/>
                  </a:lnTo>
                  <a:lnTo>
                    <a:pt x="753" y="423"/>
                  </a:lnTo>
                  <a:lnTo>
                    <a:pt x="783" y="442"/>
                  </a:lnTo>
                  <a:lnTo>
                    <a:pt x="754" y="456"/>
                  </a:lnTo>
                  <a:lnTo>
                    <a:pt x="784" y="460"/>
                  </a:lnTo>
                  <a:lnTo>
                    <a:pt x="730" y="552"/>
                  </a:lnTo>
                  <a:lnTo>
                    <a:pt x="692" y="579"/>
                  </a:lnTo>
                  <a:lnTo>
                    <a:pt x="657" y="588"/>
                  </a:lnTo>
                  <a:lnTo>
                    <a:pt x="654" y="588"/>
                  </a:lnTo>
                  <a:lnTo>
                    <a:pt x="646" y="582"/>
                  </a:lnTo>
                  <a:lnTo>
                    <a:pt x="636" y="598"/>
                  </a:lnTo>
                  <a:lnTo>
                    <a:pt x="594" y="607"/>
                  </a:lnTo>
                  <a:lnTo>
                    <a:pt x="590" y="626"/>
                  </a:lnTo>
                  <a:lnTo>
                    <a:pt x="584" y="603"/>
                  </a:lnTo>
                  <a:lnTo>
                    <a:pt x="555" y="604"/>
                  </a:lnTo>
                  <a:lnTo>
                    <a:pt x="510" y="576"/>
                  </a:lnTo>
                  <a:lnTo>
                    <a:pt x="462" y="589"/>
                  </a:lnTo>
                  <a:lnTo>
                    <a:pt x="453" y="589"/>
                  </a:lnTo>
                  <a:lnTo>
                    <a:pt x="454" y="607"/>
                  </a:lnTo>
                  <a:lnTo>
                    <a:pt x="446" y="602"/>
                  </a:lnTo>
                  <a:lnTo>
                    <a:pt x="416" y="594"/>
                  </a:lnTo>
                  <a:lnTo>
                    <a:pt x="407" y="561"/>
                  </a:lnTo>
                  <a:lnTo>
                    <a:pt x="388" y="565"/>
                  </a:lnTo>
                  <a:lnTo>
                    <a:pt x="406" y="517"/>
                  </a:lnTo>
                  <a:lnTo>
                    <a:pt x="405" y="501"/>
                  </a:lnTo>
                  <a:lnTo>
                    <a:pt x="384" y="491"/>
                  </a:lnTo>
                  <a:lnTo>
                    <a:pt x="368" y="485"/>
                  </a:lnTo>
                  <a:lnTo>
                    <a:pt x="362" y="466"/>
                  </a:lnTo>
                  <a:lnTo>
                    <a:pt x="293" y="497"/>
                  </a:lnTo>
                  <a:lnTo>
                    <a:pt x="262" y="489"/>
                  </a:lnTo>
                  <a:lnTo>
                    <a:pt x="246" y="505"/>
                  </a:lnTo>
                  <a:lnTo>
                    <a:pt x="244" y="493"/>
                  </a:lnTo>
                  <a:lnTo>
                    <a:pt x="233" y="496"/>
                  </a:lnTo>
                  <a:lnTo>
                    <a:pt x="199" y="496"/>
                  </a:lnTo>
                  <a:lnTo>
                    <a:pt x="171" y="470"/>
                  </a:lnTo>
                  <a:lnTo>
                    <a:pt x="119" y="453"/>
                  </a:lnTo>
                  <a:lnTo>
                    <a:pt x="85" y="442"/>
                  </a:lnTo>
                  <a:lnTo>
                    <a:pt x="77" y="414"/>
                  </a:lnTo>
                  <a:lnTo>
                    <a:pt x="95" y="411"/>
                  </a:lnTo>
                  <a:lnTo>
                    <a:pt x="84" y="387"/>
                  </a:lnTo>
                  <a:lnTo>
                    <a:pt x="107" y="360"/>
                  </a:lnTo>
                  <a:lnTo>
                    <a:pt x="90" y="351"/>
                  </a:lnTo>
                  <a:lnTo>
                    <a:pt x="64" y="361"/>
                  </a:lnTo>
                  <a:lnTo>
                    <a:pt x="15" y="330"/>
                  </a:lnTo>
                  <a:lnTo>
                    <a:pt x="16" y="326"/>
                  </a:lnTo>
                  <a:lnTo>
                    <a:pt x="17" y="304"/>
                  </a:lnTo>
                  <a:lnTo>
                    <a:pt x="0" y="297"/>
                  </a:lnTo>
                  <a:close/>
                </a:path>
              </a:pathLst>
            </a:custGeom>
            <a:solidFill>
              <a:srgbClr val="FFFF99"/>
            </a:solidFill>
            <a:ln w="9525">
              <a:solidFill>
                <a:srgbClr val="C0C0C0"/>
              </a:solidFill>
              <a:round/>
              <a:headEnd/>
              <a:tailEnd/>
            </a:ln>
          </p:spPr>
          <p:txBody>
            <a:bodyPr wrap="none" anchor="ctr"/>
            <a:lstStyle/>
            <a:p>
              <a:endParaRPr lang="fr-FR"/>
            </a:p>
          </p:txBody>
        </p:sp>
        <p:sp>
          <p:nvSpPr>
            <p:cNvPr id="30788" name="Freeform 66"/>
            <p:cNvSpPr>
              <a:spLocks noChangeAspect="1"/>
            </p:cNvSpPr>
            <p:nvPr/>
          </p:nvSpPr>
          <p:spPr bwMode="blackWhite">
            <a:xfrm>
              <a:off x="6864350" y="3848390"/>
              <a:ext cx="49213" cy="53975"/>
            </a:xfrm>
            <a:custGeom>
              <a:avLst/>
              <a:gdLst>
                <a:gd name="T0" fmla="*/ 0 w 35"/>
                <a:gd name="T1" fmla="*/ 2147483647 h 30"/>
                <a:gd name="T2" fmla="*/ 2147483647 w 35"/>
                <a:gd name="T3" fmla="*/ 0 h 30"/>
                <a:gd name="T4" fmla="*/ 2147483647 w 35"/>
                <a:gd name="T5" fmla="*/ 2147483647 h 30"/>
                <a:gd name="T6" fmla="*/ 2147483647 w 35"/>
                <a:gd name="T7" fmla="*/ 2147483647 h 30"/>
                <a:gd name="T8" fmla="*/ 0 w 35"/>
                <a:gd name="T9" fmla="*/ 2147483647 h 30"/>
                <a:gd name="T10" fmla="*/ 0 60000 65536"/>
                <a:gd name="T11" fmla="*/ 0 60000 65536"/>
                <a:gd name="T12" fmla="*/ 0 60000 65536"/>
                <a:gd name="T13" fmla="*/ 0 60000 65536"/>
                <a:gd name="T14" fmla="*/ 0 60000 65536"/>
                <a:gd name="T15" fmla="*/ 0 w 35"/>
                <a:gd name="T16" fmla="*/ 0 h 30"/>
                <a:gd name="T17" fmla="*/ 35 w 35"/>
                <a:gd name="T18" fmla="*/ 30 h 30"/>
              </a:gdLst>
              <a:ahLst/>
              <a:cxnLst>
                <a:cxn ang="T10">
                  <a:pos x="T0" y="T1"/>
                </a:cxn>
                <a:cxn ang="T11">
                  <a:pos x="T2" y="T3"/>
                </a:cxn>
                <a:cxn ang="T12">
                  <a:pos x="T4" y="T5"/>
                </a:cxn>
                <a:cxn ang="T13">
                  <a:pos x="T6" y="T7"/>
                </a:cxn>
                <a:cxn ang="T14">
                  <a:pos x="T8" y="T9"/>
                </a:cxn>
              </a:cxnLst>
              <a:rect l="T15" t="T16" r="T17" b="T18"/>
              <a:pathLst>
                <a:path w="35" h="30">
                  <a:moveTo>
                    <a:pt x="0" y="24"/>
                  </a:moveTo>
                  <a:lnTo>
                    <a:pt x="12" y="0"/>
                  </a:lnTo>
                  <a:lnTo>
                    <a:pt x="35" y="6"/>
                  </a:lnTo>
                  <a:lnTo>
                    <a:pt x="15" y="30"/>
                  </a:lnTo>
                  <a:lnTo>
                    <a:pt x="0" y="24"/>
                  </a:lnTo>
                  <a:close/>
                </a:path>
              </a:pathLst>
            </a:custGeom>
            <a:solidFill>
              <a:srgbClr val="94AC9E"/>
            </a:solidFill>
            <a:ln w="9525">
              <a:solidFill>
                <a:srgbClr val="D8E4EC"/>
              </a:solidFill>
              <a:round/>
              <a:headEnd/>
              <a:tailEnd/>
            </a:ln>
          </p:spPr>
          <p:txBody>
            <a:bodyPr wrap="none" anchor="ctr"/>
            <a:lstStyle/>
            <a:p>
              <a:endParaRPr lang="fr-FR"/>
            </a:p>
          </p:txBody>
        </p:sp>
        <p:sp>
          <p:nvSpPr>
            <p:cNvPr id="30789" name="Freeform 67"/>
            <p:cNvSpPr>
              <a:spLocks noChangeAspect="1"/>
            </p:cNvSpPr>
            <p:nvPr/>
          </p:nvSpPr>
          <p:spPr bwMode="blackWhite">
            <a:xfrm>
              <a:off x="7121525" y="3702340"/>
              <a:ext cx="44450" cy="88900"/>
            </a:xfrm>
            <a:custGeom>
              <a:avLst/>
              <a:gdLst>
                <a:gd name="T0" fmla="*/ 0 w 29"/>
                <a:gd name="T1" fmla="*/ 2147483647 h 53"/>
                <a:gd name="T2" fmla="*/ 2147483647 w 29"/>
                <a:gd name="T3" fmla="*/ 2147483647 h 53"/>
                <a:gd name="T4" fmla="*/ 2147483647 w 29"/>
                <a:gd name="T5" fmla="*/ 0 h 53"/>
                <a:gd name="T6" fmla="*/ 2147483647 w 29"/>
                <a:gd name="T7" fmla="*/ 0 h 53"/>
                <a:gd name="T8" fmla="*/ 0 w 29"/>
                <a:gd name="T9" fmla="*/ 2147483647 h 53"/>
                <a:gd name="T10" fmla="*/ 0 60000 65536"/>
                <a:gd name="T11" fmla="*/ 0 60000 65536"/>
                <a:gd name="T12" fmla="*/ 0 60000 65536"/>
                <a:gd name="T13" fmla="*/ 0 60000 65536"/>
                <a:gd name="T14" fmla="*/ 0 60000 65536"/>
                <a:gd name="T15" fmla="*/ 0 w 29"/>
                <a:gd name="T16" fmla="*/ 0 h 53"/>
                <a:gd name="T17" fmla="*/ 29 w 29"/>
                <a:gd name="T18" fmla="*/ 53 h 53"/>
              </a:gdLst>
              <a:ahLst/>
              <a:cxnLst>
                <a:cxn ang="T10">
                  <a:pos x="T0" y="T1"/>
                </a:cxn>
                <a:cxn ang="T11">
                  <a:pos x="T2" y="T3"/>
                </a:cxn>
                <a:cxn ang="T12">
                  <a:pos x="T4" y="T5"/>
                </a:cxn>
                <a:cxn ang="T13">
                  <a:pos x="T6" y="T7"/>
                </a:cxn>
                <a:cxn ang="T14">
                  <a:pos x="T8" y="T9"/>
                </a:cxn>
              </a:cxnLst>
              <a:rect l="T15" t="T16" r="T17" b="T18"/>
              <a:pathLst>
                <a:path w="29" h="53">
                  <a:moveTo>
                    <a:pt x="0" y="21"/>
                  </a:moveTo>
                  <a:lnTo>
                    <a:pt x="11" y="53"/>
                  </a:lnTo>
                  <a:lnTo>
                    <a:pt x="29" y="0"/>
                  </a:lnTo>
                  <a:lnTo>
                    <a:pt x="13" y="0"/>
                  </a:lnTo>
                  <a:lnTo>
                    <a:pt x="0" y="21"/>
                  </a:lnTo>
                  <a:close/>
                </a:path>
              </a:pathLst>
            </a:custGeom>
            <a:solidFill>
              <a:srgbClr val="94AC9E"/>
            </a:solidFill>
            <a:ln w="9525">
              <a:solidFill>
                <a:srgbClr val="D8E4EC"/>
              </a:solidFill>
              <a:round/>
              <a:headEnd/>
              <a:tailEnd/>
            </a:ln>
          </p:spPr>
          <p:txBody>
            <a:bodyPr wrap="none" anchor="ctr"/>
            <a:lstStyle/>
            <a:p>
              <a:endParaRPr lang="fr-FR"/>
            </a:p>
          </p:txBody>
        </p:sp>
        <p:sp>
          <p:nvSpPr>
            <p:cNvPr id="30790" name="Freeform 68"/>
            <p:cNvSpPr>
              <a:spLocks noChangeAspect="1"/>
            </p:cNvSpPr>
            <p:nvPr/>
          </p:nvSpPr>
          <p:spPr bwMode="blackWhite">
            <a:xfrm>
              <a:off x="2605088" y="4069052"/>
              <a:ext cx="274637" cy="469900"/>
            </a:xfrm>
            <a:custGeom>
              <a:avLst/>
              <a:gdLst>
                <a:gd name="T0" fmla="*/ 0 w 195"/>
                <a:gd name="T1" fmla="*/ 2147483647 h 268"/>
                <a:gd name="T2" fmla="*/ 2147483647 w 195"/>
                <a:gd name="T3" fmla="*/ 2147483647 h 268"/>
                <a:gd name="T4" fmla="*/ 2147483647 w 195"/>
                <a:gd name="T5" fmla="*/ 2147483647 h 268"/>
                <a:gd name="T6" fmla="*/ 2147483647 w 195"/>
                <a:gd name="T7" fmla="*/ 2147483647 h 268"/>
                <a:gd name="T8" fmla="*/ 2147483647 w 195"/>
                <a:gd name="T9" fmla="*/ 2147483647 h 268"/>
                <a:gd name="T10" fmla="*/ 2147483647 w 195"/>
                <a:gd name="T11" fmla="*/ 2147483647 h 268"/>
                <a:gd name="T12" fmla="*/ 2147483647 w 195"/>
                <a:gd name="T13" fmla="*/ 2147483647 h 268"/>
                <a:gd name="T14" fmla="*/ 2147483647 w 195"/>
                <a:gd name="T15" fmla="*/ 2147483647 h 268"/>
                <a:gd name="T16" fmla="*/ 2147483647 w 195"/>
                <a:gd name="T17" fmla="*/ 2147483647 h 268"/>
                <a:gd name="T18" fmla="*/ 2147483647 w 195"/>
                <a:gd name="T19" fmla="*/ 2147483647 h 268"/>
                <a:gd name="T20" fmla="*/ 2147483647 w 195"/>
                <a:gd name="T21" fmla="*/ 2147483647 h 268"/>
                <a:gd name="T22" fmla="*/ 2147483647 w 195"/>
                <a:gd name="T23" fmla="*/ 2147483647 h 268"/>
                <a:gd name="T24" fmla="*/ 2147483647 w 195"/>
                <a:gd name="T25" fmla="*/ 2147483647 h 268"/>
                <a:gd name="T26" fmla="*/ 2147483647 w 195"/>
                <a:gd name="T27" fmla="*/ 2147483647 h 268"/>
                <a:gd name="T28" fmla="*/ 2147483647 w 195"/>
                <a:gd name="T29" fmla="*/ 2147483647 h 268"/>
                <a:gd name="T30" fmla="*/ 2147483647 w 195"/>
                <a:gd name="T31" fmla="*/ 2147483647 h 268"/>
                <a:gd name="T32" fmla="*/ 2147483647 w 195"/>
                <a:gd name="T33" fmla="*/ 2147483647 h 268"/>
                <a:gd name="T34" fmla="*/ 2147483647 w 195"/>
                <a:gd name="T35" fmla="*/ 2147483647 h 268"/>
                <a:gd name="T36" fmla="*/ 2147483647 w 195"/>
                <a:gd name="T37" fmla="*/ 2147483647 h 268"/>
                <a:gd name="T38" fmla="*/ 2147483647 w 195"/>
                <a:gd name="T39" fmla="*/ 2147483647 h 268"/>
                <a:gd name="T40" fmla="*/ 2147483647 w 195"/>
                <a:gd name="T41" fmla="*/ 0 h 268"/>
                <a:gd name="T42" fmla="*/ 2147483647 w 195"/>
                <a:gd name="T43" fmla="*/ 2147483647 h 268"/>
                <a:gd name="T44" fmla="*/ 2147483647 w 195"/>
                <a:gd name="T45" fmla="*/ 2147483647 h 268"/>
                <a:gd name="T46" fmla="*/ 2147483647 w 195"/>
                <a:gd name="T47" fmla="*/ 2147483647 h 268"/>
                <a:gd name="T48" fmla="*/ 2147483647 w 195"/>
                <a:gd name="T49" fmla="*/ 2147483647 h 268"/>
                <a:gd name="T50" fmla="*/ 2147483647 w 195"/>
                <a:gd name="T51" fmla="*/ 2147483647 h 268"/>
                <a:gd name="T52" fmla="*/ 2147483647 w 195"/>
                <a:gd name="T53" fmla="*/ 2147483647 h 268"/>
                <a:gd name="T54" fmla="*/ 0 w 195"/>
                <a:gd name="T55" fmla="*/ 2147483647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5"/>
                <a:gd name="T85" fmla="*/ 0 h 268"/>
                <a:gd name="T86" fmla="*/ 195 w 195"/>
                <a:gd name="T87" fmla="*/ 268 h 2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5" h="268">
                  <a:moveTo>
                    <a:pt x="0" y="179"/>
                  </a:moveTo>
                  <a:lnTo>
                    <a:pt x="25" y="199"/>
                  </a:lnTo>
                  <a:lnTo>
                    <a:pt x="58" y="203"/>
                  </a:lnTo>
                  <a:lnTo>
                    <a:pt x="94" y="239"/>
                  </a:lnTo>
                  <a:lnTo>
                    <a:pt x="140" y="242"/>
                  </a:lnTo>
                  <a:lnTo>
                    <a:pt x="133" y="262"/>
                  </a:lnTo>
                  <a:lnTo>
                    <a:pt x="145" y="268"/>
                  </a:lnTo>
                  <a:lnTo>
                    <a:pt x="153" y="221"/>
                  </a:lnTo>
                  <a:lnTo>
                    <a:pt x="143" y="193"/>
                  </a:lnTo>
                  <a:lnTo>
                    <a:pt x="159" y="191"/>
                  </a:lnTo>
                  <a:lnTo>
                    <a:pt x="147" y="175"/>
                  </a:lnTo>
                  <a:lnTo>
                    <a:pt x="186" y="168"/>
                  </a:lnTo>
                  <a:lnTo>
                    <a:pt x="195" y="180"/>
                  </a:lnTo>
                  <a:lnTo>
                    <a:pt x="181" y="157"/>
                  </a:lnTo>
                  <a:lnTo>
                    <a:pt x="184" y="100"/>
                  </a:lnTo>
                  <a:lnTo>
                    <a:pt x="154" y="103"/>
                  </a:lnTo>
                  <a:lnTo>
                    <a:pt x="143" y="89"/>
                  </a:lnTo>
                  <a:lnTo>
                    <a:pt x="112" y="85"/>
                  </a:lnTo>
                  <a:lnTo>
                    <a:pt x="91" y="53"/>
                  </a:lnTo>
                  <a:lnTo>
                    <a:pt x="122" y="9"/>
                  </a:lnTo>
                  <a:lnTo>
                    <a:pt x="118" y="0"/>
                  </a:lnTo>
                  <a:lnTo>
                    <a:pt x="63" y="24"/>
                  </a:lnTo>
                  <a:lnTo>
                    <a:pt x="33" y="72"/>
                  </a:lnTo>
                  <a:lnTo>
                    <a:pt x="24" y="60"/>
                  </a:lnTo>
                  <a:lnTo>
                    <a:pt x="16" y="84"/>
                  </a:lnTo>
                  <a:lnTo>
                    <a:pt x="24" y="137"/>
                  </a:lnTo>
                  <a:lnTo>
                    <a:pt x="31" y="137"/>
                  </a:lnTo>
                  <a:lnTo>
                    <a:pt x="0" y="179"/>
                  </a:lnTo>
                  <a:close/>
                </a:path>
              </a:pathLst>
            </a:custGeom>
            <a:solidFill>
              <a:srgbClr val="94AC9E"/>
            </a:solidFill>
            <a:ln w="9525">
              <a:solidFill>
                <a:srgbClr val="D8E4EC"/>
              </a:solidFill>
              <a:round/>
              <a:headEnd/>
              <a:tailEnd/>
            </a:ln>
          </p:spPr>
          <p:txBody>
            <a:bodyPr wrap="none" anchor="ctr"/>
            <a:lstStyle/>
            <a:p>
              <a:endParaRPr lang="fr-FR"/>
            </a:p>
          </p:txBody>
        </p:sp>
        <p:sp>
          <p:nvSpPr>
            <p:cNvPr id="30791" name="Freeform 69"/>
            <p:cNvSpPr>
              <a:spLocks noChangeAspect="1"/>
            </p:cNvSpPr>
            <p:nvPr/>
          </p:nvSpPr>
          <p:spPr bwMode="blackWhite">
            <a:xfrm>
              <a:off x="2452688" y="4108740"/>
              <a:ext cx="69850" cy="77787"/>
            </a:xfrm>
            <a:custGeom>
              <a:avLst/>
              <a:gdLst>
                <a:gd name="T0" fmla="*/ 0 w 51"/>
                <a:gd name="T1" fmla="*/ 0 h 43"/>
                <a:gd name="T2" fmla="*/ 0 w 51"/>
                <a:gd name="T3" fmla="*/ 2147483647 h 43"/>
                <a:gd name="T4" fmla="*/ 2147483647 w 51"/>
                <a:gd name="T5" fmla="*/ 2147483647 h 43"/>
                <a:gd name="T6" fmla="*/ 2147483647 w 51"/>
                <a:gd name="T7" fmla="*/ 2147483647 h 43"/>
                <a:gd name="T8" fmla="*/ 2147483647 w 51"/>
                <a:gd name="T9" fmla="*/ 2147483647 h 43"/>
                <a:gd name="T10" fmla="*/ 2147483647 w 51"/>
                <a:gd name="T11" fmla="*/ 2147483647 h 43"/>
                <a:gd name="T12" fmla="*/ 0 w 51"/>
                <a:gd name="T13" fmla="*/ 0 h 43"/>
                <a:gd name="T14" fmla="*/ 0 60000 65536"/>
                <a:gd name="T15" fmla="*/ 0 60000 65536"/>
                <a:gd name="T16" fmla="*/ 0 60000 65536"/>
                <a:gd name="T17" fmla="*/ 0 60000 65536"/>
                <a:gd name="T18" fmla="*/ 0 60000 65536"/>
                <a:gd name="T19" fmla="*/ 0 60000 65536"/>
                <a:gd name="T20" fmla="*/ 0 60000 65536"/>
                <a:gd name="T21" fmla="*/ 0 w 51"/>
                <a:gd name="T22" fmla="*/ 0 h 43"/>
                <a:gd name="T23" fmla="*/ 51 w 5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3">
                  <a:moveTo>
                    <a:pt x="0" y="0"/>
                  </a:moveTo>
                  <a:lnTo>
                    <a:pt x="0" y="16"/>
                  </a:lnTo>
                  <a:lnTo>
                    <a:pt x="12" y="13"/>
                  </a:lnTo>
                  <a:lnTo>
                    <a:pt x="43" y="43"/>
                  </a:lnTo>
                  <a:lnTo>
                    <a:pt x="51" y="21"/>
                  </a:lnTo>
                  <a:lnTo>
                    <a:pt x="33" y="1"/>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92" name="Freeform 70"/>
            <p:cNvSpPr>
              <a:spLocks noChangeAspect="1"/>
            </p:cNvSpPr>
            <p:nvPr/>
          </p:nvSpPr>
          <p:spPr bwMode="blackWhite">
            <a:xfrm>
              <a:off x="2466975" y="3756315"/>
              <a:ext cx="244475" cy="95250"/>
            </a:xfrm>
            <a:custGeom>
              <a:avLst/>
              <a:gdLst>
                <a:gd name="T0" fmla="*/ 0 w 174"/>
                <a:gd name="T1" fmla="*/ 2147483647 h 55"/>
                <a:gd name="T2" fmla="*/ 2147483647 w 174"/>
                <a:gd name="T3" fmla="*/ 2147483647 h 55"/>
                <a:gd name="T4" fmla="*/ 2147483647 w 174"/>
                <a:gd name="T5" fmla="*/ 0 h 55"/>
                <a:gd name="T6" fmla="*/ 2147483647 w 174"/>
                <a:gd name="T7" fmla="*/ 2147483647 h 55"/>
                <a:gd name="T8" fmla="*/ 2147483647 w 174"/>
                <a:gd name="T9" fmla="*/ 2147483647 h 55"/>
                <a:gd name="T10" fmla="*/ 2147483647 w 174"/>
                <a:gd name="T11" fmla="*/ 2147483647 h 55"/>
                <a:gd name="T12" fmla="*/ 2147483647 w 174"/>
                <a:gd name="T13" fmla="*/ 2147483647 h 55"/>
                <a:gd name="T14" fmla="*/ 2147483647 w 174"/>
                <a:gd name="T15" fmla="*/ 2147483647 h 55"/>
                <a:gd name="T16" fmla="*/ 2147483647 w 174"/>
                <a:gd name="T17" fmla="*/ 2147483647 h 55"/>
                <a:gd name="T18" fmla="*/ 0 w 174"/>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55"/>
                <a:gd name="T32" fmla="*/ 174 w 174"/>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55">
                  <a:moveTo>
                    <a:pt x="0" y="21"/>
                  </a:moveTo>
                  <a:lnTo>
                    <a:pt x="23" y="3"/>
                  </a:lnTo>
                  <a:lnTo>
                    <a:pt x="68" y="0"/>
                  </a:lnTo>
                  <a:lnTo>
                    <a:pt x="174" y="47"/>
                  </a:lnTo>
                  <a:lnTo>
                    <a:pt x="118" y="55"/>
                  </a:lnTo>
                  <a:lnTo>
                    <a:pt x="128" y="44"/>
                  </a:lnTo>
                  <a:lnTo>
                    <a:pt x="101" y="26"/>
                  </a:lnTo>
                  <a:lnTo>
                    <a:pt x="48" y="17"/>
                  </a:lnTo>
                  <a:lnTo>
                    <a:pt x="50" y="9"/>
                  </a:lnTo>
                  <a:lnTo>
                    <a:pt x="0" y="21"/>
                  </a:lnTo>
                  <a:close/>
                </a:path>
              </a:pathLst>
            </a:custGeom>
            <a:solidFill>
              <a:srgbClr val="94AC9E"/>
            </a:solidFill>
            <a:ln w="9525">
              <a:solidFill>
                <a:srgbClr val="D8E4EC"/>
              </a:solidFill>
              <a:round/>
              <a:headEnd/>
              <a:tailEnd/>
            </a:ln>
          </p:spPr>
          <p:txBody>
            <a:bodyPr wrap="none" anchor="ctr"/>
            <a:lstStyle/>
            <a:p>
              <a:endParaRPr lang="fr-FR"/>
            </a:p>
          </p:txBody>
        </p:sp>
        <p:sp>
          <p:nvSpPr>
            <p:cNvPr id="30793" name="Freeform 71"/>
            <p:cNvSpPr>
              <a:spLocks noChangeAspect="1"/>
            </p:cNvSpPr>
            <p:nvPr/>
          </p:nvSpPr>
          <p:spPr bwMode="blackWhite">
            <a:xfrm>
              <a:off x="4667250" y="2838740"/>
              <a:ext cx="238125" cy="119062"/>
            </a:xfrm>
            <a:custGeom>
              <a:avLst/>
              <a:gdLst>
                <a:gd name="T0" fmla="*/ 0 w 170"/>
                <a:gd name="T1" fmla="*/ 2147483647 h 70"/>
                <a:gd name="T2" fmla="*/ 2147483647 w 170"/>
                <a:gd name="T3" fmla="*/ 2147483647 h 70"/>
                <a:gd name="T4" fmla="*/ 2147483647 w 170"/>
                <a:gd name="T5" fmla="*/ 2147483647 h 70"/>
                <a:gd name="T6" fmla="*/ 2147483647 w 170"/>
                <a:gd name="T7" fmla="*/ 2147483647 h 70"/>
                <a:gd name="T8" fmla="*/ 2147483647 w 170"/>
                <a:gd name="T9" fmla="*/ 2147483647 h 70"/>
                <a:gd name="T10" fmla="*/ 2147483647 w 170"/>
                <a:gd name="T11" fmla="*/ 2147483647 h 70"/>
                <a:gd name="T12" fmla="*/ 2147483647 w 170"/>
                <a:gd name="T13" fmla="*/ 2147483647 h 70"/>
                <a:gd name="T14" fmla="*/ 2147483647 w 170"/>
                <a:gd name="T15" fmla="*/ 2147483647 h 70"/>
                <a:gd name="T16" fmla="*/ 2147483647 w 170"/>
                <a:gd name="T17" fmla="*/ 2147483647 h 70"/>
                <a:gd name="T18" fmla="*/ 2147483647 w 170"/>
                <a:gd name="T19" fmla="*/ 2147483647 h 70"/>
                <a:gd name="T20" fmla="*/ 2147483647 w 170"/>
                <a:gd name="T21" fmla="*/ 0 h 70"/>
                <a:gd name="T22" fmla="*/ 0 w 170"/>
                <a:gd name="T23" fmla="*/ 2147483647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70"/>
                <a:gd name="T38" fmla="*/ 170 w 170"/>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70">
                  <a:moveTo>
                    <a:pt x="0" y="17"/>
                  </a:moveTo>
                  <a:lnTo>
                    <a:pt x="29" y="49"/>
                  </a:lnTo>
                  <a:lnTo>
                    <a:pt x="77" y="49"/>
                  </a:lnTo>
                  <a:lnTo>
                    <a:pt x="84" y="63"/>
                  </a:lnTo>
                  <a:lnTo>
                    <a:pt x="106" y="70"/>
                  </a:lnTo>
                  <a:lnTo>
                    <a:pt x="143" y="54"/>
                  </a:lnTo>
                  <a:lnTo>
                    <a:pt x="165" y="57"/>
                  </a:lnTo>
                  <a:lnTo>
                    <a:pt x="170" y="42"/>
                  </a:lnTo>
                  <a:lnTo>
                    <a:pt x="129" y="38"/>
                  </a:lnTo>
                  <a:lnTo>
                    <a:pt x="45" y="6"/>
                  </a:lnTo>
                  <a:lnTo>
                    <a:pt x="35" y="0"/>
                  </a:lnTo>
                  <a:lnTo>
                    <a:pt x="0" y="17"/>
                  </a:lnTo>
                  <a:close/>
                </a:path>
              </a:pathLst>
            </a:custGeom>
            <a:solidFill>
              <a:srgbClr val="94AC9E"/>
            </a:solidFill>
            <a:ln w="9525">
              <a:solidFill>
                <a:srgbClr val="D8E4EC"/>
              </a:solidFill>
              <a:round/>
              <a:headEnd/>
              <a:tailEnd/>
            </a:ln>
          </p:spPr>
          <p:txBody>
            <a:bodyPr wrap="none" anchor="ctr"/>
            <a:lstStyle/>
            <a:p>
              <a:endParaRPr lang="fr-FR"/>
            </a:p>
          </p:txBody>
        </p:sp>
        <p:sp>
          <p:nvSpPr>
            <p:cNvPr id="30794" name="Freeform 72"/>
            <p:cNvSpPr>
              <a:spLocks noChangeAspect="1"/>
            </p:cNvSpPr>
            <p:nvPr/>
          </p:nvSpPr>
          <p:spPr bwMode="blackWhite">
            <a:xfrm>
              <a:off x="4581525" y="2586327"/>
              <a:ext cx="57150" cy="107950"/>
            </a:xfrm>
            <a:custGeom>
              <a:avLst/>
              <a:gdLst>
                <a:gd name="T0" fmla="*/ 0 w 43"/>
                <a:gd name="T1" fmla="*/ 2147483647 h 64"/>
                <a:gd name="T2" fmla="*/ 2147483647 w 43"/>
                <a:gd name="T3" fmla="*/ 2147483647 h 64"/>
                <a:gd name="T4" fmla="*/ 2147483647 w 43"/>
                <a:gd name="T5" fmla="*/ 0 h 64"/>
                <a:gd name="T6" fmla="*/ 2147483647 w 43"/>
                <a:gd name="T7" fmla="*/ 2147483647 h 64"/>
                <a:gd name="T8" fmla="*/ 2147483647 w 43"/>
                <a:gd name="T9" fmla="*/ 2147483647 h 64"/>
                <a:gd name="T10" fmla="*/ 2147483647 w 43"/>
                <a:gd name="T11" fmla="*/ 2147483647 h 64"/>
                <a:gd name="T12" fmla="*/ 2147483647 w 43"/>
                <a:gd name="T13" fmla="*/ 2147483647 h 64"/>
                <a:gd name="T14" fmla="*/ 2147483647 w 43"/>
                <a:gd name="T15" fmla="*/ 2147483647 h 64"/>
                <a:gd name="T16" fmla="*/ 0 w 43"/>
                <a:gd name="T17" fmla="*/ 2147483647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64"/>
                <a:gd name="T29" fmla="*/ 43 w 43"/>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64">
                  <a:moveTo>
                    <a:pt x="0" y="48"/>
                  </a:moveTo>
                  <a:lnTo>
                    <a:pt x="3" y="17"/>
                  </a:lnTo>
                  <a:lnTo>
                    <a:pt x="37" y="0"/>
                  </a:lnTo>
                  <a:lnTo>
                    <a:pt x="32" y="25"/>
                  </a:lnTo>
                  <a:lnTo>
                    <a:pt x="43" y="32"/>
                  </a:lnTo>
                  <a:lnTo>
                    <a:pt x="22" y="46"/>
                  </a:lnTo>
                  <a:lnTo>
                    <a:pt x="21" y="64"/>
                  </a:lnTo>
                  <a:lnTo>
                    <a:pt x="8" y="64"/>
                  </a:lnTo>
                  <a:lnTo>
                    <a:pt x="0" y="48"/>
                  </a:lnTo>
                  <a:close/>
                </a:path>
              </a:pathLst>
            </a:custGeom>
            <a:solidFill>
              <a:srgbClr val="94AC9E"/>
            </a:solidFill>
            <a:ln w="9525">
              <a:solidFill>
                <a:srgbClr val="D8E4EC"/>
              </a:solidFill>
              <a:round/>
              <a:headEnd/>
              <a:tailEnd/>
            </a:ln>
          </p:spPr>
          <p:txBody>
            <a:bodyPr wrap="none" anchor="ctr"/>
            <a:lstStyle/>
            <a:p>
              <a:endParaRPr lang="fr-FR"/>
            </a:p>
          </p:txBody>
        </p:sp>
        <p:sp>
          <p:nvSpPr>
            <p:cNvPr id="30795" name="Freeform 73"/>
            <p:cNvSpPr>
              <a:spLocks noChangeAspect="1"/>
            </p:cNvSpPr>
            <p:nvPr/>
          </p:nvSpPr>
          <p:spPr bwMode="blackWhite">
            <a:xfrm>
              <a:off x="4619625" y="2670465"/>
              <a:ext cx="23813" cy="14287"/>
            </a:xfrm>
            <a:custGeom>
              <a:avLst/>
              <a:gdLst>
                <a:gd name="T0" fmla="*/ 0 w 16"/>
                <a:gd name="T1" fmla="*/ 2147483647 h 8"/>
                <a:gd name="T2" fmla="*/ 2147483647 w 16"/>
                <a:gd name="T3" fmla="*/ 0 h 8"/>
                <a:gd name="T4" fmla="*/ 2147483647 w 16"/>
                <a:gd name="T5" fmla="*/ 2147483647 h 8"/>
                <a:gd name="T6" fmla="*/ 0 w 16"/>
                <a:gd name="T7" fmla="*/ 2147483647 h 8"/>
                <a:gd name="T8" fmla="*/ 0 60000 65536"/>
                <a:gd name="T9" fmla="*/ 0 60000 65536"/>
                <a:gd name="T10" fmla="*/ 0 60000 65536"/>
                <a:gd name="T11" fmla="*/ 0 60000 65536"/>
                <a:gd name="T12" fmla="*/ 0 w 16"/>
                <a:gd name="T13" fmla="*/ 0 h 8"/>
                <a:gd name="T14" fmla="*/ 16 w 16"/>
                <a:gd name="T15" fmla="*/ 8 h 8"/>
              </a:gdLst>
              <a:ahLst/>
              <a:cxnLst>
                <a:cxn ang="T8">
                  <a:pos x="T0" y="T1"/>
                </a:cxn>
                <a:cxn ang="T9">
                  <a:pos x="T2" y="T3"/>
                </a:cxn>
                <a:cxn ang="T10">
                  <a:pos x="T4" y="T5"/>
                </a:cxn>
                <a:cxn ang="T11">
                  <a:pos x="T6" y="T7"/>
                </a:cxn>
              </a:cxnLst>
              <a:rect l="T12" t="T13" r="T14" b="T15"/>
              <a:pathLst>
                <a:path w="16" h="8">
                  <a:moveTo>
                    <a:pt x="0" y="8"/>
                  </a:moveTo>
                  <a:lnTo>
                    <a:pt x="13" y="0"/>
                  </a:lnTo>
                  <a:lnTo>
                    <a:pt x="16" y="5"/>
                  </a:lnTo>
                  <a:lnTo>
                    <a:pt x="0" y="8"/>
                  </a:lnTo>
                  <a:close/>
                </a:path>
              </a:pathLst>
            </a:custGeom>
            <a:solidFill>
              <a:srgbClr val="94AC9E"/>
            </a:solidFill>
            <a:ln w="9525">
              <a:solidFill>
                <a:srgbClr val="D8E4EC"/>
              </a:solidFill>
              <a:round/>
              <a:headEnd/>
              <a:tailEnd/>
            </a:ln>
          </p:spPr>
          <p:txBody>
            <a:bodyPr wrap="none" anchor="ctr"/>
            <a:lstStyle/>
            <a:p>
              <a:endParaRPr lang="fr-FR"/>
            </a:p>
          </p:txBody>
        </p:sp>
        <p:sp>
          <p:nvSpPr>
            <p:cNvPr id="30796" name="Freeform 74"/>
            <p:cNvSpPr>
              <a:spLocks noChangeAspect="1"/>
            </p:cNvSpPr>
            <p:nvPr/>
          </p:nvSpPr>
          <p:spPr bwMode="blackWhite">
            <a:xfrm>
              <a:off x="4648200" y="2641890"/>
              <a:ext cx="33338" cy="50800"/>
            </a:xfrm>
            <a:custGeom>
              <a:avLst/>
              <a:gdLst>
                <a:gd name="T0" fmla="*/ 0 w 26"/>
                <a:gd name="T1" fmla="*/ 2147483647 h 28"/>
                <a:gd name="T2" fmla="*/ 2147483647 w 26"/>
                <a:gd name="T3" fmla="*/ 2147483647 h 28"/>
                <a:gd name="T4" fmla="*/ 2147483647 w 26"/>
                <a:gd name="T5" fmla="*/ 2147483647 h 28"/>
                <a:gd name="T6" fmla="*/ 2147483647 w 26"/>
                <a:gd name="T7" fmla="*/ 0 h 28"/>
                <a:gd name="T8" fmla="*/ 0 w 26"/>
                <a:gd name="T9" fmla="*/ 2147483647 h 28"/>
                <a:gd name="T10" fmla="*/ 0 60000 65536"/>
                <a:gd name="T11" fmla="*/ 0 60000 65536"/>
                <a:gd name="T12" fmla="*/ 0 60000 65536"/>
                <a:gd name="T13" fmla="*/ 0 60000 65536"/>
                <a:gd name="T14" fmla="*/ 0 60000 65536"/>
                <a:gd name="T15" fmla="*/ 0 w 26"/>
                <a:gd name="T16" fmla="*/ 0 h 28"/>
                <a:gd name="T17" fmla="*/ 26 w 26"/>
                <a:gd name="T18" fmla="*/ 28 h 28"/>
              </a:gdLst>
              <a:ahLst/>
              <a:cxnLst>
                <a:cxn ang="T10">
                  <a:pos x="T0" y="T1"/>
                </a:cxn>
                <a:cxn ang="T11">
                  <a:pos x="T2" y="T3"/>
                </a:cxn>
                <a:cxn ang="T12">
                  <a:pos x="T4" y="T5"/>
                </a:cxn>
                <a:cxn ang="T13">
                  <a:pos x="T6" y="T7"/>
                </a:cxn>
                <a:cxn ang="T14">
                  <a:pos x="T8" y="T9"/>
                </a:cxn>
              </a:cxnLst>
              <a:rect l="T15" t="T16" r="T17" b="T18"/>
              <a:pathLst>
                <a:path w="26" h="28">
                  <a:moveTo>
                    <a:pt x="0" y="15"/>
                  </a:moveTo>
                  <a:lnTo>
                    <a:pt x="20" y="28"/>
                  </a:lnTo>
                  <a:lnTo>
                    <a:pt x="26" y="14"/>
                  </a:lnTo>
                  <a:lnTo>
                    <a:pt x="22" y="0"/>
                  </a:lnTo>
                  <a:lnTo>
                    <a:pt x="0" y="15"/>
                  </a:lnTo>
                  <a:close/>
                </a:path>
              </a:pathLst>
            </a:custGeom>
            <a:solidFill>
              <a:srgbClr val="94AC9E"/>
            </a:solidFill>
            <a:ln w="9525">
              <a:solidFill>
                <a:srgbClr val="D8E4EC"/>
              </a:solidFill>
              <a:round/>
              <a:headEnd/>
              <a:tailEnd/>
            </a:ln>
          </p:spPr>
          <p:txBody>
            <a:bodyPr wrap="none" anchor="ctr"/>
            <a:lstStyle/>
            <a:p>
              <a:endParaRPr lang="fr-FR"/>
            </a:p>
          </p:txBody>
        </p:sp>
        <p:sp>
          <p:nvSpPr>
            <p:cNvPr id="30797" name="Freeform 75"/>
            <p:cNvSpPr>
              <a:spLocks noChangeAspect="1"/>
            </p:cNvSpPr>
            <p:nvPr/>
          </p:nvSpPr>
          <p:spPr bwMode="blackWhite">
            <a:xfrm>
              <a:off x="2770188" y="3851565"/>
              <a:ext cx="69850" cy="55562"/>
            </a:xfrm>
            <a:custGeom>
              <a:avLst/>
              <a:gdLst>
                <a:gd name="T0" fmla="*/ 0 w 55"/>
                <a:gd name="T1" fmla="*/ 0 h 31"/>
                <a:gd name="T2" fmla="*/ 0 w 55"/>
                <a:gd name="T3" fmla="*/ 2147483647 h 31"/>
                <a:gd name="T4" fmla="*/ 2147483647 w 55"/>
                <a:gd name="T5" fmla="*/ 2147483647 h 31"/>
                <a:gd name="T6" fmla="*/ 2147483647 w 55"/>
                <a:gd name="T7" fmla="*/ 2147483647 h 31"/>
                <a:gd name="T8" fmla="*/ 0 w 55"/>
                <a:gd name="T9" fmla="*/ 0 h 31"/>
                <a:gd name="T10" fmla="*/ 0 60000 65536"/>
                <a:gd name="T11" fmla="*/ 0 60000 65536"/>
                <a:gd name="T12" fmla="*/ 0 60000 65536"/>
                <a:gd name="T13" fmla="*/ 0 60000 65536"/>
                <a:gd name="T14" fmla="*/ 0 60000 65536"/>
                <a:gd name="T15" fmla="*/ 0 w 55"/>
                <a:gd name="T16" fmla="*/ 0 h 31"/>
                <a:gd name="T17" fmla="*/ 55 w 55"/>
                <a:gd name="T18" fmla="*/ 31 h 31"/>
              </a:gdLst>
              <a:ahLst/>
              <a:cxnLst>
                <a:cxn ang="T10">
                  <a:pos x="T0" y="T1"/>
                </a:cxn>
                <a:cxn ang="T11">
                  <a:pos x="T2" y="T3"/>
                </a:cxn>
                <a:cxn ang="T12">
                  <a:pos x="T4" y="T5"/>
                </a:cxn>
                <a:cxn ang="T13">
                  <a:pos x="T6" y="T7"/>
                </a:cxn>
                <a:cxn ang="T14">
                  <a:pos x="T8" y="T9"/>
                </a:cxn>
              </a:cxnLst>
              <a:rect l="T15" t="T16" r="T17" b="T18"/>
              <a:pathLst>
                <a:path w="55" h="31">
                  <a:moveTo>
                    <a:pt x="0" y="0"/>
                  </a:moveTo>
                  <a:lnTo>
                    <a:pt x="0" y="31"/>
                  </a:lnTo>
                  <a:lnTo>
                    <a:pt x="55" y="21"/>
                  </a:lnTo>
                  <a:lnTo>
                    <a:pt x="31" y="3"/>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798" name="Freeform 76"/>
            <p:cNvSpPr>
              <a:spLocks noChangeAspect="1"/>
            </p:cNvSpPr>
            <p:nvPr/>
          </p:nvSpPr>
          <p:spPr bwMode="blackWhite">
            <a:xfrm>
              <a:off x="2562225" y="4380202"/>
              <a:ext cx="127000" cy="173038"/>
            </a:xfrm>
            <a:custGeom>
              <a:avLst/>
              <a:gdLst>
                <a:gd name="T0" fmla="*/ 0 w 89"/>
                <a:gd name="T1" fmla="*/ 2147483647 h 101"/>
                <a:gd name="T2" fmla="*/ 0 w 89"/>
                <a:gd name="T3" fmla="*/ 2147483647 h 101"/>
                <a:gd name="T4" fmla="*/ 2147483647 w 89"/>
                <a:gd name="T5" fmla="*/ 2147483647 h 101"/>
                <a:gd name="T6" fmla="*/ 2147483647 w 89"/>
                <a:gd name="T7" fmla="*/ 2147483647 h 101"/>
                <a:gd name="T8" fmla="*/ 2147483647 w 89"/>
                <a:gd name="T9" fmla="*/ 2147483647 h 101"/>
                <a:gd name="T10" fmla="*/ 2147483647 w 89"/>
                <a:gd name="T11" fmla="*/ 2147483647 h 101"/>
                <a:gd name="T12" fmla="*/ 2147483647 w 89"/>
                <a:gd name="T13" fmla="*/ 2147483647 h 101"/>
                <a:gd name="T14" fmla="*/ 2147483647 w 89"/>
                <a:gd name="T15" fmla="*/ 2147483647 h 101"/>
                <a:gd name="T16" fmla="*/ 2147483647 w 89"/>
                <a:gd name="T17" fmla="*/ 2147483647 h 101"/>
                <a:gd name="T18" fmla="*/ 2147483647 w 89"/>
                <a:gd name="T19" fmla="*/ 2147483647 h 101"/>
                <a:gd name="T20" fmla="*/ 2147483647 w 89"/>
                <a:gd name="T21" fmla="*/ 0 h 101"/>
                <a:gd name="T22" fmla="*/ 2147483647 w 89"/>
                <a:gd name="T23" fmla="*/ 2147483647 h 101"/>
                <a:gd name="T24" fmla="*/ 0 w 89"/>
                <a:gd name="T25" fmla="*/ 2147483647 h 1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01"/>
                <a:gd name="T41" fmla="*/ 89 w 89"/>
                <a:gd name="T42" fmla="*/ 101 h 10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01">
                  <a:moveTo>
                    <a:pt x="0" y="38"/>
                  </a:moveTo>
                  <a:lnTo>
                    <a:pt x="0" y="59"/>
                  </a:lnTo>
                  <a:lnTo>
                    <a:pt x="16" y="63"/>
                  </a:lnTo>
                  <a:lnTo>
                    <a:pt x="8" y="79"/>
                  </a:lnTo>
                  <a:lnTo>
                    <a:pt x="5" y="96"/>
                  </a:lnTo>
                  <a:lnTo>
                    <a:pt x="26" y="101"/>
                  </a:lnTo>
                  <a:lnTo>
                    <a:pt x="45" y="74"/>
                  </a:lnTo>
                  <a:lnTo>
                    <a:pt x="82" y="51"/>
                  </a:lnTo>
                  <a:lnTo>
                    <a:pt x="89" y="24"/>
                  </a:lnTo>
                  <a:lnTo>
                    <a:pt x="56" y="20"/>
                  </a:lnTo>
                  <a:lnTo>
                    <a:pt x="31" y="0"/>
                  </a:lnTo>
                  <a:lnTo>
                    <a:pt x="11" y="10"/>
                  </a:lnTo>
                  <a:lnTo>
                    <a:pt x="0" y="38"/>
                  </a:lnTo>
                  <a:close/>
                </a:path>
              </a:pathLst>
            </a:custGeom>
            <a:solidFill>
              <a:srgbClr val="94AC9E"/>
            </a:solidFill>
            <a:ln w="9525">
              <a:solidFill>
                <a:srgbClr val="D8E4EC"/>
              </a:solidFill>
              <a:round/>
              <a:headEnd/>
              <a:tailEnd/>
            </a:ln>
          </p:spPr>
          <p:txBody>
            <a:bodyPr wrap="none" anchor="ctr"/>
            <a:lstStyle/>
            <a:p>
              <a:endParaRPr lang="fr-FR"/>
            </a:p>
          </p:txBody>
        </p:sp>
        <p:sp>
          <p:nvSpPr>
            <p:cNvPr id="30799" name="Freeform 77"/>
            <p:cNvSpPr>
              <a:spLocks noChangeAspect="1"/>
            </p:cNvSpPr>
            <p:nvPr/>
          </p:nvSpPr>
          <p:spPr bwMode="blackWhite">
            <a:xfrm>
              <a:off x="3016250" y="6005802"/>
              <a:ext cx="34925" cy="26988"/>
            </a:xfrm>
            <a:custGeom>
              <a:avLst/>
              <a:gdLst>
                <a:gd name="T0" fmla="*/ 0 w 25"/>
                <a:gd name="T1" fmla="*/ 2147483647 h 14"/>
                <a:gd name="T2" fmla="*/ 2147483647 w 25"/>
                <a:gd name="T3" fmla="*/ 2147483647 h 14"/>
                <a:gd name="T4" fmla="*/ 2147483647 w 25"/>
                <a:gd name="T5" fmla="*/ 0 h 14"/>
                <a:gd name="T6" fmla="*/ 2147483647 w 25"/>
                <a:gd name="T7" fmla="*/ 2147483647 h 14"/>
                <a:gd name="T8" fmla="*/ 0 w 25"/>
                <a:gd name="T9" fmla="*/ 2147483647 h 14"/>
                <a:gd name="T10" fmla="*/ 0 60000 65536"/>
                <a:gd name="T11" fmla="*/ 0 60000 65536"/>
                <a:gd name="T12" fmla="*/ 0 60000 65536"/>
                <a:gd name="T13" fmla="*/ 0 60000 65536"/>
                <a:gd name="T14" fmla="*/ 0 60000 65536"/>
                <a:gd name="T15" fmla="*/ 0 w 25"/>
                <a:gd name="T16" fmla="*/ 0 h 14"/>
                <a:gd name="T17" fmla="*/ 25 w 25"/>
                <a:gd name="T18" fmla="*/ 14 h 14"/>
              </a:gdLst>
              <a:ahLst/>
              <a:cxnLst>
                <a:cxn ang="T10">
                  <a:pos x="T0" y="T1"/>
                </a:cxn>
                <a:cxn ang="T11">
                  <a:pos x="T2" y="T3"/>
                </a:cxn>
                <a:cxn ang="T12">
                  <a:pos x="T4" y="T5"/>
                </a:cxn>
                <a:cxn ang="T13">
                  <a:pos x="T6" y="T7"/>
                </a:cxn>
                <a:cxn ang="T14">
                  <a:pos x="T8" y="T9"/>
                </a:cxn>
              </a:cxnLst>
              <a:rect l="T15" t="T16" r="T17" b="T18"/>
              <a:pathLst>
                <a:path w="25" h="14">
                  <a:moveTo>
                    <a:pt x="0" y="14"/>
                  </a:moveTo>
                  <a:lnTo>
                    <a:pt x="14" y="7"/>
                  </a:lnTo>
                  <a:lnTo>
                    <a:pt x="7" y="0"/>
                  </a:lnTo>
                  <a:lnTo>
                    <a:pt x="25" y="2"/>
                  </a:lnTo>
                  <a:lnTo>
                    <a:pt x="0" y="14"/>
                  </a:lnTo>
                  <a:close/>
                </a:path>
              </a:pathLst>
            </a:custGeom>
            <a:solidFill>
              <a:srgbClr val="94AC9E"/>
            </a:solidFill>
            <a:ln w="9525">
              <a:solidFill>
                <a:srgbClr val="D8E4EC"/>
              </a:solidFill>
              <a:round/>
              <a:headEnd/>
              <a:tailEnd/>
            </a:ln>
          </p:spPr>
          <p:txBody>
            <a:bodyPr wrap="none" anchor="ctr"/>
            <a:lstStyle/>
            <a:p>
              <a:endParaRPr lang="fr-FR"/>
            </a:p>
          </p:txBody>
        </p:sp>
        <p:sp>
          <p:nvSpPr>
            <p:cNvPr id="30800" name="Freeform 78"/>
            <p:cNvSpPr>
              <a:spLocks noChangeAspect="1"/>
            </p:cNvSpPr>
            <p:nvPr/>
          </p:nvSpPr>
          <p:spPr bwMode="blackWhite">
            <a:xfrm>
              <a:off x="3040063" y="6005802"/>
              <a:ext cx="41275" cy="28575"/>
            </a:xfrm>
            <a:custGeom>
              <a:avLst/>
              <a:gdLst>
                <a:gd name="T0" fmla="*/ 0 w 29"/>
                <a:gd name="T1" fmla="*/ 2147483647 h 18"/>
                <a:gd name="T2" fmla="*/ 2147483647 w 29"/>
                <a:gd name="T3" fmla="*/ 0 h 18"/>
                <a:gd name="T4" fmla="*/ 2147483647 w 29"/>
                <a:gd name="T5" fmla="*/ 2147483647 h 18"/>
                <a:gd name="T6" fmla="*/ 0 w 29"/>
                <a:gd name="T7" fmla="*/ 2147483647 h 18"/>
                <a:gd name="T8" fmla="*/ 0 60000 65536"/>
                <a:gd name="T9" fmla="*/ 0 60000 65536"/>
                <a:gd name="T10" fmla="*/ 0 60000 65536"/>
                <a:gd name="T11" fmla="*/ 0 60000 65536"/>
                <a:gd name="T12" fmla="*/ 0 w 29"/>
                <a:gd name="T13" fmla="*/ 0 h 18"/>
                <a:gd name="T14" fmla="*/ 29 w 29"/>
                <a:gd name="T15" fmla="*/ 18 h 18"/>
              </a:gdLst>
              <a:ahLst/>
              <a:cxnLst>
                <a:cxn ang="T8">
                  <a:pos x="T0" y="T1"/>
                </a:cxn>
                <a:cxn ang="T9">
                  <a:pos x="T2" y="T3"/>
                </a:cxn>
                <a:cxn ang="T10">
                  <a:pos x="T4" y="T5"/>
                </a:cxn>
                <a:cxn ang="T11">
                  <a:pos x="T6" y="T7"/>
                </a:cxn>
              </a:cxnLst>
              <a:rect l="T12" t="T13" r="T14" b="T15"/>
              <a:pathLst>
                <a:path w="29" h="18">
                  <a:moveTo>
                    <a:pt x="0" y="18"/>
                  </a:moveTo>
                  <a:lnTo>
                    <a:pt x="14" y="0"/>
                  </a:lnTo>
                  <a:lnTo>
                    <a:pt x="29" y="6"/>
                  </a:lnTo>
                  <a:lnTo>
                    <a:pt x="0" y="18"/>
                  </a:lnTo>
                  <a:close/>
                </a:path>
              </a:pathLst>
            </a:custGeom>
            <a:solidFill>
              <a:srgbClr val="94AC9E"/>
            </a:solidFill>
            <a:ln w="9525">
              <a:solidFill>
                <a:srgbClr val="D8E4EC"/>
              </a:solidFill>
              <a:round/>
              <a:headEnd/>
              <a:tailEnd/>
            </a:ln>
          </p:spPr>
          <p:txBody>
            <a:bodyPr wrap="none" anchor="ctr"/>
            <a:lstStyle/>
            <a:p>
              <a:endParaRPr lang="fr-FR"/>
            </a:p>
          </p:txBody>
        </p:sp>
        <p:sp>
          <p:nvSpPr>
            <p:cNvPr id="30801" name="Freeform 79"/>
            <p:cNvSpPr>
              <a:spLocks noChangeAspect="1"/>
            </p:cNvSpPr>
            <p:nvPr/>
          </p:nvSpPr>
          <p:spPr bwMode="blackWhite">
            <a:xfrm>
              <a:off x="4864100" y="2025940"/>
              <a:ext cx="244475" cy="466725"/>
            </a:xfrm>
            <a:custGeom>
              <a:avLst/>
              <a:gdLst>
                <a:gd name="T0" fmla="*/ 0 w 177"/>
                <a:gd name="T1" fmla="*/ 2147483647 h 267"/>
                <a:gd name="T2" fmla="*/ 2147483647 w 177"/>
                <a:gd name="T3" fmla="*/ 2147483647 h 267"/>
                <a:gd name="T4" fmla="*/ 2147483647 w 177"/>
                <a:gd name="T5" fmla="*/ 2147483647 h 267"/>
                <a:gd name="T6" fmla="*/ 2147483647 w 177"/>
                <a:gd name="T7" fmla="*/ 2147483647 h 267"/>
                <a:gd name="T8" fmla="*/ 2147483647 w 177"/>
                <a:gd name="T9" fmla="*/ 2147483647 h 267"/>
                <a:gd name="T10" fmla="*/ 2147483647 w 177"/>
                <a:gd name="T11" fmla="*/ 2147483647 h 267"/>
                <a:gd name="T12" fmla="*/ 2147483647 w 177"/>
                <a:gd name="T13" fmla="*/ 0 h 267"/>
                <a:gd name="T14" fmla="*/ 2147483647 w 177"/>
                <a:gd name="T15" fmla="*/ 2147483647 h 267"/>
                <a:gd name="T16" fmla="*/ 2147483647 w 177"/>
                <a:gd name="T17" fmla="*/ 2147483647 h 267"/>
                <a:gd name="T18" fmla="*/ 2147483647 w 177"/>
                <a:gd name="T19" fmla="*/ 2147483647 h 267"/>
                <a:gd name="T20" fmla="*/ 2147483647 w 177"/>
                <a:gd name="T21" fmla="*/ 2147483647 h 267"/>
                <a:gd name="T22" fmla="*/ 2147483647 w 177"/>
                <a:gd name="T23" fmla="*/ 2147483647 h 267"/>
                <a:gd name="T24" fmla="*/ 2147483647 w 177"/>
                <a:gd name="T25" fmla="*/ 2147483647 h 267"/>
                <a:gd name="T26" fmla="*/ 2147483647 w 177"/>
                <a:gd name="T27" fmla="*/ 2147483647 h 267"/>
                <a:gd name="T28" fmla="*/ 2147483647 w 177"/>
                <a:gd name="T29" fmla="*/ 2147483647 h 267"/>
                <a:gd name="T30" fmla="*/ 2147483647 w 177"/>
                <a:gd name="T31" fmla="*/ 2147483647 h 267"/>
                <a:gd name="T32" fmla="*/ 2147483647 w 177"/>
                <a:gd name="T33" fmla="*/ 2147483647 h 267"/>
                <a:gd name="T34" fmla="*/ 2147483647 w 177"/>
                <a:gd name="T35" fmla="*/ 2147483647 h 267"/>
                <a:gd name="T36" fmla="*/ 2147483647 w 177"/>
                <a:gd name="T37" fmla="*/ 2147483647 h 267"/>
                <a:gd name="T38" fmla="*/ 2147483647 w 177"/>
                <a:gd name="T39" fmla="*/ 2147483647 h 267"/>
                <a:gd name="T40" fmla="*/ 2147483647 w 177"/>
                <a:gd name="T41" fmla="*/ 2147483647 h 267"/>
                <a:gd name="T42" fmla="*/ 2147483647 w 177"/>
                <a:gd name="T43" fmla="*/ 2147483647 h 267"/>
                <a:gd name="T44" fmla="*/ 2147483647 w 177"/>
                <a:gd name="T45" fmla="*/ 2147483647 h 267"/>
                <a:gd name="T46" fmla="*/ 0 w 177"/>
                <a:gd name="T47" fmla="*/ 2147483647 h 2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7"/>
                <a:gd name="T73" fmla="*/ 0 h 267"/>
                <a:gd name="T74" fmla="*/ 177 w 177"/>
                <a:gd name="T75" fmla="*/ 267 h 2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7" h="267">
                  <a:moveTo>
                    <a:pt x="0" y="27"/>
                  </a:moveTo>
                  <a:lnTo>
                    <a:pt x="12" y="19"/>
                  </a:lnTo>
                  <a:lnTo>
                    <a:pt x="30" y="36"/>
                  </a:lnTo>
                  <a:lnTo>
                    <a:pt x="64" y="38"/>
                  </a:lnTo>
                  <a:lnTo>
                    <a:pt x="84" y="28"/>
                  </a:lnTo>
                  <a:lnTo>
                    <a:pt x="89" y="6"/>
                  </a:lnTo>
                  <a:lnTo>
                    <a:pt x="121" y="0"/>
                  </a:lnTo>
                  <a:lnTo>
                    <a:pt x="139" y="8"/>
                  </a:lnTo>
                  <a:lnTo>
                    <a:pt x="137" y="27"/>
                  </a:lnTo>
                  <a:lnTo>
                    <a:pt x="130" y="46"/>
                  </a:lnTo>
                  <a:lnTo>
                    <a:pt x="153" y="69"/>
                  </a:lnTo>
                  <a:lnTo>
                    <a:pt x="140" y="86"/>
                  </a:lnTo>
                  <a:lnTo>
                    <a:pt x="155" y="116"/>
                  </a:lnTo>
                  <a:lnTo>
                    <a:pt x="149" y="141"/>
                  </a:lnTo>
                  <a:lnTo>
                    <a:pt x="177" y="197"/>
                  </a:lnTo>
                  <a:lnTo>
                    <a:pt x="115" y="249"/>
                  </a:lnTo>
                  <a:lnTo>
                    <a:pt x="40" y="267"/>
                  </a:lnTo>
                  <a:lnTo>
                    <a:pt x="36" y="255"/>
                  </a:lnTo>
                  <a:lnTo>
                    <a:pt x="12" y="247"/>
                  </a:lnTo>
                  <a:lnTo>
                    <a:pt x="9" y="195"/>
                  </a:lnTo>
                  <a:lnTo>
                    <a:pt x="80" y="139"/>
                  </a:lnTo>
                  <a:lnTo>
                    <a:pt x="56" y="112"/>
                  </a:lnTo>
                  <a:lnTo>
                    <a:pt x="48" y="56"/>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802" name="Freeform 80"/>
            <p:cNvSpPr>
              <a:spLocks noChangeAspect="1"/>
            </p:cNvSpPr>
            <p:nvPr/>
          </p:nvSpPr>
          <p:spPr bwMode="blackWhite">
            <a:xfrm>
              <a:off x="4295775" y="2843502"/>
              <a:ext cx="280988" cy="304800"/>
            </a:xfrm>
            <a:custGeom>
              <a:avLst/>
              <a:gdLst>
                <a:gd name="T0" fmla="*/ 0 w 204"/>
                <a:gd name="T1" fmla="*/ 2147483647 h 178"/>
                <a:gd name="T2" fmla="*/ 2147483647 w 204"/>
                <a:gd name="T3" fmla="*/ 2147483647 h 178"/>
                <a:gd name="T4" fmla="*/ 2147483647 w 204"/>
                <a:gd name="T5" fmla="*/ 2147483647 h 178"/>
                <a:gd name="T6" fmla="*/ 2147483647 w 204"/>
                <a:gd name="T7" fmla="*/ 2147483647 h 178"/>
                <a:gd name="T8" fmla="*/ 2147483647 w 204"/>
                <a:gd name="T9" fmla="*/ 2147483647 h 178"/>
                <a:gd name="T10" fmla="*/ 2147483647 w 204"/>
                <a:gd name="T11" fmla="*/ 2147483647 h 178"/>
                <a:gd name="T12" fmla="*/ 2147483647 w 204"/>
                <a:gd name="T13" fmla="*/ 2147483647 h 178"/>
                <a:gd name="T14" fmla="*/ 2147483647 w 204"/>
                <a:gd name="T15" fmla="*/ 2147483647 h 178"/>
                <a:gd name="T16" fmla="*/ 2147483647 w 204"/>
                <a:gd name="T17" fmla="*/ 2147483647 h 178"/>
                <a:gd name="T18" fmla="*/ 2147483647 w 204"/>
                <a:gd name="T19" fmla="*/ 2147483647 h 178"/>
                <a:gd name="T20" fmla="*/ 2147483647 w 204"/>
                <a:gd name="T21" fmla="*/ 2147483647 h 178"/>
                <a:gd name="T22" fmla="*/ 2147483647 w 204"/>
                <a:gd name="T23" fmla="*/ 2147483647 h 178"/>
                <a:gd name="T24" fmla="*/ 2147483647 w 204"/>
                <a:gd name="T25" fmla="*/ 2147483647 h 178"/>
                <a:gd name="T26" fmla="*/ 2147483647 w 204"/>
                <a:gd name="T27" fmla="*/ 2147483647 h 178"/>
                <a:gd name="T28" fmla="*/ 2147483647 w 204"/>
                <a:gd name="T29" fmla="*/ 2147483647 h 178"/>
                <a:gd name="T30" fmla="*/ 2147483647 w 204"/>
                <a:gd name="T31" fmla="*/ 2147483647 h 178"/>
                <a:gd name="T32" fmla="*/ 2147483647 w 204"/>
                <a:gd name="T33" fmla="*/ 2147483647 h 178"/>
                <a:gd name="T34" fmla="*/ 2147483647 w 204"/>
                <a:gd name="T35" fmla="*/ 2147483647 h 178"/>
                <a:gd name="T36" fmla="*/ 2147483647 w 204"/>
                <a:gd name="T37" fmla="*/ 2147483647 h 178"/>
                <a:gd name="T38" fmla="*/ 2147483647 w 204"/>
                <a:gd name="T39" fmla="*/ 2147483647 h 178"/>
                <a:gd name="T40" fmla="*/ 2147483647 w 204"/>
                <a:gd name="T41" fmla="*/ 2147483647 h 178"/>
                <a:gd name="T42" fmla="*/ 2147483647 w 204"/>
                <a:gd name="T43" fmla="*/ 0 h 178"/>
                <a:gd name="T44" fmla="*/ 2147483647 w 204"/>
                <a:gd name="T45" fmla="*/ 2147483647 h 178"/>
                <a:gd name="T46" fmla="*/ 2147483647 w 204"/>
                <a:gd name="T47" fmla="*/ 2147483647 h 178"/>
                <a:gd name="T48" fmla="*/ 2147483647 w 204"/>
                <a:gd name="T49" fmla="*/ 2147483647 h 178"/>
                <a:gd name="T50" fmla="*/ 2147483647 w 204"/>
                <a:gd name="T51" fmla="*/ 2147483647 h 178"/>
                <a:gd name="T52" fmla="*/ 0 w 204"/>
                <a:gd name="T53" fmla="*/ 2147483647 h 1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4"/>
                <a:gd name="T82" fmla="*/ 0 h 178"/>
                <a:gd name="T83" fmla="*/ 204 w 204"/>
                <a:gd name="T84" fmla="*/ 178 h 1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4" h="178">
                  <a:moveTo>
                    <a:pt x="0" y="54"/>
                  </a:moveTo>
                  <a:lnTo>
                    <a:pt x="6" y="69"/>
                  </a:lnTo>
                  <a:lnTo>
                    <a:pt x="48" y="81"/>
                  </a:lnTo>
                  <a:lnTo>
                    <a:pt x="42" y="88"/>
                  </a:lnTo>
                  <a:lnTo>
                    <a:pt x="57" y="100"/>
                  </a:lnTo>
                  <a:lnTo>
                    <a:pt x="64" y="120"/>
                  </a:lnTo>
                  <a:lnTo>
                    <a:pt x="46" y="158"/>
                  </a:lnTo>
                  <a:lnTo>
                    <a:pt x="97" y="173"/>
                  </a:lnTo>
                  <a:lnTo>
                    <a:pt x="102" y="174"/>
                  </a:lnTo>
                  <a:lnTo>
                    <a:pt x="126" y="178"/>
                  </a:lnTo>
                  <a:lnTo>
                    <a:pt x="126" y="163"/>
                  </a:lnTo>
                  <a:lnTo>
                    <a:pt x="139" y="154"/>
                  </a:lnTo>
                  <a:lnTo>
                    <a:pt x="174" y="164"/>
                  </a:lnTo>
                  <a:lnTo>
                    <a:pt x="195" y="149"/>
                  </a:lnTo>
                  <a:lnTo>
                    <a:pt x="182" y="127"/>
                  </a:lnTo>
                  <a:lnTo>
                    <a:pt x="186" y="107"/>
                  </a:lnTo>
                  <a:lnTo>
                    <a:pt x="171" y="95"/>
                  </a:lnTo>
                  <a:lnTo>
                    <a:pt x="195" y="71"/>
                  </a:lnTo>
                  <a:lnTo>
                    <a:pt x="204" y="44"/>
                  </a:lnTo>
                  <a:lnTo>
                    <a:pt x="175" y="33"/>
                  </a:lnTo>
                  <a:lnTo>
                    <a:pt x="166" y="30"/>
                  </a:lnTo>
                  <a:lnTo>
                    <a:pt x="119" y="0"/>
                  </a:lnTo>
                  <a:lnTo>
                    <a:pt x="104" y="5"/>
                  </a:lnTo>
                  <a:lnTo>
                    <a:pt x="84" y="34"/>
                  </a:lnTo>
                  <a:lnTo>
                    <a:pt x="46" y="29"/>
                  </a:lnTo>
                  <a:lnTo>
                    <a:pt x="50" y="53"/>
                  </a:lnTo>
                  <a:lnTo>
                    <a:pt x="0" y="54"/>
                  </a:lnTo>
                  <a:close/>
                </a:path>
              </a:pathLst>
            </a:custGeom>
            <a:solidFill>
              <a:srgbClr val="FFFF99"/>
            </a:solidFill>
            <a:ln w="9525">
              <a:solidFill>
                <a:srgbClr val="C0C0C0"/>
              </a:solidFill>
              <a:round/>
              <a:headEnd/>
              <a:tailEnd/>
            </a:ln>
          </p:spPr>
          <p:txBody>
            <a:bodyPr wrap="none" anchor="ctr"/>
            <a:lstStyle/>
            <a:p>
              <a:endParaRPr lang="fr-FR"/>
            </a:p>
          </p:txBody>
        </p:sp>
        <p:sp>
          <p:nvSpPr>
            <p:cNvPr id="30803" name="Freeform 81"/>
            <p:cNvSpPr>
              <a:spLocks noChangeAspect="1"/>
            </p:cNvSpPr>
            <p:nvPr/>
          </p:nvSpPr>
          <p:spPr bwMode="blackWhite">
            <a:xfrm>
              <a:off x="4589463" y="3129252"/>
              <a:ext cx="22225" cy="53975"/>
            </a:xfrm>
            <a:custGeom>
              <a:avLst/>
              <a:gdLst>
                <a:gd name="T0" fmla="*/ 0 w 13"/>
                <a:gd name="T1" fmla="*/ 2147483647 h 33"/>
                <a:gd name="T2" fmla="*/ 2147483647 w 13"/>
                <a:gd name="T3" fmla="*/ 2147483647 h 33"/>
                <a:gd name="T4" fmla="*/ 2147483647 w 13"/>
                <a:gd name="T5" fmla="*/ 0 h 33"/>
                <a:gd name="T6" fmla="*/ 0 w 13"/>
                <a:gd name="T7" fmla="*/ 2147483647 h 33"/>
                <a:gd name="T8" fmla="*/ 0 60000 65536"/>
                <a:gd name="T9" fmla="*/ 0 60000 65536"/>
                <a:gd name="T10" fmla="*/ 0 60000 65536"/>
                <a:gd name="T11" fmla="*/ 0 60000 65536"/>
                <a:gd name="T12" fmla="*/ 0 w 13"/>
                <a:gd name="T13" fmla="*/ 0 h 33"/>
                <a:gd name="T14" fmla="*/ 13 w 13"/>
                <a:gd name="T15" fmla="*/ 33 h 33"/>
              </a:gdLst>
              <a:ahLst/>
              <a:cxnLst>
                <a:cxn ang="T8">
                  <a:pos x="T0" y="T1"/>
                </a:cxn>
                <a:cxn ang="T9">
                  <a:pos x="T2" y="T3"/>
                </a:cxn>
                <a:cxn ang="T10">
                  <a:pos x="T4" y="T5"/>
                </a:cxn>
                <a:cxn ang="T11">
                  <a:pos x="T6" y="T7"/>
                </a:cxn>
              </a:cxnLst>
              <a:rect l="T12" t="T13" r="T14" b="T15"/>
              <a:pathLst>
                <a:path w="13" h="33">
                  <a:moveTo>
                    <a:pt x="0" y="16"/>
                  </a:moveTo>
                  <a:lnTo>
                    <a:pt x="12" y="33"/>
                  </a:lnTo>
                  <a:lnTo>
                    <a:pt x="13" y="0"/>
                  </a:lnTo>
                  <a:lnTo>
                    <a:pt x="0" y="16"/>
                  </a:lnTo>
                  <a:close/>
                </a:path>
              </a:pathLst>
            </a:custGeom>
            <a:solidFill>
              <a:srgbClr val="94AC9E"/>
            </a:solidFill>
            <a:ln w="9525">
              <a:solidFill>
                <a:srgbClr val="D8E4EC"/>
              </a:solidFill>
              <a:round/>
              <a:headEnd/>
              <a:tailEnd/>
            </a:ln>
          </p:spPr>
          <p:txBody>
            <a:bodyPr wrap="none" anchor="ctr"/>
            <a:lstStyle/>
            <a:p>
              <a:endParaRPr lang="fr-FR"/>
            </a:p>
          </p:txBody>
        </p:sp>
        <p:sp>
          <p:nvSpPr>
            <p:cNvPr id="30804" name="Freeform 82"/>
            <p:cNvSpPr>
              <a:spLocks noChangeAspect="1"/>
            </p:cNvSpPr>
            <p:nvPr/>
          </p:nvSpPr>
          <p:spPr bwMode="blackWhite">
            <a:xfrm>
              <a:off x="3165475" y="4264315"/>
              <a:ext cx="61913" cy="96837"/>
            </a:xfrm>
            <a:custGeom>
              <a:avLst/>
              <a:gdLst>
                <a:gd name="T0" fmla="*/ 0 w 46"/>
                <a:gd name="T1" fmla="*/ 2147483647 h 55"/>
                <a:gd name="T2" fmla="*/ 2147483647 w 46"/>
                <a:gd name="T3" fmla="*/ 0 h 55"/>
                <a:gd name="T4" fmla="*/ 2147483647 w 46"/>
                <a:gd name="T5" fmla="*/ 2147483647 h 55"/>
                <a:gd name="T6" fmla="*/ 2147483647 w 46"/>
                <a:gd name="T7" fmla="*/ 2147483647 h 55"/>
                <a:gd name="T8" fmla="*/ 0 w 46"/>
                <a:gd name="T9" fmla="*/ 2147483647 h 55"/>
                <a:gd name="T10" fmla="*/ 0 60000 65536"/>
                <a:gd name="T11" fmla="*/ 0 60000 65536"/>
                <a:gd name="T12" fmla="*/ 0 60000 65536"/>
                <a:gd name="T13" fmla="*/ 0 60000 65536"/>
                <a:gd name="T14" fmla="*/ 0 60000 65536"/>
                <a:gd name="T15" fmla="*/ 0 w 46"/>
                <a:gd name="T16" fmla="*/ 0 h 55"/>
                <a:gd name="T17" fmla="*/ 46 w 46"/>
                <a:gd name="T18" fmla="*/ 55 h 55"/>
              </a:gdLst>
              <a:ahLst/>
              <a:cxnLst>
                <a:cxn ang="T10">
                  <a:pos x="T0" y="T1"/>
                </a:cxn>
                <a:cxn ang="T11">
                  <a:pos x="T2" y="T3"/>
                </a:cxn>
                <a:cxn ang="T12">
                  <a:pos x="T4" y="T5"/>
                </a:cxn>
                <a:cxn ang="T13">
                  <a:pos x="T6" y="T7"/>
                </a:cxn>
                <a:cxn ang="T14">
                  <a:pos x="T8" y="T9"/>
                </a:cxn>
              </a:cxnLst>
              <a:rect l="T15" t="T16" r="T17" b="T18"/>
              <a:pathLst>
                <a:path w="46" h="55">
                  <a:moveTo>
                    <a:pt x="0" y="53"/>
                  </a:moveTo>
                  <a:lnTo>
                    <a:pt x="6" y="0"/>
                  </a:lnTo>
                  <a:lnTo>
                    <a:pt x="46" y="24"/>
                  </a:lnTo>
                  <a:lnTo>
                    <a:pt x="22" y="55"/>
                  </a:lnTo>
                  <a:lnTo>
                    <a:pt x="0" y="53"/>
                  </a:lnTo>
                  <a:close/>
                </a:path>
              </a:pathLst>
            </a:custGeom>
            <a:solidFill>
              <a:srgbClr val="94AC9E"/>
            </a:solidFill>
            <a:ln w="9525">
              <a:solidFill>
                <a:srgbClr val="D8E4EC"/>
              </a:solidFill>
              <a:round/>
              <a:headEnd/>
              <a:tailEnd/>
            </a:ln>
          </p:spPr>
          <p:txBody>
            <a:bodyPr wrap="none" anchor="ctr"/>
            <a:lstStyle/>
            <a:p>
              <a:endParaRPr lang="fr-FR"/>
            </a:p>
          </p:txBody>
        </p:sp>
        <p:sp>
          <p:nvSpPr>
            <p:cNvPr id="30805" name="Freeform 83"/>
            <p:cNvSpPr>
              <a:spLocks noChangeAspect="1"/>
            </p:cNvSpPr>
            <p:nvPr/>
          </p:nvSpPr>
          <p:spPr bwMode="blackWhite">
            <a:xfrm>
              <a:off x="4530725" y="2694277"/>
              <a:ext cx="196850" cy="279400"/>
            </a:xfrm>
            <a:custGeom>
              <a:avLst/>
              <a:gdLst>
                <a:gd name="T0" fmla="*/ 0 w 141"/>
                <a:gd name="T1" fmla="*/ 2147483647 h 158"/>
                <a:gd name="T2" fmla="*/ 0 w 141"/>
                <a:gd name="T3" fmla="*/ 2147483647 h 158"/>
                <a:gd name="T4" fmla="*/ 2147483647 w 141"/>
                <a:gd name="T5" fmla="*/ 2147483647 h 158"/>
                <a:gd name="T6" fmla="*/ 2147483647 w 141"/>
                <a:gd name="T7" fmla="*/ 2147483647 h 158"/>
                <a:gd name="T8" fmla="*/ 2147483647 w 141"/>
                <a:gd name="T9" fmla="*/ 2147483647 h 158"/>
                <a:gd name="T10" fmla="*/ 2147483647 w 141"/>
                <a:gd name="T11" fmla="*/ 2147483647 h 158"/>
                <a:gd name="T12" fmla="*/ 2147483647 w 141"/>
                <a:gd name="T13" fmla="*/ 2147483647 h 158"/>
                <a:gd name="T14" fmla="*/ 2147483647 w 141"/>
                <a:gd name="T15" fmla="*/ 2147483647 h 158"/>
                <a:gd name="T16" fmla="*/ 2147483647 w 141"/>
                <a:gd name="T17" fmla="*/ 2147483647 h 158"/>
                <a:gd name="T18" fmla="*/ 2147483647 w 141"/>
                <a:gd name="T19" fmla="*/ 2147483647 h 158"/>
                <a:gd name="T20" fmla="*/ 2147483647 w 141"/>
                <a:gd name="T21" fmla="*/ 2147483647 h 158"/>
                <a:gd name="T22" fmla="*/ 2147483647 w 141"/>
                <a:gd name="T23" fmla="*/ 2147483647 h 158"/>
                <a:gd name="T24" fmla="*/ 2147483647 w 141"/>
                <a:gd name="T25" fmla="*/ 2147483647 h 158"/>
                <a:gd name="T26" fmla="*/ 2147483647 w 141"/>
                <a:gd name="T27" fmla="*/ 2147483647 h 158"/>
                <a:gd name="T28" fmla="*/ 2147483647 w 141"/>
                <a:gd name="T29" fmla="*/ 2147483647 h 158"/>
                <a:gd name="T30" fmla="*/ 2147483647 w 141"/>
                <a:gd name="T31" fmla="*/ 2147483647 h 158"/>
                <a:gd name="T32" fmla="*/ 2147483647 w 141"/>
                <a:gd name="T33" fmla="*/ 0 h 158"/>
                <a:gd name="T34" fmla="*/ 2147483647 w 141"/>
                <a:gd name="T35" fmla="*/ 0 h 158"/>
                <a:gd name="T36" fmla="*/ 2147483647 w 141"/>
                <a:gd name="T37" fmla="*/ 2147483647 h 158"/>
                <a:gd name="T38" fmla="*/ 2147483647 w 141"/>
                <a:gd name="T39" fmla="*/ 2147483647 h 158"/>
                <a:gd name="T40" fmla="*/ 2147483647 w 141"/>
                <a:gd name="T41" fmla="*/ 2147483647 h 158"/>
                <a:gd name="T42" fmla="*/ 2147483647 w 141"/>
                <a:gd name="T43" fmla="*/ 2147483647 h 158"/>
                <a:gd name="T44" fmla="*/ 0 w 141"/>
                <a:gd name="T45" fmla="*/ 2147483647 h 1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58"/>
                <a:gd name="T71" fmla="*/ 141 w 141"/>
                <a:gd name="T72" fmla="*/ 158 h 1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58">
                  <a:moveTo>
                    <a:pt x="0" y="65"/>
                  </a:moveTo>
                  <a:lnTo>
                    <a:pt x="0" y="90"/>
                  </a:lnTo>
                  <a:lnTo>
                    <a:pt x="1" y="103"/>
                  </a:lnTo>
                  <a:lnTo>
                    <a:pt x="4" y="116"/>
                  </a:lnTo>
                  <a:lnTo>
                    <a:pt x="33" y="127"/>
                  </a:lnTo>
                  <a:lnTo>
                    <a:pt x="24" y="154"/>
                  </a:lnTo>
                  <a:lnTo>
                    <a:pt x="55" y="158"/>
                  </a:lnTo>
                  <a:lnTo>
                    <a:pt x="110" y="157"/>
                  </a:lnTo>
                  <a:lnTo>
                    <a:pt x="125" y="131"/>
                  </a:lnTo>
                  <a:lnTo>
                    <a:pt x="96" y="99"/>
                  </a:lnTo>
                  <a:lnTo>
                    <a:pt x="131" y="82"/>
                  </a:lnTo>
                  <a:lnTo>
                    <a:pt x="141" y="87"/>
                  </a:lnTo>
                  <a:lnTo>
                    <a:pt x="131" y="24"/>
                  </a:lnTo>
                  <a:lnTo>
                    <a:pt x="105" y="9"/>
                  </a:lnTo>
                  <a:lnTo>
                    <a:pt x="76" y="20"/>
                  </a:lnTo>
                  <a:lnTo>
                    <a:pt x="80" y="13"/>
                  </a:lnTo>
                  <a:lnTo>
                    <a:pt x="55" y="0"/>
                  </a:lnTo>
                  <a:lnTo>
                    <a:pt x="42" y="0"/>
                  </a:lnTo>
                  <a:lnTo>
                    <a:pt x="41" y="35"/>
                  </a:lnTo>
                  <a:lnTo>
                    <a:pt x="27" y="25"/>
                  </a:lnTo>
                  <a:lnTo>
                    <a:pt x="19" y="36"/>
                  </a:lnTo>
                  <a:lnTo>
                    <a:pt x="15" y="57"/>
                  </a:lnTo>
                  <a:lnTo>
                    <a:pt x="0" y="65"/>
                  </a:lnTo>
                  <a:close/>
                </a:path>
              </a:pathLst>
            </a:custGeom>
            <a:solidFill>
              <a:srgbClr val="FFFF99"/>
            </a:solidFill>
            <a:ln w="9525">
              <a:solidFill>
                <a:srgbClr val="C0C0C0"/>
              </a:solidFill>
              <a:round/>
              <a:headEnd/>
              <a:tailEnd/>
            </a:ln>
          </p:spPr>
          <p:txBody>
            <a:bodyPr wrap="none" anchor="ctr"/>
            <a:lstStyle/>
            <a:p>
              <a:endParaRPr lang="fr-FR"/>
            </a:p>
          </p:txBody>
        </p:sp>
        <p:sp>
          <p:nvSpPr>
            <p:cNvPr id="30806" name="Freeform 84"/>
            <p:cNvSpPr>
              <a:spLocks noChangeAspect="1"/>
            </p:cNvSpPr>
            <p:nvPr/>
          </p:nvSpPr>
          <p:spPr bwMode="blackWhite">
            <a:xfrm>
              <a:off x="4852988" y="3167352"/>
              <a:ext cx="142875" cy="174625"/>
            </a:xfrm>
            <a:custGeom>
              <a:avLst/>
              <a:gdLst>
                <a:gd name="T0" fmla="*/ 0 w 102"/>
                <a:gd name="T1" fmla="*/ 2147483647 h 102"/>
                <a:gd name="T2" fmla="*/ 2147483647 w 102"/>
                <a:gd name="T3" fmla="*/ 2147483647 h 102"/>
                <a:gd name="T4" fmla="*/ 2147483647 w 102"/>
                <a:gd name="T5" fmla="*/ 2147483647 h 102"/>
                <a:gd name="T6" fmla="*/ 2147483647 w 102"/>
                <a:gd name="T7" fmla="*/ 2147483647 h 102"/>
                <a:gd name="T8" fmla="*/ 2147483647 w 102"/>
                <a:gd name="T9" fmla="*/ 0 h 102"/>
                <a:gd name="T10" fmla="*/ 2147483647 w 102"/>
                <a:gd name="T11" fmla="*/ 2147483647 h 102"/>
                <a:gd name="T12" fmla="*/ 2147483647 w 102"/>
                <a:gd name="T13" fmla="*/ 2147483647 h 102"/>
                <a:gd name="T14" fmla="*/ 2147483647 w 102"/>
                <a:gd name="T15" fmla="*/ 2147483647 h 102"/>
                <a:gd name="T16" fmla="*/ 2147483647 w 102"/>
                <a:gd name="T17" fmla="*/ 2147483647 h 102"/>
                <a:gd name="T18" fmla="*/ 2147483647 w 102"/>
                <a:gd name="T19" fmla="*/ 2147483647 h 102"/>
                <a:gd name="T20" fmla="*/ 2147483647 w 102"/>
                <a:gd name="T21" fmla="*/ 2147483647 h 102"/>
                <a:gd name="T22" fmla="*/ 2147483647 w 102"/>
                <a:gd name="T23" fmla="*/ 2147483647 h 102"/>
                <a:gd name="T24" fmla="*/ 2147483647 w 102"/>
                <a:gd name="T25" fmla="*/ 2147483647 h 102"/>
                <a:gd name="T26" fmla="*/ 2147483647 w 102"/>
                <a:gd name="T27" fmla="*/ 2147483647 h 102"/>
                <a:gd name="T28" fmla="*/ 2147483647 w 102"/>
                <a:gd name="T29" fmla="*/ 2147483647 h 102"/>
                <a:gd name="T30" fmla="*/ 2147483647 w 102"/>
                <a:gd name="T31" fmla="*/ 2147483647 h 102"/>
                <a:gd name="T32" fmla="*/ 2147483647 w 102"/>
                <a:gd name="T33" fmla="*/ 2147483647 h 102"/>
                <a:gd name="T34" fmla="*/ 2147483647 w 102"/>
                <a:gd name="T35" fmla="*/ 2147483647 h 102"/>
                <a:gd name="T36" fmla="*/ 2147483647 w 102"/>
                <a:gd name="T37" fmla="*/ 2147483647 h 102"/>
                <a:gd name="T38" fmla="*/ 0 w 102"/>
                <a:gd name="T39" fmla="*/ 2147483647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102"/>
                <a:gd name="T62" fmla="*/ 102 w 102"/>
                <a:gd name="T63" fmla="*/ 102 h 1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102">
                  <a:moveTo>
                    <a:pt x="0" y="42"/>
                  </a:moveTo>
                  <a:lnTo>
                    <a:pt x="14" y="19"/>
                  </a:lnTo>
                  <a:lnTo>
                    <a:pt x="46" y="10"/>
                  </a:lnTo>
                  <a:lnTo>
                    <a:pt x="86" y="11"/>
                  </a:lnTo>
                  <a:lnTo>
                    <a:pt x="102" y="0"/>
                  </a:lnTo>
                  <a:lnTo>
                    <a:pt x="96" y="22"/>
                  </a:lnTo>
                  <a:lnTo>
                    <a:pt x="69" y="18"/>
                  </a:lnTo>
                  <a:lnTo>
                    <a:pt x="55" y="36"/>
                  </a:lnTo>
                  <a:lnTo>
                    <a:pt x="40" y="25"/>
                  </a:lnTo>
                  <a:lnTo>
                    <a:pt x="51" y="52"/>
                  </a:lnTo>
                  <a:lnTo>
                    <a:pt x="37" y="58"/>
                  </a:lnTo>
                  <a:lnTo>
                    <a:pt x="62" y="69"/>
                  </a:lnTo>
                  <a:lnTo>
                    <a:pt x="62" y="80"/>
                  </a:lnTo>
                  <a:lnTo>
                    <a:pt x="42" y="83"/>
                  </a:lnTo>
                  <a:lnTo>
                    <a:pt x="49" y="102"/>
                  </a:lnTo>
                  <a:lnTo>
                    <a:pt x="24" y="96"/>
                  </a:lnTo>
                  <a:lnTo>
                    <a:pt x="17" y="78"/>
                  </a:lnTo>
                  <a:lnTo>
                    <a:pt x="50" y="71"/>
                  </a:lnTo>
                  <a:lnTo>
                    <a:pt x="17" y="68"/>
                  </a:lnTo>
                  <a:lnTo>
                    <a:pt x="0" y="42"/>
                  </a:lnTo>
                  <a:close/>
                </a:path>
              </a:pathLst>
            </a:custGeom>
            <a:solidFill>
              <a:srgbClr val="94AC9E"/>
            </a:solidFill>
            <a:ln w="9525">
              <a:solidFill>
                <a:srgbClr val="D8E4EC"/>
              </a:solidFill>
              <a:round/>
              <a:headEnd/>
              <a:tailEnd/>
            </a:ln>
          </p:spPr>
          <p:txBody>
            <a:bodyPr wrap="none" anchor="ctr"/>
            <a:lstStyle/>
            <a:p>
              <a:endParaRPr lang="fr-FR"/>
            </a:p>
          </p:txBody>
        </p:sp>
        <p:sp>
          <p:nvSpPr>
            <p:cNvPr id="30807" name="Freeform 85"/>
            <p:cNvSpPr>
              <a:spLocks noChangeAspect="1"/>
            </p:cNvSpPr>
            <p:nvPr/>
          </p:nvSpPr>
          <p:spPr bwMode="blackWhite">
            <a:xfrm>
              <a:off x="4930775" y="3375315"/>
              <a:ext cx="65088" cy="14287"/>
            </a:xfrm>
            <a:custGeom>
              <a:avLst/>
              <a:gdLst>
                <a:gd name="T0" fmla="*/ 0 w 48"/>
                <a:gd name="T1" fmla="*/ 2147483647 h 7"/>
                <a:gd name="T2" fmla="*/ 2147483647 w 48"/>
                <a:gd name="T3" fmla="*/ 0 h 7"/>
                <a:gd name="T4" fmla="*/ 2147483647 w 48"/>
                <a:gd name="T5" fmla="*/ 2147483647 h 7"/>
                <a:gd name="T6" fmla="*/ 2147483647 w 48"/>
                <a:gd name="T7" fmla="*/ 2147483647 h 7"/>
                <a:gd name="T8" fmla="*/ 0 w 48"/>
                <a:gd name="T9" fmla="*/ 2147483647 h 7"/>
                <a:gd name="T10" fmla="*/ 0 60000 65536"/>
                <a:gd name="T11" fmla="*/ 0 60000 65536"/>
                <a:gd name="T12" fmla="*/ 0 60000 65536"/>
                <a:gd name="T13" fmla="*/ 0 60000 65536"/>
                <a:gd name="T14" fmla="*/ 0 60000 65536"/>
                <a:gd name="T15" fmla="*/ 0 w 48"/>
                <a:gd name="T16" fmla="*/ 0 h 7"/>
                <a:gd name="T17" fmla="*/ 48 w 48"/>
                <a:gd name="T18" fmla="*/ 7 h 7"/>
              </a:gdLst>
              <a:ahLst/>
              <a:cxnLst>
                <a:cxn ang="T10">
                  <a:pos x="T0" y="T1"/>
                </a:cxn>
                <a:cxn ang="T11">
                  <a:pos x="T2" y="T3"/>
                </a:cxn>
                <a:cxn ang="T12">
                  <a:pos x="T4" y="T5"/>
                </a:cxn>
                <a:cxn ang="T13">
                  <a:pos x="T6" y="T7"/>
                </a:cxn>
                <a:cxn ang="T14">
                  <a:pos x="T8" y="T9"/>
                </a:cxn>
              </a:cxnLst>
              <a:rect l="T15" t="T16" r="T17" b="T18"/>
              <a:pathLst>
                <a:path w="48" h="7">
                  <a:moveTo>
                    <a:pt x="0" y="7"/>
                  </a:moveTo>
                  <a:lnTo>
                    <a:pt x="3" y="0"/>
                  </a:lnTo>
                  <a:lnTo>
                    <a:pt x="48" y="7"/>
                  </a:lnTo>
                  <a:lnTo>
                    <a:pt x="15" y="7"/>
                  </a:lnTo>
                  <a:lnTo>
                    <a:pt x="0" y="7"/>
                  </a:lnTo>
                  <a:close/>
                </a:path>
              </a:pathLst>
            </a:custGeom>
            <a:solidFill>
              <a:srgbClr val="94AC9E"/>
            </a:solidFill>
            <a:ln w="9525">
              <a:solidFill>
                <a:srgbClr val="D8E4EC"/>
              </a:solidFill>
              <a:round/>
              <a:headEnd/>
              <a:tailEnd/>
            </a:ln>
          </p:spPr>
          <p:txBody>
            <a:bodyPr wrap="none" anchor="ctr"/>
            <a:lstStyle/>
            <a:p>
              <a:endParaRPr lang="fr-FR"/>
            </a:p>
          </p:txBody>
        </p:sp>
        <p:sp>
          <p:nvSpPr>
            <p:cNvPr id="30808" name="Freeform 86"/>
            <p:cNvSpPr>
              <a:spLocks noChangeAspect="1"/>
            </p:cNvSpPr>
            <p:nvPr/>
          </p:nvSpPr>
          <p:spPr bwMode="blackWhite">
            <a:xfrm>
              <a:off x="2740025" y="928977"/>
              <a:ext cx="1377950" cy="1258888"/>
            </a:xfrm>
            <a:custGeom>
              <a:avLst/>
              <a:gdLst>
                <a:gd name="T0" fmla="*/ 2147483647 w 987"/>
                <a:gd name="T1" fmla="*/ 2147483647 h 722"/>
                <a:gd name="T2" fmla="*/ 2147483647 w 987"/>
                <a:gd name="T3" fmla="*/ 2147483647 h 722"/>
                <a:gd name="T4" fmla="*/ 2147483647 w 987"/>
                <a:gd name="T5" fmla="*/ 2147483647 h 722"/>
                <a:gd name="T6" fmla="*/ 2147483647 w 987"/>
                <a:gd name="T7" fmla="*/ 2147483647 h 722"/>
                <a:gd name="T8" fmla="*/ 2147483647 w 987"/>
                <a:gd name="T9" fmla="*/ 2147483647 h 722"/>
                <a:gd name="T10" fmla="*/ 2147483647 w 987"/>
                <a:gd name="T11" fmla="*/ 2147483647 h 722"/>
                <a:gd name="T12" fmla="*/ 2147483647 w 987"/>
                <a:gd name="T13" fmla="*/ 2147483647 h 722"/>
                <a:gd name="T14" fmla="*/ 2147483647 w 987"/>
                <a:gd name="T15" fmla="*/ 2147483647 h 722"/>
                <a:gd name="T16" fmla="*/ 2147483647 w 987"/>
                <a:gd name="T17" fmla="*/ 2147483647 h 722"/>
                <a:gd name="T18" fmla="*/ 2147483647 w 987"/>
                <a:gd name="T19" fmla="*/ 2147483647 h 722"/>
                <a:gd name="T20" fmla="*/ 2147483647 w 987"/>
                <a:gd name="T21" fmla="*/ 2147483647 h 722"/>
                <a:gd name="T22" fmla="*/ 2147483647 w 987"/>
                <a:gd name="T23" fmla="*/ 2147483647 h 722"/>
                <a:gd name="T24" fmla="*/ 2147483647 w 987"/>
                <a:gd name="T25" fmla="*/ 2147483647 h 722"/>
                <a:gd name="T26" fmla="*/ 2147483647 w 987"/>
                <a:gd name="T27" fmla="*/ 2147483647 h 722"/>
                <a:gd name="T28" fmla="*/ 2147483647 w 987"/>
                <a:gd name="T29" fmla="*/ 2147483647 h 722"/>
                <a:gd name="T30" fmla="*/ 2147483647 w 987"/>
                <a:gd name="T31" fmla="*/ 2147483647 h 722"/>
                <a:gd name="T32" fmla="*/ 2147483647 w 987"/>
                <a:gd name="T33" fmla="*/ 2147483647 h 722"/>
                <a:gd name="T34" fmla="*/ 2147483647 w 987"/>
                <a:gd name="T35" fmla="*/ 2147483647 h 722"/>
                <a:gd name="T36" fmla="*/ 2147483647 w 987"/>
                <a:gd name="T37" fmla="*/ 2147483647 h 722"/>
                <a:gd name="T38" fmla="*/ 2147483647 w 987"/>
                <a:gd name="T39" fmla="*/ 2147483647 h 722"/>
                <a:gd name="T40" fmla="*/ 2147483647 w 987"/>
                <a:gd name="T41" fmla="*/ 2147483647 h 722"/>
                <a:gd name="T42" fmla="*/ 2147483647 w 987"/>
                <a:gd name="T43" fmla="*/ 2147483647 h 722"/>
                <a:gd name="T44" fmla="*/ 2147483647 w 987"/>
                <a:gd name="T45" fmla="*/ 2147483647 h 722"/>
                <a:gd name="T46" fmla="*/ 2147483647 w 987"/>
                <a:gd name="T47" fmla="*/ 2147483647 h 722"/>
                <a:gd name="T48" fmla="*/ 2147483647 w 987"/>
                <a:gd name="T49" fmla="*/ 2147483647 h 722"/>
                <a:gd name="T50" fmla="*/ 2147483647 w 987"/>
                <a:gd name="T51" fmla="*/ 2147483647 h 722"/>
                <a:gd name="T52" fmla="*/ 2147483647 w 987"/>
                <a:gd name="T53" fmla="*/ 2147483647 h 722"/>
                <a:gd name="T54" fmla="*/ 2147483647 w 987"/>
                <a:gd name="T55" fmla="*/ 2147483647 h 722"/>
                <a:gd name="T56" fmla="*/ 2147483647 w 987"/>
                <a:gd name="T57" fmla="*/ 2147483647 h 722"/>
                <a:gd name="T58" fmla="*/ 2147483647 w 987"/>
                <a:gd name="T59" fmla="*/ 2147483647 h 722"/>
                <a:gd name="T60" fmla="*/ 2147483647 w 987"/>
                <a:gd name="T61" fmla="*/ 2147483647 h 722"/>
                <a:gd name="T62" fmla="*/ 2147483647 w 987"/>
                <a:gd name="T63" fmla="*/ 2147483647 h 722"/>
                <a:gd name="T64" fmla="*/ 2147483647 w 987"/>
                <a:gd name="T65" fmla="*/ 2147483647 h 722"/>
                <a:gd name="T66" fmla="*/ 2147483647 w 987"/>
                <a:gd name="T67" fmla="*/ 2147483647 h 722"/>
                <a:gd name="T68" fmla="*/ 2147483647 w 987"/>
                <a:gd name="T69" fmla="*/ 2147483647 h 722"/>
                <a:gd name="T70" fmla="*/ 2147483647 w 987"/>
                <a:gd name="T71" fmla="*/ 2147483647 h 722"/>
                <a:gd name="T72" fmla="*/ 2147483647 w 987"/>
                <a:gd name="T73" fmla="*/ 2147483647 h 722"/>
                <a:gd name="T74" fmla="*/ 2147483647 w 987"/>
                <a:gd name="T75" fmla="*/ 2147483647 h 722"/>
                <a:gd name="T76" fmla="*/ 2147483647 w 987"/>
                <a:gd name="T77" fmla="*/ 2147483647 h 722"/>
                <a:gd name="T78" fmla="*/ 2147483647 w 987"/>
                <a:gd name="T79" fmla="*/ 2147483647 h 722"/>
                <a:gd name="T80" fmla="*/ 2147483647 w 987"/>
                <a:gd name="T81" fmla="*/ 2147483647 h 722"/>
                <a:gd name="T82" fmla="*/ 2147483647 w 987"/>
                <a:gd name="T83" fmla="*/ 2147483647 h 722"/>
                <a:gd name="T84" fmla="*/ 2147483647 w 987"/>
                <a:gd name="T85" fmla="*/ 2147483647 h 722"/>
                <a:gd name="T86" fmla="*/ 2147483647 w 987"/>
                <a:gd name="T87" fmla="*/ 2147483647 h 722"/>
                <a:gd name="T88" fmla="*/ 2147483647 w 987"/>
                <a:gd name="T89" fmla="*/ 2147483647 h 722"/>
                <a:gd name="T90" fmla="*/ 2147483647 w 987"/>
                <a:gd name="T91" fmla="*/ 2147483647 h 722"/>
                <a:gd name="T92" fmla="*/ 2147483647 w 987"/>
                <a:gd name="T93" fmla="*/ 2147483647 h 722"/>
                <a:gd name="T94" fmla="*/ 2147483647 w 987"/>
                <a:gd name="T95" fmla="*/ 2147483647 h 722"/>
                <a:gd name="T96" fmla="*/ 2147483647 w 987"/>
                <a:gd name="T97" fmla="*/ 2147483647 h 722"/>
                <a:gd name="T98" fmla="*/ 2147483647 w 987"/>
                <a:gd name="T99" fmla="*/ 2147483647 h 722"/>
                <a:gd name="T100" fmla="*/ 2147483647 w 987"/>
                <a:gd name="T101" fmla="*/ 2147483647 h 722"/>
                <a:gd name="T102" fmla="*/ 2147483647 w 987"/>
                <a:gd name="T103" fmla="*/ 2147483647 h 722"/>
                <a:gd name="T104" fmla="*/ 2147483647 w 987"/>
                <a:gd name="T105" fmla="*/ 2147483647 h 722"/>
                <a:gd name="T106" fmla="*/ 2147483647 w 987"/>
                <a:gd name="T107" fmla="*/ 2147483647 h 722"/>
                <a:gd name="T108" fmla="*/ 2147483647 w 987"/>
                <a:gd name="T109" fmla="*/ 2147483647 h 722"/>
                <a:gd name="T110" fmla="*/ 2147483647 w 987"/>
                <a:gd name="T111" fmla="*/ 2147483647 h 722"/>
                <a:gd name="T112" fmla="*/ 2147483647 w 987"/>
                <a:gd name="T113" fmla="*/ 2147483647 h 722"/>
                <a:gd name="T114" fmla="*/ 2147483647 w 987"/>
                <a:gd name="T115" fmla="*/ 2147483647 h 7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87"/>
                <a:gd name="T175" fmla="*/ 0 h 722"/>
                <a:gd name="T176" fmla="*/ 987 w 987"/>
                <a:gd name="T177" fmla="*/ 722 h 7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87" h="722">
                  <a:moveTo>
                    <a:pt x="0" y="202"/>
                  </a:moveTo>
                  <a:lnTo>
                    <a:pt x="6" y="191"/>
                  </a:lnTo>
                  <a:lnTo>
                    <a:pt x="70" y="171"/>
                  </a:lnTo>
                  <a:lnTo>
                    <a:pt x="111" y="171"/>
                  </a:lnTo>
                  <a:lnTo>
                    <a:pt x="134" y="155"/>
                  </a:lnTo>
                  <a:lnTo>
                    <a:pt x="127" y="150"/>
                  </a:lnTo>
                  <a:lnTo>
                    <a:pt x="140" y="144"/>
                  </a:lnTo>
                  <a:lnTo>
                    <a:pt x="129" y="140"/>
                  </a:lnTo>
                  <a:lnTo>
                    <a:pt x="151" y="133"/>
                  </a:lnTo>
                  <a:lnTo>
                    <a:pt x="142" y="128"/>
                  </a:lnTo>
                  <a:lnTo>
                    <a:pt x="114" y="139"/>
                  </a:lnTo>
                  <a:lnTo>
                    <a:pt x="86" y="125"/>
                  </a:lnTo>
                  <a:lnTo>
                    <a:pt x="122" y="117"/>
                  </a:lnTo>
                  <a:lnTo>
                    <a:pt x="142" y="94"/>
                  </a:lnTo>
                  <a:lnTo>
                    <a:pt x="187" y="93"/>
                  </a:lnTo>
                  <a:lnTo>
                    <a:pt x="184" y="69"/>
                  </a:lnTo>
                  <a:lnTo>
                    <a:pt x="217" y="67"/>
                  </a:lnTo>
                  <a:lnTo>
                    <a:pt x="250" y="85"/>
                  </a:lnTo>
                  <a:lnTo>
                    <a:pt x="211" y="63"/>
                  </a:lnTo>
                  <a:lnTo>
                    <a:pt x="285" y="47"/>
                  </a:lnTo>
                  <a:lnTo>
                    <a:pt x="303" y="58"/>
                  </a:lnTo>
                  <a:lnTo>
                    <a:pt x="306" y="80"/>
                  </a:lnTo>
                  <a:lnTo>
                    <a:pt x="315" y="61"/>
                  </a:lnTo>
                  <a:lnTo>
                    <a:pt x="364" y="74"/>
                  </a:lnTo>
                  <a:lnTo>
                    <a:pt x="346" y="64"/>
                  </a:lnTo>
                  <a:lnTo>
                    <a:pt x="369" y="65"/>
                  </a:lnTo>
                  <a:lnTo>
                    <a:pt x="350" y="52"/>
                  </a:lnTo>
                  <a:lnTo>
                    <a:pt x="344" y="44"/>
                  </a:lnTo>
                  <a:lnTo>
                    <a:pt x="354" y="41"/>
                  </a:lnTo>
                  <a:lnTo>
                    <a:pt x="449" y="71"/>
                  </a:lnTo>
                  <a:lnTo>
                    <a:pt x="443" y="61"/>
                  </a:lnTo>
                  <a:lnTo>
                    <a:pt x="463" y="59"/>
                  </a:lnTo>
                  <a:lnTo>
                    <a:pt x="449" y="51"/>
                  </a:lnTo>
                  <a:lnTo>
                    <a:pt x="482" y="52"/>
                  </a:lnTo>
                  <a:lnTo>
                    <a:pt x="431" y="31"/>
                  </a:lnTo>
                  <a:lnTo>
                    <a:pt x="523" y="44"/>
                  </a:lnTo>
                  <a:lnTo>
                    <a:pt x="502" y="30"/>
                  </a:lnTo>
                  <a:lnTo>
                    <a:pt x="449" y="28"/>
                  </a:lnTo>
                  <a:lnTo>
                    <a:pt x="466" y="26"/>
                  </a:lnTo>
                  <a:lnTo>
                    <a:pt x="433" y="16"/>
                  </a:lnTo>
                  <a:lnTo>
                    <a:pt x="472" y="19"/>
                  </a:lnTo>
                  <a:lnTo>
                    <a:pt x="456" y="14"/>
                  </a:lnTo>
                  <a:lnTo>
                    <a:pt x="473" y="11"/>
                  </a:lnTo>
                  <a:lnTo>
                    <a:pt x="542" y="31"/>
                  </a:lnTo>
                  <a:lnTo>
                    <a:pt x="534" y="23"/>
                  </a:lnTo>
                  <a:lnTo>
                    <a:pt x="564" y="16"/>
                  </a:lnTo>
                  <a:lnTo>
                    <a:pt x="538" y="14"/>
                  </a:lnTo>
                  <a:lnTo>
                    <a:pt x="538" y="4"/>
                  </a:lnTo>
                  <a:lnTo>
                    <a:pt x="554" y="0"/>
                  </a:lnTo>
                  <a:lnTo>
                    <a:pt x="736" y="4"/>
                  </a:lnTo>
                  <a:lnTo>
                    <a:pt x="750" y="10"/>
                  </a:lnTo>
                  <a:lnTo>
                    <a:pt x="744" y="14"/>
                  </a:lnTo>
                  <a:lnTo>
                    <a:pt x="622" y="15"/>
                  </a:lnTo>
                  <a:lnTo>
                    <a:pt x="635" y="21"/>
                  </a:lnTo>
                  <a:lnTo>
                    <a:pt x="589" y="26"/>
                  </a:lnTo>
                  <a:lnTo>
                    <a:pt x="761" y="16"/>
                  </a:lnTo>
                  <a:lnTo>
                    <a:pt x="767" y="25"/>
                  </a:lnTo>
                  <a:lnTo>
                    <a:pt x="744" y="32"/>
                  </a:lnTo>
                  <a:lnTo>
                    <a:pt x="784" y="27"/>
                  </a:lnTo>
                  <a:lnTo>
                    <a:pt x="829" y="39"/>
                  </a:lnTo>
                  <a:lnTo>
                    <a:pt x="761" y="58"/>
                  </a:lnTo>
                  <a:lnTo>
                    <a:pt x="652" y="56"/>
                  </a:lnTo>
                  <a:lnTo>
                    <a:pt x="677" y="59"/>
                  </a:lnTo>
                  <a:lnTo>
                    <a:pt x="631" y="67"/>
                  </a:lnTo>
                  <a:lnTo>
                    <a:pt x="631" y="77"/>
                  </a:lnTo>
                  <a:lnTo>
                    <a:pt x="751" y="63"/>
                  </a:lnTo>
                  <a:lnTo>
                    <a:pt x="762" y="69"/>
                  </a:lnTo>
                  <a:lnTo>
                    <a:pt x="736" y="84"/>
                  </a:lnTo>
                  <a:lnTo>
                    <a:pt x="814" y="59"/>
                  </a:lnTo>
                  <a:lnTo>
                    <a:pt x="819" y="82"/>
                  </a:lnTo>
                  <a:lnTo>
                    <a:pt x="781" y="121"/>
                  </a:lnTo>
                  <a:lnTo>
                    <a:pt x="854" y="77"/>
                  </a:lnTo>
                  <a:lnTo>
                    <a:pt x="854" y="84"/>
                  </a:lnTo>
                  <a:lnTo>
                    <a:pt x="889" y="82"/>
                  </a:lnTo>
                  <a:lnTo>
                    <a:pt x="900" y="67"/>
                  </a:lnTo>
                  <a:lnTo>
                    <a:pt x="939" y="65"/>
                  </a:lnTo>
                  <a:lnTo>
                    <a:pt x="987" y="78"/>
                  </a:lnTo>
                  <a:lnTo>
                    <a:pt x="940" y="98"/>
                  </a:lnTo>
                  <a:lnTo>
                    <a:pt x="943" y="106"/>
                  </a:lnTo>
                  <a:lnTo>
                    <a:pt x="836" y="117"/>
                  </a:lnTo>
                  <a:lnTo>
                    <a:pt x="921" y="118"/>
                  </a:lnTo>
                  <a:lnTo>
                    <a:pt x="852" y="134"/>
                  </a:lnTo>
                  <a:lnTo>
                    <a:pt x="856" y="146"/>
                  </a:lnTo>
                  <a:lnTo>
                    <a:pt x="903" y="134"/>
                  </a:lnTo>
                  <a:lnTo>
                    <a:pt x="869" y="150"/>
                  </a:lnTo>
                  <a:lnTo>
                    <a:pt x="864" y="169"/>
                  </a:lnTo>
                  <a:lnTo>
                    <a:pt x="875" y="164"/>
                  </a:lnTo>
                  <a:lnTo>
                    <a:pt x="842" y="182"/>
                  </a:lnTo>
                  <a:lnTo>
                    <a:pt x="830" y="219"/>
                  </a:lnTo>
                  <a:lnTo>
                    <a:pt x="848" y="210"/>
                  </a:lnTo>
                  <a:lnTo>
                    <a:pt x="873" y="219"/>
                  </a:lnTo>
                  <a:lnTo>
                    <a:pt x="851" y="219"/>
                  </a:lnTo>
                  <a:lnTo>
                    <a:pt x="851" y="229"/>
                  </a:lnTo>
                  <a:lnTo>
                    <a:pt x="888" y="234"/>
                  </a:lnTo>
                  <a:lnTo>
                    <a:pt x="889" y="248"/>
                  </a:lnTo>
                  <a:lnTo>
                    <a:pt x="833" y="245"/>
                  </a:lnTo>
                  <a:lnTo>
                    <a:pt x="848" y="251"/>
                  </a:lnTo>
                  <a:lnTo>
                    <a:pt x="817" y="255"/>
                  </a:lnTo>
                  <a:lnTo>
                    <a:pt x="833" y="270"/>
                  </a:lnTo>
                  <a:lnTo>
                    <a:pt x="862" y="271"/>
                  </a:lnTo>
                  <a:lnTo>
                    <a:pt x="845" y="279"/>
                  </a:lnTo>
                  <a:lnTo>
                    <a:pt x="867" y="287"/>
                  </a:lnTo>
                  <a:lnTo>
                    <a:pt x="867" y="306"/>
                  </a:lnTo>
                  <a:lnTo>
                    <a:pt x="826" y="294"/>
                  </a:lnTo>
                  <a:lnTo>
                    <a:pt x="850" y="304"/>
                  </a:lnTo>
                  <a:lnTo>
                    <a:pt x="834" y="311"/>
                  </a:lnTo>
                  <a:lnTo>
                    <a:pt x="848" y="310"/>
                  </a:lnTo>
                  <a:lnTo>
                    <a:pt x="845" y="322"/>
                  </a:lnTo>
                  <a:lnTo>
                    <a:pt x="874" y="327"/>
                  </a:lnTo>
                  <a:lnTo>
                    <a:pt x="827" y="325"/>
                  </a:lnTo>
                  <a:lnTo>
                    <a:pt x="819" y="331"/>
                  </a:lnTo>
                  <a:lnTo>
                    <a:pt x="854" y="346"/>
                  </a:lnTo>
                  <a:lnTo>
                    <a:pt x="850" y="359"/>
                  </a:lnTo>
                  <a:lnTo>
                    <a:pt x="820" y="366"/>
                  </a:lnTo>
                  <a:lnTo>
                    <a:pt x="792" y="348"/>
                  </a:lnTo>
                  <a:lnTo>
                    <a:pt x="749" y="363"/>
                  </a:lnTo>
                  <a:lnTo>
                    <a:pt x="778" y="373"/>
                  </a:lnTo>
                  <a:lnTo>
                    <a:pt x="750" y="381"/>
                  </a:lnTo>
                  <a:lnTo>
                    <a:pt x="782" y="383"/>
                  </a:lnTo>
                  <a:lnTo>
                    <a:pt x="771" y="402"/>
                  </a:lnTo>
                  <a:lnTo>
                    <a:pt x="784" y="390"/>
                  </a:lnTo>
                  <a:lnTo>
                    <a:pt x="819" y="405"/>
                  </a:lnTo>
                  <a:lnTo>
                    <a:pt x="807" y="417"/>
                  </a:lnTo>
                  <a:lnTo>
                    <a:pt x="827" y="413"/>
                  </a:lnTo>
                  <a:lnTo>
                    <a:pt x="819" y="425"/>
                  </a:lnTo>
                  <a:lnTo>
                    <a:pt x="832" y="419"/>
                  </a:lnTo>
                  <a:lnTo>
                    <a:pt x="834" y="450"/>
                  </a:lnTo>
                  <a:lnTo>
                    <a:pt x="819" y="438"/>
                  </a:lnTo>
                  <a:lnTo>
                    <a:pt x="819" y="450"/>
                  </a:lnTo>
                  <a:lnTo>
                    <a:pt x="803" y="450"/>
                  </a:lnTo>
                  <a:lnTo>
                    <a:pt x="784" y="424"/>
                  </a:lnTo>
                  <a:lnTo>
                    <a:pt x="737" y="410"/>
                  </a:lnTo>
                  <a:lnTo>
                    <a:pt x="770" y="427"/>
                  </a:lnTo>
                  <a:lnTo>
                    <a:pt x="726" y="435"/>
                  </a:lnTo>
                  <a:lnTo>
                    <a:pt x="715" y="450"/>
                  </a:lnTo>
                  <a:lnTo>
                    <a:pt x="755" y="454"/>
                  </a:lnTo>
                  <a:lnTo>
                    <a:pt x="720" y="462"/>
                  </a:lnTo>
                  <a:lnTo>
                    <a:pt x="771" y="451"/>
                  </a:lnTo>
                  <a:lnTo>
                    <a:pt x="822" y="464"/>
                  </a:lnTo>
                  <a:lnTo>
                    <a:pt x="757" y="500"/>
                  </a:lnTo>
                  <a:lnTo>
                    <a:pt x="694" y="515"/>
                  </a:lnTo>
                  <a:lnTo>
                    <a:pt x="672" y="517"/>
                  </a:lnTo>
                  <a:lnTo>
                    <a:pt x="657" y="502"/>
                  </a:lnTo>
                  <a:lnTo>
                    <a:pt x="664" y="517"/>
                  </a:lnTo>
                  <a:lnTo>
                    <a:pt x="646" y="526"/>
                  </a:lnTo>
                  <a:lnTo>
                    <a:pt x="622" y="565"/>
                  </a:lnTo>
                  <a:lnTo>
                    <a:pt x="602" y="564"/>
                  </a:lnTo>
                  <a:lnTo>
                    <a:pt x="598" y="575"/>
                  </a:lnTo>
                  <a:lnTo>
                    <a:pt x="580" y="578"/>
                  </a:lnTo>
                  <a:lnTo>
                    <a:pt x="571" y="573"/>
                  </a:lnTo>
                  <a:lnTo>
                    <a:pt x="583" y="565"/>
                  </a:lnTo>
                  <a:lnTo>
                    <a:pt x="570" y="564"/>
                  </a:lnTo>
                  <a:lnTo>
                    <a:pt x="563" y="584"/>
                  </a:lnTo>
                  <a:lnTo>
                    <a:pt x="533" y="585"/>
                  </a:lnTo>
                  <a:lnTo>
                    <a:pt x="534" y="601"/>
                  </a:lnTo>
                  <a:lnTo>
                    <a:pt x="516" y="602"/>
                  </a:lnTo>
                  <a:lnTo>
                    <a:pt x="531" y="614"/>
                  </a:lnTo>
                  <a:lnTo>
                    <a:pt x="510" y="618"/>
                  </a:lnTo>
                  <a:lnTo>
                    <a:pt x="527" y="632"/>
                  </a:lnTo>
                  <a:lnTo>
                    <a:pt x="512" y="632"/>
                  </a:lnTo>
                  <a:lnTo>
                    <a:pt x="523" y="635"/>
                  </a:lnTo>
                  <a:lnTo>
                    <a:pt x="512" y="650"/>
                  </a:lnTo>
                  <a:lnTo>
                    <a:pt x="502" y="648"/>
                  </a:lnTo>
                  <a:lnTo>
                    <a:pt x="510" y="655"/>
                  </a:lnTo>
                  <a:lnTo>
                    <a:pt x="490" y="661"/>
                  </a:lnTo>
                  <a:lnTo>
                    <a:pt x="502" y="682"/>
                  </a:lnTo>
                  <a:lnTo>
                    <a:pt x="490" y="711"/>
                  </a:lnTo>
                  <a:lnTo>
                    <a:pt x="476" y="712"/>
                  </a:lnTo>
                  <a:lnTo>
                    <a:pt x="487" y="722"/>
                  </a:lnTo>
                  <a:lnTo>
                    <a:pt x="453" y="722"/>
                  </a:lnTo>
                  <a:lnTo>
                    <a:pt x="449" y="703"/>
                  </a:lnTo>
                  <a:lnTo>
                    <a:pt x="403" y="705"/>
                  </a:lnTo>
                  <a:lnTo>
                    <a:pt x="414" y="700"/>
                  </a:lnTo>
                  <a:lnTo>
                    <a:pt x="390" y="691"/>
                  </a:lnTo>
                  <a:lnTo>
                    <a:pt x="402" y="689"/>
                  </a:lnTo>
                  <a:lnTo>
                    <a:pt x="385" y="689"/>
                  </a:lnTo>
                  <a:lnTo>
                    <a:pt x="391" y="674"/>
                  </a:lnTo>
                  <a:lnTo>
                    <a:pt x="380" y="677"/>
                  </a:lnTo>
                  <a:lnTo>
                    <a:pt x="350" y="635"/>
                  </a:lnTo>
                  <a:lnTo>
                    <a:pt x="350" y="622"/>
                  </a:lnTo>
                  <a:lnTo>
                    <a:pt x="373" y="609"/>
                  </a:lnTo>
                  <a:lnTo>
                    <a:pt x="364" y="605"/>
                  </a:lnTo>
                  <a:lnTo>
                    <a:pt x="340" y="620"/>
                  </a:lnTo>
                  <a:lnTo>
                    <a:pt x="340" y="589"/>
                  </a:lnTo>
                  <a:lnTo>
                    <a:pt x="318" y="573"/>
                  </a:lnTo>
                  <a:lnTo>
                    <a:pt x="324" y="548"/>
                  </a:lnTo>
                  <a:lnTo>
                    <a:pt x="311" y="539"/>
                  </a:lnTo>
                  <a:lnTo>
                    <a:pt x="329" y="518"/>
                  </a:lnTo>
                  <a:lnTo>
                    <a:pt x="318" y="515"/>
                  </a:lnTo>
                  <a:lnTo>
                    <a:pt x="358" y="515"/>
                  </a:lnTo>
                  <a:lnTo>
                    <a:pt x="354" y="507"/>
                  </a:lnTo>
                  <a:lnTo>
                    <a:pt x="327" y="508"/>
                  </a:lnTo>
                  <a:lnTo>
                    <a:pt x="368" y="489"/>
                  </a:lnTo>
                  <a:lnTo>
                    <a:pt x="358" y="483"/>
                  </a:lnTo>
                  <a:lnTo>
                    <a:pt x="368" y="462"/>
                  </a:lnTo>
                  <a:lnTo>
                    <a:pt x="335" y="461"/>
                  </a:lnTo>
                  <a:lnTo>
                    <a:pt x="298" y="444"/>
                  </a:lnTo>
                  <a:lnTo>
                    <a:pt x="364" y="454"/>
                  </a:lnTo>
                  <a:lnTo>
                    <a:pt x="352" y="447"/>
                  </a:lnTo>
                  <a:lnTo>
                    <a:pt x="364" y="443"/>
                  </a:lnTo>
                  <a:lnTo>
                    <a:pt x="339" y="429"/>
                  </a:lnTo>
                  <a:lnTo>
                    <a:pt x="346" y="424"/>
                  </a:lnTo>
                  <a:lnTo>
                    <a:pt x="333" y="428"/>
                  </a:lnTo>
                  <a:lnTo>
                    <a:pt x="342" y="420"/>
                  </a:lnTo>
                  <a:lnTo>
                    <a:pt x="325" y="421"/>
                  </a:lnTo>
                  <a:lnTo>
                    <a:pt x="344" y="414"/>
                  </a:lnTo>
                  <a:lnTo>
                    <a:pt x="315" y="403"/>
                  </a:lnTo>
                  <a:lnTo>
                    <a:pt x="309" y="420"/>
                  </a:lnTo>
                  <a:lnTo>
                    <a:pt x="285" y="421"/>
                  </a:lnTo>
                  <a:lnTo>
                    <a:pt x="280" y="414"/>
                  </a:lnTo>
                  <a:lnTo>
                    <a:pt x="296" y="403"/>
                  </a:lnTo>
                  <a:lnTo>
                    <a:pt x="284" y="403"/>
                  </a:lnTo>
                  <a:lnTo>
                    <a:pt x="298" y="377"/>
                  </a:lnTo>
                  <a:lnTo>
                    <a:pt x="282" y="372"/>
                  </a:lnTo>
                  <a:lnTo>
                    <a:pt x="290" y="360"/>
                  </a:lnTo>
                  <a:lnTo>
                    <a:pt x="263" y="327"/>
                  </a:lnTo>
                  <a:lnTo>
                    <a:pt x="272" y="326"/>
                  </a:lnTo>
                  <a:lnTo>
                    <a:pt x="236" y="298"/>
                  </a:lnTo>
                  <a:lnTo>
                    <a:pt x="236" y="287"/>
                  </a:lnTo>
                  <a:lnTo>
                    <a:pt x="196" y="273"/>
                  </a:lnTo>
                  <a:lnTo>
                    <a:pt x="160" y="265"/>
                  </a:lnTo>
                  <a:lnTo>
                    <a:pt x="126" y="278"/>
                  </a:lnTo>
                  <a:lnTo>
                    <a:pt x="99" y="270"/>
                  </a:lnTo>
                  <a:lnTo>
                    <a:pt x="109" y="280"/>
                  </a:lnTo>
                  <a:lnTo>
                    <a:pt x="80" y="276"/>
                  </a:lnTo>
                  <a:lnTo>
                    <a:pt x="55" y="265"/>
                  </a:lnTo>
                  <a:lnTo>
                    <a:pt x="80" y="255"/>
                  </a:lnTo>
                  <a:lnTo>
                    <a:pt x="25" y="245"/>
                  </a:lnTo>
                  <a:lnTo>
                    <a:pt x="45" y="235"/>
                  </a:lnTo>
                  <a:lnTo>
                    <a:pt x="111" y="237"/>
                  </a:lnTo>
                  <a:lnTo>
                    <a:pt x="119" y="235"/>
                  </a:lnTo>
                  <a:lnTo>
                    <a:pt x="107" y="229"/>
                  </a:lnTo>
                  <a:lnTo>
                    <a:pt x="118" y="223"/>
                  </a:lnTo>
                  <a:lnTo>
                    <a:pt x="60" y="228"/>
                  </a:lnTo>
                  <a:lnTo>
                    <a:pt x="0" y="202"/>
                  </a:lnTo>
                  <a:close/>
                </a:path>
              </a:pathLst>
            </a:custGeom>
            <a:solidFill>
              <a:srgbClr val="94AC9E"/>
            </a:solidFill>
            <a:ln w="9525">
              <a:solidFill>
                <a:srgbClr val="D8E4EC"/>
              </a:solidFill>
              <a:round/>
              <a:headEnd/>
              <a:tailEnd/>
            </a:ln>
          </p:spPr>
          <p:txBody>
            <a:bodyPr wrap="none" anchor="ctr"/>
            <a:lstStyle/>
            <a:p>
              <a:endParaRPr lang="fr-FR"/>
            </a:p>
          </p:txBody>
        </p:sp>
        <p:sp>
          <p:nvSpPr>
            <p:cNvPr id="30809" name="Freeform 87"/>
            <p:cNvSpPr>
              <a:spLocks noChangeAspect="1"/>
            </p:cNvSpPr>
            <p:nvPr/>
          </p:nvSpPr>
          <p:spPr bwMode="blackWhite">
            <a:xfrm>
              <a:off x="3003550" y="4186527"/>
              <a:ext cx="112713" cy="192088"/>
            </a:xfrm>
            <a:custGeom>
              <a:avLst/>
              <a:gdLst>
                <a:gd name="T0" fmla="*/ 0 w 78"/>
                <a:gd name="T1" fmla="*/ 2147483647 h 111"/>
                <a:gd name="T2" fmla="*/ 2147483647 w 78"/>
                <a:gd name="T3" fmla="*/ 2147483647 h 111"/>
                <a:gd name="T4" fmla="*/ 2147483647 w 78"/>
                <a:gd name="T5" fmla="*/ 2147483647 h 111"/>
                <a:gd name="T6" fmla="*/ 2147483647 w 78"/>
                <a:gd name="T7" fmla="*/ 2147483647 h 111"/>
                <a:gd name="T8" fmla="*/ 2147483647 w 78"/>
                <a:gd name="T9" fmla="*/ 2147483647 h 111"/>
                <a:gd name="T10" fmla="*/ 2147483647 w 78"/>
                <a:gd name="T11" fmla="*/ 2147483647 h 111"/>
                <a:gd name="T12" fmla="*/ 2147483647 w 78"/>
                <a:gd name="T13" fmla="*/ 2147483647 h 111"/>
                <a:gd name="T14" fmla="*/ 2147483647 w 78"/>
                <a:gd name="T15" fmla="*/ 2147483647 h 111"/>
                <a:gd name="T16" fmla="*/ 2147483647 w 78"/>
                <a:gd name="T17" fmla="*/ 0 h 111"/>
                <a:gd name="T18" fmla="*/ 2147483647 w 78"/>
                <a:gd name="T19" fmla="*/ 2147483647 h 111"/>
                <a:gd name="T20" fmla="*/ 2147483647 w 78"/>
                <a:gd name="T21" fmla="*/ 2147483647 h 111"/>
                <a:gd name="T22" fmla="*/ 0 w 78"/>
                <a:gd name="T23" fmla="*/ 2147483647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11"/>
                <a:gd name="T38" fmla="*/ 78 w 78"/>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11">
                  <a:moveTo>
                    <a:pt x="0" y="37"/>
                  </a:moveTo>
                  <a:lnTo>
                    <a:pt x="12" y="52"/>
                  </a:lnTo>
                  <a:lnTo>
                    <a:pt x="26" y="63"/>
                  </a:lnTo>
                  <a:lnTo>
                    <a:pt x="23" y="95"/>
                  </a:lnTo>
                  <a:lnTo>
                    <a:pt x="31" y="111"/>
                  </a:lnTo>
                  <a:lnTo>
                    <a:pt x="78" y="104"/>
                  </a:lnTo>
                  <a:lnTo>
                    <a:pt x="51" y="70"/>
                  </a:lnTo>
                  <a:lnTo>
                    <a:pt x="70" y="40"/>
                  </a:lnTo>
                  <a:lnTo>
                    <a:pt x="24" y="0"/>
                  </a:lnTo>
                  <a:lnTo>
                    <a:pt x="8" y="11"/>
                  </a:lnTo>
                  <a:lnTo>
                    <a:pt x="14" y="22"/>
                  </a:lnTo>
                  <a:lnTo>
                    <a:pt x="0" y="37"/>
                  </a:lnTo>
                  <a:close/>
                </a:path>
              </a:pathLst>
            </a:custGeom>
            <a:solidFill>
              <a:srgbClr val="94AC9E"/>
            </a:solidFill>
            <a:ln w="9525">
              <a:solidFill>
                <a:srgbClr val="D8E4EC"/>
              </a:solidFill>
              <a:round/>
              <a:headEnd/>
              <a:tailEnd/>
            </a:ln>
          </p:spPr>
          <p:txBody>
            <a:bodyPr wrap="none" anchor="ctr"/>
            <a:lstStyle/>
            <a:p>
              <a:endParaRPr lang="fr-FR"/>
            </a:p>
          </p:txBody>
        </p:sp>
        <p:sp>
          <p:nvSpPr>
            <p:cNvPr id="30810" name="Freeform 88"/>
            <p:cNvSpPr>
              <a:spLocks noChangeAspect="1"/>
            </p:cNvSpPr>
            <p:nvPr/>
          </p:nvSpPr>
          <p:spPr bwMode="blackWhite">
            <a:xfrm>
              <a:off x="2708275" y="3851565"/>
              <a:ext cx="61913" cy="55562"/>
            </a:xfrm>
            <a:custGeom>
              <a:avLst/>
              <a:gdLst>
                <a:gd name="T0" fmla="*/ 0 w 42"/>
                <a:gd name="T1" fmla="*/ 2147483647 h 31"/>
                <a:gd name="T2" fmla="*/ 2147483647 w 42"/>
                <a:gd name="T3" fmla="*/ 2147483647 h 31"/>
                <a:gd name="T4" fmla="*/ 2147483647 w 42"/>
                <a:gd name="T5" fmla="*/ 2147483647 h 31"/>
                <a:gd name="T6" fmla="*/ 2147483647 w 42"/>
                <a:gd name="T7" fmla="*/ 0 h 31"/>
                <a:gd name="T8" fmla="*/ 2147483647 w 42"/>
                <a:gd name="T9" fmla="*/ 2147483647 h 31"/>
                <a:gd name="T10" fmla="*/ 0 w 42"/>
                <a:gd name="T11" fmla="*/ 2147483647 h 31"/>
                <a:gd name="T12" fmla="*/ 0 60000 65536"/>
                <a:gd name="T13" fmla="*/ 0 60000 65536"/>
                <a:gd name="T14" fmla="*/ 0 60000 65536"/>
                <a:gd name="T15" fmla="*/ 0 60000 65536"/>
                <a:gd name="T16" fmla="*/ 0 60000 65536"/>
                <a:gd name="T17" fmla="*/ 0 60000 65536"/>
                <a:gd name="T18" fmla="*/ 0 w 42"/>
                <a:gd name="T19" fmla="*/ 0 h 31"/>
                <a:gd name="T20" fmla="*/ 42 w 42"/>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42" h="31">
                  <a:moveTo>
                    <a:pt x="0" y="22"/>
                  </a:moveTo>
                  <a:lnTo>
                    <a:pt x="33" y="22"/>
                  </a:lnTo>
                  <a:lnTo>
                    <a:pt x="16" y="2"/>
                  </a:lnTo>
                  <a:lnTo>
                    <a:pt x="42" y="0"/>
                  </a:lnTo>
                  <a:lnTo>
                    <a:pt x="42" y="31"/>
                  </a:lnTo>
                  <a:lnTo>
                    <a:pt x="0" y="22"/>
                  </a:lnTo>
                  <a:close/>
                </a:path>
              </a:pathLst>
            </a:custGeom>
            <a:solidFill>
              <a:srgbClr val="94AC9E"/>
            </a:solidFill>
            <a:ln w="9525">
              <a:solidFill>
                <a:srgbClr val="D8E4EC"/>
              </a:solidFill>
              <a:round/>
              <a:headEnd/>
              <a:tailEnd/>
            </a:ln>
          </p:spPr>
          <p:txBody>
            <a:bodyPr wrap="none" anchor="ctr"/>
            <a:lstStyle/>
            <a:p>
              <a:endParaRPr lang="fr-FR"/>
            </a:p>
          </p:txBody>
        </p:sp>
        <p:sp>
          <p:nvSpPr>
            <p:cNvPr id="30811" name="Freeform 89"/>
            <p:cNvSpPr>
              <a:spLocks noChangeAspect="1"/>
            </p:cNvSpPr>
            <p:nvPr/>
          </p:nvSpPr>
          <p:spPr bwMode="blackWhite">
            <a:xfrm>
              <a:off x="2366963" y="3965865"/>
              <a:ext cx="138112" cy="87312"/>
            </a:xfrm>
            <a:custGeom>
              <a:avLst/>
              <a:gdLst>
                <a:gd name="T0" fmla="*/ 0 w 100"/>
                <a:gd name="T1" fmla="*/ 2147483647 h 49"/>
                <a:gd name="T2" fmla="*/ 2147483647 w 100"/>
                <a:gd name="T3" fmla="*/ 2147483647 h 49"/>
                <a:gd name="T4" fmla="*/ 2147483647 w 100"/>
                <a:gd name="T5" fmla="*/ 0 h 49"/>
                <a:gd name="T6" fmla="*/ 2147483647 w 100"/>
                <a:gd name="T7" fmla="*/ 2147483647 h 49"/>
                <a:gd name="T8" fmla="*/ 2147483647 w 100"/>
                <a:gd name="T9" fmla="*/ 2147483647 h 49"/>
                <a:gd name="T10" fmla="*/ 2147483647 w 100"/>
                <a:gd name="T11" fmla="*/ 2147483647 h 49"/>
                <a:gd name="T12" fmla="*/ 2147483647 w 100"/>
                <a:gd name="T13" fmla="*/ 2147483647 h 49"/>
                <a:gd name="T14" fmla="*/ 0 w 100"/>
                <a:gd name="T15" fmla="*/ 2147483647 h 49"/>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49"/>
                <a:gd name="T26" fmla="*/ 100 w 10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49">
                  <a:moveTo>
                    <a:pt x="0" y="25"/>
                  </a:moveTo>
                  <a:lnTo>
                    <a:pt x="18" y="3"/>
                  </a:lnTo>
                  <a:lnTo>
                    <a:pt x="72" y="0"/>
                  </a:lnTo>
                  <a:lnTo>
                    <a:pt x="100" y="15"/>
                  </a:lnTo>
                  <a:lnTo>
                    <a:pt x="76" y="19"/>
                  </a:lnTo>
                  <a:lnTo>
                    <a:pt x="35" y="49"/>
                  </a:lnTo>
                  <a:lnTo>
                    <a:pt x="27" y="41"/>
                  </a:lnTo>
                  <a:lnTo>
                    <a:pt x="0" y="25"/>
                  </a:lnTo>
                  <a:close/>
                </a:path>
              </a:pathLst>
            </a:custGeom>
            <a:solidFill>
              <a:srgbClr val="94AC9E"/>
            </a:solidFill>
            <a:ln w="9525">
              <a:solidFill>
                <a:srgbClr val="D8E4EC"/>
              </a:solidFill>
              <a:round/>
              <a:headEnd/>
              <a:tailEnd/>
            </a:ln>
          </p:spPr>
          <p:txBody>
            <a:bodyPr wrap="none" anchor="ctr"/>
            <a:lstStyle/>
            <a:p>
              <a:endParaRPr lang="fr-FR"/>
            </a:p>
          </p:txBody>
        </p:sp>
        <p:sp>
          <p:nvSpPr>
            <p:cNvPr id="30812" name="Freeform 90"/>
            <p:cNvSpPr>
              <a:spLocks noChangeAspect="1"/>
            </p:cNvSpPr>
            <p:nvPr/>
          </p:nvSpPr>
          <p:spPr bwMode="blackWhite">
            <a:xfrm>
              <a:off x="4757738" y="2932402"/>
              <a:ext cx="155575" cy="103188"/>
            </a:xfrm>
            <a:custGeom>
              <a:avLst/>
              <a:gdLst>
                <a:gd name="T0" fmla="*/ 0 w 109"/>
                <a:gd name="T1" fmla="*/ 2147483647 h 57"/>
                <a:gd name="T2" fmla="*/ 2147483647 w 109"/>
                <a:gd name="T3" fmla="*/ 2147483647 h 57"/>
                <a:gd name="T4" fmla="*/ 2147483647 w 109"/>
                <a:gd name="T5" fmla="*/ 2147483647 h 57"/>
                <a:gd name="T6" fmla="*/ 2147483647 w 109"/>
                <a:gd name="T7" fmla="*/ 0 h 57"/>
                <a:gd name="T8" fmla="*/ 2147483647 w 109"/>
                <a:gd name="T9" fmla="*/ 2147483647 h 57"/>
                <a:gd name="T10" fmla="*/ 2147483647 w 109"/>
                <a:gd name="T11" fmla="*/ 2147483647 h 57"/>
                <a:gd name="T12" fmla="*/ 2147483647 w 109"/>
                <a:gd name="T13" fmla="*/ 2147483647 h 57"/>
                <a:gd name="T14" fmla="*/ 2147483647 w 109"/>
                <a:gd name="T15" fmla="*/ 2147483647 h 57"/>
                <a:gd name="T16" fmla="*/ 0 w 109"/>
                <a:gd name="T17" fmla="*/ 2147483647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57"/>
                <a:gd name="T29" fmla="*/ 109 w 109"/>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57">
                  <a:moveTo>
                    <a:pt x="0" y="33"/>
                  </a:moveTo>
                  <a:lnTo>
                    <a:pt x="17" y="9"/>
                  </a:lnTo>
                  <a:lnTo>
                    <a:pt x="39" y="16"/>
                  </a:lnTo>
                  <a:lnTo>
                    <a:pt x="76" y="0"/>
                  </a:lnTo>
                  <a:lnTo>
                    <a:pt x="98" y="3"/>
                  </a:lnTo>
                  <a:lnTo>
                    <a:pt x="109" y="12"/>
                  </a:lnTo>
                  <a:lnTo>
                    <a:pt x="67" y="51"/>
                  </a:lnTo>
                  <a:lnTo>
                    <a:pt x="31" y="57"/>
                  </a:lnTo>
                  <a:lnTo>
                    <a:pt x="0" y="33"/>
                  </a:lnTo>
                  <a:close/>
                </a:path>
              </a:pathLst>
            </a:custGeom>
            <a:solidFill>
              <a:srgbClr val="FFFF99"/>
            </a:solidFill>
            <a:ln w="9525">
              <a:solidFill>
                <a:srgbClr val="C0C0C0"/>
              </a:solidFill>
              <a:round/>
              <a:headEnd/>
              <a:tailEnd/>
            </a:ln>
          </p:spPr>
          <p:txBody>
            <a:bodyPr wrap="none" anchor="ctr"/>
            <a:lstStyle/>
            <a:p>
              <a:endParaRPr lang="fr-FR"/>
            </a:p>
          </p:txBody>
        </p:sp>
        <p:sp>
          <p:nvSpPr>
            <p:cNvPr id="30813" name="Freeform 91"/>
            <p:cNvSpPr>
              <a:spLocks noChangeAspect="1"/>
            </p:cNvSpPr>
            <p:nvPr/>
          </p:nvSpPr>
          <p:spPr bwMode="blackWhite">
            <a:xfrm>
              <a:off x="3841750" y="2194215"/>
              <a:ext cx="249238" cy="146050"/>
            </a:xfrm>
            <a:custGeom>
              <a:avLst/>
              <a:gdLst>
                <a:gd name="T0" fmla="*/ 0 w 178"/>
                <a:gd name="T1" fmla="*/ 2147483647 h 83"/>
                <a:gd name="T2" fmla="*/ 2147483647 w 178"/>
                <a:gd name="T3" fmla="*/ 2147483647 h 83"/>
                <a:gd name="T4" fmla="*/ 2147483647 w 178"/>
                <a:gd name="T5" fmla="*/ 2147483647 h 83"/>
                <a:gd name="T6" fmla="*/ 2147483647 w 178"/>
                <a:gd name="T7" fmla="*/ 2147483647 h 83"/>
                <a:gd name="T8" fmla="*/ 2147483647 w 178"/>
                <a:gd name="T9" fmla="*/ 2147483647 h 83"/>
                <a:gd name="T10" fmla="*/ 2147483647 w 178"/>
                <a:gd name="T11" fmla="*/ 2147483647 h 83"/>
                <a:gd name="T12" fmla="*/ 2147483647 w 178"/>
                <a:gd name="T13" fmla="*/ 2147483647 h 83"/>
                <a:gd name="T14" fmla="*/ 2147483647 w 178"/>
                <a:gd name="T15" fmla="*/ 2147483647 h 83"/>
                <a:gd name="T16" fmla="*/ 2147483647 w 178"/>
                <a:gd name="T17" fmla="*/ 2147483647 h 83"/>
                <a:gd name="T18" fmla="*/ 2147483647 w 178"/>
                <a:gd name="T19" fmla="*/ 2147483647 h 83"/>
                <a:gd name="T20" fmla="*/ 2147483647 w 178"/>
                <a:gd name="T21" fmla="*/ 2147483647 h 83"/>
                <a:gd name="T22" fmla="*/ 2147483647 w 178"/>
                <a:gd name="T23" fmla="*/ 2147483647 h 83"/>
                <a:gd name="T24" fmla="*/ 2147483647 w 178"/>
                <a:gd name="T25" fmla="*/ 2147483647 h 83"/>
                <a:gd name="T26" fmla="*/ 2147483647 w 178"/>
                <a:gd name="T27" fmla="*/ 2147483647 h 83"/>
                <a:gd name="T28" fmla="*/ 2147483647 w 178"/>
                <a:gd name="T29" fmla="*/ 2147483647 h 83"/>
                <a:gd name="T30" fmla="*/ 2147483647 w 178"/>
                <a:gd name="T31" fmla="*/ 0 h 83"/>
                <a:gd name="T32" fmla="*/ 2147483647 w 178"/>
                <a:gd name="T33" fmla="*/ 2147483647 h 83"/>
                <a:gd name="T34" fmla="*/ 2147483647 w 178"/>
                <a:gd name="T35" fmla="*/ 2147483647 h 83"/>
                <a:gd name="T36" fmla="*/ 2147483647 w 178"/>
                <a:gd name="T37" fmla="*/ 2147483647 h 83"/>
                <a:gd name="T38" fmla="*/ 2147483647 w 178"/>
                <a:gd name="T39" fmla="*/ 2147483647 h 83"/>
                <a:gd name="T40" fmla="*/ 2147483647 w 178"/>
                <a:gd name="T41" fmla="*/ 2147483647 h 83"/>
                <a:gd name="T42" fmla="*/ 2147483647 w 178"/>
                <a:gd name="T43" fmla="*/ 2147483647 h 83"/>
                <a:gd name="T44" fmla="*/ 2147483647 w 178"/>
                <a:gd name="T45" fmla="*/ 2147483647 h 83"/>
                <a:gd name="T46" fmla="*/ 2147483647 w 178"/>
                <a:gd name="T47" fmla="*/ 2147483647 h 83"/>
                <a:gd name="T48" fmla="*/ 2147483647 w 178"/>
                <a:gd name="T49" fmla="*/ 2147483647 h 83"/>
                <a:gd name="T50" fmla="*/ 2147483647 w 178"/>
                <a:gd name="T51" fmla="*/ 2147483647 h 83"/>
                <a:gd name="T52" fmla="*/ 2147483647 w 178"/>
                <a:gd name="T53" fmla="*/ 2147483647 h 83"/>
                <a:gd name="T54" fmla="*/ 2147483647 w 178"/>
                <a:gd name="T55" fmla="*/ 2147483647 h 83"/>
                <a:gd name="T56" fmla="*/ 0 w 178"/>
                <a:gd name="T57" fmla="*/ 2147483647 h 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8"/>
                <a:gd name="T88" fmla="*/ 0 h 83"/>
                <a:gd name="T89" fmla="*/ 178 w 178"/>
                <a:gd name="T90" fmla="*/ 83 h 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8" h="83">
                  <a:moveTo>
                    <a:pt x="0" y="29"/>
                  </a:moveTo>
                  <a:lnTo>
                    <a:pt x="11" y="26"/>
                  </a:lnTo>
                  <a:lnTo>
                    <a:pt x="5" y="19"/>
                  </a:lnTo>
                  <a:lnTo>
                    <a:pt x="19" y="22"/>
                  </a:lnTo>
                  <a:lnTo>
                    <a:pt x="13" y="9"/>
                  </a:lnTo>
                  <a:lnTo>
                    <a:pt x="31" y="18"/>
                  </a:lnTo>
                  <a:lnTo>
                    <a:pt x="22" y="1"/>
                  </a:lnTo>
                  <a:lnTo>
                    <a:pt x="49" y="14"/>
                  </a:lnTo>
                  <a:lnTo>
                    <a:pt x="52" y="35"/>
                  </a:lnTo>
                  <a:lnTo>
                    <a:pt x="66" y="12"/>
                  </a:lnTo>
                  <a:lnTo>
                    <a:pt x="81" y="21"/>
                  </a:lnTo>
                  <a:lnTo>
                    <a:pt x="92" y="9"/>
                  </a:lnTo>
                  <a:lnTo>
                    <a:pt x="103" y="24"/>
                  </a:lnTo>
                  <a:lnTo>
                    <a:pt x="100" y="9"/>
                  </a:lnTo>
                  <a:lnTo>
                    <a:pt x="130" y="9"/>
                  </a:lnTo>
                  <a:lnTo>
                    <a:pt x="133" y="0"/>
                  </a:lnTo>
                  <a:lnTo>
                    <a:pt x="146" y="9"/>
                  </a:lnTo>
                  <a:lnTo>
                    <a:pt x="162" y="6"/>
                  </a:lnTo>
                  <a:lnTo>
                    <a:pt x="151" y="12"/>
                  </a:lnTo>
                  <a:lnTo>
                    <a:pt x="178" y="38"/>
                  </a:lnTo>
                  <a:lnTo>
                    <a:pt x="155" y="61"/>
                  </a:lnTo>
                  <a:lnTo>
                    <a:pt x="89" y="83"/>
                  </a:lnTo>
                  <a:lnTo>
                    <a:pt x="30" y="73"/>
                  </a:lnTo>
                  <a:lnTo>
                    <a:pt x="44" y="51"/>
                  </a:lnTo>
                  <a:lnTo>
                    <a:pt x="9" y="44"/>
                  </a:lnTo>
                  <a:lnTo>
                    <a:pt x="42" y="42"/>
                  </a:lnTo>
                  <a:lnTo>
                    <a:pt x="31" y="36"/>
                  </a:lnTo>
                  <a:lnTo>
                    <a:pt x="43" y="29"/>
                  </a:lnTo>
                  <a:lnTo>
                    <a:pt x="0" y="29"/>
                  </a:lnTo>
                  <a:close/>
                </a:path>
              </a:pathLst>
            </a:custGeom>
            <a:solidFill>
              <a:srgbClr val="94AC9E"/>
            </a:solidFill>
            <a:ln w="9525">
              <a:solidFill>
                <a:srgbClr val="D8E4EC"/>
              </a:solidFill>
              <a:round/>
              <a:headEnd/>
              <a:tailEnd/>
            </a:ln>
          </p:spPr>
          <p:txBody>
            <a:bodyPr wrap="none" anchor="ctr"/>
            <a:lstStyle/>
            <a:p>
              <a:endParaRPr lang="fr-FR"/>
            </a:p>
          </p:txBody>
        </p:sp>
        <p:sp>
          <p:nvSpPr>
            <p:cNvPr id="30814" name="Freeform 92"/>
            <p:cNvSpPr>
              <a:spLocks noChangeAspect="1"/>
            </p:cNvSpPr>
            <p:nvPr/>
          </p:nvSpPr>
          <p:spPr bwMode="blackWhite">
            <a:xfrm>
              <a:off x="5272088" y="3316577"/>
              <a:ext cx="225425" cy="260350"/>
            </a:xfrm>
            <a:custGeom>
              <a:avLst/>
              <a:gdLst>
                <a:gd name="T0" fmla="*/ 0 w 161"/>
                <a:gd name="T1" fmla="*/ 2147483647 h 147"/>
                <a:gd name="T2" fmla="*/ 2147483647 w 161"/>
                <a:gd name="T3" fmla="*/ 2147483647 h 147"/>
                <a:gd name="T4" fmla="*/ 2147483647 w 161"/>
                <a:gd name="T5" fmla="*/ 2147483647 h 147"/>
                <a:gd name="T6" fmla="*/ 2147483647 w 161"/>
                <a:gd name="T7" fmla="*/ 2147483647 h 147"/>
                <a:gd name="T8" fmla="*/ 2147483647 w 161"/>
                <a:gd name="T9" fmla="*/ 2147483647 h 147"/>
                <a:gd name="T10" fmla="*/ 2147483647 w 161"/>
                <a:gd name="T11" fmla="*/ 2147483647 h 147"/>
                <a:gd name="T12" fmla="*/ 2147483647 w 161"/>
                <a:gd name="T13" fmla="*/ 2147483647 h 147"/>
                <a:gd name="T14" fmla="*/ 2147483647 w 161"/>
                <a:gd name="T15" fmla="*/ 2147483647 h 147"/>
                <a:gd name="T16" fmla="*/ 2147483647 w 161"/>
                <a:gd name="T17" fmla="*/ 2147483647 h 147"/>
                <a:gd name="T18" fmla="*/ 2147483647 w 161"/>
                <a:gd name="T19" fmla="*/ 2147483647 h 147"/>
                <a:gd name="T20" fmla="*/ 2147483647 w 161"/>
                <a:gd name="T21" fmla="*/ 2147483647 h 147"/>
                <a:gd name="T22" fmla="*/ 2147483647 w 161"/>
                <a:gd name="T23" fmla="*/ 2147483647 h 147"/>
                <a:gd name="T24" fmla="*/ 2147483647 w 161"/>
                <a:gd name="T25" fmla="*/ 0 h 147"/>
                <a:gd name="T26" fmla="*/ 2147483647 w 161"/>
                <a:gd name="T27" fmla="*/ 2147483647 h 147"/>
                <a:gd name="T28" fmla="*/ 2147483647 w 161"/>
                <a:gd name="T29" fmla="*/ 2147483647 h 147"/>
                <a:gd name="T30" fmla="*/ 2147483647 w 161"/>
                <a:gd name="T31" fmla="*/ 2147483647 h 147"/>
                <a:gd name="T32" fmla="*/ 0 w 161"/>
                <a:gd name="T33" fmla="*/ 2147483647 h 1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
                <a:gd name="T52" fmla="*/ 0 h 147"/>
                <a:gd name="T53" fmla="*/ 161 w 161"/>
                <a:gd name="T54" fmla="*/ 147 h 1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 h="147">
                  <a:moveTo>
                    <a:pt x="0" y="72"/>
                  </a:moveTo>
                  <a:lnTo>
                    <a:pt x="8" y="92"/>
                  </a:lnTo>
                  <a:lnTo>
                    <a:pt x="80" y="126"/>
                  </a:lnTo>
                  <a:lnTo>
                    <a:pt x="81" y="137"/>
                  </a:lnTo>
                  <a:lnTo>
                    <a:pt x="99" y="145"/>
                  </a:lnTo>
                  <a:lnTo>
                    <a:pt x="128" y="147"/>
                  </a:lnTo>
                  <a:lnTo>
                    <a:pt x="152" y="133"/>
                  </a:lnTo>
                  <a:lnTo>
                    <a:pt x="161" y="131"/>
                  </a:lnTo>
                  <a:lnTo>
                    <a:pt x="139" y="89"/>
                  </a:lnTo>
                  <a:lnTo>
                    <a:pt x="110" y="64"/>
                  </a:lnTo>
                  <a:lnTo>
                    <a:pt x="124" y="26"/>
                  </a:lnTo>
                  <a:lnTo>
                    <a:pt x="111" y="21"/>
                  </a:lnTo>
                  <a:lnTo>
                    <a:pt x="100" y="0"/>
                  </a:lnTo>
                  <a:lnTo>
                    <a:pt x="63" y="1"/>
                  </a:lnTo>
                  <a:lnTo>
                    <a:pt x="45" y="15"/>
                  </a:lnTo>
                  <a:lnTo>
                    <a:pt x="39" y="51"/>
                  </a:lnTo>
                  <a:lnTo>
                    <a:pt x="0" y="72"/>
                  </a:lnTo>
                  <a:close/>
                </a:path>
              </a:pathLst>
            </a:custGeom>
            <a:solidFill>
              <a:srgbClr val="94AC9E"/>
            </a:solidFill>
            <a:ln w="9525">
              <a:solidFill>
                <a:srgbClr val="D8E4EC"/>
              </a:solidFill>
              <a:round/>
              <a:headEnd/>
              <a:tailEnd/>
            </a:ln>
          </p:spPr>
          <p:txBody>
            <a:bodyPr wrap="none" anchor="ctr"/>
            <a:lstStyle/>
            <a:p>
              <a:endParaRPr lang="fr-FR"/>
            </a:p>
          </p:txBody>
        </p:sp>
        <p:sp>
          <p:nvSpPr>
            <p:cNvPr id="30815" name="Freeform 93"/>
            <p:cNvSpPr>
              <a:spLocks noChangeAspect="1"/>
            </p:cNvSpPr>
            <p:nvPr/>
          </p:nvSpPr>
          <p:spPr bwMode="blackWhite">
            <a:xfrm>
              <a:off x="4551363" y="2987965"/>
              <a:ext cx="261937" cy="311150"/>
            </a:xfrm>
            <a:custGeom>
              <a:avLst/>
              <a:gdLst>
                <a:gd name="T0" fmla="*/ 0 w 191"/>
                <a:gd name="T1" fmla="*/ 2147483647 h 180"/>
                <a:gd name="T2" fmla="*/ 2147483647 w 191"/>
                <a:gd name="T3" fmla="*/ 2147483647 h 180"/>
                <a:gd name="T4" fmla="*/ 2147483647 w 191"/>
                <a:gd name="T5" fmla="*/ 2147483647 h 180"/>
                <a:gd name="T6" fmla="*/ 2147483647 w 191"/>
                <a:gd name="T7" fmla="*/ 2147483647 h 180"/>
                <a:gd name="T8" fmla="*/ 2147483647 w 191"/>
                <a:gd name="T9" fmla="*/ 2147483647 h 180"/>
                <a:gd name="T10" fmla="*/ 2147483647 w 191"/>
                <a:gd name="T11" fmla="*/ 0 h 180"/>
                <a:gd name="T12" fmla="*/ 2147483647 w 191"/>
                <a:gd name="T13" fmla="*/ 2147483647 h 180"/>
                <a:gd name="T14" fmla="*/ 2147483647 w 191"/>
                <a:gd name="T15" fmla="*/ 2147483647 h 180"/>
                <a:gd name="T16" fmla="*/ 2147483647 w 191"/>
                <a:gd name="T17" fmla="*/ 2147483647 h 180"/>
                <a:gd name="T18" fmla="*/ 2147483647 w 191"/>
                <a:gd name="T19" fmla="*/ 2147483647 h 180"/>
                <a:gd name="T20" fmla="*/ 2147483647 w 191"/>
                <a:gd name="T21" fmla="*/ 2147483647 h 180"/>
                <a:gd name="T22" fmla="*/ 2147483647 w 191"/>
                <a:gd name="T23" fmla="*/ 2147483647 h 180"/>
                <a:gd name="T24" fmla="*/ 2147483647 w 191"/>
                <a:gd name="T25" fmla="*/ 2147483647 h 180"/>
                <a:gd name="T26" fmla="*/ 2147483647 w 191"/>
                <a:gd name="T27" fmla="*/ 2147483647 h 180"/>
                <a:gd name="T28" fmla="*/ 2147483647 w 191"/>
                <a:gd name="T29" fmla="*/ 2147483647 h 180"/>
                <a:gd name="T30" fmla="*/ 2147483647 w 191"/>
                <a:gd name="T31" fmla="*/ 2147483647 h 180"/>
                <a:gd name="T32" fmla="*/ 2147483647 w 191"/>
                <a:gd name="T33" fmla="*/ 2147483647 h 180"/>
                <a:gd name="T34" fmla="*/ 2147483647 w 191"/>
                <a:gd name="T35" fmla="*/ 2147483647 h 180"/>
                <a:gd name="T36" fmla="*/ 2147483647 w 191"/>
                <a:gd name="T37" fmla="*/ 2147483647 h 180"/>
                <a:gd name="T38" fmla="*/ 2147483647 w 191"/>
                <a:gd name="T39" fmla="*/ 2147483647 h 180"/>
                <a:gd name="T40" fmla="*/ 2147483647 w 191"/>
                <a:gd name="T41" fmla="*/ 2147483647 h 180"/>
                <a:gd name="T42" fmla="*/ 2147483647 w 191"/>
                <a:gd name="T43" fmla="*/ 2147483647 h 180"/>
                <a:gd name="T44" fmla="*/ 0 w 191"/>
                <a:gd name="T45" fmla="*/ 2147483647 h 1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1"/>
                <a:gd name="T70" fmla="*/ 0 h 180"/>
                <a:gd name="T71" fmla="*/ 191 w 191"/>
                <a:gd name="T72" fmla="*/ 180 h 1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1" h="180">
                  <a:moveTo>
                    <a:pt x="0" y="45"/>
                  </a:moveTo>
                  <a:lnTo>
                    <a:pt x="4" y="25"/>
                  </a:lnTo>
                  <a:lnTo>
                    <a:pt x="28" y="14"/>
                  </a:lnTo>
                  <a:lnTo>
                    <a:pt x="38" y="24"/>
                  </a:lnTo>
                  <a:lnTo>
                    <a:pt x="60" y="5"/>
                  </a:lnTo>
                  <a:lnTo>
                    <a:pt x="86" y="0"/>
                  </a:lnTo>
                  <a:lnTo>
                    <a:pt x="113" y="13"/>
                  </a:lnTo>
                  <a:lnTo>
                    <a:pt x="113" y="33"/>
                  </a:lnTo>
                  <a:lnTo>
                    <a:pt x="92" y="36"/>
                  </a:lnTo>
                  <a:lnTo>
                    <a:pt x="93" y="60"/>
                  </a:lnTo>
                  <a:lnTo>
                    <a:pt x="130" y="100"/>
                  </a:lnTo>
                  <a:lnTo>
                    <a:pt x="152" y="103"/>
                  </a:lnTo>
                  <a:lnTo>
                    <a:pt x="150" y="111"/>
                  </a:lnTo>
                  <a:lnTo>
                    <a:pt x="191" y="138"/>
                  </a:lnTo>
                  <a:lnTo>
                    <a:pt x="163" y="134"/>
                  </a:lnTo>
                  <a:lnTo>
                    <a:pt x="169" y="159"/>
                  </a:lnTo>
                  <a:lnTo>
                    <a:pt x="152" y="180"/>
                  </a:lnTo>
                  <a:lnTo>
                    <a:pt x="145" y="139"/>
                  </a:lnTo>
                  <a:lnTo>
                    <a:pt x="73" y="94"/>
                  </a:lnTo>
                  <a:lnTo>
                    <a:pt x="56" y="64"/>
                  </a:lnTo>
                  <a:lnTo>
                    <a:pt x="34" y="54"/>
                  </a:lnTo>
                  <a:lnTo>
                    <a:pt x="13" y="67"/>
                  </a:lnTo>
                  <a:lnTo>
                    <a:pt x="0" y="45"/>
                  </a:lnTo>
                  <a:close/>
                </a:path>
              </a:pathLst>
            </a:custGeom>
            <a:solidFill>
              <a:srgbClr val="94AC9E"/>
            </a:solidFill>
            <a:ln w="9525">
              <a:solidFill>
                <a:srgbClr val="D8E4EC"/>
              </a:solidFill>
              <a:round/>
              <a:headEnd/>
              <a:tailEnd/>
            </a:ln>
          </p:spPr>
          <p:txBody>
            <a:bodyPr wrap="none" anchor="ctr"/>
            <a:lstStyle/>
            <a:p>
              <a:endParaRPr lang="fr-FR"/>
            </a:p>
          </p:txBody>
        </p:sp>
        <p:sp>
          <p:nvSpPr>
            <p:cNvPr id="30816" name="Freeform 94"/>
            <p:cNvSpPr>
              <a:spLocks noChangeAspect="1"/>
            </p:cNvSpPr>
            <p:nvPr/>
          </p:nvSpPr>
          <p:spPr bwMode="blackWhite">
            <a:xfrm>
              <a:off x="4584700" y="3184815"/>
              <a:ext cx="33338" cy="76200"/>
            </a:xfrm>
            <a:custGeom>
              <a:avLst/>
              <a:gdLst>
                <a:gd name="T0" fmla="*/ 0 w 23"/>
                <a:gd name="T1" fmla="*/ 2147483647 h 43"/>
                <a:gd name="T2" fmla="*/ 2147483647 w 23"/>
                <a:gd name="T3" fmla="*/ 2147483647 h 43"/>
                <a:gd name="T4" fmla="*/ 2147483647 w 23"/>
                <a:gd name="T5" fmla="*/ 2147483647 h 43"/>
                <a:gd name="T6" fmla="*/ 2147483647 w 23"/>
                <a:gd name="T7" fmla="*/ 2147483647 h 43"/>
                <a:gd name="T8" fmla="*/ 2147483647 w 23"/>
                <a:gd name="T9" fmla="*/ 0 h 43"/>
                <a:gd name="T10" fmla="*/ 0 w 23"/>
                <a:gd name="T11" fmla="*/ 2147483647 h 43"/>
                <a:gd name="T12" fmla="*/ 0 60000 65536"/>
                <a:gd name="T13" fmla="*/ 0 60000 65536"/>
                <a:gd name="T14" fmla="*/ 0 60000 65536"/>
                <a:gd name="T15" fmla="*/ 0 60000 65536"/>
                <a:gd name="T16" fmla="*/ 0 60000 65536"/>
                <a:gd name="T17" fmla="*/ 0 60000 65536"/>
                <a:gd name="T18" fmla="*/ 0 w 23"/>
                <a:gd name="T19" fmla="*/ 0 h 43"/>
                <a:gd name="T20" fmla="*/ 23 w 23"/>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3" h="43">
                  <a:moveTo>
                    <a:pt x="0" y="7"/>
                  </a:moveTo>
                  <a:lnTo>
                    <a:pt x="4" y="40"/>
                  </a:lnTo>
                  <a:lnTo>
                    <a:pt x="14" y="43"/>
                  </a:lnTo>
                  <a:lnTo>
                    <a:pt x="23" y="17"/>
                  </a:lnTo>
                  <a:lnTo>
                    <a:pt x="15" y="0"/>
                  </a:lnTo>
                  <a:lnTo>
                    <a:pt x="0" y="7"/>
                  </a:lnTo>
                  <a:close/>
                </a:path>
              </a:pathLst>
            </a:custGeom>
            <a:solidFill>
              <a:srgbClr val="94AC9E"/>
            </a:solidFill>
            <a:ln w="9525">
              <a:solidFill>
                <a:srgbClr val="D8E4EC"/>
              </a:solidFill>
              <a:round/>
              <a:headEnd/>
              <a:tailEnd/>
            </a:ln>
          </p:spPr>
          <p:txBody>
            <a:bodyPr wrap="none" anchor="ctr"/>
            <a:lstStyle/>
            <a:p>
              <a:endParaRPr lang="fr-FR"/>
            </a:p>
          </p:txBody>
        </p:sp>
        <p:sp>
          <p:nvSpPr>
            <p:cNvPr id="30817" name="Freeform 95"/>
            <p:cNvSpPr>
              <a:spLocks noChangeAspect="1"/>
            </p:cNvSpPr>
            <p:nvPr/>
          </p:nvSpPr>
          <p:spPr bwMode="blackWhite">
            <a:xfrm>
              <a:off x="4679950" y="3288002"/>
              <a:ext cx="66675" cy="47625"/>
            </a:xfrm>
            <a:custGeom>
              <a:avLst/>
              <a:gdLst>
                <a:gd name="T0" fmla="*/ 0 w 51"/>
                <a:gd name="T1" fmla="*/ 2147483647 h 28"/>
                <a:gd name="T2" fmla="*/ 2147483647 w 51"/>
                <a:gd name="T3" fmla="*/ 2147483647 h 28"/>
                <a:gd name="T4" fmla="*/ 2147483647 w 51"/>
                <a:gd name="T5" fmla="*/ 0 h 28"/>
                <a:gd name="T6" fmla="*/ 0 w 51"/>
                <a:gd name="T7" fmla="*/ 2147483647 h 28"/>
                <a:gd name="T8" fmla="*/ 0 60000 65536"/>
                <a:gd name="T9" fmla="*/ 0 60000 65536"/>
                <a:gd name="T10" fmla="*/ 0 60000 65536"/>
                <a:gd name="T11" fmla="*/ 0 60000 65536"/>
                <a:gd name="T12" fmla="*/ 0 w 51"/>
                <a:gd name="T13" fmla="*/ 0 h 28"/>
                <a:gd name="T14" fmla="*/ 51 w 51"/>
                <a:gd name="T15" fmla="*/ 28 h 28"/>
              </a:gdLst>
              <a:ahLst/>
              <a:cxnLst>
                <a:cxn ang="T8">
                  <a:pos x="T0" y="T1"/>
                </a:cxn>
                <a:cxn ang="T9">
                  <a:pos x="T2" y="T3"/>
                </a:cxn>
                <a:cxn ang="T10">
                  <a:pos x="T4" y="T5"/>
                </a:cxn>
                <a:cxn ang="T11">
                  <a:pos x="T6" y="T7"/>
                </a:cxn>
              </a:cxnLst>
              <a:rect l="T12" t="T13" r="T14" b="T15"/>
              <a:pathLst>
                <a:path w="51" h="28">
                  <a:moveTo>
                    <a:pt x="0" y="6"/>
                  </a:moveTo>
                  <a:lnTo>
                    <a:pt x="43" y="28"/>
                  </a:lnTo>
                  <a:lnTo>
                    <a:pt x="51" y="0"/>
                  </a:lnTo>
                  <a:lnTo>
                    <a:pt x="0" y="6"/>
                  </a:lnTo>
                  <a:close/>
                </a:path>
              </a:pathLst>
            </a:custGeom>
            <a:solidFill>
              <a:srgbClr val="94AC9E"/>
            </a:solidFill>
            <a:ln w="9525">
              <a:solidFill>
                <a:srgbClr val="D8E4EC"/>
              </a:solidFill>
              <a:round/>
              <a:headEnd/>
              <a:tailEnd/>
            </a:ln>
          </p:spPr>
          <p:txBody>
            <a:bodyPr wrap="none" anchor="ctr"/>
            <a:lstStyle/>
            <a:p>
              <a:endParaRPr lang="fr-FR"/>
            </a:p>
          </p:txBody>
        </p:sp>
        <p:sp>
          <p:nvSpPr>
            <p:cNvPr id="30818" name="Freeform 96"/>
            <p:cNvSpPr>
              <a:spLocks noChangeAspect="1"/>
            </p:cNvSpPr>
            <p:nvPr/>
          </p:nvSpPr>
          <p:spPr bwMode="blackWhite">
            <a:xfrm>
              <a:off x="7337425" y="3429290"/>
              <a:ext cx="55563" cy="77787"/>
            </a:xfrm>
            <a:custGeom>
              <a:avLst/>
              <a:gdLst>
                <a:gd name="T0" fmla="*/ 0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0 h 45"/>
                <a:gd name="T18" fmla="*/ 0 w 38"/>
                <a:gd name="T19" fmla="*/ 2147483647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45"/>
                <a:gd name="T32" fmla="*/ 38 w 38"/>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45">
                  <a:moveTo>
                    <a:pt x="0" y="13"/>
                  </a:moveTo>
                  <a:lnTo>
                    <a:pt x="1" y="24"/>
                  </a:lnTo>
                  <a:lnTo>
                    <a:pt x="10" y="13"/>
                  </a:lnTo>
                  <a:lnTo>
                    <a:pt x="14" y="19"/>
                  </a:lnTo>
                  <a:lnTo>
                    <a:pt x="9" y="45"/>
                  </a:lnTo>
                  <a:lnTo>
                    <a:pt x="27" y="44"/>
                  </a:lnTo>
                  <a:lnTo>
                    <a:pt x="38" y="18"/>
                  </a:lnTo>
                  <a:lnTo>
                    <a:pt x="32" y="2"/>
                  </a:lnTo>
                  <a:lnTo>
                    <a:pt x="14" y="0"/>
                  </a:lnTo>
                  <a:lnTo>
                    <a:pt x="0" y="13"/>
                  </a:lnTo>
                  <a:close/>
                </a:path>
              </a:pathLst>
            </a:custGeom>
            <a:solidFill>
              <a:srgbClr val="94AC9E"/>
            </a:solidFill>
            <a:ln w="9525">
              <a:solidFill>
                <a:srgbClr val="D8E4EC"/>
              </a:solidFill>
              <a:round/>
              <a:headEnd/>
              <a:tailEnd/>
            </a:ln>
          </p:spPr>
          <p:txBody>
            <a:bodyPr wrap="none" anchor="ctr"/>
            <a:lstStyle/>
            <a:p>
              <a:endParaRPr lang="fr-FR"/>
            </a:p>
          </p:txBody>
        </p:sp>
        <p:sp>
          <p:nvSpPr>
            <p:cNvPr id="30819" name="Freeform 97"/>
            <p:cNvSpPr>
              <a:spLocks noChangeAspect="1"/>
            </p:cNvSpPr>
            <p:nvPr/>
          </p:nvSpPr>
          <p:spPr bwMode="blackWhite">
            <a:xfrm>
              <a:off x="7369175" y="3183227"/>
              <a:ext cx="254000" cy="255588"/>
            </a:xfrm>
            <a:custGeom>
              <a:avLst/>
              <a:gdLst>
                <a:gd name="T0" fmla="*/ 0 w 182"/>
                <a:gd name="T1" fmla="*/ 2147483647 h 147"/>
                <a:gd name="T2" fmla="*/ 2147483647 w 182"/>
                <a:gd name="T3" fmla="*/ 2147483647 h 147"/>
                <a:gd name="T4" fmla="*/ 2147483647 w 182"/>
                <a:gd name="T5" fmla="*/ 2147483647 h 147"/>
                <a:gd name="T6" fmla="*/ 2147483647 w 182"/>
                <a:gd name="T7" fmla="*/ 2147483647 h 147"/>
                <a:gd name="T8" fmla="*/ 2147483647 w 182"/>
                <a:gd name="T9" fmla="*/ 2147483647 h 147"/>
                <a:gd name="T10" fmla="*/ 2147483647 w 182"/>
                <a:gd name="T11" fmla="*/ 2147483647 h 147"/>
                <a:gd name="T12" fmla="*/ 2147483647 w 182"/>
                <a:gd name="T13" fmla="*/ 2147483647 h 147"/>
                <a:gd name="T14" fmla="*/ 2147483647 w 182"/>
                <a:gd name="T15" fmla="*/ 2147483647 h 147"/>
                <a:gd name="T16" fmla="*/ 2147483647 w 182"/>
                <a:gd name="T17" fmla="*/ 2147483647 h 147"/>
                <a:gd name="T18" fmla="*/ 2147483647 w 182"/>
                <a:gd name="T19" fmla="*/ 2147483647 h 147"/>
                <a:gd name="T20" fmla="*/ 2147483647 w 182"/>
                <a:gd name="T21" fmla="*/ 0 h 147"/>
                <a:gd name="T22" fmla="*/ 2147483647 w 182"/>
                <a:gd name="T23" fmla="*/ 0 h 147"/>
                <a:gd name="T24" fmla="*/ 2147483647 w 182"/>
                <a:gd name="T25" fmla="*/ 2147483647 h 147"/>
                <a:gd name="T26" fmla="*/ 2147483647 w 182"/>
                <a:gd name="T27" fmla="*/ 2147483647 h 147"/>
                <a:gd name="T28" fmla="*/ 2147483647 w 182"/>
                <a:gd name="T29" fmla="*/ 2147483647 h 147"/>
                <a:gd name="T30" fmla="*/ 2147483647 w 182"/>
                <a:gd name="T31" fmla="*/ 2147483647 h 147"/>
                <a:gd name="T32" fmla="*/ 2147483647 w 182"/>
                <a:gd name="T33" fmla="*/ 2147483647 h 147"/>
                <a:gd name="T34" fmla="*/ 2147483647 w 182"/>
                <a:gd name="T35" fmla="*/ 2147483647 h 147"/>
                <a:gd name="T36" fmla="*/ 2147483647 w 182"/>
                <a:gd name="T37" fmla="*/ 2147483647 h 147"/>
                <a:gd name="T38" fmla="*/ 2147483647 w 182"/>
                <a:gd name="T39" fmla="*/ 2147483647 h 147"/>
                <a:gd name="T40" fmla="*/ 2147483647 w 182"/>
                <a:gd name="T41" fmla="*/ 2147483647 h 147"/>
                <a:gd name="T42" fmla="*/ 2147483647 w 182"/>
                <a:gd name="T43" fmla="*/ 2147483647 h 147"/>
                <a:gd name="T44" fmla="*/ 2147483647 w 182"/>
                <a:gd name="T45" fmla="*/ 2147483647 h 147"/>
                <a:gd name="T46" fmla="*/ 0 w 182"/>
                <a:gd name="T47" fmla="*/ 2147483647 h 1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2"/>
                <a:gd name="T73" fmla="*/ 0 h 147"/>
                <a:gd name="T74" fmla="*/ 182 w 182"/>
                <a:gd name="T75" fmla="*/ 147 h 1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2" h="147">
                  <a:moveTo>
                    <a:pt x="0" y="138"/>
                  </a:moveTo>
                  <a:lnTo>
                    <a:pt x="32" y="111"/>
                  </a:lnTo>
                  <a:lnTo>
                    <a:pt x="78" y="111"/>
                  </a:lnTo>
                  <a:lnTo>
                    <a:pt x="97" y="77"/>
                  </a:lnTo>
                  <a:lnTo>
                    <a:pt x="105" y="74"/>
                  </a:lnTo>
                  <a:lnTo>
                    <a:pt x="106" y="87"/>
                  </a:lnTo>
                  <a:lnTo>
                    <a:pt x="126" y="74"/>
                  </a:lnTo>
                  <a:lnTo>
                    <a:pt x="145" y="49"/>
                  </a:lnTo>
                  <a:lnTo>
                    <a:pt x="152" y="7"/>
                  </a:lnTo>
                  <a:lnTo>
                    <a:pt x="167" y="9"/>
                  </a:lnTo>
                  <a:lnTo>
                    <a:pt x="162" y="0"/>
                  </a:lnTo>
                  <a:lnTo>
                    <a:pt x="171" y="0"/>
                  </a:lnTo>
                  <a:lnTo>
                    <a:pt x="182" y="35"/>
                  </a:lnTo>
                  <a:lnTo>
                    <a:pt x="167" y="60"/>
                  </a:lnTo>
                  <a:lnTo>
                    <a:pt x="167" y="83"/>
                  </a:lnTo>
                  <a:lnTo>
                    <a:pt x="155" y="117"/>
                  </a:lnTo>
                  <a:lnTo>
                    <a:pt x="147" y="120"/>
                  </a:lnTo>
                  <a:lnTo>
                    <a:pt x="146" y="108"/>
                  </a:lnTo>
                  <a:lnTo>
                    <a:pt x="119" y="126"/>
                  </a:lnTo>
                  <a:lnTo>
                    <a:pt x="97" y="119"/>
                  </a:lnTo>
                  <a:lnTo>
                    <a:pt x="98" y="134"/>
                  </a:lnTo>
                  <a:lnTo>
                    <a:pt x="78" y="147"/>
                  </a:lnTo>
                  <a:lnTo>
                    <a:pt x="74" y="125"/>
                  </a:lnTo>
                  <a:lnTo>
                    <a:pt x="0" y="138"/>
                  </a:lnTo>
                  <a:close/>
                </a:path>
              </a:pathLst>
            </a:custGeom>
            <a:solidFill>
              <a:srgbClr val="94AC9E"/>
            </a:solidFill>
            <a:ln w="9525">
              <a:solidFill>
                <a:srgbClr val="D8E4EC"/>
              </a:solidFill>
              <a:round/>
              <a:headEnd/>
              <a:tailEnd/>
            </a:ln>
          </p:spPr>
          <p:txBody>
            <a:bodyPr wrap="none" anchor="ctr"/>
            <a:lstStyle/>
            <a:p>
              <a:endParaRPr lang="fr-FR"/>
            </a:p>
          </p:txBody>
        </p:sp>
        <p:sp>
          <p:nvSpPr>
            <p:cNvPr id="30820" name="Freeform 98"/>
            <p:cNvSpPr>
              <a:spLocks noChangeAspect="1"/>
            </p:cNvSpPr>
            <p:nvPr/>
          </p:nvSpPr>
          <p:spPr bwMode="blackWhite">
            <a:xfrm>
              <a:off x="7399338" y="3418177"/>
              <a:ext cx="52387" cy="44450"/>
            </a:xfrm>
            <a:custGeom>
              <a:avLst/>
              <a:gdLst>
                <a:gd name="T0" fmla="*/ 0 w 37"/>
                <a:gd name="T1" fmla="*/ 2147483647 h 28"/>
                <a:gd name="T2" fmla="*/ 2147483647 w 37"/>
                <a:gd name="T3" fmla="*/ 2147483647 h 28"/>
                <a:gd name="T4" fmla="*/ 2147483647 w 37"/>
                <a:gd name="T5" fmla="*/ 2147483647 h 28"/>
                <a:gd name="T6" fmla="*/ 2147483647 w 37"/>
                <a:gd name="T7" fmla="*/ 0 h 28"/>
                <a:gd name="T8" fmla="*/ 0 w 37"/>
                <a:gd name="T9" fmla="*/ 2147483647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4"/>
                  </a:moveTo>
                  <a:lnTo>
                    <a:pt x="13" y="28"/>
                  </a:lnTo>
                  <a:lnTo>
                    <a:pt x="34" y="17"/>
                  </a:lnTo>
                  <a:lnTo>
                    <a:pt x="37" y="0"/>
                  </a:lnTo>
                  <a:lnTo>
                    <a:pt x="0" y="14"/>
                  </a:lnTo>
                  <a:close/>
                </a:path>
              </a:pathLst>
            </a:custGeom>
            <a:solidFill>
              <a:srgbClr val="94AC9E"/>
            </a:solidFill>
            <a:ln w="9525">
              <a:solidFill>
                <a:srgbClr val="D8E4EC"/>
              </a:solidFill>
              <a:round/>
              <a:headEnd/>
              <a:tailEnd/>
            </a:ln>
          </p:spPr>
          <p:txBody>
            <a:bodyPr wrap="none" anchor="ctr"/>
            <a:lstStyle/>
            <a:p>
              <a:endParaRPr lang="fr-FR"/>
            </a:p>
          </p:txBody>
        </p:sp>
        <p:sp>
          <p:nvSpPr>
            <p:cNvPr id="30821" name="Freeform 99"/>
            <p:cNvSpPr>
              <a:spLocks noChangeAspect="1"/>
            </p:cNvSpPr>
            <p:nvPr/>
          </p:nvSpPr>
          <p:spPr bwMode="blackWhite">
            <a:xfrm>
              <a:off x="7570788" y="3045115"/>
              <a:ext cx="131762" cy="138112"/>
            </a:xfrm>
            <a:custGeom>
              <a:avLst/>
              <a:gdLst>
                <a:gd name="T0" fmla="*/ 0 w 95"/>
                <a:gd name="T1" fmla="*/ 2147483647 h 79"/>
                <a:gd name="T2" fmla="*/ 2147483647 w 95"/>
                <a:gd name="T3" fmla="*/ 2147483647 h 79"/>
                <a:gd name="T4" fmla="*/ 2147483647 w 95"/>
                <a:gd name="T5" fmla="*/ 2147483647 h 79"/>
                <a:gd name="T6" fmla="*/ 2147483647 w 95"/>
                <a:gd name="T7" fmla="*/ 2147483647 h 79"/>
                <a:gd name="T8" fmla="*/ 2147483647 w 95"/>
                <a:gd name="T9" fmla="*/ 2147483647 h 79"/>
                <a:gd name="T10" fmla="*/ 2147483647 w 95"/>
                <a:gd name="T11" fmla="*/ 2147483647 h 79"/>
                <a:gd name="T12" fmla="*/ 2147483647 w 95"/>
                <a:gd name="T13" fmla="*/ 2147483647 h 79"/>
                <a:gd name="T14" fmla="*/ 2147483647 w 95"/>
                <a:gd name="T15" fmla="*/ 2147483647 h 79"/>
                <a:gd name="T16" fmla="*/ 2147483647 w 95"/>
                <a:gd name="T17" fmla="*/ 2147483647 h 79"/>
                <a:gd name="T18" fmla="*/ 2147483647 w 95"/>
                <a:gd name="T19" fmla="*/ 2147483647 h 79"/>
                <a:gd name="T20" fmla="*/ 2147483647 w 95"/>
                <a:gd name="T21" fmla="*/ 0 h 79"/>
                <a:gd name="T22" fmla="*/ 2147483647 w 95"/>
                <a:gd name="T23" fmla="*/ 2147483647 h 79"/>
                <a:gd name="T24" fmla="*/ 2147483647 w 95"/>
                <a:gd name="T25" fmla="*/ 2147483647 h 79"/>
                <a:gd name="T26" fmla="*/ 0 w 95"/>
                <a:gd name="T27" fmla="*/ 2147483647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5"/>
                <a:gd name="T43" fmla="*/ 0 h 79"/>
                <a:gd name="T44" fmla="*/ 95 w 95"/>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5" h="79">
                  <a:moveTo>
                    <a:pt x="0" y="56"/>
                  </a:moveTo>
                  <a:lnTo>
                    <a:pt x="4" y="79"/>
                  </a:lnTo>
                  <a:lnTo>
                    <a:pt x="21" y="69"/>
                  </a:lnTo>
                  <a:lnTo>
                    <a:pt x="9" y="56"/>
                  </a:lnTo>
                  <a:lnTo>
                    <a:pt x="55" y="68"/>
                  </a:lnTo>
                  <a:lnTo>
                    <a:pt x="66" y="49"/>
                  </a:lnTo>
                  <a:lnTo>
                    <a:pt x="95" y="43"/>
                  </a:lnTo>
                  <a:lnTo>
                    <a:pt x="85" y="32"/>
                  </a:lnTo>
                  <a:lnTo>
                    <a:pt x="88" y="20"/>
                  </a:lnTo>
                  <a:lnTo>
                    <a:pt x="63" y="22"/>
                  </a:lnTo>
                  <a:lnTo>
                    <a:pt x="33" y="0"/>
                  </a:lnTo>
                  <a:lnTo>
                    <a:pt x="22" y="45"/>
                  </a:lnTo>
                  <a:lnTo>
                    <a:pt x="9" y="41"/>
                  </a:lnTo>
                  <a:lnTo>
                    <a:pt x="0" y="56"/>
                  </a:lnTo>
                  <a:close/>
                </a:path>
              </a:pathLst>
            </a:custGeom>
            <a:solidFill>
              <a:srgbClr val="94AC9E"/>
            </a:solidFill>
            <a:ln w="9525">
              <a:solidFill>
                <a:srgbClr val="D8E4EC"/>
              </a:solidFill>
              <a:round/>
              <a:headEnd/>
              <a:tailEnd/>
            </a:ln>
          </p:spPr>
          <p:txBody>
            <a:bodyPr wrap="none" anchor="ctr"/>
            <a:lstStyle/>
            <a:p>
              <a:endParaRPr lang="fr-FR"/>
            </a:p>
          </p:txBody>
        </p:sp>
        <p:sp>
          <p:nvSpPr>
            <p:cNvPr id="30822" name="Freeform 100"/>
            <p:cNvSpPr>
              <a:spLocks noChangeAspect="1"/>
            </p:cNvSpPr>
            <p:nvPr/>
          </p:nvSpPr>
          <p:spPr bwMode="blackWhite">
            <a:xfrm>
              <a:off x="7218363" y="3132427"/>
              <a:ext cx="141287" cy="168275"/>
            </a:xfrm>
            <a:custGeom>
              <a:avLst/>
              <a:gdLst>
                <a:gd name="T0" fmla="*/ 0 w 103"/>
                <a:gd name="T1" fmla="*/ 2147483647 h 100"/>
                <a:gd name="T2" fmla="*/ 2147483647 w 103"/>
                <a:gd name="T3" fmla="*/ 2147483647 h 100"/>
                <a:gd name="T4" fmla="*/ 2147483647 w 103"/>
                <a:gd name="T5" fmla="*/ 2147483647 h 100"/>
                <a:gd name="T6" fmla="*/ 2147483647 w 103"/>
                <a:gd name="T7" fmla="*/ 2147483647 h 100"/>
                <a:gd name="T8" fmla="*/ 2147483647 w 103"/>
                <a:gd name="T9" fmla="*/ 2147483647 h 100"/>
                <a:gd name="T10" fmla="*/ 2147483647 w 103"/>
                <a:gd name="T11" fmla="*/ 2147483647 h 100"/>
                <a:gd name="T12" fmla="*/ 2147483647 w 103"/>
                <a:gd name="T13" fmla="*/ 2147483647 h 100"/>
                <a:gd name="T14" fmla="*/ 2147483647 w 103"/>
                <a:gd name="T15" fmla="*/ 2147483647 h 100"/>
                <a:gd name="T16" fmla="*/ 2147483647 w 103"/>
                <a:gd name="T17" fmla="*/ 2147483647 h 100"/>
                <a:gd name="T18" fmla="*/ 2147483647 w 103"/>
                <a:gd name="T19" fmla="*/ 0 h 100"/>
                <a:gd name="T20" fmla="*/ 2147483647 w 103"/>
                <a:gd name="T21" fmla="*/ 2147483647 h 100"/>
                <a:gd name="T22" fmla="*/ 2147483647 w 103"/>
                <a:gd name="T23" fmla="*/ 2147483647 h 100"/>
                <a:gd name="T24" fmla="*/ 2147483647 w 103"/>
                <a:gd name="T25" fmla="*/ 2147483647 h 100"/>
                <a:gd name="T26" fmla="*/ 0 w 103"/>
                <a:gd name="T27" fmla="*/ 214748364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100"/>
                <a:gd name="T44" fmla="*/ 103 w 103"/>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100">
                  <a:moveTo>
                    <a:pt x="0" y="57"/>
                  </a:moveTo>
                  <a:lnTo>
                    <a:pt x="19" y="65"/>
                  </a:lnTo>
                  <a:lnTo>
                    <a:pt x="7" y="94"/>
                  </a:lnTo>
                  <a:lnTo>
                    <a:pt x="36" y="100"/>
                  </a:lnTo>
                  <a:lnTo>
                    <a:pt x="67" y="83"/>
                  </a:lnTo>
                  <a:lnTo>
                    <a:pt x="52" y="59"/>
                  </a:lnTo>
                  <a:lnTo>
                    <a:pt x="87" y="39"/>
                  </a:lnTo>
                  <a:lnTo>
                    <a:pt x="103" y="11"/>
                  </a:lnTo>
                  <a:lnTo>
                    <a:pt x="101" y="6"/>
                  </a:lnTo>
                  <a:lnTo>
                    <a:pt x="94" y="0"/>
                  </a:lnTo>
                  <a:lnTo>
                    <a:pt x="64" y="19"/>
                  </a:lnTo>
                  <a:lnTo>
                    <a:pt x="64" y="30"/>
                  </a:lnTo>
                  <a:lnTo>
                    <a:pt x="42" y="26"/>
                  </a:lnTo>
                  <a:lnTo>
                    <a:pt x="0" y="57"/>
                  </a:lnTo>
                  <a:close/>
                </a:path>
              </a:pathLst>
            </a:custGeom>
            <a:solidFill>
              <a:srgbClr val="94AC9E"/>
            </a:solidFill>
            <a:ln w="9525">
              <a:solidFill>
                <a:srgbClr val="D8E4EC"/>
              </a:solidFill>
              <a:round/>
              <a:headEnd/>
              <a:tailEnd/>
            </a:ln>
          </p:spPr>
          <p:txBody>
            <a:bodyPr wrap="none" anchor="ctr"/>
            <a:lstStyle/>
            <a:p>
              <a:endParaRPr lang="fr-FR"/>
            </a:p>
          </p:txBody>
        </p:sp>
        <p:sp>
          <p:nvSpPr>
            <p:cNvPr id="30823" name="Freeform 101"/>
            <p:cNvSpPr>
              <a:spLocks noChangeAspect="1"/>
            </p:cNvSpPr>
            <p:nvPr/>
          </p:nvSpPr>
          <p:spPr bwMode="blackWhite">
            <a:xfrm>
              <a:off x="7259638" y="3273715"/>
              <a:ext cx="76200" cy="138112"/>
            </a:xfrm>
            <a:custGeom>
              <a:avLst/>
              <a:gdLst>
                <a:gd name="T0" fmla="*/ 0 w 56"/>
                <a:gd name="T1" fmla="*/ 2147483647 h 78"/>
                <a:gd name="T2" fmla="*/ 2147483647 w 56"/>
                <a:gd name="T3" fmla="*/ 2147483647 h 78"/>
                <a:gd name="T4" fmla="*/ 2147483647 w 56"/>
                <a:gd name="T5" fmla="*/ 0 h 78"/>
                <a:gd name="T6" fmla="*/ 2147483647 w 56"/>
                <a:gd name="T7" fmla="*/ 2147483647 h 78"/>
                <a:gd name="T8" fmla="*/ 2147483647 w 56"/>
                <a:gd name="T9" fmla="*/ 2147483647 h 78"/>
                <a:gd name="T10" fmla="*/ 0 w 56"/>
                <a:gd name="T11" fmla="*/ 2147483647 h 78"/>
                <a:gd name="T12" fmla="*/ 0 60000 65536"/>
                <a:gd name="T13" fmla="*/ 0 60000 65536"/>
                <a:gd name="T14" fmla="*/ 0 60000 65536"/>
                <a:gd name="T15" fmla="*/ 0 60000 65536"/>
                <a:gd name="T16" fmla="*/ 0 60000 65536"/>
                <a:gd name="T17" fmla="*/ 0 60000 65536"/>
                <a:gd name="T18" fmla="*/ 0 w 56"/>
                <a:gd name="T19" fmla="*/ 0 h 78"/>
                <a:gd name="T20" fmla="*/ 56 w 5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56" h="78">
                  <a:moveTo>
                    <a:pt x="0" y="78"/>
                  </a:moveTo>
                  <a:lnTo>
                    <a:pt x="6" y="17"/>
                  </a:lnTo>
                  <a:lnTo>
                    <a:pt x="37" y="0"/>
                  </a:lnTo>
                  <a:lnTo>
                    <a:pt x="56" y="47"/>
                  </a:lnTo>
                  <a:lnTo>
                    <a:pt x="36" y="70"/>
                  </a:lnTo>
                  <a:lnTo>
                    <a:pt x="0" y="78"/>
                  </a:lnTo>
                  <a:close/>
                </a:path>
              </a:pathLst>
            </a:custGeom>
            <a:solidFill>
              <a:srgbClr val="94AC9E"/>
            </a:solidFill>
            <a:ln w="9525">
              <a:solidFill>
                <a:srgbClr val="D8E4EC"/>
              </a:solidFill>
              <a:round/>
              <a:headEnd/>
              <a:tailEnd/>
            </a:ln>
          </p:spPr>
          <p:txBody>
            <a:bodyPr wrap="none" anchor="ctr"/>
            <a:lstStyle/>
            <a:p>
              <a:endParaRPr lang="fr-FR"/>
            </a:p>
          </p:txBody>
        </p:sp>
        <p:sp>
          <p:nvSpPr>
            <p:cNvPr id="30824" name="Freeform 102"/>
            <p:cNvSpPr>
              <a:spLocks noChangeAspect="1"/>
            </p:cNvSpPr>
            <p:nvPr/>
          </p:nvSpPr>
          <p:spPr bwMode="blackWhite">
            <a:xfrm>
              <a:off x="6673850" y="3775365"/>
              <a:ext cx="165100" cy="234950"/>
            </a:xfrm>
            <a:custGeom>
              <a:avLst/>
              <a:gdLst>
                <a:gd name="T0" fmla="*/ 0 w 116"/>
                <a:gd name="T1" fmla="*/ 2147483647 h 136"/>
                <a:gd name="T2" fmla="*/ 2147483647 w 116"/>
                <a:gd name="T3" fmla="*/ 2147483647 h 136"/>
                <a:gd name="T4" fmla="*/ 2147483647 w 116"/>
                <a:gd name="T5" fmla="*/ 2147483647 h 136"/>
                <a:gd name="T6" fmla="*/ 2147483647 w 116"/>
                <a:gd name="T7" fmla="*/ 2147483647 h 136"/>
                <a:gd name="T8" fmla="*/ 2147483647 w 116"/>
                <a:gd name="T9" fmla="*/ 2147483647 h 136"/>
                <a:gd name="T10" fmla="*/ 2147483647 w 116"/>
                <a:gd name="T11" fmla="*/ 2147483647 h 136"/>
                <a:gd name="T12" fmla="*/ 2147483647 w 116"/>
                <a:gd name="T13" fmla="*/ 2147483647 h 136"/>
                <a:gd name="T14" fmla="*/ 2147483647 w 116"/>
                <a:gd name="T15" fmla="*/ 2147483647 h 136"/>
                <a:gd name="T16" fmla="*/ 2147483647 w 116"/>
                <a:gd name="T17" fmla="*/ 2147483647 h 136"/>
                <a:gd name="T18" fmla="*/ 2147483647 w 116"/>
                <a:gd name="T19" fmla="*/ 2147483647 h 136"/>
                <a:gd name="T20" fmla="*/ 2147483647 w 116"/>
                <a:gd name="T21" fmla="*/ 2147483647 h 136"/>
                <a:gd name="T22" fmla="*/ 2147483647 w 116"/>
                <a:gd name="T23" fmla="*/ 2147483647 h 136"/>
                <a:gd name="T24" fmla="*/ 2147483647 w 116"/>
                <a:gd name="T25" fmla="*/ 0 h 136"/>
                <a:gd name="T26" fmla="*/ 2147483647 w 116"/>
                <a:gd name="T27" fmla="*/ 0 h 136"/>
                <a:gd name="T28" fmla="*/ 2147483647 w 116"/>
                <a:gd name="T29" fmla="*/ 2147483647 h 136"/>
                <a:gd name="T30" fmla="*/ 2147483647 w 116"/>
                <a:gd name="T31" fmla="*/ 2147483647 h 136"/>
                <a:gd name="T32" fmla="*/ 0 w 116"/>
                <a:gd name="T33" fmla="*/ 2147483647 h 1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36"/>
                <a:gd name="T53" fmla="*/ 116 w 116"/>
                <a:gd name="T54" fmla="*/ 136 h 1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36">
                  <a:moveTo>
                    <a:pt x="0" y="29"/>
                  </a:moveTo>
                  <a:lnTo>
                    <a:pt x="14" y="49"/>
                  </a:lnTo>
                  <a:lnTo>
                    <a:pt x="10" y="82"/>
                  </a:lnTo>
                  <a:lnTo>
                    <a:pt x="52" y="67"/>
                  </a:lnTo>
                  <a:lnTo>
                    <a:pt x="69" y="82"/>
                  </a:lnTo>
                  <a:lnTo>
                    <a:pt x="84" y="115"/>
                  </a:lnTo>
                  <a:lnTo>
                    <a:pt x="78" y="136"/>
                  </a:lnTo>
                  <a:lnTo>
                    <a:pt x="116" y="129"/>
                  </a:lnTo>
                  <a:lnTo>
                    <a:pt x="98" y="86"/>
                  </a:lnTo>
                  <a:lnTo>
                    <a:pt x="59" y="54"/>
                  </a:lnTo>
                  <a:lnTo>
                    <a:pt x="69" y="35"/>
                  </a:lnTo>
                  <a:lnTo>
                    <a:pt x="47" y="25"/>
                  </a:lnTo>
                  <a:lnTo>
                    <a:pt x="30" y="0"/>
                  </a:lnTo>
                  <a:lnTo>
                    <a:pt x="21" y="0"/>
                  </a:lnTo>
                  <a:lnTo>
                    <a:pt x="22" y="18"/>
                  </a:lnTo>
                  <a:lnTo>
                    <a:pt x="14" y="13"/>
                  </a:lnTo>
                  <a:lnTo>
                    <a:pt x="0" y="29"/>
                  </a:lnTo>
                  <a:close/>
                </a:path>
              </a:pathLst>
            </a:custGeom>
            <a:solidFill>
              <a:srgbClr val="94AC9E"/>
            </a:solidFill>
            <a:ln w="9525">
              <a:solidFill>
                <a:srgbClr val="D8E4EC"/>
              </a:solidFill>
              <a:round/>
              <a:headEnd/>
              <a:tailEnd/>
            </a:ln>
          </p:spPr>
          <p:txBody>
            <a:bodyPr wrap="none" anchor="ctr"/>
            <a:lstStyle/>
            <a:p>
              <a:endParaRPr lang="fr-FR"/>
            </a:p>
          </p:txBody>
        </p:sp>
        <p:sp>
          <p:nvSpPr>
            <p:cNvPr id="30825" name="Freeform 103"/>
            <p:cNvSpPr>
              <a:spLocks noChangeAspect="1"/>
            </p:cNvSpPr>
            <p:nvPr/>
          </p:nvSpPr>
          <p:spPr bwMode="blackWhite">
            <a:xfrm>
              <a:off x="4524375" y="2875252"/>
              <a:ext cx="11113" cy="22225"/>
            </a:xfrm>
            <a:custGeom>
              <a:avLst/>
              <a:gdLst>
                <a:gd name="T0" fmla="*/ 0 w 9"/>
                <a:gd name="T1" fmla="*/ 2147483647 h 13"/>
                <a:gd name="T2" fmla="*/ 2147483647 w 9"/>
                <a:gd name="T3" fmla="*/ 0 h 13"/>
                <a:gd name="T4" fmla="*/ 2147483647 w 9"/>
                <a:gd name="T5" fmla="*/ 2147483647 h 13"/>
                <a:gd name="T6" fmla="*/ 0 w 9"/>
                <a:gd name="T7" fmla="*/ 2147483647 h 13"/>
                <a:gd name="T8" fmla="*/ 0 60000 65536"/>
                <a:gd name="T9" fmla="*/ 0 60000 65536"/>
                <a:gd name="T10" fmla="*/ 0 60000 65536"/>
                <a:gd name="T11" fmla="*/ 0 60000 65536"/>
                <a:gd name="T12" fmla="*/ 0 w 9"/>
                <a:gd name="T13" fmla="*/ 0 h 13"/>
                <a:gd name="T14" fmla="*/ 9 w 9"/>
                <a:gd name="T15" fmla="*/ 13 h 13"/>
              </a:gdLst>
              <a:ahLst/>
              <a:cxnLst>
                <a:cxn ang="T8">
                  <a:pos x="T0" y="T1"/>
                </a:cxn>
                <a:cxn ang="T9">
                  <a:pos x="T2" y="T3"/>
                </a:cxn>
                <a:cxn ang="T10">
                  <a:pos x="T4" y="T5"/>
                </a:cxn>
                <a:cxn ang="T11">
                  <a:pos x="T6" y="T7"/>
                </a:cxn>
              </a:cxnLst>
              <a:rect l="T12" t="T13" r="T14" b="T15"/>
              <a:pathLst>
                <a:path w="9" h="13">
                  <a:moveTo>
                    <a:pt x="0" y="10"/>
                  </a:moveTo>
                  <a:lnTo>
                    <a:pt x="6" y="0"/>
                  </a:lnTo>
                  <a:lnTo>
                    <a:pt x="9" y="13"/>
                  </a:lnTo>
                  <a:lnTo>
                    <a:pt x="0" y="10"/>
                  </a:lnTo>
                  <a:close/>
                </a:path>
              </a:pathLst>
            </a:custGeom>
            <a:solidFill>
              <a:srgbClr val="94AC9E"/>
            </a:solidFill>
            <a:ln w="9525">
              <a:solidFill>
                <a:srgbClr val="D8E4EC"/>
              </a:solidFill>
              <a:round/>
              <a:headEnd/>
              <a:tailEnd/>
            </a:ln>
          </p:spPr>
          <p:txBody>
            <a:bodyPr wrap="none" anchor="ctr"/>
            <a:lstStyle/>
            <a:p>
              <a:endParaRPr lang="fr-FR"/>
            </a:p>
          </p:txBody>
        </p:sp>
        <p:sp>
          <p:nvSpPr>
            <p:cNvPr id="30826" name="Freeform 104"/>
            <p:cNvSpPr>
              <a:spLocks noChangeAspect="1"/>
            </p:cNvSpPr>
            <p:nvPr/>
          </p:nvSpPr>
          <p:spPr bwMode="blackWhite">
            <a:xfrm>
              <a:off x="6673850" y="4234152"/>
              <a:ext cx="82550" cy="139700"/>
            </a:xfrm>
            <a:custGeom>
              <a:avLst/>
              <a:gdLst>
                <a:gd name="T0" fmla="*/ 0 w 60"/>
                <a:gd name="T1" fmla="*/ 0 h 81"/>
                <a:gd name="T2" fmla="*/ 2147483647 w 60"/>
                <a:gd name="T3" fmla="*/ 0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2147483647 h 81"/>
                <a:gd name="T14" fmla="*/ 2147483647 w 60"/>
                <a:gd name="T15" fmla="*/ 2147483647 h 81"/>
                <a:gd name="T16" fmla="*/ 0 w 60"/>
                <a:gd name="T17" fmla="*/ 0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81"/>
                <a:gd name="T29" fmla="*/ 60 w 60"/>
                <a:gd name="T30" fmla="*/ 81 h 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81">
                  <a:moveTo>
                    <a:pt x="0" y="0"/>
                  </a:moveTo>
                  <a:lnTo>
                    <a:pt x="12" y="0"/>
                  </a:lnTo>
                  <a:lnTo>
                    <a:pt x="15" y="15"/>
                  </a:lnTo>
                  <a:lnTo>
                    <a:pt x="31" y="5"/>
                  </a:lnTo>
                  <a:lnTo>
                    <a:pt x="52" y="24"/>
                  </a:lnTo>
                  <a:lnTo>
                    <a:pt x="60" y="81"/>
                  </a:lnTo>
                  <a:lnTo>
                    <a:pt x="19" y="57"/>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27" name="Freeform 105"/>
            <p:cNvSpPr>
              <a:spLocks noChangeAspect="1"/>
            </p:cNvSpPr>
            <p:nvPr/>
          </p:nvSpPr>
          <p:spPr bwMode="blackWhite">
            <a:xfrm>
              <a:off x="6883400" y="4221452"/>
              <a:ext cx="222250" cy="173038"/>
            </a:xfrm>
            <a:custGeom>
              <a:avLst/>
              <a:gdLst>
                <a:gd name="T0" fmla="*/ 0 w 156"/>
                <a:gd name="T1" fmla="*/ 2147483647 h 98"/>
                <a:gd name="T2" fmla="*/ 2147483647 w 156"/>
                <a:gd name="T3" fmla="*/ 2147483647 h 98"/>
                <a:gd name="T4" fmla="*/ 2147483647 w 156"/>
                <a:gd name="T5" fmla="*/ 2147483647 h 98"/>
                <a:gd name="T6" fmla="*/ 2147483647 w 156"/>
                <a:gd name="T7" fmla="*/ 2147483647 h 98"/>
                <a:gd name="T8" fmla="*/ 2147483647 w 156"/>
                <a:gd name="T9" fmla="*/ 2147483647 h 98"/>
                <a:gd name="T10" fmla="*/ 2147483647 w 156"/>
                <a:gd name="T11" fmla="*/ 2147483647 h 98"/>
                <a:gd name="T12" fmla="*/ 2147483647 w 156"/>
                <a:gd name="T13" fmla="*/ 2147483647 h 98"/>
                <a:gd name="T14" fmla="*/ 2147483647 w 156"/>
                <a:gd name="T15" fmla="*/ 2147483647 h 98"/>
                <a:gd name="T16" fmla="*/ 2147483647 w 156"/>
                <a:gd name="T17" fmla="*/ 0 h 98"/>
                <a:gd name="T18" fmla="*/ 2147483647 w 156"/>
                <a:gd name="T19" fmla="*/ 2147483647 h 98"/>
                <a:gd name="T20" fmla="*/ 2147483647 w 156"/>
                <a:gd name="T21" fmla="*/ 2147483647 h 98"/>
                <a:gd name="T22" fmla="*/ 2147483647 w 156"/>
                <a:gd name="T23" fmla="*/ 2147483647 h 98"/>
                <a:gd name="T24" fmla="*/ 2147483647 w 156"/>
                <a:gd name="T25" fmla="*/ 2147483647 h 98"/>
                <a:gd name="T26" fmla="*/ 2147483647 w 156"/>
                <a:gd name="T27" fmla="*/ 2147483647 h 98"/>
                <a:gd name="T28" fmla="*/ 2147483647 w 156"/>
                <a:gd name="T29" fmla="*/ 2147483647 h 98"/>
                <a:gd name="T30" fmla="*/ 0 w 156"/>
                <a:gd name="T31" fmla="*/ 2147483647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98"/>
                <a:gd name="T50" fmla="*/ 156 w 156"/>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98">
                  <a:moveTo>
                    <a:pt x="0" y="86"/>
                  </a:moveTo>
                  <a:lnTo>
                    <a:pt x="14" y="98"/>
                  </a:lnTo>
                  <a:lnTo>
                    <a:pt x="63" y="93"/>
                  </a:lnTo>
                  <a:lnTo>
                    <a:pt x="79" y="87"/>
                  </a:lnTo>
                  <a:lnTo>
                    <a:pt x="101" y="42"/>
                  </a:lnTo>
                  <a:lnTo>
                    <a:pt x="129" y="44"/>
                  </a:lnTo>
                  <a:lnTo>
                    <a:pt x="156" y="29"/>
                  </a:lnTo>
                  <a:lnTo>
                    <a:pt x="130" y="16"/>
                  </a:lnTo>
                  <a:lnTo>
                    <a:pt x="122" y="0"/>
                  </a:lnTo>
                  <a:lnTo>
                    <a:pt x="90" y="30"/>
                  </a:lnTo>
                  <a:lnTo>
                    <a:pt x="80" y="47"/>
                  </a:lnTo>
                  <a:lnTo>
                    <a:pt x="70" y="37"/>
                  </a:lnTo>
                  <a:lnTo>
                    <a:pt x="52" y="62"/>
                  </a:lnTo>
                  <a:lnTo>
                    <a:pt x="31" y="65"/>
                  </a:lnTo>
                  <a:lnTo>
                    <a:pt x="25" y="87"/>
                  </a:lnTo>
                  <a:lnTo>
                    <a:pt x="0" y="86"/>
                  </a:lnTo>
                  <a:close/>
                </a:path>
              </a:pathLst>
            </a:custGeom>
            <a:solidFill>
              <a:srgbClr val="94AC9E"/>
            </a:solidFill>
            <a:ln w="9525">
              <a:solidFill>
                <a:srgbClr val="D8E4EC"/>
              </a:solidFill>
              <a:round/>
              <a:headEnd/>
              <a:tailEnd/>
            </a:ln>
          </p:spPr>
          <p:txBody>
            <a:bodyPr wrap="none" anchor="ctr"/>
            <a:lstStyle/>
            <a:p>
              <a:endParaRPr lang="fr-FR"/>
            </a:p>
          </p:txBody>
        </p:sp>
        <p:sp>
          <p:nvSpPr>
            <p:cNvPr id="30828" name="Freeform 106"/>
            <p:cNvSpPr>
              <a:spLocks noChangeAspect="1"/>
            </p:cNvSpPr>
            <p:nvPr/>
          </p:nvSpPr>
          <p:spPr bwMode="blackWhite">
            <a:xfrm>
              <a:off x="1739900" y="3462627"/>
              <a:ext cx="682625" cy="544513"/>
            </a:xfrm>
            <a:custGeom>
              <a:avLst/>
              <a:gdLst>
                <a:gd name="T0" fmla="*/ 0 w 490"/>
                <a:gd name="T1" fmla="*/ 2147483647 h 311"/>
                <a:gd name="T2" fmla="*/ 2147483647 w 490"/>
                <a:gd name="T3" fmla="*/ 2147483647 h 311"/>
                <a:gd name="T4" fmla="*/ 2147483647 w 490"/>
                <a:gd name="T5" fmla="*/ 2147483647 h 311"/>
                <a:gd name="T6" fmla="*/ 2147483647 w 490"/>
                <a:gd name="T7" fmla="*/ 2147483647 h 311"/>
                <a:gd name="T8" fmla="*/ 2147483647 w 490"/>
                <a:gd name="T9" fmla="*/ 2147483647 h 311"/>
                <a:gd name="T10" fmla="*/ 2147483647 w 490"/>
                <a:gd name="T11" fmla="*/ 2147483647 h 311"/>
                <a:gd name="T12" fmla="*/ 2147483647 w 490"/>
                <a:gd name="T13" fmla="*/ 2147483647 h 311"/>
                <a:gd name="T14" fmla="*/ 2147483647 w 490"/>
                <a:gd name="T15" fmla="*/ 2147483647 h 311"/>
                <a:gd name="T16" fmla="*/ 2147483647 w 490"/>
                <a:gd name="T17" fmla="*/ 2147483647 h 311"/>
                <a:gd name="T18" fmla="*/ 2147483647 w 490"/>
                <a:gd name="T19" fmla="*/ 2147483647 h 311"/>
                <a:gd name="T20" fmla="*/ 2147483647 w 490"/>
                <a:gd name="T21" fmla="*/ 2147483647 h 311"/>
                <a:gd name="T22" fmla="*/ 2147483647 w 490"/>
                <a:gd name="T23" fmla="*/ 2147483647 h 311"/>
                <a:gd name="T24" fmla="*/ 2147483647 w 490"/>
                <a:gd name="T25" fmla="*/ 2147483647 h 311"/>
                <a:gd name="T26" fmla="*/ 2147483647 w 490"/>
                <a:gd name="T27" fmla="*/ 2147483647 h 311"/>
                <a:gd name="T28" fmla="*/ 2147483647 w 490"/>
                <a:gd name="T29" fmla="*/ 2147483647 h 311"/>
                <a:gd name="T30" fmla="*/ 2147483647 w 490"/>
                <a:gd name="T31" fmla="*/ 2147483647 h 311"/>
                <a:gd name="T32" fmla="*/ 2147483647 w 490"/>
                <a:gd name="T33" fmla="*/ 2147483647 h 311"/>
                <a:gd name="T34" fmla="*/ 2147483647 w 490"/>
                <a:gd name="T35" fmla="*/ 2147483647 h 311"/>
                <a:gd name="T36" fmla="*/ 2147483647 w 490"/>
                <a:gd name="T37" fmla="*/ 2147483647 h 311"/>
                <a:gd name="T38" fmla="*/ 2147483647 w 490"/>
                <a:gd name="T39" fmla="*/ 2147483647 h 311"/>
                <a:gd name="T40" fmla="*/ 2147483647 w 490"/>
                <a:gd name="T41" fmla="*/ 2147483647 h 311"/>
                <a:gd name="T42" fmla="*/ 2147483647 w 490"/>
                <a:gd name="T43" fmla="*/ 2147483647 h 311"/>
                <a:gd name="T44" fmla="*/ 2147483647 w 490"/>
                <a:gd name="T45" fmla="*/ 2147483647 h 311"/>
                <a:gd name="T46" fmla="*/ 2147483647 w 490"/>
                <a:gd name="T47" fmla="*/ 2147483647 h 311"/>
                <a:gd name="T48" fmla="*/ 2147483647 w 490"/>
                <a:gd name="T49" fmla="*/ 2147483647 h 311"/>
                <a:gd name="T50" fmla="*/ 2147483647 w 490"/>
                <a:gd name="T51" fmla="*/ 2147483647 h 311"/>
                <a:gd name="T52" fmla="*/ 2147483647 w 490"/>
                <a:gd name="T53" fmla="*/ 2147483647 h 311"/>
                <a:gd name="T54" fmla="*/ 2147483647 w 490"/>
                <a:gd name="T55" fmla="*/ 2147483647 h 311"/>
                <a:gd name="T56" fmla="*/ 2147483647 w 490"/>
                <a:gd name="T57" fmla="*/ 2147483647 h 311"/>
                <a:gd name="T58" fmla="*/ 2147483647 w 490"/>
                <a:gd name="T59" fmla="*/ 2147483647 h 311"/>
                <a:gd name="T60" fmla="*/ 2147483647 w 490"/>
                <a:gd name="T61" fmla="*/ 2147483647 h 311"/>
                <a:gd name="T62" fmla="*/ 2147483647 w 490"/>
                <a:gd name="T63" fmla="*/ 2147483647 h 311"/>
                <a:gd name="T64" fmla="*/ 2147483647 w 490"/>
                <a:gd name="T65" fmla="*/ 2147483647 h 311"/>
                <a:gd name="T66" fmla="*/ 2147483647 w 490"/>
                <a:gd name="T67" fmla="*/ 2147483647 h 311"/>
                <a:gd name="T68" fmla="*/ 2147483647 w 490"/>
                <a:gd name="T69" fmla="*/ 2147483647 h 311"/>
                <a:gd name="T70" fmla="*/ 2147483647 w 490"/>
                <a:gd name="T71" fmla="*/ 2147483647 h 311"/>
                <a:gd name="T72" fmla="*/ 2147483647 w 490"/>
                <a:gd name="T73" fmla="*/ 2147483647 h 311"/>
                <a:gd name="T74" fmla="*/ 2147483647 w 490"/>
                <a:gd name="T75" fmla="*/ 2147483647 h 311"/>
                <a:gd name="T76" fmla="*/ 2147483647 w 490"/>
                <a:gd name="T77" fmla="*/ 2147483647 h 311"/>
                <a:gd name="T78" fmla="*/ 2147483647 w 490"/>
                <a:gd name="T79" fmla="*/ 2147483647 h 311"/>
                <a:gd name="T80" fmla="*/ 2147483647 w 490"/>
                <a:gd name="T81" fmla="*/ 2147483647 h 311"/>
                <a:gd name="T82" fmla="*/ 2147483647 w 490"/>
                <a:gd name="T83" fmla="*/ 2147483647 h 311"/>
                <a:gd name="T84" fmla="*/ 2147483647 w 490"/>
                <a:gd name="T85" fmla="*/ 2147483647 h 311"/>
                <a:gd name="T86" fmla="*/ 2147483647 w 490"/>
                <a:gd name="T87" fmla="*/ 2147483647 h 311"/>
                <a:gd name="T88" fmla="*/ 2147483647 w 490"/>
                <a:gd name="T89" fmla="*/ 0 h 311"/>
                <a:gd name="T90" fmla="*/ 0 w 490"/>
                <a:gd name="T91" fmla="*/ 2147483647 h 3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0"/>
                <a:gd name="T139" fmla="*/ 0 h 311"/>
                <a:gd name="T140" fmla="*/ 490 w 490"/>
                <a:gd name="T141" fmla="*/ 311 h 3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0" h="311">
                  <a:moveTo>
                    <a:pt x="0" y="3"/>
                  </a:moveTo>
                  <a:lnTo>
                    <a:pt x="24" y="52"/>
                  </a:lnTo>
                  <a:lnTo>
                    <a:pt x="51" y="74"/>
                  </a:lnTo>
                  <a:lnTo>
                    <a:pt x="49" y="87"/>
                  </a:lnTo>
                  <a:lnTo>
                    <a:pt x="36" y="90"/>
                  </a:lnTo>
                  <a:lnTo>
                    <a:pt x="65" y="100"/>
                  </a:lnTo>
                  <a:lnTo>
                    <a:pt x="83" y="123"/>
                  </a:lnTo>
                  <a:lnTo>
                    <a:pt x="81" y="141"/>
                  </a:lnTo>
                  <a:lnTo>
                    <a:pt x="116" y="171"/>
                  </a:lnTo>
                  <a:lnTo>
                    <a:pt x="125" y="160"/>
                  </a:lnTo>
                  <a:lnTo>
                    <a:pt x="42" y="45"/>
                  </a:lnTo>
                  <a:lnTo>
                    <a:pt x="37" y="12"/>
                  </a:lnTo>
                  <a:lnTo>
                    <a:pt x="55" y="21"/>
                  </a:lnTo>
                  <a:lnTo>
                    <a:pt x="85" y="72"/>
                  </a:lnTo>
                  <a:lnTo>
                    <a:pt x="129" y="110"/>
                  </a:lnTo>
                  <a:lnTo>
                    <a:pt x="127" y="125"/>
                  </a:lnTo>
                  <a:lnTo>
                    <a:pt x="187" y="177"/>
                  </a:lnTo>
                  <a:lnTo>
                    <a:pt x="194" y="199"/>
                  </a:lnTo>
                  <a:lnTo>
                    <a:pt x="187" y="214"/>
                  </a:lnTo>
                  <a:lnTo>
                    <a:pt x="201" y="234"/>
                  </a:lnTo>
                  <a:lnTo>
                    <a:pt x="318" y="288"/>
                  </a:lnTo>
                  <a:lnTo>
                    <a:pt x="369" y="284"/>
                  </a:lnTo>
                  <a:lnTo>
                    <a:pt x="402" y="311"/>
                  </a:lnTo>
                  <a:lnTo>
                    <a:pt x="416" y="285"/>
                  </a:lnTo>
                  <a:lnTo>
                    <a:pt x="432" y="284"/>
                  </a:lnTo>
                  <a:lnTo>
                    <a:pt x="415" y="263"/>
                  </a:lnTo>
                  <a:lnTo>
                    <a:pt x="452" y="254"/>
                  </a:lnTo>
                  <a:lnTo>
                    <a:pt x="465" y="244"/>
                  </a:lnTo>
                  <a:lnTo>
                    <a:pt x="471" y="239"/>
                  </a:lnTo>
                  <a:lnTo>
                    <a:pt x="474" y="251"/>
                  </a:lnTo>
                  <a:lnTo>
                    <a:pt x="490" y="199"/>
                  </a:lnTo>
                  <a:lnTo>
                    <a:pt x="470" y="191"/>
                  </a:lnTo>
                  <a:lnTo>
                    <a:pt x="433" y="199"/>
                  </a:lnTo>
                  <a:lnTo>
                    <a:pt x="413" y="244"/>
                  </a:lnTo>
                  <a:lnTo>
                    <a:pt x="366" y="249"/>
                  </a:lnTo>
                  <a:lnTo>
                    <a:pt x="346" y="237"/>
                  </a:lnTo>
                  <a:lnTo>
                    <a:pt x="316" y="183"/>
                  </a:lnTo>
                  <a:lnTo>
                    <a:pt x="314" y="141"/>
                  </a:lnTo>
                  <a:lnTo>
                    <a:pt x="324" y="120"/>
                  </a:lnTo>
                  <a:lnTo>
                    <a:pt x="293" y="109"/>
                  </a:lnTo>
                  <a:lnTo>
                    <a:pt x="252" y="51"/>
                  </a:lnTo>
                  <a:lnTo>
                    <a:pt x="218" y="64"/>
                  </a:lnTo>
                  <a:lnTo>
                    <a:pt x="173" y="15"/>
                  </a:lnTo>
                  <a:lnTo>
                    <a:pt x="99" y="26"/>
                  </a:lnTo>
                  <a:lnTo>
                    <a:pt x="38" y="0"/>
                  </a:lnTo>
                  <a:lnTo>
                    <a:pt x="0" y="3"/>
                  </a:lnTo>
                  <a:close/>
                </a:path>
              </a:pathLst>
            </a:custGeom>
            <a:solidFill>
              <a:srgbClr val="FFCC00"/>
            </a:solidFill>
            <a:ln w="9525">
              <a:solidFill>
                <a:srgbClr val="C0C0C0"/>
              </a:solidFill>
              <a:round/>
              <a:headEnd/>
              <a:tailEnd/>
            </a:ln>
          </p:spPr>
          <p:txBody>
            <a:bodyPr wrap="none" anchor="ctr"/>
            <a:lstStyle/>
            <a:p>
              <a:endParaRPr lang="fr-FR"/>
            </a:p>
          </p:txBody>
        </p:sp>
        <p:sp>
          <p:nvSpPr>
            <p:cNvPr id="30829" name="Freeform 107"/>
            <p:cNvSpPr>
              <a:spLocks noChangeAspect="1"/>
            </p:cNvSpPr>
            <p:nvPr/>
          </p:nvSpPr>
          <p:spPr bwMode="blackWhite">
            <a:xfrm>
              <a:off x="6388100" y="2799052"/>
              <a:ext cx="719138" cy="376238"/>
            </a:xfrm>
            <a:custGeom>
              <a:avLst/>
              <a:gdLst>
                <a:gd name="T0" fmla="*/ 0 w 514"/>
                <a:gd name="T1" fmla="*/ 2147483647 h 216"/>
                <a:gd name="T2" fmla="*/ 2147483647 w 514"/>
                <a:gd name="T3" fmla="*/ 2147483647 h 216"/>
                <a:gd name="T4" fmla="*/ 2147483647 w 514"/>
                <a:gd name="T5" fmla="*/ 2147483647 h 216"/>
                <a:gd name="T6" fmla="*/ 2147483647 w 514"/>
                <a:gd name="T7" fmla="*/ 2147483647 h 216"/>
                <a:gd name="T8" fmla="*/ 2147483647 w 514"/>
                <a:gd name="T9" fmla="*/ 2147483647 h 216"/>
                <a:gd name="T10" fmla="*/ 2147483647 w 514"/>
                <a:gd name="T11" fmla="*/ 2147483647 h 216"/>
                <a:gd name="T12" fmla="*/ 2147483647 w 514"/>
                <a:gd name="T13" fmla="*/ 2147483647 h 216"/>
                <a:gd name="T14" fmla="*/ 2147483647 w 514"/>
                <a:gd name="T15" fmla="*/ 2147483647 h 216"/>
                <a:gd name="T16" fmla="*/ 2147483647 w 514"/>
                <a:gd name="T17" fmla="*/ 2147483647 h 216"/>
                <a:gd name="T18" fmla="*/ 2147483647 w 514"/>
                <a:gd name="T19" fmla="*/ 2147483647 h 216"/>
                <a:gd name="T20" fmla="*/ 2147483647 w 514"/>
                <a:gd name="T21" fmla="*/ 2147483647 h 216"/>
                <a:gd name="T22" fmla="*/ 2147483647 w 514"/>
                <a:gd name="T23" fmla="*/ 2147483647 h 216"/>
                <a:gd name="T24" fmla="*/ 2147483647 w 514"/>
                <a:gd name="T25" fmla="*/ 2147483647 h 216"/>
                <a:gd name="T26" fmla="*/ 2147483647 w 514"/>
                <a:gd name="T27" fmla="*/ 2147483647 h 216"/>
                <a:gd name="T28" fmla="*/ 2147483647 w 514"/>
                <a:gd name="T29" fmla="*/ 2147483647 h 216"/>
                <a:gd name="T30" fmla="*/ 2147483647 w 514"/>
                <a:gd name="T31" fmla="*/ 2147483647 h 216"/>
                <a:gd name="T32" fmla="*/ 2147483647 w 514"/>
                <a:gd name="T33" fmla="*/ 2147483647 h 216"/>
                <a:gd name="T34" fmla="*/ 2147483647 w 514"/>
                <a:gd name="T35" fmla="*/ 2147483647 h 216"/>
                <a:gd name="T36" fmla="*/ 2147483647 w 514"/>
                <a:gd name="T37" fmla="*/ 2147483647 h 216"/>
                <a:gd name="T38" fmla="*/ 2147483647 w 514"/>
                <a:gd name="T39" fmla="*/ 2147483647 h 216"/>
                <a:gd name="T40" fmla="*/ 2147483647 w 514"/>
                <a:gd name="T41" fmla="*/ 2147483647 h 216"/>
                <a:gd name="T42" fmla="*/ 2147483647 w 514"/>
                <a:gd name="T43" fmla="*/ 2147483647 h 216"/>
                <a:gd name="T44" fmla="*/ 2147483647 w 514"/>
                <a:gd name="T45" fmla="*/ 2147483647 h 216"/>
                <a:gd name="T46" fmla="*/ 2147483647 w 514"/>
                <a:gd name="T47" fmla="*/ 0 h 216"/>
                <a:gd name="T48" fmla="*/ 2147483647 w 514"/>
                <a:gd name="T49" fmla="*/ 2147483647 h 216"/>
                <a:gd name="T50" fmla="*/ 2147483647 w 514"/>
                <a:gd name="T51" fmla="*/ 2147483647 h 216"/>
                <a:gd name="T52" fmla="*/ 2147483647 w 514"/>
                <a:gd name="T53" fmla="*/ 2147483647 h 216"/>
                <a:gd name="T54" fmla="*/ 0 w 514"/>
                <a:gd name="T55" fmla="*/ 2147483647 h 2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4"/>
                <a:gd name="T85" fmla="*/ 0 h 216"/>
                <a:gd name="T86" fmla="*/ 514 w 514"/>
                <a:gd name="T87" fmla="*/ 216 h 2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4" h="216">
                  <a:moveTo>
                    <a:pt x="0" y="67"/>
                  </a:moveTo>
                  <a:lnTo>
                    <a:pt x="16" y="90"/>
                  </a:lnTo>
                  <a:lnTo>
                    <a:pt x="40" y="98"/>
                  </a:lnTo>
                  <a:lnTo>
                    <a:pt x="48" y="144"/>
                  </a:lnTo>
                  <a:lnTo>
                    <a:pt x="120" y="162"/>
                  </a:lnTo>
                  <a:lnTo>
                    <a:pt x="150" y="194"/>
                  </a:lnTo>
                  <a:lnTo>
                    <a:pt x="209" y="191"/>
                  </a:lnTo>
                  <a:lnTo>
                    <a:pt x="276" y="216"/>
                  </a:lnTo>
                  <a:lnTo>
                    <a:pt x="365" y="194"/>
                  </a:lnTo>
                  <a:lnTo>
                    <a:pt x="392" y="176"/>
                  </a:lnTo>
                  <a:lnTo>
                    <a:pt x="392" y="151"/>
                  </a:lnTo>
                  <a:lnTo>
                    <a:pt x="417" y="154"/>
                  </a:lnTo>
                  <a:lnTo>
                    <a:pt x="471" y="117"/>
                  </a:lnTo>
                  <a:lnTo>
                    <a:pt x="514" y="115"/>
                  </a:lnTo>
                  <a:lnTo>
                    <a:pt x="494" y="87"/>
                  </a:lnTo>
                  <a:lnTo>
                    <a:pt x="452" y="95"/>
                  </a:lnTo>
                  <a:lnTo>
                    <a:pt x="451" y="64"/>
                  </a:lnTo>
                  <a:lnTo>
                    <a:pt x="462" y="47"/>
                  </a:lnTo>
                  <a:lnTo>
                    <a:pt x="433" y="43"/>
                  </a:lnTo>
                  <a:lnTo>
                    <a:pt x="355" y="61"/>
                  </a:lnTo>
                  <a:lnTo>
                    <a:pt x="288" y="34"/>
                  </a:lnTo>
                  <a:lnTo>
                    <a:pt x="245" y="38"/>
                  </a:lnTo>
                  <a:lnTo>
                    <a:pt x="229" y="16"/>
                  </a:lnTo>
                  <a:lnTo>
                    <a:pt x="185" y="0"/>
                  </a:lnTo>
                  <a:lnTo>
                    <a:pt x="163" y="16"/>
                  </a:lnTo>
                  <a:lnTo>
                    <a:pt x="162" y="47"/>
                  </a:lnTo>
                  <a:lnTo>
                    <a:pt x="64" y="33"/>
                  </a:lnTo>
                  <a:lnTo>
                    <a:pt x="0" y="67"/>
                  </a:lnTo>
                  <a:close/>
                </a:path>
              </a:pathLst>
            </a:custGeom>
            <a:solidFill>
              <a:srgbClr val="94AC9E"/>
            </a:solidFill>
            <a:ln w="9525">
              <a:solidFill>
                <a:srgbClr val="D8E4EC"/>
              </a:solidFill>
              <a:round/>
              <a:headEnd/>
              <a:tailEnd/>
            </a:ln>
          </p:spPr>
          <p:txBody>
            <a:bodyPr wrap="none" anchor="ctr"/>
            <a:lstStyle/>
            <a:p>
              <a:endParaRPr lang="fr-FR"/>
            </a:p>
          </p:txBody>
        </p:sp>
        <p:sp>
          <p:nvSpPr>
            <p:cNvPr id="30830" name="Freeform 108"/>
            <p:cNvSpPr>
              <a:spLocks noChangeAspect="1"/>
            </p:cNvSpPr>
            <p:nvPr/>
          </p:nvSpPr>
          <p:spPr bwMode="blackWhite">
            <a:xfrm>
              <a:off x="6215063" y="3542002"/>
              <a:ext cx="180975" cy="112713"/>
            </a:xfrm>
            <a:custGeom>
              <a:avLst/>
              <a:gdLst>
                <a:gd name="T0" fmla="*/ 0 w 130"/>
                <a:gd name="T1" fmla="*/ 2147483647 h 68"/>
                <a:gd name="T2" fmla="*/ 2147483647 w 130"/>
                <a:gd name="T3" fmla="*/ 0 h 68"/>
                <a:gd name="T4" fmla="*/ 2147483647 w 130"/>
                <a:gd name="T5" fmla="*/ 2147483647 h 68"/>
                <a:gd name="T6" fmla="*/ 2147483647 w 130"/>
                <a:gd name="T7" fmla="*/ 2147483647 h 68"/>
                <a:gd name="T8" fmla="*/ 2147483647 w 130"/>
                <a:gd name="T9" fmla="*/ 2147483647 h 68"/>
                <a:gd name="T10" fmla="*/ 2147483647 w 130"/>
                <a:gd name="T11" fmla="*/ 2147483647 h 68"/>
                <a:gd name="T12" fmla="*/ 2147483647 w 130"/>
                <a:gd name="T13" fmla="*/ 2147483647 h 68"/>
                <a:gd name="T14" fmla="*/ 0 w 130"/>
                <a:gd name="T15" fmla="*/ 2147483647 h 68"/>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68"/>
                <a:gd name="T26" fmla="*/ 130 w 130"/>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68">
                  <a:moveTo>
                    <a:pt x="0" y="27"/>
                  </a:moveTo>
                  <a:lnTo>
                    <a:pt x="16" y="0"/>
                  </a:lnTo>
                  <a:lnTo>
                    <a:pt x="68" y="17"/>
                  </a:lnTo>
                  <a:lnTo>
                    <a:pt x="96" y="43"/>
                  </a:lnTo>
                  <a:lnTo>
                    <a:pt x="130" y="43"/>
                  </a:lnTo>
                  <a:lnTo>
                    <a:pt x="129" y="68"/>
                  </a:lnTo>
                  <a:lnTo>
                    <a:pt x="44" y="52"/>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831" name="Freeform 109"/>
            <p:cNvSpPr>
              <a:spLocks noChangeAspect="1"/>
            </p:cNvSpPr>
            <p:nvPr/>
          </p:nvSpPr>
          <p:spPr bwMode="blackWhite">
            <a:xfrm>
              <a:off x="4475163" y="2756190"/>
              <a:ext cx="82550" cy="100012"/>
            </a:xfrm>
            <a:custGeom>
              <a:avLst/>
              <a:gdLst>
                <a:gd name="T0" fmla="*/ 0 w 59"/>
                <a:gd name="T1" fmla="*/ 2147483647 h 54"/>
                <a:gd name="T2" fmla="*/ 2147483647 w 59"/>
                <a:gd name="T3" fmla="*/ 2147483647 h 54"/>
                <a:gd name="T4" fmla="*/ 2147483647 w 59"/>
                <a:gd name="T5" fmla="*/ 2147483647 h 54"/>
                <a:gd name="T6" fmla="*/ 2147483647 w 59"/>
                <a:gd name="T7" fmla="*/ 2147483647 h 54"/>
                <a:gd name="T8" fmla="*/ 2147483647 w 59"/>
                <a:gd name="T9" fmla="*/ 2147483647 h 54"/>
                <a:gd name="T10" fmla="*/ 2147483647 w 59"/>
                <a:gd name="T11" fmla="*/ 0 h 54"/>
                <a:gd name="T12" fmla="*/ 2147483647 w 59"/>
                <a:gd name="T13" fmla="*/ 0 h 54"/>
                <a:gd name="T14" fmla="*/ 2147483647 w 59"/>
                <a:gd name="T15" fmla="*/ 2147483647 h 54"/>
                <a:gd name="T16" fmla="*/ 2147483647 w 59"/>
                <a:gd name="T17" fmla="*/ 2147483647 h 54"/>
                <a:gd name="T18" fmla="*/ 2147483647 w 59"/>
                <a:gd name="T19" fmla="*/ 2147483647 h 54"/>
                <a:gd name="T20" fmla="*/ 2147483647 w 59"/>
                <a:gd name="T21" fmla="*/ 2147483647 h 54"/>
                <a:gd name="T22" fmla="*/ 0 w 59"/>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54"/>
                <a:gd name="T38" fmla="*/ 59 w 59"/>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54">
                  <a:moveTo>
                    <a:pt x="0" y="41"/>
                  </a:moveTo>
                  <a:lnTo>
                    <a:pt x="23" y="35"/>
                  </a:lnTo>
                  <a:lnTo>
                    <a:pt x="11" y="28"/>
                  </a:lnTo>
                  <a:lnTo>
                    <a:pt x="22" y="9"/>
                  </a:lnTo>
                  <a:lnTo>
                    <a:pt x="32" y="21"/>
                  </a:lnTo>
                  <a:lnTo>
                    <a:pt x="32" y="0"/>
                  </a:lnTo>
                  <a:lnTo>
                    <a:pt x="59" y="0"/>
                  </a:lnTo>
                  <a:lnTo>
                    <a:pt x="55" y="21"/>
                  </a:lnTo>
                  <a:lnTo>
                    <a:pt x="40" y="29"/>
                  </a:lnTo>
                  <a:lnTo>
                    <a:pt x="40" y="54"/>
                  </a:lnTo>
                  <a:lnTo>
                    <a:pt x="24" y="39"/>
                  </a:lnTo>
                  <a:lnTo>
                    <a:pt x="0" y="41"/>
                  </a:lnTo>
                  <a:close/>
                </a:path>
              </a:pathLst>
            </a:custGeom>
            <a:solidFill>
              <a:srgbClr val="94AC9E"/>
            </a:solidFill>
            <a:ln w="9525">
              <a:solidFill>
                <a:srgbClr val="D8E4EC"/>
              </a:solidFill>
              <a:round/>
              <a:headEnd/>
              <a:tailEnd/>
            </a:ln>
          </p:spPr>
          <p:txBody>
            <a:bodyPr wrap="none" anchor="ctr"/>
            <a:lstStyle/>
            <a:p>
              <a:endParaRPr lang="fr-FR"/>
            </a:p>
          </p:txBody>
        </p:sp>
        <p:sp>
          <p:nvSpPr>
            <p:cNvPr id="30832" name="Freeform 110"/>
            <p:cNvSpPr>
              <a:spLocks noChangeAspect="1"/>
            </p:cNvSpPr>
            <p:nvPr/>
          </p:nvSpPr>
          <p:spPr bwMode="blackWhite">
            <a:xfrm>
              <a:off x="2414588" y="3992852"/>
              <a:ext cx="90487" cy="115888"/>
            </a:xfrm>
            <a:custGeom>
              <a:avLst/>
              <a:gdLst>
                <a:gd name="T0" fmla="*/ 0 w 65"/>
                <a:gd name="T1" fmla="*/ 2147483647 h 68"/>
                <a:gd name="T2" fmla="*/ 2147483647 w 65"/>
                <a:gd name="T3" fmla="*/ 2147483647 h 68"/>
                <a:gd name="T4" fmla="*/ 2147483647 w 65"/>
                <a:gd name="T5" fmla="*/ 2147483647 h 68"/>
                <a:gd name="T6" fmla="*/ 2147483647 w 65"/>
                <a:gd name="T7" fmla="*/ 0 h 68"/>
                <a:gd name="T8" fmla="*/ 2147483647 w 65"/>
                <a:gd name="T9" fmla="*/ 2147483647 h 68"/>
                <a:gd name="T10" fmla="*/ 0 w 65"/>
                <a:gd name="T11" fmla="*/ 2147483647 h 68"/>
                <a:gd name="T12" fmla="*/ 0 60000 65536"/>
                <a:gd name="T13" fmla="*/ 0 60000 65536"/>
                <a:gd name="T14" fmla="*/ 0 60000 65536"/>
                <a:gd name="T15" fmla="*/ 0 60000 65536"/>
                <a:gd name="T16" fmla="*/ 0 60000 65536"/>
                <a:gd name="T17" fmla="*/ 0 60000 65536"/>
                <a:gd name="T18" fmla="*/ 0 w 65"/>
                <a:gd name="T19" fmla="*/ 0 h 68"/>
                <a:gd name="T20" fmla="*/ 65 w 65"/>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65" h="68">
                  <a:moveTo>
                    <a:pt x="0" y="34"/>
                  </a:moveTo>
                  <a:lnTo>
                    <a:pt x="26" y="67"/>
                  </a:lnTo>
                  <a:lnTo>
                    <a:pt x="59" y="68"/>
                  </a:lnTo>
                  <a:lnTo>
                    <a:pt x="65" y="0"/>
                  </a:lnTo>
                  <a:lnTo>
                    <a:pt x="41" y="4"/>
                  </a:lnTo>
                  <a:lnTo>
                    <a:pt x="0" y="34"/>
                  </a:lnTo>
                  <a:close/>
                </a:path>
              </a:pathLst>
            </a:custGeom>
            <a:solidFill>
              <a:srgbClr val="94AC9E"/>
            </a:solidFill>
            <a:ln w="9525">
              <a:solidFill>
                <a:srgbClr val="D8E4EC"/>
              </a:solidFill>
              <a:round/>
              <a:headEnd/>
              <a:tailEnd/>
            </a:ln>
          </p:spPr>
          <p:txBody>
            <a:bodyPr wrap="none" anchor="ctr"/>
            <a:lstStyle/>
            <a:p>
              <a:endParaRPr lang="fr-FR"/>
            </a:p>
          </p:txBody>
        </p:sp>
        <p:sp>
          <p:nvSpPr>
            <p:cNvPr id="30833" name="Freeform 111"/>
            <p:cNvSpPr>
              <a:spLocks noChangeAspect="1"/>
            </p:cNvSpPr>
            <p:nvPr/>
          </p:nvSpPr>
          <p:spPr bwMode="blackWhite">
            <a:xfrm>
              <a:off x="5775325" y="3327690"/>
              <a:ext cx="381000" cy="411162"/>
            </a:xfrm>
            <a:custGeom>
              <a:avLst/>
              <a:gdLst>
                <a:gd name="T0" fmla="*/ 0 w 272"/>
                <a:gd name="T1" fmla="*/ 2147483647 h 237"/>
                <a:gd name="T2" fmla="*/ 2147483647 w 272"/>
                <a:gd name="T3" fmla="*/ 2147483647 h 237"/>
                <a:gd name="T4" fmla="*/ 2147483647 w 272"/>
                <a:gd name="T5" fmla="*/ 2147483647 h 237"/>
                <a:gd name="T6" fmla="*/ 2147483647 w 272"/>
                <a:gd name="T7" fmla="*/ 2147483647 h 237"/>
                <a:gd name="T8" fmla="*/ 2147483647 w 272"/>
                <a:gd name="T9" fmla="*/ 2147483647 h 237"/>
                <a:gd name="T10" fmla="*/ 2147483647 w 272"/>
                <a:gd name="T11" fmla="*/ 2147483647 h 237"/>
                <a:gd name="T12" fmla="*/ 2147483647 w 272"/>
                <a:gd name="T13" fmla="*/ 2147483647 h 237"/>
                <a:gd name="T14" fmla="*/ 2147483647 w 272"/>
                <a:gd name="T15" fmla="*/ 2147483647 h 237"/>
                <a:gd name="T16" fmla="*/ 2147483647 w 272"/>
                <a:gd name="T17" fmla="*/ 2147483647 h 237"/>
                <a:gd name="T18" fmla="*/ 2147483647 w 272"/>
                <a:gd name="T19" fmla="*/ 2147483647 h 237"/>
                <a:gd name="T20" fmla="*/ 2147483647 w 272"/>
                <a:gd name="T21" fmla="*/ 2147483647 h 237"/>
                <a:gd name="T22" fmla="*/ 2147483647 w 272"/>
                <a:gd name="T23" fmla="*/ 0 h 237"/>
                <a:gd name="T24" fmla="*/ 2147483647 w 272"/>
                <a:gd name="T25" fmla="*/ 2147483647 h 237"/>
                <a:gd name="T26" fmla="*/ 2147483647 w 272"/>
                <a:gd name="T27" fmla="*/ 2147483647 h 237"/>
                <a:gd name="T28" fmla="*/ 2147483647 w 272"/>
                <a:gd name="T29" fmla="*/ 2147483647 h 237"/>
                <a:gd name="T30" fmla="*/ 2147483647 w 272"/>
                <a:gd name="T31" fmla="*/ 2147483647 h 237"/>
                <a:gd name="T32" fmla="*/ 2147483647 w 272"/>
                <a:gd name="T33" fmla="*/ 2147483647 h 237"/>
                <a:gd name="T34" fmla="*/ 2147483647 w 272"/>
                <a:gd name="T35" fmla="*/ 2147483647 h 237"/>
                <a:gd name="T36" fmla="*/ 2147483647 w 272"/>
                <a:gd name="T37" fmla="*/ 2147483647 h 237"/>
                <a:gd name="T38" fmla="*/ 2147483647 w 272"/>
                <a:gd name="T39" fmla="*/ 2147483647 h 237"/>
                <a:gd name="T40" fmla="*/ 2147483647 w 272"/>
                <a:gd name="T41" fmla="*/ 2147483647 h 237"/>
                <a:gd name="T42" fmla="*/ 2147483647 w 272"/>
                <a:gd name="T43" fmla="*/ 2147483647 h 237"/>
                <a:gd name="T44" fmla="*/ 2147483647 w 272"/>
                <a:gd name="T45" fmla="*/ 2147483647 h 237"/>
                <a:gd name="T46" fmla="*/ 2147483647 w 272"/>
                <a:gd name="T47" fmla="*/ 2147483647 h 237"/>
                <a:gd name="T48" fmla="*/ 2147483647 w 272"/>
                <a:gd name="T49" fmla="*/ 2147483647 h 237"/>
                <a:gd name="T50" fmla="*/ 2147483647 w 272"/>
                <a:gd name="T51" fmla="*/ 2147483647 h 237"/>
                <a:gd name="T52" fmla="*/ 2147483647 w 272"/>
                <a:gd name="T53" fmla="*/ 2147483647 h 237"/>
                <a:gd name="T54" fmla="*/ 2147483647 w 272"/>
                <a:gd name="T55" fmla="*/ 2147483647 h 237"/>
                <a:gd name="T56" fmla="*/ 0 w 272"/>
                <a:gd name="T57" fmla="*/ 2147483647 h 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2"/>
                <a:gd name="T88" fmla="*/ 0 h 237"/>
                <a:gd name="T89" fmla="*/ 272 w 272"/>
                <a:gd name="T90" fmla="*/ 237 h 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2" h="237">
                  <a:moveTo>
                    <a:pt x="0" y="130"/>
                  </a:moveTo>
                  <a:lnTo>
                    <a:pt x="25" y="138"/>
                  </a:lnTo>
                  <a:lnTo>
                    <a:pt x="85" y="130"/>
                  </a:lnTo>
                  <a:lnTo>
                    <a:pt x="97" y="107"/>
                  </a:lnTo>
                  <a:lnTo>
                    <a:pt x="136" y="93"/>
                  </a:lnTo>
                  <a:lnTo>
                    <a:pt x="141" y="73"/>
                  </a:lnTo>
                  <a:lnTo>
                    <a:pt x="154" y="67"/>
                  </a:lnTo>
                  <a:lnTo>
                    <a:pt x="148" y="57"/>
                  </a:lnTo>
                  <a:lnTo>
                    <a:pt x="163" y="56"/>
                  </a:lnTo>
                  <a:lnTo>
                    <a:pt x="173" y="36"/>
                  </a:lnTo>
                  <a:lnTo>
                    <a:pt x="168" y="15"/>
                  </a:lnTo>
                  <a:lnTo>
                    <a:pt x="223" y="0"/>
                  </a:lnTo>
                  <a:lnTo>
                    <a:pt x="272" y="31"/>
                  </a:lnTo>
                  <a:lnTo>
                    <a:pt x="259" y="43"/>
                  </a:lnTo>
                  <a:lnTo>
                    <a:pt x="212" y="43"/>
                  </a:lnTo>
                  <a:lnTo>
                    <a:pt x="212" y="70"/>
                  </a:lnTo>
                  <a:lnTo>
                    <a:pt x="234" y="87"/>
                  </a:lnTo>
                  <a:lnTo>
                    <a:pt x="222" y="95"/>
                  </a:lnTo>
                  <a:lnTo>
                    <a:pt x="225" y="110"/>
                  </a:lnTo>
                  <a:lnTo>
                    <a:pt x="176" y="165"/>
                  </a:lnTo>
                  <a:lnTo>
                    <a:pt x="156" y="163"/>
                  </a:lnTo>
                  <a:lnTo>
                    <a:pt x="141" y="177"/>
                  </a:lnTo>
                  <a:lnTo>
                    <a:pt x="166" y="226"/>
                  </a:lnTo>
                  <a:lnTo>
                    <a:pt x="129" y="226"/>
                  </a:lnTo>
                  <a:lnTo>
                    <a:pt x="116" y="237"/>
                  </a:lnTo>
                  <a:lnTo>
                    <a:pt x="88" y="208"/>
                  </a:lnTo>
                  <a:lnTo>
                    <a:pt x="13" y="213"/>
                  </a:lnTo>
                  <a:lnTo>
                    <a:pt x="38" y="178"/>
                  </a:lnTo>
                  <a:lnTo>
                    <a:pt x="0" y="130"/>
                  </a:lnTo>
                  <a:close/>
                </a:path>
              </a:pathLst>
            </a:custGeom>
            <a:solidFill>
              <a:srgbClr val="94AC9E"/>
            </a:solidFill>
            <a:ln w="9525">
              <a:solidFill>
                <a:srgbClr val="D8E4EC"/>
              </a:solidFill>
              <a:round/>
              <a:headEnd/>
              <a:tailEnd/>
            </a:ln>
          </p:spPr>
          <p:txBody>
            <a:bodyPr wrap="none" anchor="ctr"/>
            <a:lstStyle/>
            <a:p>
              <a:endParaRPr lang="fr-FR"/>
            </a:p>
          </p:txBody>
        </p:sp>
        <p:sp>
          <p:nvSpPr>
            <p:cNvPr id="30834" name="Freeform 112"/>
            <p:cNvSpPr>
              <a:spLocks noChangeAspect="1"/>
            </p:cNvSpPr>
            <p:nvPr/>
          </p:nvSpPr>
          <p:spPr bwMode="blackWhite">
            <a:xfrm>
              <a:off x="2511425" y="4148427"/>
              <a:ext cx="127000" cy="69850"/>
            </a:xfrm>
            <a:custGeom>
              <a:avLst/>
              <a:gdLst>
                <a:gd name="T0" fmla="*/ 0 w 92"/>
                <a:gd name="T1" fmla="*/ 2147483647 h 41"/>
                <a:gd name="T2" fmla="*/ 2147483647 w 92"/>
                <a:gd name="T3" fmla="*/ 0 h 41"/>
                <a:gd name="T4" fmla="*/ 2147483647 w 92"/>
                <a:gd name="T5" fmla="*/ 2147483647 h 41"/>
                <a:gd name="T6" fmla="*/ 2147483647 w 92"/>
                <a:gd name="T7" fmla="*/ 2147483647 h 41"/>
                <a:gd name="T8" fmla="*/ 2147483647 w 92"/>
                <a:gd name="T9" fmla="*/ 2147483647 h 41"/>
                <a:gd name="T10" fmla="*/ 2147483647 w 92"/>
                <a:gd name="T11" fmla="*/ 2147483647 h 41"/>
                <a:gd name="T12" fmla="*/ 2147483647 w 92"/>
                <a:gd name="T13" fmla="*/ 2147483647 h 41"/>
                <a:gd name="T14" fmla="*/ 2147483647 w 92"/>
                <a:gd name="T15" fmla="*/ 2147483647 h 41"/>
                <a:gd name="T16" fmla="*/ 2147483647 w 92"/>
                <a:gd name="T17" fmla="*/ 2147483647 h 41"/>
                <a:gd name="T18" fmla="*/ 2147483647 w 92"/>
                <a:gd name="T19" fmla="*/ 2147483647 h 41"/>
                <a:gd name="T20" fmla="*/ 2147483647 w 92"/>
                <a:gd name="T21" fmla="*/ 2147483647 h 41"/>
                <a:gd name="T22" fmla="*/ 0 w 92"/>
                <a:gd name="T23" fmla="*/ 2147483647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
                <a:gd name="T37" fmla="*/ 0 h 41"/>
                <a:gd name="T38" fmla="*/ 92 w 92"/>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 h="41">
                  <a:moveTo>
                    <a:pt x="0" y="22"/>
                  </a:moveTo>
                  <a:lnTo>
                    <a:pt x="8" y="0"/>
                  </a:lnTo>
                  <a:lnTo>
                    <a:pt x="26" y="14"/>
                  </a:lnTo>
                  <a:lnTo>
                    <a:pt x="62" y="1"/>
                  </a:lnTo>
                  <a:lnTo>
                    <a:pt x="92" y="16"/>
                  </a:lnTo>
                  <a:lnTo>
                    <a:pt x="84" y="40"/>
                  </a:lnTo>
                  <a:lnTo>
                    <a:pt x="81" y="20"/>
                  </a:lnTo>
                  <a:lnTo>
                    <a:pt x="62" y="13"/>
                  </a:lnTo>
                  <a:lnTo>
                    <a:pt x="44" y="25"/>
                  </a:lnTo>
                  <a:lnTo>
                    <a:pt x="48" y="35"/>
                  </a:lnTo>
                  <a:lnTo>
                    <a:pt x="40" y="41"/>
                  </a:lnTo>
                  <a:lnTo>
                    <a:pt x="0" y="22"/>
                  </a:lnTo>
                  <a:close/>
                </a:path>
              </a:pathLst>
            </a:custGeom>
            <a:solidFill>
              <a:srgbClr val="94AC9E"/>
            </a:solidFill>
            <a:ln w="9525">
              <a:solidFill>
                <a:srgbClr val="D8E4EC"/>
              </a:solidFill>
              <a:round/>
              <a:headEnd/>
              <a:tailEnd/>
            </a:ln>
          </p:spPr>
          <p:txBody>
            <a:bodyPr wrap="none" anchor="ctr"/>
            <a:lstStyle/>
            <a:p>
              <a:endParaRPr lang="fr-FR"/>
            </a:p>
          </p:txBody>
        </p:sp>
        <p:sp>
          <p:nvSpPr>
            <p:cNvPr id="30835" name="Freeform 113"/>
            <p:cNvSpPr>
              <a:spLocks noChangeAspect="1"/>
            </p:cNvSpPr>
            <p:nvPr/>
          </p:nvSpPr>
          <p:spPr bwMode="blackWhite">
            <a:xfrm>
              <a:off x="7599363" y="4488152"/>
              <a:ext cx="225425" cy="223838"/>
            </a:xfrm>
            <a:custGeom>
              <a:avLst/>
              <a:gdLst>
                <a:gd name="T0" fmla="*/ 0 w 160"/>
                <a:gd name="T1" fmla="*/ 0 h 127"/>
                <a:gd name="T2" fmla="*/ 2147483647 w 160"/>
                <a:gd name="T3" fmla="*/ 2147483647 h 127"/>
                <a:gd name="T4" fmla="*/ 2147483647 w 160"/>
                <a:gd name="T5" fmla="*/ 2147483647 h 127"/>
                <a:gd name="T6" fmla="*/ 2147483647 w 160"/>
                <a:gd name="T7" fmla="*/ 2147483647 h 127"/>
                <a:gd name="T8" fmla="*/ 2147483647 w 160"/>
                <a:gd name="T9" fmla="*/ 2147483647 h 127"/>
                <a:gd name="T10" fmla="*/ 2147483647 w 160"/>
                <a:gd name="T11" fmla="*/ 2147483647 h 127"/>
                <a:gd name="T12" fmla="*/ 2147483647 w 160"/>
                <a:gd name="T13" fmla="*/ 2147483647 h 127"/>
                <a:gd name="T14" fmla="*/ 2147483647 w 160"/>
                <a:gd name="T15" fmla="*/ 2147483647 h 127"/>
                <a:gd name="T16" fmla="*/ 2147483647 w 160"/>
                <a:gd name="T17" fmla="*/ 2147483647 h 127"/>
                <a:gd name="T18" fmla="*/ 2147483647 w 160"/>
                <a:gd name="T19" fmla="*/ 2147483647 h 127"/>
                <a:gd name="T20" fmla="*/ 2147483647 w 160"/>
                <a:gd name="T21" fmla="*/ 2147483647 h 127"/>
                <a:gd name="T22" fmla="*/ 0 w 160"/>
                <a:gd name="T23" fmla="*/ 0 h 1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27"/>
                <a:gd name="T38" fmla="*/ 160 w 160"/>
                <a:gd name="T39" fmla="*/ 127 h 1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27">
                  <a:moveTo>
                    <a:pt x="0" y="0"/>
                  </a:moveTo>
                  <a:lnTo>
                    <a:pt x="2" y="105"/>
                  </a:lnTo>
                  <a:lnTo>
                    <a:pt x="28" y="109"/>
                  </a:lnTo>
                  <a:lnTo>
                    <a:pt x="54" y="81"/>
                  </a:lnTo>
                  <a:lnTo>
                    <a:pt x="83" y="94"/>
                  </a:lnTo>
                  <a:lnTo>
                    <a:pt x="110" y="122"/>
                  </a:lnTo>
                  <a:lnTo>
                    <a:pt x="160" y="127"/>
                  </a:lnTo>
                  <a:lnTo>
                    <a:pt x="103" y="79"/>
                  </a:lnTo>
                  <a:lnTo>
                    <a:pt x="107" y="57"/>
                  </a:lnTo>
                  <a:lnTo>
                    <a:pt x="79" y="49"/>
                  </a:lnTo>
                  <a:lnTo>
                    <a:pt x="53" y="2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36" name="Freeform 114"/>
            <p:cNvSpPr>
              <a:spLocks noChangeAspect="1"/>
            </p:cNvSpPr>
            <p:nvPr/>
          </p:nvSpPr>
          <p:spPr bwMode="blackWhite">
            <a:xfrm>
              <a:off x="7762875" y="4538952"/>
              <a:ext cx="90488" cy="60325"/>
            </a:xfrm>
            <a:custGeom>
              <a:avLst/>
              <a:gdLst>
                <a:gd name="T0" fmla="*/ 0 w 66"/>
                <a:gd name="T1" fmla="*/ 2147483647 h 34"/>
                <a:gd name="T2" fmla="*/ 2147483647 w 66"/>
                <a:gd name="T3" fmla="*/ 2147483647 h 34"/>
                <a:gd name="T4" fmla="*/ 2147483647 w 66"/>
                <a:gd name="T5" fmla="*/ 2147483647 h 34"/>
                <a:gd name="T6" fmla="*/ 2147483647 w 66"/>
                <a:gd name="T7" fmla="*/ 0 h 34"/>
                <a:gd name="T8" fmla="*/ 2147483647 w 66"/>
                <a:gd name="T9" fmla="*/ 2147483647 h 34"/>
                <a:gd name="T10" fmla="*/ 0 w 66"/>
                <a:gd name="T11" fmla="*/ 2147483647 h 34"/>
                <a:gd name="T12" fmla="*/ 0 60000 65536"/>
                <a:gd name="T13" fmla="*/ 0 60000 65536"/>
                <a:gd name="T14" fmla="*/ 0 60000 65536"/>
                <a:gd name="T15" fmla="*/ 0 60000 65536"/>
                <a:gd name="T16" fmla="*/ 0 60000 65536"/>
                <a:gd name="T17" fmla="*/ 0 60000 65536"/>
                <a:gd name="T18" fmla="*/ 0 w 66"/>
                <a:gd name="T19" fmla="*/ 0 h 34"/>
                <a:gd name="T20" fmla="*/ 66 w 6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66" h="34">
                  <a:moveTo>
                    <a:pt x="0" y="22"/>
                  </a:moveTo>
                  <a:lnTo>
                    <a:pt x="38" y="34"/>
                  </a:lnTo>
                  <a:lnTo>
                    <a:pt x="66" y="11"/>
                  </a:lnTo>
                  <a:lnTo>
                    <a:pt x="56" y="0"/>
                  </a:lnTo>
                  <a:lnTo>
                    <a:pt x="46" y="13"/>
                  </a:lnTo>
                  <a:lnTo>
                    <a:pt x="0" y="22"/>
                  </a:lnTo>
                  <a:close/>
                </a:path>
              </a:pathLst>
            </a:custGeom>
            <a:solidFill>
              <a:srgbClr val="94AC9E"/>
            </a:solidFill>
            <a:ln w="9525">
              <a:solidFill>
                <a:srgbClr val="D8E4EC"/>
              </a:solidFill>
              <a:round/>
              <a:headEnd/>
              <a:tailEnd/>
            </a:ln>
          </p:spPr>
          <p:txBody>
            <a:bodyPr wrap="none" anchor="ctr"/>
            <a:lstStyle/>
            <a:p>
              <a:endParaRPr lang="fr-FR"/>
            </a:p>
          </p:txBody>
        </p:sp>
        <p:sp>
          <p:nvSpPr>
            <p:cNvPr id="30837" name="Freeform 115"/>
            <p:cNvSpPr>
              <a:spLocks noChangeAspect="1"/>
            </p:cNvSpPr>
            <p:nvPr/>
          </p:nvSpPr>
          <p:spPr bwMode="blackWhite">
            <a:xfrm>
              <a:off x="7820025" y="4496090"/>
              <a:ext cx="50800" cy="52387"/>
            </a:xfrm>
            <a:custGeom>
              <a:avLst/>
              <a:gdLst>
                <a:gd name="T0" fmla="*/ 0 w 35"/>
                <a:gd name="T1" fmla="*/ 0 h 32"/>
                <a:gd name="T2" fmla="*/ 2147483647 w 35"/>
                <a:gd name="T3" fmla="*/ 2147483647 h 32"/>
                <a:gd name="T4" fmla="*/ 2147483647 w 35"/>
                <a:gd name="T5" fmla="*/ 2147483647 h 32"/>
                <a:gd name="T6" fmla="*/ 2147483647 w 35"/>
                <a:gd name="T7" fmla="*/ 2147483647 h 32"/>
                <a:gd name="T8" fmla="*/ 0 w 35"/>
                <a:gd name="T9" fmla="*/ 0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0" y="0"/>
                  </a:moveTo>
                  <a:lnTo>
                    <a:pt x="27" y="15"/>
                  </a:lnTo>
                  <a:lnTo>
                    <a:pt x="35" y="32"/>
                  </a:lnTo>
                  <a:lnTo>
                    <a:pt x="34" y="19"/>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38" name="Freeform 116"/>
            <p:cNvSpPr>
              <a:spLocks noChangeAspect="1"/>
            </p:cNvSpPr>
            <p:nvPr/>
          </p:nvSpPr>
          <p:spPr bwMode="blackWhite">
            <a:xfrm>
              <a:off x="2974975" y="4967577"/>
              <a:ext cx="184150" cy="238125"/>
            </a:xfrm>
            <a:custGeom>
              <a:avLst/>
              <a:gdLst>
                <a:gd name="T0" fmla="*/ 0 w 132"/>
                <a:gd name="T1" fmla="*/ 2147483647 h 138"/>
                <a:gd name="T2" fmla="*/ 2147483647 w 132"/>
                <a:gd name="T3" fmla="*/ 2147483647 h 138"/>
                <a:gd name="T4" fmla="*/ 2147483647 w 132"/>
                <a:gd name="T5" fmla="*/ 0 h 138"/>
                <a:gd name="T6" fmla="*/ 2147483647 w 132"/>
                <a:gd name="T7" fmla="*/ 2147483647 h 138"/>
                <a:gd name="T8" fmla="*/ 2147483647 w 132"/>
                <a:gd name="T9" fmla="*/ 2147483647 h 138"/>
                <a:gd name="T10" fmla="*/ 2147483647 w 132"/>
                <a:gd name="T11" fmla="*/ 2147483647 h 138"/>
                <a:gd name="T12" fmla="*/ 2147483647 w 132"/>
                <a:gd name="T13" fmla="*/ 2147483647 h 138"/>
                <a:gd name="T14" fmla="*/ 2147483647 w 132"/>
                <a:gd name="T15" fmla="*/ 2147483647 h 138"/>
                <a:gd name="T16" fmla="*/ 2147483647 w 132"/>
                <a:gd name="T17" fmla="*/ 2147483647 h 138"/>
                <a:gd name="T18" fmla="*/ 2147483647 w 132"/>
                <a:gd name="T19" fmla="*/ 2147483647 h 138"/>
                <a:gd name="T20" fmla="*/ 2147483647 w 132"/>
                <a:gd name="T21" fmla="*/ 2147483647 h 138"/>
                <a:gd name="T22" fmla="*/ 2147483647 w 132"/>
                <a:gd name="T23" fmla="*/ 2147483647 h 138"/>
                <a:gd name="T24" fmla="*/ 0 w 132"/>
                <a:gd name="T25" fmla="*/ 2147483647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2"/>
                <a:gd name="T40" fmla="*/ 0 h 138"/>
                <a:gd name="T41" fmla="*/ 132 w 132"/>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2" h="138">
                  <a:moveTo>
                    <a:pt x="0" y="52"/>
                  </a:moveTo>
                  <a:lnTo>
                    <a:pt x="10" y="8"/>
                  </a:lnTo>
                  <a:lnTo>
                    <a:pt x="57" y="0"/>
                  </a:lnTo>
                  <a:lnTo>
                    <a:pt x="73" y="16"/>
                  </a:lnTo>
                  <a:lnTo>
                    <a:pt x="77" y="49"/>
                  </a:lnTo>
                  <a:lnTo>
                    <a:pt x="111" y="53"/>
                  </a:lnTo>
                  <a:lnTo>
                    <a:pt x="115" y="76"/>
                  </a:lnTo>
                  <a:lnTo>
                    <a:pt x="132" y="80"/>
                  </a:lnTo>
                  <a:lnTo>
                    <a:pt x="129" y="109"/>
                  </a:lnTo>
                  <a:lnTo>
                    <a:pt x="113" y="138"/>
                  </a:lnTo>
                  <a:lnTo>
                    <a:pt x="69" y="137"/>
                  </a:lnTo>
                  <a:lnTo>
                    <a:pt x="77" y="104"/>
                  </a:lnTo>
                  <a:lnTo>
                    <a:pt x="0" y="52"/>
                  </a:lnTo>
                  <a:close/>
                </a:path>
              </a:pathLst>
            </a:custGeom>
            <a:solidFill>
              <a:srgbClr val="FFFF99"/>
            </a:solidFill>
            <a:ln w="9525">
              <a:solidFill>
                <a:srgbClr val="C0C0C0"/>
              </a:solidFill>
              <a:round/>
              <a:headEnd/>
              <a:tailEnd/>
            </a:ln>
          </p:spPr>
          <p:txBody>
            <a:bodyPr wrap="none" anchor="ctr"/>
            <a:lstStyle/>
            <a:p>
              <a:endParaRPr lang="fr-FR"/>
            </a:p>
          </p:txBody>
        </p:sp>
        <p:sp>
          <p:nvSpPr>
            <p:cNvPr id="30839" name="Freeform 117"/>
            <p:cNvSpPr>
              <a:spLocks noChangeAspect="1"/>
            </p:cNvSpPr>
            <p:nvPr/>
          </p:nvSpPr>
          <p:spPr bwMode="blackWhite">
            <a:xfrm>
              <a:off x="2551113" y="4423065"/>
              <a:ext cx="284162" cy="509587"/>
            </a:xfrm>
            <a:custGeom>
              <a:avLst/>
              <a:gdLst>
                <a:gd name="T0" fmla="*/ 0 w 203"/>
                <a:gd name="T1" fmla="*/ 2147483647 h 294"/>
                <a:gd name="T2" fmla="*/ 2147483647 w 203"/>
                <a:gd name="T3" fmla="*/ 2147483647 h 294"/>
                <a:gd name="T4" fmla="*/ 2147483647 w 203"/>
                <a:gd name="T5" fmla="*/ 2147483647 h 294"/>
                <a:gd name="T6" fmla="*/ 2147483647 w 203"/>
                <a:gd name="T7" fmla="*/ 2147483647 h 294"/>
                <a:gd name="T8" fmla="*/ 2147483647 w 203"/>
                <a:gd name="T9" fmla="*/ 2147483647 h 294"/>
                <a:gd name="T10" fmla="*/ 2147483647 w 203"/>
                <a:gd name="T11" fmla="*/ 2147483647 h 294"/>
                <a:gd name="T12" fmla="*/ 2147483647 w 203"/>
                <a:gd name="T13" fmla="*/ 2147483647 h 294"/>
                <a:gd name="T14" fmla="*/ 2147483647 w 203"/>
                <a:gd name="T15" fmla="*/ 2147483647 h 294"/>
                <a:gd name="T16" fmla="*/ 2147483647 w 203"/>
                <a:gd name="T17" fmla="*/ 2147483647 h 294"/>
                <a:gd name="T18" fmla="*/ 2147483647 w 203"/>
                <a:gd name="T19" fmla="*/ 2147483647 h 294"/>
                <a:gd name="T20" fmla="*/ 2147483647 w 203"/>
                <a:gd name="T21" fmla="*/ 2147483647 h 294"/>
                <a:gd name="T22" fmla="*/ 2147483647 w 203"/>
                <a:gd name="T23" fmla="*/ 2147483647 h 294"/>
                <a:gd name="T24" fmla="*/ 2147483647 w 203"/>
                <a:gd name="T25" fmla="*/ 2147483647 h 294"/>
                <a:gd name="T26" fmla="*/ 2147483647 w 203"/>
                <a:gd name="T27" fmla="*/ 2147483647 h 294"/>
                <a:gd name="T28" fmla="*/ 2147483647 w 203"/>
                <a:gd name="T29" fmla="*/ 2147483647 h 294"/>
                <a:gd name="T30" fmla="*/ 2147483647 w 203"/>
                <a:gd name="T31" fmla="*/ 2147483647 h 294"/>
                <a:gd name="T32" fmla="*/ 2147483647 w 203"/>
                <a:gd name="T33" fmla="*/ 2147483647 h 294"/>
                <a:gd name="T34" fmla="*/ 2147483647 w 203"/>
                <a:gd name="T35" fmla="*/ 2147483647 h 294"/>
                <a:gd name="T36" fmla="*/ 2147483647 w 203"/>
                <a:gd name="T37" fmla="*/ 2147483647 h 294"/>
                <a:gd name="T38" fmla="*/ 2147483647 w 203"/>
                <a:gd name="T39" fmla="*/ 2147483647 h 294"/>
                <a:gd name="T40" fmla="*/ 2147483647 w 203"/>
                <a:gd name="T41" fmla="*/ 2147483647 h 294"/>
                <a:gd name="T42" fmla="*/ 2147483647 w 203"/>
                <a:gd name="T43" fmla="*/ 0 h 294"/>
                <a:gd name="T44" fmla="*/ 2147483647 w 203"/>
                <a:gd name="T45" fmla="*/ 2147483647 h 294"/>
                <a:gd name="T46" fmla="*/ 2147483647 w 203"/>
                <a:gd name="T47" fmla="*/ 2147483647 h 294"/>
                <a:gd name="T48" fmla="*/ 2147483647 w 203"/>
                <a:gd name="T49" fmla="*/ 2147483647 h 294"/>
                <a:gd name="T50" fmla="*/ 2147483647 w 203"/>
                <a:gd name="T51" fmla="*/ 2147483647 h 294"/>
                <a:gd name="T52" fmla="*/ 2147483647 w 203"/>
                <a:gd name="T53" fmla="*/ 2147483647 h 294"/>
                <a:gd name="T54" fmla="*/ 0 w 203"/>
                <a:gd name="T55" fmla="*/ 2147483647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3"/>
                <a:gd name="T85" fmla="*/ 0 h 294"/>
                <a:gd name="T86" fmla="*/ 203 w 203"/>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3" h="294">
                  <a:moveTo>
                    <a:pt x="0" y="69"/>
                  </a:moveTo>
                  <a:lnTo>
                    <a:pt x="4" y="92"/>
                  </a:lnTo>
                  <a:lnTo>
                    <a:pt x="40" y="134"/>
                  </a:lnTo>
                  <a:lnTo>
                    <a:pt x="82" y="230"/>
                  </a:lnTo>
                  <a:lnTo>
                    <a:pt x="174" y="294"/>
                  </a:lnTo>
                  <a:lnTo>
                    <a:pt x="190" y="284"/>
                  </a:lnTo>
                  <a:lnTo>
                    <a:pt x="199" y="262"/>
                  </a:lnTo>
                  <a:lnTo>
                    <a:pt x="185" y="255"/>
                  </a:lnTo>
                  <a:lnTo>
                    <a:pt x="194" y="250"/>
                  </a:lnTo>
                  <a:lnTo>
                    <a:pt x="203" y="199"/>
                  </a:lnTo>
                  <a:lnTo>
                    <a:pt x="189" y="176"/>
                  </a:lnTo>
                  <a:lnTo>
                    <a:pt x="175" y="176"/>
                  </a:lnTo>
                  <a:lnTo>
                    <a:pt x="175" y="149"/>
                  </a:lnTo>
                  <a:lnTo>
                    <a:pt x="158" y="161"/>
                  </a:lnTo>
                  <a:lnTo>
                    <a:pt x="135" y="150"/>
                  </a:lnTo>
                  <a:lnTo>
                    <a:pt x="121" y="120"/>
                  </a:lnTo>
                  <a:lnTo>
                    <a:pt x="145" y="83"/>
                  </a:lnTo>
                  <a:lnTo>
                    <a:pt x="185" y="65"/>
                  </a:lnTo>
                  <a:lnTo>
                    <a:pt x="173" y="59"/>
                  </a:lnTo>
                  <a:lnTo>
                    <a:pt x="180" y="39"/>
                  </a:lnTo>
                  <a:lnTo>
                    <a:pt x="134" y="36"/>
                  </a:lnTo>
                  <a:lnTo>
                    <a:pt x="98" y="0"/>
                  </a:lnTo>
                  <a:lnTo>
                    <a:pt x="91" y="27"/>
                  </a:lnTo>
                  <a:lnTo>
                    <a:pt x="54" y="50"/>
                  </a:lnTo>
                  <a:lnTo>
                    <a:pt x="35" y="77"/>
                  </a:lnTo>
                  <a:lnTo>
                    <a:pt x="14" y="72"/>
                  </a:lnTo>
                  <a:lnTo>
                    <a:pt x="17" y="55"/>
                  </a:lnTo>
                  <a:lnTo>
                    <a:pt x="0" y="69"/>
                  </a:lnTo>
                  <a:close/>
                </a:path>
              </a:pathLst>
            </a:custGeom>
            <a:solidFill>
              <a:srgbClr val="FFCC00"/>
            </a:solidFill>
            <a:ln w="9525">
              <a:solidFill>
                <a:srgbClr val="C0C0C0"/>
              </a:solidFill>
              <a:round/>
              <a:headEnd/>
              <a:tailEnd/>
            </a:ln>
          </p:spPr>
          <p:txBody>
            <a:bodyPr wrap="none" anchor="ctr"/>
            <a:lstStyle/>
            <a:p>
              <a:endParaRPr lang="fr-FR"/>
            </a:p>
          </p:txBody>
        </p:sp>
        <p:sp>
          <p:nvSpPr>
            <p:cNvPr id="30840" name="Freeform 118"/>
            <p:cNvSpPr>
              <a:spLocks noChangeAspect="1"/>
            </p:cNvSpPr>
            <p:nvPr/>
          </p:nvSpPr>
          <p:spPr bwMode="blackWhite">
            <a:xfrm>
              <a:off x="7054850" y="4096040"/>
              <a:ext cx="52388" cy="84137"/>
            </a:xfrm>
            <a:custGeom>
              <a:avLst/>
              <a:gdLst>
                <a:gd name="T0" fmla="*/ 0 w 38"/>
                <a:gd name="T1" fmla="*/ 2147483647 h 47"/>
                <a:gd name="T2" fmla="*/ 2147483647 w 38"/>
                <a:gd name="T3" fmla="*/ 2147483647 h 47"/>
                <a:gd name="T4" fmla="*/ 2147483647 w 38"/>
                <a:gd name="T5" fmla="*/ 0 h 47"/>
                <a:gd name="T6" fmla="*/ 0 w 38"/>
                <a:gd name="T7" fmla="*/ 2147483647 h 47"/>
                <a:gd name="T8" fmla="*/ 0 60000 65536"/>
                <a:gd name="T9" fmla="*/ 0 60000 65536"/>
                <a:gd name="T10" fmla="*/ 0 60000 65536"/>
                <a:gd name="T11" fmla="*/ 0 60000 65536"/>
                <a:gd name="T12" fmla="*/ 0 w 38"/>
                <a:gd name="T13" fmla="*/ 0 h 47"/>
                <a:gd name="T14" fmla="*/ 38 w 38"/>
                <a:gd name="T15" fmla="*/ 47 h 47"/>
              </a:gdLst>
              <a:ahLst/>
              <a:cxnLst>
                <a:cxn ang="T8">
                  <a:pos x="T0" y="T1"/>
                </a:cxn>
                <a:cxn ang="T9">
                  <a:pos x="T2" y="T3"/>
                </a:cxn>
                <a:cxn ang="T10">
                  <a:pos x="T4" y="T5"/>
                </a:cxn>
                <a:cxn ang="T11">
                  <a:pos x="T6" y="T7"/>
                </a:cxn>
              </a:cxnLst>
              <a:rect l="T12" t="T13" r="T14" b="T15"/>
              <a:pathLst>
                <a:path w="38" h="47">
                  <a:moveTo>
                    <a:pt x="0" y="47"/>
                  </a:moveTo>
                  <a:lnTo>
                    <a:pt x="26" y="24"/>
                  </a:lnTo>
                  <a:lnTo>
                    <a:pt x="38" y="0"/>
                  </a:lnTo>
                  <a:lnTo>
                    <a:pt x="0" y="47"/>
                  </a:lnTo>
                  <a:close/>
                </a:path>
              </a:pathLst>
            </a:custGeom>
            <a:solidFill>
              <a:srgbClr val="94AC9E"/>
            </a:solidFill>
            <a:ln w="9525">
              <a:solidFill>
                <a:srgbClr val="D8E4EC"/>
              </a:solidFill>
              <a:round/>
              <a:headEnd/>
              <a:tailEnd/>
            </a:ln>
          </p:spPr>
          <p:txBody>
            <a:bodyPr wrap="none" anchor="ctr"/>
            <a:lstStyle/>
            <a:p>
              <a:endParaRPr lang="fr-FR"/>
            </a:p>
          </p:txBody>
        </p:sp>
        <p:sp>
          <p:nvSpPr>
            <p:cNvPr id="30841" name="Freeform 119"/>
            <p:cNvSpPr>
              <a:spLocks noChangeAspect="1"/>
            </p:cNvSpPr>
            <p:nvPr/>
          </p:nvSpPr>
          <p:spPr bwMode="blackWhite">
            <a:xfrm>
              <a:off x="7119938" y="3889665"/>
              <a:ext cx="88900" cy="171450"/>
            </a:xfrm>
            <a:custGeom>
              <a:avLst/>
              <a:gdLst>
                <a:gd name="T0" fmla="*/ 0 w 65"/>
                <a:gd name="T1" fmla="*/ 2147483647 h 99"/>
                <a:gd name="T2" fmla="*/ 2147483647 w 65"/>
                <a:gd name="T3" fmla="*/ 0 h 99"/>
                <a:gd name="T4" fmla="*/ 2147483647 w 65"/>
                <a:gd name="T5" fmla="*/ 2147483647 h 99"/>
                <a:gd name="T6" fmla="*/ 2147483647 w 65"/>
                <a:gd name="T7" fmla="*/ 2147483647 h 99"/>
                <a:gd name="T8" fmla="*/ 2147483647 w 65"/>
                <a:gd name="T9" fmla="*/ 2147483647 h 99"/>
                <a:gd name="T10" fmla="*/ 2147483647 w 65"/>
                <a:gd name="T11" fmla="*/ 2147483647 h 99"/>
                <a:gd name="T12" fmla="*/ 2147483647 w 65"/>
                <a:gd name="T13" fmla="*/ 2147483647 h 99"/>
                <a:gd name="T14" fmla="*/ 2147483647 w 65"/>
                <a:gd name="T15" fmla="*/ 2147483647 h 99"/>
                <a:gd name="T16" fmla="*/ 2147483647 w 65"/>
                <a:gd name="T17" fmla="*/ 2147483647 h 99"/>
                <a:gd name="T18" fmla="*/ 2147483647 w 65"/>
                <a:gd name="T19" fmla="*/ 2147483647 h 99"/>
                <a:gd name="T20" fmla="*/ 2147483647 w 65"/>
                <a:gd name="T21" fmla="*/ 2147483647 h 99"/>
                <a:gd name="T22" fmla="*/ 0 w 65"/>
                <a:gd name="T23" fmla="*/ 2147483647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
                <a:gd name="T37" fmla="*/ 0 h 99"/>
                <a:gd name="T38" fmla="*/ 65 w 65"/>
                <a:gd name="T39" fmla="*/ 99 h 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 h="99">
                  <a:moveTo>
                    <a:pt x="0" y="38"/>
                  </a:moveTo>
                  <a:lnTo>
                    <a:pt x="12" y="0"/>
                  </a:lnTo>
                  <a:lnTo>
                    <a:pt x="36" y="1"/>
                  </a:lnTo>
                  <a:lnTo>
                    <a:pt x="42" y="27"/>
                  </a:lnTo>
                  <a:lnTo>
                    <a:pt x="24" y="54"/>
                  </a:lnTo>
                  <a:lnTo>
                    <a:pt x="28" y="69"/>
                  </a:lnTo>
                  <a:lnTo>
                    <a:pt x="64" y="79"/>
                  </a:lnTo>
                  <a:lnTo>
                    <a:pt x="65" y="99"/>
                  </a:lnTo>
                  <a:lnTo>
                    <a:pt x="44" y="79"/>
                  </a:lnTo>
                  <a:lnTo>
                    <a:pt x="44" y="89"/>
                  </a:lnTo>
                  <a:lnTo>
                    <a:pt x="12" y="79"/>
                  </a:lnTo>
                  <a:lnTo>
                    <a:pt x="0" y="38"/>
                  </a:lnTo>
                  <a:close/>
                </a:path>
              </a:pathLst>
            </a:custGeom>
            <a:solidFill>
              <a:srgbClr val="94AC9E"/>
            </a:solidFill>
            <a:ln w="9525">
              <a:solidFill>
                <a:srgbClr val="D8E4EC"/>
              </a:solidFill>
              <a:round/>
              <a:headEnd/>
              <a:tailEnd/>
            </a:ln>
          </p:spPr>
          <p:txBody>
            <a:bodyPr wrap="none" anchor="ctr"/>
            <a:lstStyle/>
            <a:p>
              <a:endParaRPr lang="fr-FR"/>
            </a:p>
          </p:txBody>
        </p:sp>
        <p:sp>
          <p:nvSpPr>
            <p:cNvPr id="30842" name="Freeform 120"/>
            <p:cNvSpPr>
              <a:spLocks noChangeAspect="1"/>
            </p:cNvSpPr>
            <p:nvPr/>
          </p:nvSpPr>
          <p:spPr bwMode="blackWhite">
            <a:xfrm>
              <a:off x="7126288" y="4035715"/>
              <a:ext cx="26987" cy="33337"/>
            </a:xfrm>
            <a:custGeom>
              <a:avLst/>
              <a:gdLst>
                <a:gd name="T0" fmla="*/ 0 w 18"/>
                <a:gd name="T1" fmla="*/ 0 h 20"/>
                <a:gd name="T2" fmla="*/ 2147483647 w 18"/>
                <a:gd name="T3" fmla="*/ 0 h 20"/>
                <a:gd name="T4" fmla="*/ 2147483647 w 18"/>
                <a:gd name="T5" fmla="*/ 2147483647 h 20"/>
                <a:gd name="T6" fmla="*/ 2147483647 w 18"/>
                <a:gd name="T7" fmla="*/ 2147483647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9" y="0"/>
                  </a:lnTo>
                  <a:lnTo>
                    <a:pt x="18" y="4"/>
                  </a:lnTo>
                  <a:lnTo>
                    <a:pt x="14" y="2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43" name="Freeform 121"/>
            <p:cNvSpPr>
              <a:spLocks noChangeAspect="1"/>
            </p:cNvSpPr>
            <p:nvPr/>
          </p:nvSpPr>
          <p:spPr bwMode="blackWhite">
            <a:xfrm>
              <a:off x="7165975" y="4080165"/>
              <a:ext cx="19050" cy="44450"/>
            </a:xfrm>
            <a:custGeom>
              <a:avLst/>
              <a:gdLst>
                <a:gd name="T0" fmla="*/ 0 w 17"/>
                <a:gd name="T1" fmla="*/ 0 h 26"/>
                <a:gd name="T2" fmla="*/ 2147483647 w 17"/>
                <a:gd name="T3" fmla="*/ 2147483647 h 26"/>
                <a:gd name="T4" fmla="*/ 2147483647 w 17"/>
                <a:gd name="T5" fmla="*/ 2147483647 h 26"/>
                <a:gd name="T6" fmla="*/ 0 w 17"/>
                <a:gd name="T7" fmla="*/ 0 h 26"/>
                <a:gd name="T8" fmla="*/ 0 60000 65536"/>
                <a:gd name="T9" fmla="*/ 0 60000 65536"/>
                <a:gd name="T10" fmla="*/ 0 60000 65536"/>
                <a:gd name="T11" fmla="*/ 0 60000 65536"/>
                <a:gd name="T12" fmla="*/ 0 w 17"/>
                <a:gd name="T13" fmla="*/ 0 h 26"/>
                <a:gd name="T14" fmla="*/ 17 w 17"/>
                <a:gd name="T15" fmla="*/ 26 h 26"/>
              </a:gdLst>
              <a:ahLst/>
              <a:cxnLst>
                <a:cxn ang="T8">
                  <a:pos x="T0" y="T1"/>
                </a:cxn>
                <a:cxn ang="T9">
                  <a:pos x="T2" y="T3"/>
                </a:cxn>
                <a:cxn ang="T10">
                  <a:pos x="T4" y="T5"/>
                </a:cxn>
                <a:cxn ang="T11">
                  <a:pos x="T6" y="T7"/>
                </a:cxn>
              </a:cxnLst>
              <a:rect l="T12" t="T13" r="T14" b="T15"/>
              <a:pathLst>
                <a:path w="17" h="26">
                  <a:moveTo>
                    <a:pt x="0" y="0"/>
                  </a:moveTo>
                  <a:lnTo>
                    <a:pt x="1" y="26"/>
                  </a:lnTo>
                  <a:lnTo>
                    <a:pt x="17" y="15"/>
                  </a:lnTo>
                  <a:lnTo>
                    <a:pt x="0" y="0"/>
                  </a:lnTo>
                  <a:close/>
                </a:path>
              </a:pathLst>
            </a:custGeom>
            <a:solidFill>
              <a:srgbClr val="94AC9E"/>
            </a:solidFill>
            <a:ln w="12700">
              <a:solidFill>
                <a:srgbClr val="D8E4EC"/>
              </a:solidFill>
              <a:round/>
              <a:headEnd/>
              <a:tailEnd/>
            </a:ln>
          </p:spPr>
          <p:txBody>
            <a:bodyPr/>
            <a:lstStyle/>
            <a:p>
              <a:endParaRPr lang="fr-FR"/>
            </a:p>
          </p:txBody>
        </p:sp>
        <p:sp>
          <p:nvSpPr>
            <p:cNvPr id="30844" name="Freeform 122"/>
            <p:cNvSpPr>
              <a:spLocks noChangeAspect="1"/>
            </p:cNvSpPr>
            <p:nvPr/>
          </p:nvSpPr>
          <p:spPr bwMode="blackWhite">
            <a:xfrm>
              <a:off x="7165975" y="4143665"/>
              <a:ext cx="95250" cy="119062"/>
            </a:xfrm>
            <a:custGeom>
              <a:avLst/>
              <a:gdLst>
                <a:gd name="T0" fmla="*/ 0 w 71"/>
                <a:gd name="T1" fmla="*/ 2147483647 h 68"/>
                <a:gd name="T2" fmla="*/ 2147483647 w 71"/>
                <a:gd name="T3" fmla="*/ 2147483647 h 68"/>
                <a:gd name="T4" fmla="*/ 2147483647 w 71"/>
                <a:gd name="T5" fmla="*/ 2147483647 h 68"/>
                <a:gd name="T6" fmla="*/ 2147483647 w 71"/>
                <a:gd name="T7" fmla="*/ 0 h 68"/>
                <a:gd name="T8" fmla="*/ 2147483647 w 71"/>
                <a:gd name="T9" fmla="*/ 2147483647 h 68"/>
                <a:gd name="T10" fmla="*/ 2147483647 w 71"/>
                <a:gd name="T11" fmla="*/ 2147483647 h 68"/>
                <a:gd name="T12" fmla="*/ 2147483647 w 71"/>
                <a:gd name="T13" fmla="*/ 2147483647 h 68"/>
                <a:gd name="T14" fmla="*/ 2147483647 w 71"/>
                <a:gd name="T15" fmla="*/ 2147483647 h 68"/>
                <a:gd name="T16" fmla="*/ 2147483647 w 71"/>
                <a:gd name="T17" fmla="*/ 2147483647 h 68"/>
                <a:gd name="T18" fmla="*/ 2147483647 w 71"/>
                <a:gd name="T19" fmla="*/ 2147483647 h 68"/>
                <a:gd name="T20" fmla="*/ 0 w 71"/>
                <a:gd name="T21" fmla="*/ 2147483647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68"/>
                <a:gd name="T35" fmla="*/ 71 w 71"/>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68">
                  <a:moveTo>
                    <a:pt x="0" y="46"/>
                  </a:moveTo>
                  <a:lnTo>
                    <a:pt x="15" y="22"/>
                  </a:lnTo>
                  <a:lnTo>
                    <a:pt x="33" y="26"/>
                  </a:lnTo>
                  <a:lnTo>
                    <a:pt x="58" y="0"/>
                  </a:lnTo>
                  <a:lnTo>
                    <a:pt x="71" y="15"/>
                  </a:lnTo>
                  <a:lnTo>
                    <a:pt x="69" y="55"/>
                  </a:lnTo>
                  <a:lnTo>
                    <a:pt x="63" y="39"/>
                  </a:lnTo>
                  <a:lnTo>
                    <a:pt x="57" y="68"/>
                  </a:lnTo>
                  <a:lnTo>
                    <a:pt x="38" y="60"/>
                  </a:lnTo>
                  <a:lnTo>
                    <a:pt x="28" y="29"/>
                  </a:lnTo>
                  <a:lnTo>
                    <a:pt x="0" y="46"/>
                  </a:lnTo>
                  <a:close/>
                </a:path>
              </a:pathLst>
            </a:custGeom>
            <a:solidFill>
              <a:srgbClr val="94AC9E"/>
            </a:solidFill>
            <a:ln w="9525">
              <a:solidFill>
                <a:srgbClr val="D8E4EC"/>
              </a:solidFill>
              <a:round/>
              <a:headEnd/>
              <a:tailEnd/>
            </a:ln>
          </p:spPr>
          <p:txBody>
            <a:bodyPr wrap="none" anchor="ctr"/>
            <a:lstStyle/>
            <a:p>
              <a:endParaRPr lang="fr-FR"/>
            </a:p>
          </p:txBody>
        </p:sp>
        <p:sp>
          <p:nvSpPr>
            <p:cNvPr id="30845" name="Freeform 123"/>
            <p:cNvSpPr>
              <a:spLocks noChangeAspect="1"/>
            </p:cNvSpPr>
            <p:nvPr/>
          </p:nvSpPr>
          <p:spPr bwMode="blackWhite">
            <a:xfrm>
              <a:off x="7172325" y="4115090"/>
              <a:ext cx="23813" cy="49212"/>
            </a:xfrm>
            <a:custGeom>
              <a:avLst/>
              <a:gdLst>
                <a:gd name="T0" fmla="*/ 0 w 16"/>
                <a:gd name="T1" fmla="*/ 2147483647 h 28"/>
                <a:gd name="T2" fmla="*/ 2147483647 w 16"/>
                <a:gd name="T3" fmla="*/ 2147483647 h 28"/>
                <a:gd name="T4" fmla="*/ 2147483647 w 16"/>
                <a:gd name="T5" fmla="*/ 0 h 28"/>
                <a:gd name="T6" fmla="*/ 2147483647 w 16"/>
                <a:gd name="T7" fmla="*/ 2147483647 h 28"/>
                <a:gd name="T8" fmla="*/ 0 w 16"/>
                <a:gd name="T9" fmla="*/ 2147483647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17"/>
                  </a:moveTo>
                  <a:lnTo>
                    <a:pt x="4" y="12"/>
                  </a:lnTo>
                  <a:lnTo>
                    <a:pt x="16" y="0"/>
                  </a:lnTo>
                  <a:lnTo>
                    <a:pt x="10" y="28"/>
                  </a:lnTo>
                  <a:lnTo>
                    <a:pt x="0" y="17"/>
                  </a:lnTo>
                  <a:close/>
                </a:path>
              </a:pathLst>
            </a:custGeom>
            <a:solidFill>
              <a:srgbClr val="94AC9E"/>
            </a:solidFill>
            <a:ln w="9525">
              <a:solidFill>
                <a:srgbClr val="D8E4EC"/>
              </a:solidFill>
              <a:round/>
              <a:headEnd/>
              <a:tailEnd/>
            </a:ln>
          </p:spPr>
          <p:txBody>
            <a:bodyPr wrap="none" anchor="ctr"/>
            <a:lstStyle/>
            <a:p>
              <a:endParaRPr lang="fr-FR"/>
            </a:p>
          </p:txBody>
        </p:sp>
        <p:sp>
          <p:nvSpPr>
            <p:cNvPr id="30846" name="Freeform 124"/>
            <p:cNvSpPr>
              <a:spLocks noChangeAspect="1"/>
            </p:cNvSpPr>
            <p:nvPr/>
          </p:nvSpPr>
          <p:spPr bwMode="blackWhite">
            <a:xfrm>
              <a:off x="4714875" y="2699040"/>
              <a:ext cx="223838" cy="214312"/>
            </a:xfrm>
            <a:custGeom>
              <a:avLst/>
              <a:gdLst>
                <a:gd name="T0" fmla="*/ 0 w 161"/>
                <a:gd name="T1" fmla="*/ 2147483647 h 122"/>
                <a:gd name="T2" fmla="*/ 2147483647 w 161"/>
                <a:gd name="T3" fmla="*/ 2147483647 h 122"/>
                <a:gd name="T4" fmla="*/ 2147483647 w 161"/>
                <a:gd name="T5" fmla="*/ 2147483647 h 122"/>
                <a:gd name="T6" fmla="*/ 2147483647 w 161"/>
                <a:gd name="T7" fmla="*/ 2147483647 h 122"/>
                <a:gd name="T8" fmla="*/ 2147483647 w 161"/>
                <a:gd name="T9" fmla="*/ 2147483647 h 122"/>
                <a:gd name="T10" fmla="*/ 2147483647 w 161"/>
                <a:gd name="T11" fmla="*/ 2147483647 h 122"/>
                <a:gd name="T12" fmla="*/ 2147483647 w 161"/>
                <a:gd name="T13" fmla="*/ 2147483647 h 122"/>
                <a:gd name="T14" fmla="*/ 2147483647 w 161"/>
                <a:gd name="T15" fmla="*/ 2147483647 h 122"/>
                <a:gd name="T16" fmla="*/ 2147483647 w 161"/>
                <a:gd name="T17" fmla="*/ 2147483647 h 122"/>
                <a:gd name="T18" fmla="*/ 2147483647 w 161"/>
                <a:gd name="T19" fmla="*/ 0 h 122"/>
                <a:gd name="T20" fmla="*/ 0 w 161"/>
                <a:gd name="T21" fmla="*/ 2147483647 h 1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22"/>
                <a:gd name="T35" fmla="*/ 161 w 161"/>
                <a:gd name="T36" fmla="*/ 122 h 1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22">
                  <a:moveTo>
                    <a:pt x="0" y="22"/>
                  </a:moveTo>
                  <a:lnTo>
                    <a:pt x="10" y="86"/>
                  </a:lnTo>
                  <a:lnTo>
                    <a:pt x="94" y="118"/>
                  </a:lnTo>
                  <a:lnTo>
                    <a:pt x="135" y="122"/>
                  </a:lnTo>
                  <a:lnTo>
                    <a:pt x="161" y="90"/>
                  </a:lnTo>
                  <a:lnTo>
                    <a:pt x="149" y="54"/>
                  </a:lnTo>
                  <a:lnTo>
                    <a:pt x="157" y="44"/>
                  </a:lnTo>
                  <a:lnTo>
                    <a:pt x="152" y="16"/>
                  </a:lnTo>
                  <a:lnTo>
                    <a:pt x="90" y="7"/>
                  </a:lnTo>
                  <a:lnTo>
                    <a:pt x="50" y="0"/>
                  </a:lnTo>
                  <a:lnTo>
                    <a:pt x="0" y="22"/>
                  </a:lnTo>
                  <a:close/>
                </a:path>
              </a:pathLst>
            </a:custGeom>
            <a:solidFill>
              <a:srgbClr val="FFCC00"/>
            </a:solidFill>
            <a:ln w="9525">
              <a:solidFill>
                <a:srgbClr val="C0C0C0"/>
              </a:solidFill>
              <a:round/>
              <a:headEnd/>
              <a:tailEnd/>
            </a:ln>
          </p:spPr>
          <p:txBody>
            <a:bodyPr wrap="none" anchor="ctr"/>
            <a:lstStyle/>
            <a:p>
              <a:endParaRPr lang="fr-FR"/>
            </a:p>
          </p:txBody>
        </p:sp>
        <p:sp>
          <p:nvSpPr>
            <p:cNvPr id="30847" name="Freeform 125"/>
            <p:cNvSpPr>
              <a:spLocks noChangeAspect="1"/>
            </p:cNvSpPr>
            <p:nvPr/>
          </p:nvSpPr>
          <p:spPr bwMode="blackWhite">
            <a:xfrm>
              <a:off x="4184650" y="3167352"/>
              <a:ext cx="71438" cy="160338"/>
            </a:xfrm>
            <a:custGeom>
              <a:avLst/>
              <a:gdLst>
                <a:gd name="T0" fmla="*/ 0 w 51"/>
                <a:gd name="T1" fmla="*/ 2147483647 h 91"/>
                <a:gd name="T2" fmla="*/ 2147483647 w 51"/>
                <a:gd name="T3" fmla="*/ 0 h 91"/>
                <a:gd name="T4" fmla="*/ 2147483647 w 51"/>
                <a:gd name="T5" fmla="*/ 2147483647 h 91"/>
                <a:gd name="T6" fmla="*/ 2147483647 w 51"/>
                <a:gd name="T7" fmla="*/ 2147483647 h 91"/>
                <a:gd name="T8" fmla="*/ 2147483647 w 51"/>
                <a:gd name="T9" fmla="*/ 2147483647 h 91"/>
                <a:gd name="T10" fmla="*/ 2147483647 w 51"/>
                <a:gd name="T11" fmla="*/ 2147483647 h 91"/>
                <a:gd name="T12" fmla="*/ 2147483647 w 51"/>
                <a:gd name="T13" fmla="*/ 2147483647 h 91"/>
                <a:gd name="T14" fmla="*/ 0 w 51"/>
                <a:gd name="T15" fmla="*/ 2147483647 h 91"/>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91"/>
                <a:gd name="T26" fmla="*/ 51 w 51"/>
                <a:gd name="T27" fmla="*/ 91 h 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91">
                  <a:moveTo>
                    <a:pt x="0" y="60"/>
                  </a:moveTo>
                  <a:lnTo>
                    <a:pt x="8" y="0"/>
                  </a:lnTo>
                  <a:lnTo>
                    <a:pt x="51" y="5"/>
                  </a:lnTo>
                  <a:lnTo>
                    <a:pt x="33" y="42"/>
                  </a:lnTo>
                  <a:lnTo>
                    <a:pt x="33" y="88"/>
                  </a:lnTo>
                  <a:lnTo>
                    <a:pt x="7" y="91"/>
                  </a:lnTo>
                  <a:lnTo>
                    <a:pt x="11" y="63"/>
                  </a:lnTo>
                  <a:lnTo>
                    <a:pt x="0" y="60"/>
                  </a:lnTo>
                  <a:close/>
                </a:path>
              </a:pathLst>
            </a:custGeom>
            <a:solidFill>
              <a:srgbClr val="94AC9E"/>
            </a:solidFill>
            <a:ln w="9525">
              <a:solidFill>
                <a:srgbClr val="D8E4EC"/>
              </a:solidFill>
              <a:round/>
              <a:headEnd/>
              <a:tailEnd/>
            </a:ln>
          </p:spPr>
          <p:txBody>
            <a:bodyPr wrap="none" anchor="ctr"/>
            <a:lstStyle/>
            <a:p>
              <a:endParaRPr lang="fr-FR"/>
            </a:p>
          </p:txBody>
        </p:sp>
        <p:sp>
          <p:nvSpPr>
            <p:cNvPr id="30848" name="Freeform 126"/>
            <p:cNvSpPr>
              <a:spLocks noChangeAspect="1"/>
            </p:cNvSpPr>
            <p:nvPr/>
          </p:nvSpPr>
          <p:spPr bwMode="blackWhite">
            <a:xfrm>
              <a:off x="4852988" y="2945102"/>
              <a:ext cx="214312" cy="157163"/>
            </a:xfrm>
            <a:custGeom>
              <a:avLst/>
              <a:gdLst>
                <a:gd name="T0" fmla="*/ 0 w 154"/>
                <a:gd name="T1" fmla="*/ 2147483647 h 91"/>
                <a:gd name="T2" fmla="*/ 2147483647 w 154"/>
                <a:gd name="T3" fmla="*/ 2147483647 h 91"/>
                <a:gd name="T4" fmla="*/ 2147483647 w 154"/>
                <a:gd name="T5" fmla="*/ 2147483647 h 91"/>
                <a:gd name="T6" fmla="*/ 2147483647 w 154"/>
                <a:gd name="T7" fmla="*/ 2147483647 h 91"/>
                <a:gd name="T8" fmla="*/ 2147483647 w 154"/>
                <a:gd name="T9" fmla="*/ 2147483647 h 91"/>
                <a:gd name="T10" fmla="*/ 2147483647 w 154"/>
                <a:gd name="T11" fmla="*/ 2147483647 h 91"/>
                <a:gd name="T12" fmla="*/ 2147483647 w 154"/>
                <a:gd name="T13" fmla="*/ 0 h 91"/>
                <a:gd name="T14" fmla="*/ 2147483647 w 154"/>
                <a:gd name="T15" fmla="*/ 2147483647 h 91"/>
                <a:gd name="T16" fmla="*/ 0 w 154"/>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91"/>
                <a:gd name="T29" fmla="*/ 154 w 154"/>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91">
                  <a:moveTo>
                    <a:pt x="0" y="45"/>
                  </a:moveTo>
                  <a:lnTo>
                    <a:pt x="42" y="81"/>
                  </a:lnTo>
                  <a:lnTo>
                    <a:pt x="138" y="91"/>
                  </a:lnTo>
                  <a:lnTo>
                    <a:pt x="154" y="59"/>
                  </a:lnTo>
                  <a:lnTo>
                    <a:pt x="130" y="57"/>
                  </a:lnTo>
                  <a:lnTo>
                    <a:pt x="127" y="29"/>
                  </a:lnTo>
                  <a:lnTo>
                    <a:pt x="106" y="0"/>
                  </a:lnTo>
                  <a:lnTo>
                    <a:pt x="42" y="6"/>
                  </a:lnTo>
                  <a:lnTo>
                    <a:pt x="0" y="45"/>
                  </a:lnTo>
                  <a:close/>
                </a:path>
              </a:pathLst>
            </a:custGeom>
            <a:solidFill>
              <a:srgbClr val="FFFF99"/>
            </a:solidFill>
            <a:ln w="9525">
              <a:solidFill>
                <a:srgbClr val="D8E4EC"/>
              </a:solidFill>
              <a:round/>
              <a:headEnd/>
              <a:tailEnd/>
            </a:ln>
          </p:spPr>
          <p:txBody>
            <a:bodyPr wrap="none" anchor="ctr"/>
            <a:lstStyle/>
            <a:p>
              <a:endParaRPr lang="fr-FR"/>
            </a:p>
          </p:txBody>
        </p:sp>
        <p:sp>
          <p:nvSpPr>
            <p:cNvPr id="30849" name="Freeform 127"/>
            <p:cNvSpPr>
              <a:spLocks noChangeAspect="1"/>
            </p:cNvSpPr>
            <p:nvPr/>
          </p:nvSpPr>
          <p:spPr bwMode="blackWhite">
            <a:xfrm>
              <a:off x="7613650" y="2719677"/>
              <a:ext cx="68263" cy="304800"/>
            </a:xfrm>
            <a:custGeom>
              <a:avLst/>
              <a:gdLst>
                <a:gd name="T0" fmla="*/ 0 w 50"/>
                <a:gd name="T1" fmla="*/ 2147483647 h 176"/>
                <a:gd name="T2" fmla="*/ 2147483647 w 50"/>
                <a:gd name="T3" fmla="*/ 2147483647 h 176"/>
                <a:gd name="T4" fmla="*/ 2147483647 w 50"/>
                <a:gd name="T5" fmla="*/ 2147483647 h 176"/>
                <a:gd name="T6" fmla="*/ 2147483647 w 50"/>
                <a:gd name="T7" fmla="*/ 2147483647 h 176"/>
                <a:gd name="T8" fmla="*/ 2147483647 w 50"/>
                <a:gd name="T9" fmla="*/ 2147483647 h 176"/>
                <a:gd name="T10" fmla="*/ 2147483647 w 50"/>
                <a:gd name="T11" fmla="*/ 2147483647 h 176"/>
                <a:gd name="T12" fmla="*/ 2147483647 w 50"/>
                <a:gd name="T13" fmla="*/ 2147483647 h 176"/>
                <a:gd name="T14" fmla="*/ 2147483647 w 50"/>
                <a:gd name="T15" fmla="*/ 2147483647 h 176"/>
                <a:gd name="T16" fmla="*/ 2147483647 w 50"/>
                <a:gd name="T17" fmla="*/ 2147483647 h 176"/>
                <a:gd name="T18" fmla="*/ 2147483647 w 50"/>
                <a:gd name="T19" fmla="*/ 0 h 176"/>
                <a:gd name="T20" fmla="*/ 0 w 50"/>
                <a:gd name="T21" fmla="*/ 2147483647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76"/>
                <a:gd name="T35" fmla="*/ 50 w 50"/>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76">
                  <a:moveTo>
                    <a:pt x="0" y="44"/>
                  </a:moveTo>
                  <a:lnTo>
                    <a:pt x="9" y="66"/>
                  </a:lnTo>
                  <a:lnTo>
                    <a:pt x="9" y="176"/>
                  </a:lnTo>
                  <a:lnTo>
                    <a:pt x="18" y="162"/>
                  </a:lnTo>
                  <a:lnTo>
                    <a:pt x="30" y="171"/>
                  </a:lnTo>
                  <a:lnTo>
                    <a:pt x="16" y="141"/>
                  </a:lnTo>
                  <a:lnTo>
                    <a:pt x="24" y="110"/>
                  </a:lnTo>
                  <a:lnTo>
                    <a:pt x="50" y="119"/>
                  </a:lnTo>
                  <a:lnTo>
                    <a:pt x="25" y="62"/>
                  </a:lnTo>
                  <a:lnTo>
                    <a:pt x="18" y="0"/>
                  </a:lnTo>
                  <a:lnTo>
                    <a:pt x="0" y="44"/>
                  </a:lnTo>
                  <a:close/>
                </a:path>
              </a:pathLst>
            </a:custGeom>
            <a:solidFill>
              <a:srgbClr val="94AC9E"/>
            </a:solidFill>
            <a:ln w="9525">
              <a:solidFill>
                <a:srgbClr val="D8E4EC"/>
              </a:solidFill>
              <a:round/>
              <a:headEnd/>
              <a:tailEnd/>
            </a:ln>
          </p:spPr>
          <p:txBody>
            <a:bodyPr wrap="none" anchor="ctr"/>
            <a:lstStyle/>
            <a:p>
              <a:endParaRPr lang="fr-FR"/>
            </a:p>
          </p:txBody>
        </p:sp>
        <p:sp>
          <p:nvSpPr>
            <p:cNvPr id="30850" name="Freeform 128"/>
            <p:cNvSpPr>
              <a:spLocks noChangeAspect="1"/>
            </p:cNvSpPr>
            <p:nvPr/>
          </p:nvSpPr>
          <p:spPr bwMode="blackWhite">
            <a:xfrm>
              <a:off x="4192588" y="3105440"/>
              <a:ext cx="279400" cy="250825"/>
            </a:xfrm>
            <a:custGeom>
              <a:avLst/>
              <a:gdLst>
                <a:gd name="T0" fmla="*/ 0 w 200"/>
                <a:gd name="T1" fmla="*/ 2147483647 h 144"/>
                <a:gd name="T2" fmla="*/ 2147483647 w 200"/>
                <a:gd name="T3" fmla="*/ 2147483647 h 144"/>
                <a:gd name="T4" fmla="*/ 2147483647 w 200"/>
                <a:gd name="T5" fmla="*/ 2147483647 h 144"/>
                <a:gd name="T6" fmla="*/ 2147483647 w 200"/>
                <a:gd name="T7" fmla="*/ 2147483647 h 144"/>
                <a:gd name="T8" fmla="*/ 2147483647 w 200"/>
                <a:gd name="T9" fmla="*/ 2147483647 h 144"/>
                <a:gd name="T10" fmla="*/ 2147483647 w 200"/>
                <a:gd name="T11" fmla="*/ 2147483647 h 144"/>
                <a:gd name="T12" fmla="*/ 2147483647 w 200"/>
                <a:gd name="T13" fmla="*/ 2147483647 h 144"/>
                <a:gd name="T14" fmla="*/ 2147483647 w 200"/>
                <a:gd name="T15" fmla="*/ 2147483647 h 144"/>
                <a:gd name="T16" fmla="*/ 2147483647 w 200"/>
                <a:gd name="T17" fmla="*/ 2147483647 h 144"/>
                <a:gd name="T18" fmla="*/ 2147483647 w 200"/>
                <a:gd name="T19" fmla="*/ 2147483647 h 144"/>
                <a:gd name="T20" fmla="*/ 2147483647 w 200"/>
                <a:gd name="T21" fmla="*/ 2147483647 h 144"/>
                <a:gd name="T22" fmla="*/ 2147483647 w 200"/>
                <a:gd name="T23" fmla="*/ 2147483647 h 144"/>
                <a:gd name="T24" fmla="*/ 2147483647 w 200"/>
                <a:gd name="T25" fmla="*/ 2147483647 h 144"/>
                <a:gd name="T26" fmla="*/ 2147483647 w 200"/>
                <a:gd name="T27" fmla="*/ 2147483647 h 144"/>
                <a:gd name="T28" fmla="*/ 2147483647 w 200"/>
                <a:gd name="T29" fmla="*/ 2147483647 h 144"/>
                <a:gd name="T30" fmla="*/ 2147483647 w 200"/>
                <a:gd name="T31" fmla="*/ 0 h 144"/>
                <a:gd name="T32" fmla="*/ 0 w 200"/>
                <a:gd name="T33" fmla="*/ 2147483647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0"/>
                <a:gd name="T52" fmla="*/ 0 h 144"/>
                <a:gd name="T53" fmla="*/ 200 w 200"/>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0" h="144">
                  <a:moveTo>
                    <a:pt x="0" y="12"/>
                  </a:moveTo>
                  <a:lnTo>
                    <a:pt x="6" y="35"/>
                  </a:lnTo>
                  <a:lnTo>
                    <a:pt x="49" y="40"/>
                  </a:lnTo>
                  <a:lnTo>
                    <a:pt x="31" y="77"/>
                  </a:lnTo>
                  <a:lnTo>
                    <a:pt x="31" y="123"/>
                  </a:lnTo>
                  <a:lnTo>
                    <a:pt x="61" y="144"/>
                  </a:lnTo>
                  <a:lnTo>
                    <a:pt x="119" y="131"/>
                  </a:lnTo>
                  <a:lnTo>
                    <a:pt x="151" y="96"/>
                  </a:lnTo>
                  <a:lnTo>
                    <a:pt x="145" y="82"/>
                  </a:lnTo>
                  <a:lnTo>
                    <a:pt x="162" y="57"/>
                  </a:lnTo>
                  <a:lnTo>
                    <a:pt x="199" y="36"/>
                  </a:lnTo>
                  <a:lnTo>
                    <a:pt x="200" y="26"/>
                  </a:lnTo>
                  <a:lnTo>
                    <a:pt x="176" y="22"/>
                  </a:lnTo>
                  <a:lnTo>
                    <a:pt x="171" y="21"/>
                  </a:lnTo>
                  <a:lnTo>
                    <a:pt x="120" y="6"/>
                  </a:lnTo>
                  <a:lnTo>
                    <a:pt x="18" y="0"/>
                  </a:lnTo>
                  <a:lnTo>
                    <a:pt x="0" y="12"/>
                  </a:lnTo>
                  <a:close/>
                </a:path>
              </a:pathLst>
            </a:custGeom>
            <a:solidFill>
              <a:srgbClr val="94AC9E"/>
            </a:solidFill>
            <a:ln w="9525">
              <a:solidFill>
                <a:srgbClr val="D8E4EC"/>
              </a:solidFill>
              <a:round/>
              <a:headEnd/>
              <a:tailEnd/>
            </a:ln>
          </p:spPr>
          <p:txBody>
            <a:bodyPr wrap="none" anchor="ctr"/>
            <a:lstStyle/>
            <a:p>
              <a:endParaRPr lang="fr-FR"/>
            </a:p>
          </p:txBody>
        </p:sp>
        <p:sp>
          <p:nvSpPr>
            <p:cNvPr id="30851" name="Freeform 129"/>
            <p:cNvSpPr>
              <a:spLocks noChangeAspect="1"/>
            </p:cNvSpPr>
            <p:nvPr/>
          </p:nvSpPr>
          <p:spPr bwMode="blackWhite">
            <a:xfrm>
              <a:off x="3076575" y="4250027"/>
              <a:ext cx="95250" cy="111125"/>
            </a:xfrm>
            <a:custGeom>
              <a:avLst/>
              <a:gdLst>
                <a:gd name="T0" fmla="*/ 0 w 67"/>
                <a:gd name="T1" fmla="*/ 2147483647 h 64"/>
                <a:gd name="T2" fmla="*/ 2147483647 w 67"/>
                <a:gd name="T3" fmla="*/ 0 h 64"/>
                <a:gd name="T4" fmla="*/ 2147483647 w 67"/>
                <a:gd name="T5" fmla="*/ 2147483647 h 64"/>
                <a:gd name="T6" fmla="*/ 2147483647 w 67"/>
                <a:gd name="T7" fmla="*/ 2147483647 h 64"/>
                <a:gd name="T8" fmla="*/ 2147483647 w 67"/>
                <a:gd name="T9" fmla="*/ 2147483647 h 64"/>
                <a:gd name="T10" fmla="*/ 0 w 67"/>
                <a:gd name="T11" fmla="*/ 2147483647 h 64"/>
                <a:gd name="T12" fmla="*/ 0 60000 65536"/>
                <a:gd name="T13" fmla="*/ 0 60000 65536"/>
                <a:gd name="T14" fmla="*/ 0 60000 65536"/>
                <a:gd name="T15" fmla="*/ 0 60000 65536"/>
                <a:gd name="T16" fmla="*/ 0 60000 65536"/>
                <a:gd name="T17" fmla="*/ 0 60000 65536"/>
                <a:gd name="T18" fmla="*/ 0 w 67"/>
                <a:gd name="T19" fmla="*/ 0 h 64"/>
                <a:gd name="T20" fmla="*/ 67 w 67"/>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67" h="64">
                  <a:moveTo>
                    <a:pt x="0" y="30"/>
                  </a:moveTo>
                  <a:lnTo>
                    <a:pt x="19" y="0"/>
                  </a:lnTo>
                  <a:lnTo>
                    <a:pt x="67" y="6"/>
                  </a:lnTo>
                  <a:lnTo>
                    <a:pt x="61" y="59"/>
                  </a:lnTo>
                  <a:lnTo>
                    <a:pt x="27" y="64"/>
                  </a:lnTo>
                  <a:lnTo>
                    <a:pt x="0" y="30"/>
                  </a:lnTo>
                  <a:close/>
                </a:path>
              </a:pathLst>
            </a:custGeom>
            <a:solidFill>
              <a:srgbClr val="94AC9E"/>
            </a:solidFill>
            <a:ln w="9525">
              <a:solidFill>
                <a:srgbClr val="D8E4EC"/>
              </a:solidFill>
              <a:round/>
              <a:headEnd/>
              <a:tailEnd/>
            </a:ln>
          </p:spPr>
          <p:txBody>
            <a:bodyPr wrap="none" anchor="ctr"/>
            <a:lstStyle/>
            <a:p>
              <a:endParaRPr lang="fr-FR"/>
            </a:p>
          </p:txBody>
        </p:sp>
        <p:sp>
          <p:nvSpPr>
            <p:cNvPr id="30852" name="Freeform 130"/>
            <p:cNvSpPr>
              <a:spLocks noChangeAspect="1"/>
            </p:cNvSpPr>
            <p:nvPr/>
          </p:nvSpPr>
          <p:spPr bwMode="blackWhite">
            <a:xfrm>
              <a:off x="4638675" y="1202027"/>
              <a:ext cx="239713" cy="214313"/>
            </a:xfrm>
            <a:custGeom>
              <a:avLst/>
              <a:gdLst>
                <a:gd name="T0" fmla="*/ 0 w 172"/>
                <a:gd name="T1" fmla="*/ 2147483647 h 123"/>
                <a:gd name="T2" fmla="*/ 2147483647 w 172"/>
                <a:gd name="T3" fmla="*/ 2147483647 h 123"/>
                <a:gd name="T4" fmla="*/ 2147483647 w 172"/>
                <a:gd name="T5" fmla="*/ 2147483647 h 123"/>
                <a:gd name="T6" fmla="*/ 2147483647 w 172"/>
                <a:gd name="T7" fmla="*/ 2147483647 h 123"/>
                <a:gd name="T8" fmla="*/ 2147483647 w 172"/>
                <a:gd name="T9" fmla="*/ 2147483647 h 123"/>
                <a:gd name="T10" fmla="*/ 2147483647 w 172"/>
                <a:gd name="T11" fmla="*/ 2147483647 h 123"/>
                <a:gd name="T12" fmla="*/ 2147483647 w 172"/>
                <a:gd name="T13" fmla="*/ 2147483647 h 123"/>
                <a:gd name="T14" fmla="*/ 2147483647 w 172"/>
                <a:gd name="T15" fmla="*/ 2147483647 h 123"/>
                <a:gd name="T16" fmla="*/ 2147483647 w 172"/>
                <a:gd name="T17" fmla="*/ 2147483647 h 123"/>
                <a:gd name="T18" fmla="*/ 2147483647 w 172"/>
                <a:gd name="T19" fmla="*/ 2147483647 h 123"/>
                <a:gd name="T20" fmla="*/ 2147483647 w 172"/>
                <a:gd name="T21" fmla="*/ 2147483647 h 123"/>
                <a:gd name="T22" fmla="*/ 2147483647 w 172"/>
                <a:gd name="T23" fmla="*/ 2147483647 h 123"/>
                <a:gd name="T24" fmla="*/ 2147483647 w 172"/>
                <a:gd name="T25" fmla="*/ 2147483647 h 123"/>
                <a:gd name="T26" fmla="*/ 2147483647 w 172"/>
                <a:gd name="T27" fmla="*/ 2147483647 h 123"/>
                <a:gd name="T28" fmla="*/ 2147483647 w 172"/>
                <a:gd name="T29" fmla="*/ 2147483647 h 123"/>
                <a:gd name="T30" fmla="*/ 2147483647 w 172"/>
                <a:gd name="T31" fmla="*/ 2147483647 h 123"/>
                <a:gd name="T32" fmla="*/ 2147483647 w 172"/>
                <a:gd name="T33" fmla="*/ 2147483647 h 123"/>
                <a:gd name="T34" fmla="*/ 2147483647 w 172"/>
                <a:gd name="T35" fmla="*/ 2147483647 h 123"/>
                <a:gd name="T36" fmla="*/ 2147483647 w 172"/>
                <a:gd name="T37" fmla="*/ 2147483647 h 123"/>
                <a:gd name="T38" fmla="*/ 2147483647 w 172"/>
                <a:gd name="T39" fmla="*/ 2147483647 h 123"/>
                <a:gd name="T40" fmla="*/ 2147483647 w 172"/>
                <a:gd name="T41" fmla="*/ 2147483647 h 123"/>
                <a:gd name="T42" fmla="*/ 2147483647 w 172"/>
                <a:gd name="T43" fmla="*/ 2147483647 h 123"/>
                <a:gd name="T44" fmla="*/ 2147483647 w 172"/>
                <a:gd name="T45" fmla="*/ 2147483647 h 123"/>
                <a:gd name="T46" fmla="*/ 2147483647 w 172"/>
                <a:gd name="T47" fmla="*/ 2147483647 h 123"/>
                <a:gd name="T48" fmla="*/ 2147483647 w 172"/>
                <a:gd name="T49" fmla="*/ 2147483647 h 123"/>
                <a:gd name="T50" fmla="*/ 2147483647 w 172"/>
                <a:gd name="T51" fmla="*/ 2147483647 h 123"/>
                <a:gd name="T52" fmla="*/ 2147483647 w 172"/>
                <a:gd name="T53" fmla="*/ 2147483647 h 123"/>
                <a:gd name="T54" fmla="*/ 2147483647 w 172"/>
                <a:gd name="T55" fmla="*/ 2147483647 h 123"/>
                <a:gd name="T56" fmla="*/ 2147483647 w 172"/>
                <a:gd name="T57" fmla="*/ 2147483647 h 123"/>
                <a:gd name="T58" fmla="*/ 2147483647 w 172"/>
                <a:gd name="T59" fmla="*/ 0 h 123"/>
                <a:gd name="T60" fmla="*/ 2147483647 w 172"/>
                <a:gd name="T61" fmla="*/ 2147483647 h 123"/>
                <a:gd name="T62" fmla="*/ 2147483647 w 172"/>
                <a:gd name="T63" fmla="*/ 2147483647 h 123"/>
                <a:gd name="T64" fmla="*/ 2147483647 w 172"/>
                <a:gd name="T65" fmla="*/ 2147483647 h 123"/>
                <a:gd name="T66" fmla="*/ 2147483647 w 172"/>
                <a:gd name="T67" fmla="*/ 2147483647 h 123"/>
                <a:gd name="T68" fmla="*/ 2147483647 w 172"/>
                <a:gd name="T69" fmla="*/ 2147483647 h 123"/>
                <a:gd name="T70" fmla="*/ 2147483647 w 172"/>
                <a:gd name="T71" fmla="*/ 2147483647 h 123"/>
                <a:gd name="T72" fmla="*/ 2147483647 w 172"/>
                <a:gd name="T73" fmla="*/ 2147483647 h 123"/>
                <a:gd name="T74" fmla="*/ 0 w 172"/>
                <a:gd name="T75" fmla="*/ 2147483647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2"/>
                <a:gd name="T115" fmla="*/ 0 h 123"/>
                <a:gd name="T116" fmla="*/ 172 w 172"/>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2" h="123">
                  <a:moveTo>
                    <a:pt x="0" y="16"/>
                  </a:moveTo>
                  <a:lnTo>
                    <a:pt x="2" y="30"/>
                  </a:lnTo>
                  <a:lnTo>
                    <a:pt x="19" y="30"/>
                  </a:lnTo>
                  <a:lnTo>
                    <a:pt x="14" y="38"/>
                  </a:lnTo>
                  <a:lnTo>
                    <a:pt x="27" y="42"/>
                  </a:lnTo>
                  <a:lnTo>
                    <a:pt x="9" y="42"/>
                  </a:lnTo>
                  <a:lnTo>
                    <a:pt x="40" y="54"/>
                  </a:lnTo>
                  <a:lnTo>
                    <a:pt x="27" y="59"/>
                  </a:lnTo>
                  <a:lnTo>
                    <a:pt x="37" y="68"/>
                  </a:lnTo>
                  <a:lnTo>
                    <a:pt x="64" y="63"/>
                  </a:lnTo>
                  <a:lnTo>
                    <a:pt x="63" y="50"/>
                  </a:lnTo>
                  <a:lnTo>
                    <a:pt x="77" y="46"/>
                  </a:lnTo>
                  <a:lnTo>
                    <a:pt x="79" y="60"/>
                  </a:lnTo>
                  <a:lnTo>
                    <a:pt x="96" y="50"/>
                  </a:lnTo>
                  <a:lnTo>
                    <a:pt x="92" y="60"/>
                  </a:lnTo>
                  <a:lnTo>
                    <a:pt x="107" y="61"/>
                  </a:lnTo>
                  <a:lnTo>
                    <a:pt x="48" y="74"/>
                  </a:lnTo>
                  <a:lnTo>
                    <a:pt x="51" y="85"/>
                  </a:lnTo>
                  <a:lnTo>
                    <a:pt x="100" y="77"/>
                  </a:lnTo>
                  <a:lnTo>
                    <a:pt x="66" y="88"/>
                  </a:lnTo>
                  <a:lnTo>
                    <a:pt x="85" y="94"/>
                  </a:lnTo>
                  <a:lnTo>
                    <a:pt x="52" y="98"/>
                  </a:lnTo>
                  <a:lnTo>
                    <a:pt x="102" y="123"/>
                  </a:lnTo>
                  <a:lnTo>
                    <a:pt x="134" y="60"/>
                  </a:lnTo>
                  <a:lnTo>
                    <a:pt x="172" y="46"/>
                  </a:lnTo>
                  <a:lnTo>
                    <a:pt x="130" y="35"/>
                  </a:lnTo>
                  <a:lnTo>
                    <a:pt x="124" y="18"/>
                  </a:lnTo>
                  <a:lnTo>
                    <a:pt x="112" y="28"/>
                  </a:lnTo>
                  <a:lnTo>
                    <a:pt x="117" y="13"/>
                  </a:lnTo>
                  <a:lnTo>
                    <a:pt x="89" y="0"/>
                  </a:lnTo>
                  <a:lnTo>
                    <a:pt x="79" y="13"/>
                  </a:lnTo>
                  <a:lnTo>
                    <a:pt x="93" y="42"/>
                  </a:lnTo>
                  <a:lnTo>
                    <a:pt x="60" y="12"/>
                  </a:lnTo>
                  <a:lnTo>
                    <a:pt x="51" y="18"/>
                  </a:lnTo>
                  <a:lnTo>
                    <a:pt x="57" y="34"/>
                  </a:lnTo>
                  <a:lnTo>
                    <a:pt x="26" y="20"/>
                  </a:lnTo>
                  <a:lnTo>
                    <a:pt x="48" y="11"/>
                  </a:lnTo>
                  <a:lnTo>
                    <a:pt x="0" y="16"/>
                  </a:lnTo>
                  <a:close/>
                </a:path>
              </a:pathLst>
            </a:custGeom>
            <a:solidFill>
              <a:srgbClr val="94AC9E"/>
            </a:solidFill>
            <a:ln w="9525">
              <a:solidFill>
                <a:srgbClr val="D8E4EC"/>
              </a:solidFill>
              <a:round/>
              <a:headEnd/>
              <a:tailEnd/>
            </a:ln>
          </p:spPr>
          <p:txBody>
            <a:bodyPr wrap="none" anchor="ctr"/>
            <a:lstStyle/>
            <a:p>
              <a:endParaRPr lang="fr-FR"/>
            </a:p>
          </p:txBody>
        </p:sp>
        <p:sp>
          <p:nvSpPr>
            <p:cNvPr id="30853" name="Freeform 131"/>
            <p:cNvSpPr>
              <a:spLocks noChangeAspect="1"/>
            </p:cNvSpPr>
            <p:nvPr/>
          </p:nvSpPr>
          <p:spPr bwMode="blackWhite">
            <a:xfrm>
              <a:off x="4792663" y="1175040"/>
              <a:ext cx="222250" cy="84137"/>
            </a:xfrm>
            <a:custGeom>
              <a:avLst/>
              <a:gdLst>
                <a:gd name="T0" fmla="*/ 0 w 156"/>
                <a:gd name="T1" fmla="*/ 2147483647 h 51"/>
                <a:gd name="T2" fmla="*/ 2147483647 w 156"/>
                <a:gd name="T3" fmla="*/ 2147483647 h 51"/>
                <a:gd name="T4" fmla="*/ 2147483647 w 156"/>
                <a:gd name="T5" fmla="*/ 2147483647 h 51"/>
                <a:gd name="T6" fmla="*/ 2147483647 w 156"/>
                <a:gd name="T7" fmla="*/ 2147483647 h 51"/>
                <a:gd name="T8" fmla="*/ 2147483647 w 156"/>
                <a:gd name="T9" fmla="*/ 2147483647 h 51"/>
                <a:gd name="T10" fmla="*/ 2147483647 w 156"/>
                <a:gd name="T11" fmla="*/ 2147483647 h 51"/>
                <a:gd name="T12" fmla="*/ 2147483647 w 156"/>
                <a:gd name="T13" fmla="*/ 2147483647 h 51"/>
                <a:gd name="T14" fmla="*/ 2147483647 w 156"/>
                <a:gd name="T15" fmla="*/ 2147483647 h 51"/>
                <a:gd name="T16" fmla="*/ 2147483647 w 156"/>
                <a:gd name="T17" fmla="*/ 2147483647 h 51"/>
                <a:gd name="T18" fmla="*/ 2147483647 w 156"/>
                <a:gd name="T19" fmla="*/ 2147483647 h 51"/>
                <a:gd name="T20" fmla="*/ 2147483647 w 156"/>
                <a:gd name="T21" fmla="*/ 2147483647 h 51"/>
                <a:gd name="T22" fmla="*/ 2147483647 w 156"/>
                <a:gd name="T23" fmla="*/ 2147483647 h 51"/>
                <a:gd name="T24" fmla="*/ 2147483647 w 156"/>
                <a:gd name="T25" fmla="*/ 2147483647 h 51"/>
                <a:gd name="T26" fmla="*/ 2147483647 w 156"/>
                <a:gd name="T27" fmla="*/ 0 h 51"/>
                <a:gd name="T28" fmla="*/ 2147483647 w 156"/>
                <a:gd name="T29" fmla="*/ 2147483647 h 51"/>
                <a:gd name="T30" fmla="*/ 2147483647 w 156"/>
                <a:gd name="T31" fmla="*/ 0 h 51"/>
                <a:gd name="T32" fmla="*/ 2147483647 w 156"/>
                <a:gd name="T33" fmla="*/ 2147483647 h 51"/>
                <a:gd name="T34" fmla="*/ 2147483647 w 156"/>
                <a:gd name="T35" fmla="*/ 2147483647 h 51"/>
                <a:gd name="T36" fmla="*/ 2147483647 w 156"/>
                <a:gd name="T37" fmla="*/ 2147483647 h 51"/>
                <a:gd name="T38" fmla="*/ 0 w 156"/>
                <a:gd name="T39" fmla="*/ 2147483647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6"/>
                <a:gd name="T61" fmla="*/ 0 h 51"/>
                <a:gd name="T62" fmla="*/ 156 w 156"/>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6" h="51">
                  <a:moveTo>
                    <a:pt x="0" y="14"/>
                  </a:moveTo>
                  <a:lnTo>
                    <a:pt x="23" y="18"/>
                  </a:lnTo>
                  <a:lnTo>
                    <a:pt x="9" y="23"/>
                  </a:lnTo>
                  <a:lnTo>
                    <a:pt x="15" y="28"/>
                  </a:lnTo>
                  <a:lnTo>
                    <a:pt x="72" y="27"/>
                  </a:lnTo>
                  <a:lnTo>
                    <a:pt x="36" y="34"/>
                  </a:lnTo>
                  <a:lnTo>
                    <a:pt x="94" y="51"/>
                  </a:lnTo>
                  <a:lnTo>
                    <a:pt x="132" y="41"/>
                  </a:lnTo>
                  <a:lnTo>
                    <a:pt x="156" y="23"/>
                  </a:lnTo>
                  <a:lnTo>
                    <a:pt x="149" y="15"/>
                  </a:lnTo>
                  <a:lnTo>
                    <a:pt x="113" y="15"/>
                  </a:lnTo>
                  <a:lnTo>
                    <a:pt x="119" y="6"/>
                  </a:lnTo>
                  <a:lnTo>
                    <a:pt x="89" y="15"/>
                  </a:lnTo>
                  <a:lnTo>
                    <a:pt x="85" y="0"/>
                  </a:lnTo>
                  <a:lnTo>
                    <a:pt x="78" y="20"/>
                  </a:lnTo>
                  <a:lnTo>
                    <a:pt x="36" y="0"/>
                  </a:lnTo>
                  <a:lnTo>
                    <a:pt x="38" y="12"/>
                  </a:lnTo>
                  <a:lnTo>
                    <a:pt x="25" y="6"/>
                  </a:lnTo>
                  <a:lnTo>
                    <a:pt x="30" y="18"/>
                  </a:lnTo>
                  <a:lnTo>
                    <a:pt x="0" y="14"/>
                  </a:lnTo>
                  <a:close/>
                </a:path>
              </a:pathLst>
            </a:custGeom>
            <a:solidFill>
              <a:srgbClr val="94AC9E"/>
            </a:solidFill>
            <a:ln w="9525">
              <a:solidFill>
                <a:srgbClr val="D8E4EC"/>
              </a:solidFill>
              <a:round/>
              <a:headEnd/>
              <a:tailEnd/>
            </a:ln>
          </p:spPr>
          <p:txBody>
            <a:bodyPr wrap="none" anchor="ctr"/>
            <a:lstStyle/>
            <a:p>
              <a:endParaRPr lang="fr-FR"/>
            </a:p>
          </p:txBody>
        </p:sp>
        <p:sp>
          <p:nvSpPr>
            <p:cNvPr id="30854" name="Freeform 132"/>
            <p:cNvSpPr>
              <a:spLocks noChangeAspect="1"/>
            </p:cNvSpPr>
            <p:nvPr/>
          </p:nvSpPr>
          <p:spPr bwMode="blackWhite">
            <a:xfrm>
              <a:off x="4870450" y="1317915"/>
              <a:ext cx="92075" cy="60325"/>
            </a:xfrm>
            <a:custGeom>
              <a:avLst/>
              <a:gdLst>
                <a:gd name="T0" fmla="*/ 0 w 67"/>
                <a:gd name="T1" fmla="*/ 2147483647 h 34"/>
                <a:gd name="T2" fmla="*/ 2147483647 w 67"/>
                <a:gd name="T3" fmla="*/ 2147483647 h 34"/>
                <a:gd name="T4" fmla="*/ 2147483647 w 67"/>
                <a:gd name="T5" fmla="*/ 0 h 34"/>
                <a:gd name="T6" fmla="*/ 2147483647 w 67"/>
                <a:gd name="T7" fmla="*/ 2147483647 h 34"/>
                <a:gd name="T8" fmla="*/ 2147483647 w 67"/>
                <a:gd name="T9" fmla="*/ 2147483647 h 34"/>
                <a:gd name="T10" fmla="*/ 2147483647 w 67"/>
                <a:gd name="T11" fmla="*/ 2147483647 h 34"/>
                <a:gd name="T12" fmla="*/ 2147483647 w 67"/>
                <a:gd name="T13" fmla="*/ 2147483647 h 34"/>
                <a:gd name="T14" fmla="*/ 0 w 67"/>
                <a:gd name="T15" fmla="*/ 2147483647 h 34"/>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34"/>
                <a:gd name="T26" fmla="*/ 67 w 6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34">
                  <a:moveTo>
                    <a:pt x="0" y="27"/>
                  </a:moveTo>
                  <a:lnTo>
                    <a:pt x="6" y="9"/>
                  </a:lnTo>
                  <a:lnTo>
                    <a:pt x="33" y="0"/>
                  </a:lnTo>
                  <a:lnTo>
                    <a:pt x="38" y="9"/>
                  </a:lnTo>
                  <a:lnTo>
                    <a:pt x="67" y="18"/>
                  </a:lnTo>
                  <a:lnTo>
                    <a:pt x="26" y="34"/>
                  </a:lnTo>
                  <a:lnTo>
                    <a:pt x="33" y="25"/>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855" name="Freeform 133"/>
            <p:cNvSpPr>
              <a:spLocks noChangeAspect="1"/>
            </p:cNvSpPr>
            <p:nvPr/>
          </p:nvSpPr>
          <p:spPr bwMode="blackWhite">
            <a:xfrm>
              <a:off x="4649788" y="2079915"/>
              <a:ext cx="288925" cy="592137"/>
            </a:xfrm>
            <a:custGeom>
              <a:avLst/>
              <a:gdLst>
                <a:gd name="T0" fmla="*/ 0 w 208"/>
                <a:gd name="T1" fmla="*/ 2147483647 h 344"/>
                <a:gd name="T2" fmla="*/ 2147483647 w 208"/>
                <a:gd name="T3" fmla="*/ 2147483647 h 344"/>
                <a:gd name="T4" fmla="*/ 2147483647 w 208"/>
                <a:gd name="T5" fmla="*/ 2147483647 h 344"/>
                <a:gd name="T6" fmla="*/ 2147483647 w 208"/>
                <a:gd name="T7" fmla="*/ 2147483647 h 344"/>
                <a:gd name="T8" fmla="*/ 2147483647 w 208"/>
                <a:gd name="T9" fmla="*/ 2147483647 h 344"/>
                <a:gd name="T10" fmla="*/ 2147483647 w 208"/>
                <a:gd name="T11" fmla="*/ 2147483647 h 344"/>
                <a:gd name="T12" fmla="*/ 2147483647 w 208"/>
                <a:gd name="T13" fmla="*/ 2147483647 h 344"/>
                <a:gd name="T14" fmla="*/ 2147483647 w 208"/>
                <a:gd name="T15" fmla="*/ 2147483647 h 344"/>
                <a:gd name="T16" fmla="*/ 2147483647 w 208"/>
                <a:gd name="T17" fmla="*/ 2147483647 h 344"/>
                <a:gd name="T18" fmla="*/ 2147483647 w 208"/>
                <a:gd name="T19" fmla="*/ 2147483647 h 344"/>
                <a:gd name="T20" fmla="*/ 2147483647 w 208"/>
                <a:gd name="T21" fmla="*/ 2147483647 h 344"/>
                <a:gd name="T22" fmla="*/ 2147483647 w 208"/>
                <a:gd name="T23" fmla="*/ 2147483647 h 344"/>
                <a:gd name="T24" fmla="*/ 2147483647 w 208"/>
                <a:gd name="T25" fmla="*/ 2147483647 h 344"/>
                <a:gd name="T26" fmla="*/ 2147483647 w 208"/>
                <a:gd name="T27" fmla="*/ 2147483647 h 344"/>
                <a:gd name="T28" fmla="*/ 2147483647 w 208"/>
                <a:gd name="T29" fmla="*/ 2147483647 h 344"/>
                <a:gd name="T30" fmla="*/ 2147483647 w 208"/>
                <a:gd name="T31" fmla="*/ 2147483647 h 344"/>
                <a:gd name="T32" fmla="*/ 2147483647 w 208"/>
                <a:gd name="T33" fmla="*/ 2147483647 h 344"/>
                <a:gd name="T34" fmla="*/ 2147483647 w 208"/>
                <a:gd name="T35" fmla="*/ 2147483647 h 344"/>
                <a:gd name="T36" fmla="*/ 2147483647 w 208"/>
                <a:gd name="T37" fmla="*/ 2147483647 h 344"/>
                <a:gd name="T38" fmla="*/ 2147483647 w 208"/>
                <a:gd name="T39" fmla="*/ 2147483647 h 344"/>
                <a:gd name="T40" fmla="*/ 2147483647 w 208"/>
                <a:gd name="T41" fmla="*/ 0 h 344"/>
                <a:gd name="T42" fmla="*/ 2147483647 w 208"/>
                <a:gd name="T43" fmla="*/ 0 h 344"/>
                <a:gd name="T44" fmla="*/ 2147483647 w 208"/>
                <a:gd name="T45" fmla="*/ 2147483647 h 344"/>
                <a:gd name="T46" fmla="*/ 2147483647 w 208"/>
                <a:gd name="T47" fmla="*/ 2147483647 h 344"/>
                <a:gd name="T48" fmla="*/ 2147483647 w 208"/>
                <a:gd name="T49" fmla="*/ 2147483647 h 344"/>
                <a:gd name="T50" fmla="*/ 2147483647 w 208"/>
                <a:gd name="T51" fmla="*/ 2147483647 h 344"/>
                <a:gd name="T52" fmla="*/ 2147483647 w 208"/>
                <a:gd name="T53" fmla="*/ 2147483647 h 344"/>
                <a:gd name="T54" fmla="*/ 2147483647 w 208"/>
                <a:gd name="T55" fmla="*/ 2147483647 h 344"/>
                <a:gd name="T56" fmla="*/ 2147483647 w 208"/>
                <a:gd name="T57" fmla="*/ 2147483647 h 344"/>
                <a:gd name="T58" fmla="*/ 2147483647 w 208"/>
                <a:gd name="T59" fmla="*/ 2147483647 h 344"/>
                <a:gd name="T60" fmla="*/ 2147483647 w 208"/>
                <a:gd name="T61" fmla="*/ 2147483647 h 344"/>
                <a:gd name="T62" fmla="*/ 2147483647 w 208"/>
                <a:gd name="T63" fmla="*/ 2147483647 h 344"/>
                <a:gd name="T64" fmla="*/ 2147483647 w 208"/>
                <a:gd name="T65" fmla="*/ 2147483647 h 344"/>
                <a:gd name="T66" fmla="*/ 2147483647 w 208"/>
                <a:gd name="T67" fmla="*/ 2147483647 h 344"/>
                <a:gd name="T68" fmla="*/ 2147483647 w 208"/>
                <a:gd name="T69" fmla="*/ 2147483647 h 344"/>
                <a:gd name="T70" fmla="*/ 0 w 208"/>
                <a:gd name="T71" fmla="*/ 2147483647 h 3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8"/>
                <a:gd name="T109" fmla="*/ 0 h 344"/>
                <a:gd name="T110" fmla="*/ 208 w 208"/>
                <a:gd name="T111" fmla="*/ 344 h 3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8" h="344">
                  <a:moveTo>
                    <a:pt x="0" y="259"/>
                  </a:moveTo>
                  <a:lnTo>
                    <a:pt x="9" y="298"/>
                  </a:lnTo>
                  <a:lnTo>
                    <a:pt x="26" y="317"/>
                  </a:lnTo>
                  <a:lnTo>
                    <a:pt x="25" y="344"/>
                  </a:lnTo>
                  <a:lnTo>
                    <a:pt x="75" y="325"/>
                  </a:lnTo>
                  <a:lnTo>
                    <a:pt x="89" y="271"/>
                  </a:lnTo>
                  <a:lnTo>
                    <a:pt x="79" y="269"/>
                  </a:lnTo>
                  <a:lnTo>
                    <a:pt x="117" y="253"/>
                  </a:lnTo>
                  <a:lnTo>
                    <a:pt x="81" y="248"/>
                  </a:lnTo>
                  <a:lnTo>
                    <a:pt x="108" y="253"/>
                  </a:lnTo>
                  <a:lnTo>
                    <a:pt x="123" y="239"/>
                  </a:lnTo>
                  <a:lnTo>
                    <a:pt x="100" y="221"/>
                  </a:lnTo>
                  <a:lnTo>
                    <a:pt x="80" y="233"/>
                  </a:lnTo>
                  <a:lnTo>
                    <a:pt x="97" y="222"/>
                  </a:lnTo>
                  <a:lnTo>
                    <a:pt x="98" y="173"/>
                  </a:lnTo>
                  <a:lnTo>
                    <a:pt x="168" y="125"/>
                  </a:lnTo>
                  <a:lnTo>
                    <a:pt x="163" y="116"/>
                  </a:lnTo>
                  <a:lnTo>
                    <a:pt x="174" y="92"/>
                  </a:lnTo>
                  <a:lnTo>
                    <a:pt x="208" y="85"/>
                  </a:lnTo>
                  <a:lnTo>
                    <a:pt x="200" y="29"/>
                  </a:lnTo>
                  <a:lnTo>
                    <a:pt x="152" y="0"/>
                  </a:lnTo>
                  <a:lnTo>
                    <a:pt x="145" y="0"/>
                  </a:lnTo>
                  <a:lnTo>
                    <a:pt x="144" y="18"/>
                  </a:lnTo>
                  <a:lnTo>
                    <a:pt x="115" y="15"/>
                  </a:lnTo>
                  <a:lnTo>
                    <a:pt x="108" y="29"/>
                  </a:lnTo>
                  <a:lnTo>
                    <a:pt x="89" y="33"/>
                  </a:lnTo>
                  <a:lnTo>
                    <a:pt x="82" y="56"/>
                  </a:lnTo>
                  <a:lnTo>
                    <a:pt x="54" y="83"/>
                  </a:lnTo>
                  <a:lnTo>
                    <a:pt x="41" y="119"/>
                  </a:lnTo>
                  <a:lnTo>
                    <a:pt x="47" y="134"/>
                  </a:lnTo>
                  <a:lnTo>
                    <a:pt x="17" y="146"/>
                  </a:lnTo>
                  <a:lnTo>
                    <a:pt x="16" y="194"/>
                  </a:lnTo>
                  <a:lnTo>
                    <a:pt x="24" y="203"/>
                  </a:lnTo>
                  <a:lnTo>
                    <a:pt x="16" y="213"/>
                  </a:lnTo>
                  <a:lnTo>
                    <a:pt x="19" y="235"/>
                  </a:lnTo>
                  <a:lnTo>
                    <a:pt x="0" y="259"/>
                  </a:lnTo>
                  <a:close/>
                </a:path>
              </a:pathLst>
            </a:custGeom>
            <a:solidFill>
              <a:srgbClr val="FFCC00"/>
            </a:solidFill>
            <a:ln w="9525">
              <a:solidFill>
                <a:srgbClr val="C0C0C0"/>
              </a:solidFill>
              <a:round/>
              <a:headEnd/>
              <a:tailEnd/>
            </a:ln>
          </p:spPr>
          <p:txBody>
            <a:bodyPr wrap="none" anchor="ctr"/>
            <a:lstStyle/>
            <a:p>
              <a:endParaRPr lang="fr-FR"/>
            </a:p>
          </p:txBody>
        </p:sp>
        <p:sp>
          <p:nvSpPr>
            <p:cNvPr id="30856" name="Freeform 134"/>
            <p:cNvSpPr>
              <a:spLocks noChangeAspect="1"/>
            </p:cNvSpPr>
            <p:nvPr/>
          </p:nvSpPr>
          <p:spPr bwMode="blackWhite">
            <a:xfrm>
              <a:off x="4530725" y="2962565"/>
              <a:ext cx="100013" cy="61912"/>
            </a:xfrm>
            <a:custGeom>
              <a:avLst/>
              <a:gdLst>
                <a:gd name="T0" fmla="*/ 0 w 71"/>
                <a:gd name="T1" fmla="*/ 2147483647 h 36"/>
                <a:gd name="T2" fmla="*/ 2147483647 w 71"/>
                <a:gd name="T3" fmla="*/ 2147483647 h 36"/>
                <a:gd name="T4" fmla="*/ 2147483647 w 71"/>
                <a:gd name="T5" fmla="*/ 2147483647 h 36"/>
                <a:gd name="T6" fmla="*/ 2147483647 w 71"/>
                <a:gd name="T7" fmla="*/ 2147483647 h 36"/>
                <a:gd name="T8" fmla="*/ 2147483647 w 71"/>
                <a:gd name="T9" fmla="*/ 2147483647 h 36"/>
                <a:gd name="T10" fmla="*/ 2147483647 w 71"/>
                <a:gd name="T11" fmla="*/ 2147483647 h 36"/>
                <a:gd name="T12" fmla="*/ 2147483647 w 71"/>
                <a:gd name="T13" fmla="*/ 2147483647 h 36"/>
                <a:gd name="T14" fmla="*/ 2147483647 w 71"/>
                <a:gd name="T15" fmla="*/ 2147483647 h 36"/>
                <a:gd name="T16" fmla="*/ 2147483647 w 71"/>
                <a:gd name="T17" fmla="*/ 0 h 36"/>
                <a:gd name="T18" fmla="*/ 0 w 71"/>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36"/>
                <a:gd name="T32" fmla="*/ 71 w 71"/>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36">
                  <a:moveTo>
                    <a:pt x="0" y="24"/>
                  </a:moveTo>
                  <a:lnTo>
                    <a:pt x="15" y="36"/>
                  </a:lnTo>
                  <a:lnTo>
                    <a:pt x="39" y="25"/>
                  </a:lnTo>
                  <a:lnTo>
                    <a:pt x="49" y="35"/>
                  </a:lnTo>
                  <a:lnTo>
                    <a:pt x="71" y="16"/>
                  </a:lnTo>
                  <a:lnTo>
                    <a:pt x="58" y="14"/>
                  </a:lnTo>
                  <a:lnTo>
                    <a:pt x="57" y="6"/>
                  </a:lnTo>
                  <a:lnTo>
                    <a:pt x="55" y="4"/>
                  </a:lnTo>
                  <a:lnTo>
                    <a:pt x="24" y="0"/>
                  </a:lnTo>
                  <a:lnTo>
                    <a:pt x="0" y="24"/>
                  </a:lnTo>
                  <a:close/>
                </a:path>
              </a:pathLst>
            </a:custGeom>
            <a:solidFill>
              <a:srgbClr val="94AC9E"/>
            </a:solidFill>
            <a:ln w="9525">
              <a:solidFill>
                <a:srgbClr val="D8E4EC"/>
              </a:solidFill>
              <a:round/>
              <a:headEnd/>
              <a:tailEnd/>
            </a:ln>
          </p:spPr>
          <p:txBody>
            <a:bodyPr wrap="none" anchor="ctr"/>
            <a:lstStyle/>
            <a:p>
              <a:endParaRPr lang="fr-FR"/>
            </a:p>
          </p:txBody>
        </p:sp>
        <p:sp>
          <p:nvSpPr>
            <p:cNvPr id="30857" name="Freeform 135"/>
            <p:cNvSpPr>
              <a:spLocks noChangeAspect="1"/>
            </p:cNvSpPr>
            <p:nvPr/>
          </p:nvSpPr>
          <p:spPr bwMode="blackWhite">
            <a:xfrm>
              <a:off x="5202238" y="3319752"/>
              <a:ext cx="160337" cy="155575"/>
            </a:xfrm>
            <a:custGeom>
              <a:avLst/>
              <a:gdLst>
                <a:gd name="T0" fmla="*/ 0 w 115"/>
                <a:gd name="T1" fmla="*/ 2147483647 h 90"/>
                <a:gd name="T2" fmla="*/ 2147483647 w 115"/>
                <a:gd name="T3" fmla="*/ 2147483647 h 90"/>
                <a:gd name="T4" fmla="*/ 2147483647 w 115"/>
                <a:gd name="T5" fmla="*/ 2147483647 h 90"/>
                <a:gd name="T6" fmla="*/ 2147483647 w 115"/>
                <a:gd name="T7" fmla="*/ 2147483647 h 90"/>
                <a:gd name="T8" fmla="*/ 2147483647 w 115"/>
                <a:gd name="T9" fmla="*/ 2147483647 h 90"/>
                <a:gd name="T10" fmla="*/ 2147483647 w 115"/>
                <a:gd name="T11" fmla="*/ 2147483647 h 90"/>
                <a:gd name="T12" fmla="*/ 2147483647 w 115"/>
                <a:gd name="T13" fmla="*/ 0 h 90"/>
                <a:gd name="T14" fmla="*/ 2147483647 w 115"/>
                <a:gd name="T15" fmla="*/ 2147483647 h 90"/>
                <a:gd name="T16" fmla="*/ 2147483647 w 115"/>
                <a:gd name="T17" fmla="*/ 2147483647 h 90"/>
                <a:gd name="T18" fmla="*/ 2147483647 w 115"/>
                <a:gd name="T19" fmla="*/ 2147483647 h 90"/>
                <a:gd name="T20" fmla="*/ 2147483647 w 115"/>
                <a:gd name="T21" fmla="*/ 2147483647 h 90"/>
                <a:gd name="T22" fmla="*/ 0 w 115"/>
                <a:gd name="T23" fmla="*/ 2147483647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5"/>
                <a:gd name="T37" fmla="*/ 0 h 90"/>
                <a:gd name="T38" fmla="*/ 115 w 115"/>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5" h="90">
                  <a:moveTo>
                    <a:pt x="0" y="84"/>
                  </a:moveTo>
                  <a:lnTo>
                    <a:pt x="2" y="74"/>
                  </a:lnTo>
                  <a:lnTo>
                    <a:pt x="18" y="55"/>
                  </a:lnTo>
                  <a:lnTo>
                    <a:pt x="9" y="46"/>
                  </a:lnTo>
                  <a:lnTo>
                    <a:pt x="9" y="24"/>
                  </a:lnTo>
                  <a:lnTo>
                    <a:pt x="18" y="6"/>
                  </a:lnTo>
                  <a:lnTo>
                    <a:pt x="115" y="0"/>
                  </a:lnTo>
                  <a:lnTo>
                    <a:pt x="97" y="14"/>
                  </a:lnTo>
                  <a:lnTo>
                    <a:pt x="91" y="50"/>
                  </a:lnTo>
                  <a:lnTo>
                    <a:pt x="52" y="71"/>
                  </a:lnTo>
                  <a:lnTo>
                    <a:pt x="16" y="90"/>
                  </a:lnTo>
                  <a:lnTo>
                    <a:pt x="0" y="84"/>
                  </a:lnTo>
                  <a:close/>
                </a:path>
              </a:pathLst>
            </a:custGeom>
            <a:solidFill>
              <a:srgbClr val="94AC9E"/>
            </a:solidFill>
            <a:ln w="9525">
              <a:solidFill>
                <a:srgbClr val="D8E4EC"/>
              </a:solidFill>
              <a:round/>
              <a:headEnd/>
              <a:tailEnd/>
            </a:ln>
          </p:spPr>
          <p:txBody>
            <a:bodyPr wrap="none" anchor="ctr"/>
            <a:lstStyle/>
            <a:p>
              <a:endParaRPr lang="fr-FR"/>
            </a:p>
          </p:txBody>
        </p:sp>
        <p:sp>
          <p:nvSpPr>
            <p:cNvPr id="30858" name="Freeform 136"/>
            <p:cNvSpPr>
              <a:spLocks noChangeAspect="1"/>
            </p:cNvSpPr>
            <p:nvPr/>
          </p:nvSpPr>
          <p:spPr bwMode="blackWhite">
            <a:xfrm>
              <a:off x="6608763" y="3826165"/>
              <a:ext cx="179387" cy="430212"/>
            </a:xfrm>
            <a:custGeom>
              <a:avLst/>
              <a:gdLst>
                <a:gd name="T0" fmla="*/ 0 w 128"/>
                <a:gd name="T1" fmla="*/ 2147483647 h 249"/>
                <a:gd name="T2" fmla="*/ 2147483647 w 128"/>
                <a:gd name="T3" fmla="*/ 2147483647 h 249"/>
                <a:gd name="T4" fmla="*/ 2147483647 w 128"/>
                <a:gd name="T5" fmla="*/ 0 h 249"/>
                <a:gd name="T6" fmla="*/ 2147483647 w 128"/>
                <a:gd name="T7" fmla="*/ 2147483647 h 249"/>
                <a:gd name="T8" fmla="*/ 2147483647 w 128"/>
                <a:gd name="T9" fmla="*/ 2147483647 h 249"/>
                <a:gd name="T10" fmla="*/ 2147483647 w 128"/>
                <a:gd name="T11" fmla="*/ 2147483647 h 249"/>
                <a:gd name="T12" fmla="*/ 2147483647 w 128"/>
                <a:gd name="T13" fmla="*/ 2147483647 h 249"/>
                <a:gd name="T14" fmla="*/ 2147483647 w 128"/>
                <a:gd name="T15" fmla="*/ 2147483647 h 249"/>
                <a:gd name="T16" fmla="*/ 2147483647 w 128"/>
                <a:gd name="T17" fmla="*/ 2147483647 h 249"/>
                <a:gd name="T18" fmla="*/ 2147483647 w 128"/>
                <a:gd name="T19" fmla="*/ 2147483647 h 249"/>
                <a:gd name="T20" fmla="*/ 2147483647 w 128"/>
                <a:gd name="T21" fmla="*/ 2147483647 h 249"/>
                <a:gd name="T22" fmla="*/ 2147483647 w 128"/>
                <a:gd name="T23" fmla="*/ 2147483647 h 249"/>
                <a:gd name="T24" fmla="*/ 2147483647 w 128"/>
                <a:gd name="T25" fmla="*/ 2147483647 h 249"/>
                <a:gd name="T26" fmla="*/ 2147483647 w 128"/>
                <a:gd name="T27" fmla="*/ 2147483647 h 249"/>
                <a:gd name="T28" fmla="*/ 2147483647 w 128"/>
                <a:gd name="T29" fmla="*/ 2147483647 h 249"/>
                <a:gd name="T30" fmla="*/ 2147483647 w 128"/>
                <a:gd name="T31" fmla="*/ 2147483647 h 249"/>
                <a:gd name="T32" fmla="*/ 2147483647 w 128"/>
                <a:gd name="T33" fmla="*/ 2147483647 h 249"/>
                <a:gd name="T34" fmla="*/ 2147483647 w 128"/>
                <a:gd name="T35" fmla="*/ 2147483647 h 249"/>
                <a:gd name="T36" fmla="*/ 2147483647 w 128"/>
                <a:gd name="T37" fmla="*/ 2147483647 h 249"/>
                <a:gd name="T38" fmla="*/ 2147483647 w 128"/>
                <a:gd name="T39" fmla="*/ 2147483647 h 249"/>
                <a:gd name="T40" fmla="*/ 2147483647 w 128"/>
                <a:gd name="T41" fmla="*/ 2147483647 h 249"/>
                <a:gd name="T42" fmla="*/ 2147483647 w 128"/>
                <a:gd name="T43" fmla="*/ 2147483647 h 249"/>
                <a:gd name="T44" fmla="*/ 2147483647 w 128"/>
                <a:gd name="T45" fmla="*/ 2147483647 h 249"/>
                <a:gd name="T46" fmla="*/ 2147483647 w 128"/>
                <a:gd name="T47" fmla="*/ 2147483647 h 249"/>
                <a:gd name="T48" fmla="*/ 0 w 128"/>
                <a:gd name="T49" fmla="*/ 2147483647 h 2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49"/>
                <a:gd name="T77" fmla="*/ 128 w 128"/>
                <a:gd name="T78" fmla="*/ 249 h 2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49">
                  <a:moveTo>
                    <a:pt x="0" y="40"/>
                  </a:moveTo>
                  <a:lnTo>
                    <a:pt x="8" y="20"/>
                  </a:lnTo>
                  <a:lnTo>
                    <a:pt x="44" y="0"/>
                  </a:lnTo>
                  <a:lnTo>
                    <a:pt x="58" y="20"/>
                  </a:lnTo>
                  <a:lnTo>
                    <a:pt x="54" y="53"/>
                  </a:lnTo>
                  <a:lnTo>
                    <a:pt x="96" y="38"/>
                  </a:lnTo>
                  <a:lnTo>
                    <a:pt x="113" y="53"/>
                  </a:lnTo>
                  <a:lnTo>
                    <a:pt x="128" y="86"/>
                  </a:lnTo>
                  <a:lnTo>
                    <a:pt x="122" y="107"/>
                  </a:lnTo>
                  <a:lnTo>
                    <a:pt x="91" y="105"/>
                  </a:lnTo>
                  <a:lnTo>
                    <a:pt x="80" y="115"/>
                  </a:lnTo>
                  <a:lnTo>
                    <a:pt x="86" y="149"/>
                  </a:lnTo>
                  <a:lnTo>
                    <a:pt x="44" y="119"/>
                  </a:lnTo>
                  <a:lnTo>
                    <a:pt x="26" y="173"/>
                  </a:lnTo>
                  <a:lnTo>
                    <a:pt x="46" y="222"/>
                  </a:lnTo>
                  <a:lnTo>
                    <a:pt x="75" y="239"/>
                  </a:lnTo>
                  <a:lnTo>
                    <a:pt x="59" y="249"/>
                  </a:lnTo>
                  <a:lnTo>
                    <a:pt x="56" y="234"/>
                  </a:lnTo>
                  <a:lnTo>
                    <a:pt x="44" y="234"/>
                  </a:lnTo>
                  <a:lnTo>
                    <a:pt x="12" y="207"/>
                  </a:lnTo>
                  <a:lnTo>
                    <a:pt x="18" y="174"/>
                  </a:lnTo>
                  <a:lnTo>
                    <a:pt x="33" y="146"/>
                  </a:lnTo>
                  <a:lnTo>
                    <a:pt x="11" y="98"/>
                  </a:lnTo>
                  <a:lnTo>
                    <a:pt x="19" y="76"/>
                  </a:lnTo>
                  <a:lnTo>
                    <a:pt x="0" y="40"/>
                  </a:lnTo>
                  <a:close/>
                </a:path>
              </a:pathLst>
            </a:custGeom>
            <a:solidFill>
              <a:srgbClr val="94AC9E"/>
            </a:solidFill>
            <a:ln w="9525">
              <a:solidFill>
                <a:srgbClr val="D8E4EC"/>
              </a:solidFill>
              <a:round/>
              <a:headEnd/>
              <a:tailEnd/>
            </a:ln>
          </p:spPr>
          <p:txBody>
            <a:bodyPr wrap="none" anchor="ctr"/>
            <a:lstStyle/>
            <a:p>
              <a:endParaRPr lang="fr-FR"/>
            </a:p>
          </p:txBody>
        </p:sp>
        <p:sp>
          <p:nvSpPr>
            <p:cNvPr id="30859" name="Freeform 137"/>
            <p:cNvSpPr>
              <a:spLocks noChangeAspect="1"/>
            </p:cNvSpPr>
            <p:nvPr/>
          </p:nvSpPr>
          <p:spPr bwMode="blackWhite">
            <a:xfrm>
              <a:off x="2989263" y="4118265"/>
              <a:ext cx="23812" cy="14287"/>
            </a:xfrm>
            <a:custGeom>
              <a:avLst/>
              <a:gdLst>
                <a:gd name="T0" fmla="*/ 0 w 16"/>
                <a:gd name="T1" fmla="*/ 2147483647 h 11"/>
                <a:gd name="T2" fmla="*/ 2147483647 w 16"/>
                <a:gd name="T3" fmla="*/ 2147483647 h 11"/>
                <a:gd name="T4" fmla="*/ 2147483647 w 16"/>
                <a:gd name="T5" fmla="*/ 0 h 11"/>
                <a:gd name="T6" fmla="*/ 0 w 16"/>
                <a:gd name="T7" fmla="*/ 2147483647 h 11"/>
                <a:gd name="T8" fmla="*/ 0 60000 65536"/>
                <a:gd name="T9" fmla="*/ 0 60000 65536"/>
                <a:gd name="T10" fmla="*/ 0 60000 65536"/>
                <a:gd name="T11" fmla="*/ 0 60000 65536"/>
                <a:gd name="T12" fmla="*/ 0 w 16"/>
                <a:gd name="T13" fmla="*/ 0 h 11"/>
                <a:gd name="T14" fmla="*/ 16 w 16"/>
                <a:gd name="T15" fmla="*/ 11 h 11"/>
              </a:gdLst>
              <a:ahLst/>
              <a:cxnLst>
                <a:cxn ang="T8">
                  <a:pos x="T0" y="T1"/>
                </a:cxn>
                <a:cxn ang="T9">
                  <a:pos x="T2" y="T3"/>
                </a:cxn>
                <a:cxn ang="T10">
                  <a:pos x="T4" y="T5"/>
                </a:cxn>
                <a:cxn ang="T11">
                  <a:pos x="T6" y="T7"/>
                </a:cxn>
              </a:cxnLst>
              <a:rect l="T12" t="T13" r="T14" b="T15"/>
              <a:pathLst>
                <a:path w="16" h="11">
                  <a:moveTo>
                    <a:pt x="0" y="11"/>
                  </a:moveTo>
                  <a:lnTo>
                    <a:pt x="15" y="8"/>
                  </a:lnTo>
                  <a:lnTo>
                    <a:pt x="16" y="0"/>
                  </a:lnTo>
                  <a:lnTo>
                    <a:pt x="0" y="11"/>
                  </a:lnTo>
                  <a:close/>
                </a:path>
              </a:pathLst>
            </a:custGeom>
            <a:solidFill>
              <a:srgbClr val="94AC9E"/>
            </a:solidFill>
            <a:ln w="9525">
              <a:solidFill>
                <a:srgbClr val="D8E4EC"/>
              </a:solidFill>
              <a:round/>
              <a:headEnd/>
              <a:tailEnd/>
            </a:ln>
          </p:spPr>
          <p:txBody>
            <a:bodyPr wrap="none" anchor="ctr"/>
            <a:lstStyle/>
            <a:p>
              <a:endParaRPr lang="fr-FR"/>
            </a:p>
          </p:txBody>
        </p:sp>
        <p:sp>
          <p:nvSpPr>
            <p:cNvPr id="30860" name="Freeform 138"/>
            <p:cNvSpPr>
              <a:spLocks noChangeAspect="1"/>
            </p:cNvSpPr>
            <p:nvPr/>
          </p:nvSpPr>
          <p:spPr bwMode="blackWhite">
            <a:xfrm>
              <a:off x="5557838" y="3667415"/>
              <a:ext cx="114300" cy="104775"/>
            </a:xfrm>
            <a:custGeom>
              <a:avLst/>
              <a:gdLst>
                <a:gd name="T0" fmla="*/ 0 w 84"/>
                <a:gd name="T1" fmla="*/ 2147483647 h 59"/>
                <a:gd name="T2" fmla="*/ 2147483647 w 84"/>
                <a:gd name="T3" fmla="*/ 2147483647 h 59"/>
                <a:gd name="T4" fmla="*/ 2147483647 w 84"/>
                <a:gd name="T5" fmla="*/ 2147483647 h 59"/>
                <a:gd name="T6" fmla="*/ 2147483647 w 84"/>
                <a:gd name="T7" fmla="*/ 2147483647 h 59"/>
                <a:gd name="T8" fmla="*/ 2147483647 w 84"/>
                <a:gd name="T9" fmla="*/ 0 h 59"/>
                <a:gd name="T10" fmla="*/ 2147483647 w 84"/>
                <a:gd name="T11" fmla="*/ 2147483647 h 59"/>
                <a:gd name="T12" fmla="*/ 2147483647 w 84"/>
                <a:gd name="T13" fmla="*/ 2147483647 h 59"/>
                <a:gd name="T14" fmla="*/ 2147483647 w 84"/>
                <a:gd name="T15" fmla="*/ 2147483647 h 59"/>
                <a:gd name="T16" fmla="*/ 2147483647 w 84"/>
                <a:gd name="T17" fmla="*/ 2147483647 h 59"/>
                <a:gd name="T18" fmla="*/ 2147483647 w 84"/>
                <a:gd name="T19" fmla="*/ 2147483647 h 59"/>
                <a:gd name="T20" fmla="*/ 0 w 84"/>
                <a:gd name="T21" fmla="*/ 2147483647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59"/>
                <a:gd name="T35" fmla="*/ 84 w 84"/>
                <a:gd name="T36" fmla="*/ 59 h 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59">
                  <a:moveTo>
                    <a:pt x="0" y="27"/>
                  </a:moveTo>
                  <a:lnTo>
                    <a:pt x="5" y="26"/>
                  </a:lnTo>
                  <a:lnTo>
                    <a:pt x="10" y="35"/>
                  </a:lnTo>
                  <a:lnTo>
                    <a:pt x="47" y="34"/>
                  </a:lnTo>
                  <a:lnTo>
                    <a:pt x="80" y="0"/>
                  </a:lnTo>
                  <a:lnTo>
                    <a:pt x="84" y="21"/>
                  </a:lnTo>
                  <a:lnTo>
                    <a:pt x="75" y="22"/>
                  </a:lnTo>
                  <a:lnTo>
                    <a:pt x="80" y="34"/>
                  </a:lnTo>
                  <a:lnTo>
                    <a:pt x="66" y="59"/>
                  </a:lnTo>
                  <a:lnTo>
                    <a:pt x="14" y="53"/>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861" name="Freeform 139"/>
            <p:cNvSpPr>
              <a:spLocks noChangeAspect="1"/>
            </p:cNvSpPr>
            <p:nvPr/>
          </p:nvSpPr>
          <p:spPr bwMode="blackWhite">
            <a:xfrm>
              <a:off x="4564063" y="3327690"/>
              <a:ext cx="88900" cy="214312"/>
            </a:xfrm>
            <a:custGeom>
              <a:avLst/>
              <a:gdLst>
                <a:gd name="T0" fmla="*/ 0 w 63"/>
                <a:gd name="T1" fmla="*/ 2147483647 h 123"/>
                <a:gd name="T2" fmla="*/ 2147483647 w 63"/>
                <a:gd name="T3" fmla="*/ 2147483647 h 123"/>
                <a:gd name="T4" fmla="*/ 2147483647 w 63"/>
                <a:gd name="T5" fmla="*/ 2147483647 h 123"/>
                <a:gd name="T6" fmla="*/ 2147483647 w 63"/>
                <a:gd name="T7" fmla="*/ 0 h 123"/>
                <a:gd name="T8" fmla="*/ 2147483647 w 63"/>
                <a:gd name="T9" fmla="*/ 2147483647 h 123"/>
                <a:gd name="T10" fmla="*/ 2147483647 w 63"/>
                <a:gd name="T11" fmla="*/ 2147483647 h 123"/>
                <a:gd name="T12" fmla="*/ 2147483647 w 63"/>
                <a:gd name="T13" fmla="*/ 2147483647 h 123"/>
                <a:gd name="T14" fmla="*/ 2147483647 w 63"/>
                <a:gd name="T15" fmla="*/ 2147483647 h 123"/>
                <a:gd name="T16" fmla="*/ 2147483647 w 63"/>
                <a:gd name="T17" fmla="*/ 2147483647 h 123"/>
                <a:gd name="T18" fmla="*/ 2147483647 w 63"/>
                <a:gd name="T19" fmla="*/ 2147483647 h 123"/>
                <a:gd name="T20" fmla="*/ 0 w 63"/>
                <a:gd name="T21" fmla="*/ 2147483647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
                <a:gd name="T34" fmla="*/ 0 h 123"/>
                <a:gd name="T35" fmla="*/ 63 w 63"/>
                <a:gd name="T36" fmla="*/ 123 h 1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 h="123">
                  <a:moveTo>
                    <a:pt x="0" y="57"/>
                  </a:moveTo>
                  <a:lnTo>
                    <a:pt x="14" y="45"/>
                  </a:lnTo>
                  <a:lnTo>
                    <a:pt x="20" y="2"/>
                  </a:lnTo>
                  <a:lnTo>
                    <a:pt x="59" y="0"/>
                  </a:lnTo>
                  <a:lnTo>
                    <a:pt x="50" y="15"/>
                  </a:lnTo>
                  <a:lnTo>
                    <a:pt x="61" y="34"/>
                  </a:lnTo>
                  <a:lnTo>
                    <a:pt x="39" y="57"/>
                  </a:lnTo>
                  <a:lnTo>
                    <a:pt x="63" y="73"/>
                  </a:lnTo>
                  <a:lnTo>
                    <a:pt x="31" y="123"/>
                  </a:lnTo>
                  <a:lnTo>
                    <a:pt x="27" y="90"/>
                  </a:lnTo>
                  <a:lnTo>
                    <a:pt x="0" y="57"/>
                  </a:lnTo>
                  <a:close/>
                </a:path>
              </a:pathLst>
            </a:custGeom>
            <a:solidFill>
              <a:srgbClr val="FFFF99"/>
            </a:solidFill>
            <a:ln w="9525">
              <a:solidFill>
                <a:srgbClr val="D8E4EC"/>
              </a:solidFill>
              <a:round/>
              <a:headEnd/>
              <a:tailEnd/>
            </a:ln>
          </p:spPr>
          <p:txBody>
            <a:bodyPr wrap="none" anchor="ctr"/>
            <a:lstStyle/>
            <a:p>
              <a:endParaRPr lang="fr-FR"/>
            </a:p>
          </p:txBody>
        </p:sp>
        <p:sp>
          <p:nvSpPr>
            <p:cNvPr id="30862" name="Freeform 140"/>
            <p:cNvSpPr>
              <a:spLocks noChangeAspect="1"/>
            </p:cNvSpPr>
            <p:nvPr/>
          </p:nvSpPr>
          <p:spPr bwMode="blackWhite">
            <a:xfrm>
              <a:off x="4987925" y="3165765"/>
              <a:ext cx="58738" cy="60325"/>
            </a:xfrm>
            <a:custGeom>
              <a:avLst/>
              <a:gdLst>
                <a:gd name="T0" fmla="*/ 0 w 45"/>
                <a:gd name="T1" fmla="*/ 2147483647 h 35"/>
                <a:gd name="T2" fmla="*/ 2147483647 w 45"/>
                <a:gd name="T3" fmla="*/ 2147483647 h 35"/>
                <a:gd name="T4" fmla="*/ 2147483647 w 45"/>
                <a:gd name="T5" fmla="*/ 0 h 35"/>
                <a:gd name="T6" fmla="*/ 2147483647 w 45"/>
                <a:gd name="T7" fmla="*/ 2147483647 h 35"/>
                <a:gd name="T8" fmla="*/ 2147483647 w 45"/>
                <a:gd name="T9" fmla="*/ 2147483647 h 35"/>
                <a:gd name="T10" fmla="*/ 2147483647 w 45"/>
                <a:gd name="T11" fmla="*/ 2147483647 h 35"/>
                <a:gd name="T12" fmla="*/ 2147483647 w 45"/>
                <a:gd name="T13" fmla="*/ 2147483647 h 35"/>
                <a:gd name="T14" fmla="*/ 0 w 45"/>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 name="T24" fmla="*/ 0 w 45"/>
                <a:gd name="T25" fmla="*/ 0 h 35"/>
                <a:gd name="T26" fmla="*/ 45 w 45"/>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 h="35">
                  <a:moveTo>
                    <a:pt x="0" y="23"/>
                  </a:moveTo>
                  <a:lnTo>
                    <a:pt x="6" y="1"/>
                  </a:lnTo>
                  <a:lnTo>
                    <a:pt x="31" y="0"/>
                  </a:lnTo>
                  <a:lnTo>
                    <a:pt x="45" y="18"/>
                  </a:lnTo>
                  <a:lnTo>
                    <a:pt x="25" y="18"/>
                  </a:lnTo>
                  <a:lnTo>
                    <a:pt x="2" y="35"/>
                  </a:lnTo>
                  <a:lnTo>
                    <a:pt x="12" y="25"/>
                  </a:lnTo>
                  <a:lnTo>
                    <a:pt x="0" y="23"/>
                  </a:lnTo>
                  <a:close/>
                </a:path>
              </a:pathLst>
            </a:custGeom>
            <a:solidFill>
              <a:srgbClr val="94AC9E"/>
            </a:solidFill>
            <a:ln w="9525">
              <a:solidFill>
                <a:srgbClr val="D8E4EC"/>
              </a:solidFill>
              <a:round/>
              <a:headEnd/>
              <a:tailEnd/>
            </a:ln>
          </p:spPr>
          <p:txBody>
            <a:bodyPr wrap="none" anchor="ctr"/>
            <a:lstStyle/>
            <a:p>
              <a:endParaRPr lang="fr-FR"/>
            </a:p>
          </p:txBody>
        </p:sp>
        <p:sp>
          <p:nvSpPr>
            <p:cNvPr id="30863" name="Freeform 141"/>
            <p:cNvSpPr>
              <a:spLocks noChangeAspect="1"/>
            </p:cNvSpPr>
            <p:nvPr/>
          </p:nvSpPr>
          <p:spPr bwMode="blackWhite">
            <a:xfrm>
              <a:off x="4995863" y="3156240"/>
              <a:ext cx="415925" cy="204787"/>
            </a:xfrm>
            <a:custGeom>
              <a:avLst/>
              <a:gdLst>
                <a:gd name="T0" fmla="*/ 0 w 299"/>
                <a:gd name="T1" fmla="*/ 2147483647 h 117"/>
                <a:gd name="T2" fmla="*/ 2147483647 w 299"/>
                <a:gd name="T3" fmla="*/ 2147483647 h 117"/>
                <a:gd name="T4" fmla="*/ 2147483647 w 299"/>
                <a:gd name="T5" fmla="*/ 2147483647 h 117"/>
                <a:gd name="T6" fmla="*/ 2147483647 w 299"/>
                <a:gd name="T7" fmla="*/ 2147483647 h 117"/>
                <a:gd name="T8" fmla="*/ 2147483647 w 299"/>
                <a:gd name="T9" fmla="*/ 2147483647 h 117"/>
                <a:gd name="T10" fmla="*/ 2147483647 w 299"/>
                <a:gd name="T11" fmla="*/ 2147483647 h 117"/>
                <a:gd name="T12" fmla="*/ 2147483647 w 299"/>
                <a:gd name="T13" fmla="*/ 2147483647 h 117"/>
                <a:gd name="T14" fmla="*/ 2147483647 w 299"/>
                <a:gd name="T15" fmla="*/ 2147483647 h 117"/>
                <a:gd name="T16" fmla="*/ 2147483647 w 299"/>
                <a:gd name="T17" fmla="*/ 2147483647 h 117"/>
                <a:gd name="T18" fmla="*/ 2147483647 w 299"/>
                <a:gd name="T19" fmla="*/ 2147483647 h 117"/>
                <a:gd name="T20" fmla="*/ 2147483647 w 299"/>
                <a:gd name="T21" fmla="*/ 2147483647 h 117"/>
                <a:gd name="T22" fmla="*/ 2147483647 w 299"/>
                <a:gd name="T23" fmla="*/ 2147483647 h 117"/>
                <a:gd name="T24" fmla="*/ 2147483647 w 299"/>
                <a:gd name="T25" fmla="*/ 2147483647 h 117"/>
                <a:gd name="T26" fmla="*/ 2147483647 w 299"/>
                <a:gd name="T27" fmla="*/ 2147483647 h 117"/>
                <a:gd name="T28" fmla="*/ 2147483647 w 299"/>
                <a:gd name="T29" fmla="*/ 2147483647 h 117"/>
                <a:gd name="T30" fmla="*/ 2147483647 w 299"/>
                <a:gd name="T31" fmla="*/ 2147483647 h 117"/>
                <a:gd name="T32" fmla="*/ 2147483647 w 299"/>
                <a:gd name="T33" fmla="*/ 2147483647 h 117"/>
                <a:gd name="T34" fmla="*/ 2147483647 w 299"/>
                <a:gd name="T35" fmla="*/ 2147483647 h 117"/>
                <a:gd name="T36" fmla="*/ 2147483647 w 299"/>
                <a:gd name="T37" fmla="*/ 2147483647 h 117"/>
                <a:gd name="T38" fmla="*/ 2147483647 w 299"/>
                <a:gd name="T39" fmla="*/ 2147483647 h 117"/>
                <a:gd name="T40" fmla="*/ 2147483647 w 299"/>
                <a:gd name="T41" fmla="*/ 2147483647 h 117"/>
                <a:gd name="T42" fmla="*/ 2147483647 w 299"/>
                <a:gd name="T43" fmla="*/ 0 h 117"/>
                <a:gd name="T44" fmla="*/ 2147483647 w 299"/>
                <a:gd name="T45" fmla="*/ 2147483647 h 117"/>
                <a:gd name="T46" fmla="*/ 2147483647 w 299"/>
                <a:gd name="T47" fmla="*/ 2147483647 h 117"/>
                <a:gd name="T48" fmla="*/ 2147483647 w 299"/>
                <a:gd name="T49" fmla="*/ 2147483647 h 117"/>
                <a:gd name="T50" fmla="*/ 2147483647 w 299"/>
                <a:gd name="T51" fmla="*/ 2147483647 h 117"/>
                <a:gd name="T52" fmla="*/ 0 w 299"/>
                <a:gd name="T53" fmla="*/ 2147483647 h 1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9"/>
                <a:gd name="T82" fmla="*/ 0 h 117"/>
                <a:gd name="T83" fmla="*/ 299 w 299"/>
                <a:gd name="T84" fmla="*/ 117 h 1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9" h="117">
                  <a:moveTo>
                    <a:pt x="0" y="40"/>
                  </a:moveTo>
                  <a:lnTo>
                    <a:pt x="12" y="70"/>
                  </a:lnTo>
                  <a:lnTo>
                    <a:pt x="1" y="73"/>
                  </a:lnTo>
                  <a:lnTo>
                    <a:pt x="12" y="78"/>
                  </a:lnTo>
                  <a:lnTo>
                    <a:pt x="17" y="96"/>
                  </a:lnTo>
                  <a:lnTo>
                    <a:pt x="33" y="94"/>
                  </a:lnTo>
                  <a:lnTo>
                    <a:pt x="17" y="102"/>
                  </a:lnTo>
                  <a:lnTo>
                    <a:pt x="37" y="99"/>
                  </a:lnTo>
                  <a:lnTo>
                    <a:pt x="57" y="111"/>
                  </a:lnTo>
                  <a:lnTo>
                    <a:pt x="76" y="99"/>
                  </a:lnTo>
                  <a:lnTo>
                    <a:pt x="105" y="115"/>
                  </a:lnTo>
                  <a:lnTo>
                    <a:pt x="156" y="99"/>
                  </a:lnTo>
                  <a:lnTo>
                    <a:pt x="156" y="117"/>
                  </a:lnTo>
                  <a:lnTo>
                    <a:pt x="165" y="99"/>
                  </a:lnTo>
                  <a:lnTo>
                    <a:pt x="262" y="93"/>
                  </a:lnTo>
                  <a:lnTo>
                    <a:pt x="299" y="92"/>
                  </a:lnTo>
                  <a:lnTo>
                    <a:pt x="288" y="52"/>
                  </a:lnTo>
                  <a:lnTo>
                    <a:pt x="296" y="43"/>
                  </a:lnTo>
                  <a:lnTo>
                    <a:pt x="265" y="8"/>
                  </a:lnTo>
                  <a:lnTo>
                    <a:pt x="245" y="8"/>
                  </a:lnTo>
                  <a:lnTo>
                    <a:pt x="190" y="23"/>
                  </a:lnTo>
                  <a:lnTo>
                    <a:pt x="143" y="0"/>
                  </a:lnTo>
                  <a:lnTo>
                    <a:pt x="114" y="1"/>
                  </a:lnTo>
                  <a:lnTo>
                    <a:pt x="77" y="22"/>
                  </a:lnTo>
                  <a:lnTo>
                    <a:pt x="46" y="16"/>
                  </a:lnTo>
                  <a:lnTo>
                    <a:pt x="56" y="27"/>
                  </a:lnTo>
                  <a:lnTo>
                    <a:pt x="0" y="40"/>
                  </a:lnTo>
                  <a:close/>
                </a:path>
              </a:pathLst>
            </a:custGeom>
            <a:solidFill>
              <a:srgbClr val="94AC9E"/>
            </a:solidFill>
            <a:ln w="9525">
              <a:solidFill>
                <a:srgbClr val="D8E4EC"/>
              </a:solidFill>
              <a:round/>
              <a:headEnd/>
              <a:tailEnd/>
            </a:ln>
          </p:spPr>
          <p:txBody>
            <a:bodyPr wrap="none" anchor="ctr"/>
            <a:lstStyle/>
            <a:p>
              <a:endParaRPr lang="fr-FR"/>
            </a:p>
          </p:txBody>
        </p:sp>
        <p:sp>
          <p:nvSpPr>
            <p:cNvPr id="30864" name="Freeform 142"/>
            <p:cNvSpPr>
              <a:spLocks noChangeAspect="1"/>
            </p:cNvSpPr>
            <p:nvPr/>
          </p:nvSpPr>
          <p:spPr bwMode="blackWhite">
            <a:xfrm>
              <a:off x="4167188" y="2684752"/>
              <a:ext cx="88900" cy="133350"/>
            </a:xfrm>
            <a:custGeom>
              <a:avLst/>
              <a:gdLst>
                <a:gd name="T0" fmla="*/ 0 w 66"/>
                <a:gd name="T1" fmla="*/ 2147483647 h 78"/>
                <a:gd name="T2" fmla="*/ 2147483647 w 66"/>
                <a:gd name="T3" fmla="*/ 2147483647 h 78"/>
                <a:gd name="T4" fmla="*/ 2147483647 w 66"/>
                <a:gd name="T5" fmla="*/ 2147483647 h 78"/>
                <a:gd name="T6" fmla="*/ 2147483647 w 66"/>
                <a:gd name="T7" fmla="*/ 2147483647 h 78"/>
                <a:gd name="T8" fmla="*/ 2147483647 w 66"/>
                <a:gd name="T9" fmla="*/ 2147483647 h 78"/>
                <a:gd name="T10" fmla="*/ 2147483647 w 66"/>
                <a:gd name="T11" fmla="*/ 2147483647 h 78"/>
                <a:gd name="T12" fmla="*/ 2147483647 w 66"/>
                <a:gd name="T13" fmla="*/ 2147483647 h 78"/>
                <a:gd name="T14" fmla="*/ 2147483647 w 66"/>
                <a:gd name="T15" fmla="*/ 2147483647 h 78"/>
                <a:gd name="T16" fmla="*/ 2147483647 w 66"/>
                <a:gd name="T17" fmla="*/ 2147483647 h 78"/>
                <a:gd name="T18" fmla="*/ 2147483647 w 66"/>
                <a:gd name="T19" fmla="*/ 0 h 78"/>
                <a:gd name="T20" fmla="*/ 2147483647 w 66"/>
                <a:gd name="T21" fmla="*/ 2147483647 h 78"/>
                <a:gd name="T22" fmla="*/ 2147483647 w 66"/>
                <a:gd name="T23" fmla="*/ 2147483647 h 78"/>
                <a:gd name="T24" fmla="*/ 2147483647 w 66"/>
                <a:gd name="T25" fmla="*/ 2147483647 h 78"/>
                <a:gd name="T26" fmla="*/ 2147483647 w 66"/>
                <a:gd name="T27" fmla="*/ 2147483647 h 78"/>
                <a:gd name="T28" fmla="*/ 2147483647 w 66"/>
                <a:gd name="T29" fmla="*/ 2147483647 h 78"/>
                <a:gd name="T30" fmla="*/ 2147483647 w 66"/>
                <a:gd name="T31" fmla="*/ 2147483647 h 78"/>
                <a:gd name="T32" fmla="*/ 2147483647 w 66"/>
                <a:gd name="T33" fmla="*/ 2147483647 h 78"/>
                <a:gd name="T34" fmla="*/ 0 w 66"/>
                <a:gd name="T35" fmla="*/ 2147483647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78"/>
                <a:gd name="T56" fmla="*/ 66 w 66"/>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78">
                  <a:moveTo>
                    <a:pt x="0" y="65"/>
                  </a:moveTo>
                  <a:lnTo>
                    <a:pt x="9" y="71"/>
                  </a:lnTo>
                  <a:lnTo>
                    <a:pt x="2" y="78"/>
                  </a:lnTo>
                  <a:lnTo>
                    <a:pt x="61" y="66"/>
                  </a:lnTo>
                  <a:lnTo>
                    <a:pt x="66" y="26"/>
                  </a:lnTo>
                  <a:lnTo>
                    <a:pt x="58" y="16"/>
                  </a:lnTo>
                  <a:lnTo>
                    <a:pt x="41" y="20"/>
                  </a:lnTo>
                  <a:lnTo>
                    <a:pt x="35" y="15"/>
                  </a:lnTo>
                  <a:lnTo>
                    <a:pt x="42" y="5"/>
                  </a:lnTo>
                  <a:lnTo>
                    <a:pt x="35" y="0"/>
                  </a:lnTo>
                  <a:lnTo>
                    <a:pt x="27" y="20"/>
                  </a:lnTo>
                  <a:lnTo>
                    <a:pt x="2" y="26"/>
                  </a:lnTo>
                  <a:lnTo>
                    <a:pt x="10" y="30"/>
                  </a:lnTo>
                  <a:lnTo>
                    <a:pt x="5" y="41"/>
                  </a:lnTo>
                  <a:lnTo>
                    <a:pt x="22" y="44"/>
                  </a:lnTo>
                  <a:lnTo>
                    <a:pt x="7" y="58"/>
                  </a:lnTo>
                  <a:lnTo>
                    <a:pt x="23" y="55"/>
                  </a:lnTo>
                  <a:lnTo>
                    <a:pt x="0" y="65"/>
                  </a:lnTo>
                  <a:close/>
                </a:path>
              </a:pathLst>
            </a:custGeom>
            <a:solidFill>
              <a:srgbClr val="94AC9E"/>
            </a:solidFill>
            <a:ln w="9525">
              <a:solidFill>
                <a:srgbClr val="D8E4EC"/>
              </a:solidFill>
              <a:round/>
              <a:headEnd/>
              <a:tailEnd/>
            </a:ln>
          </p:spPr>
          <p:txBody>
            <a:bodyPr wrap="none" anchor="ctr"/>
            <a:lstStyle/>
            <a:p>
              <a:endParaRPr lang="fr-FR"/>
            </a:p>
          </p:txBody>
        </p:sp>
        <p:sp>
          <p:nvSpPr>
            <p:cNvPr id="30865" name="Freeform 143"/>
            <p:cNvSpPr>
              <a:spLocks noChangeAspect="1"/>
            </p:cNvSpPr>
            <p:nvPr/>
          </p:nvSpPr>
          <p:spPr bwMode="blackWhite">
            <a:xfrm>
              <a:off x="582613" y="1959265"/>
              <a:ext cx="679450" cy="735012"/>
            </a:xfrm>
            <a:custGeom>
              <a:avLst/>
              <a:gdLst>
                <a:gd name="T0" fmla="*/ 2147483647 w 485"/>
                <a:gd name="T1" fmla="*/ 2147483647 h 423"/>
                <a:gd name="T2" fmla="*/ 2147483647 w 485"/>
                <a:gd name="T3" fmla="*/ 2147483647 h 423"/>
                <a:gd name="T4" fmla="*/ 2147483647 w 485"/>
                <a:gd name="T5" fmla="*/ 2147483647 h 423"/>
                <a:gd name="T6" fmla="*/ 2147483647 w 485"/>
                <a:gd name="T7" fmla="*/ 2147483647 h 423"/>
                <a:gd name="T8" fmla="*/ 2147483647 w 485"/>
                <a:gd name="T9" fmla="*/ 2147483647 h 423"/>
                <a:gd name="T10" fmla="*/ 2147483647 w 485"/>
                <a:gd name="T11" fmla="*/ 2147483647 h 423"/>
                <a:gd name="T12" fmla="*/ 2147483647 w 485"/>
                <a:gd name="T13" fmla="*/ 2147483647 h 423"/>
                <a:gd name="T14" fmla="*/ 2147483647 w 485"/>
                <a:gd name="T15" fmla="*/ 2147483647 h 423"/>
                <a:gd name="T16" fmla="*/ 2147483647 w 485"/>
                <a:gd name="T17" fmla="*/ 2147483647 h 423"/>
                <a:gd name="T18" fmla="*/ 2147483647 w 485"/>
                <a:gd name="T19" fmla="*/ 2147483647 h 423"/>
                <a:gd name="T20" fmla="*/ 2147483647 w 485"/>
                <a:gd name="T21" fmla="*/ 2147483647 h 423"/>
                <a:gd name="T22" fmla="*/ 2147483647 w 485"/>
                <a:gd name="T23" fmla="*/ 2147483647 h 423"/>
                <a:gd name="T24" fmla="*/ 2147483647 w 485"/>
                <a:gd name="T25" fmla="*/ 2147483647 h 423"/>
                <a:gd name="T26" fmla="*/ 2147483647 w 485"/>
                <a:gd name="T27" fmla="*/ 2147483647 h 423"/>
                <a:gd name="T28" fmla="*/ 2147483647 w 485"/>
                <a:gd name="T29" fmla="*/ 2147483647 h 423"/>
                <a:gd name="T30" fmla="*/ 2147483647 w 485"/>
                <a:gd name="T31" fmla="*/ 2147483647 h 423"/>
                <a:gd name="T32" fmla="*/ 2147483647 w 485"/>
                <a:gd name="T33" fmla="*/ 2147483647 h 423"/>
                <a:gd name="T34" fmla="*/ 2147483647 w 485"/>
                <a:gd name="T35" fmla="*/ 2147483647 h 423"/>
                <a:gd name="T36" fmla="*/ 2147483647 w 485"/>
                <a:gd name="T37" fmla="*/ 2147483647 h 423"/>
                <a:gd name="T38" fmla="*/ 2147483647 w 485"/>
                <a:gd name="T39" fmla="*/ 2147483647 h 423"/>
                <a:gd name="T40" fmla="*/ 2147483647 w 485"/>
                <a:gd name="T41" fmla="*/ 2147483647 h 423"/>
                <a:gd name="T42" fmla="*/ 2147483647 w 485"/>
                <a:gd name="T43" fmla="*/ 2147483647 h 423"/>
                <a:gd name="T44" fmla="*/ 2147483647 w 485"/>
                <a:gd name="T45" fmla="*/ 2147483647 h 423"/>
                <a:gd name="T46" fmla="*/ 2147483647 w 485"/>
                <a:gd name="T47" fmla="*/ 2147483647 h 423"/>
                <a:gd name="T48" fmla="*/ 2147483647 w 485"/>
                <a:gd name="T49" fmla="*/ 2147483647 h 423"/>
                <a:gd name="T50" fmla="*/ 2147483647 w 485"/>
                <a:gd name="T51" fmla="*/ 2147483647 h 423"/>
                <a:gd name="T52" fmla="*/ 2147483647 w 485"/>
                <a:gd name="T53" fmla="*/ 2147483647 h 423"/>
                <a:gd name="T54" fmla="*/ 2147483647 w 485"/>
                <a:gd name="T55" fmla="*/ 2147483647 h 423"/>
                <a:gd name="T56" fmla="*/ 2147483647 w 485"/>
                <a:gd name="T57" fmla="*/ 2147483647 h 423"/>
                <a:gd name="T58" fmla="*/ 2147483647 w 485"/>
                <a:gd name="T59" fmla="*/ 2147483647 h 423"/>
                <a:gd name="T60" fmla="*/ 2147483647 w 485"/>
                <a:gd name="T61" fmla="*/ 2147483647 h 423"/>
                <a:gd name="T62" fmla="*/ 2147483647 w 485"/>
                <a:gd name="T63" fmla="*/ 2147483647 h 423"/>
                <a:gd name="T64" fmla="*/ 2147483647 w 485"/>
                <a:gd name="T65" fmla="*/ 2147483647 h 423"/>
                <a:gd name="T66" fmla="*/ 2147483647 w 485"/>
                <a:gd name="T67" fmla="*/ 2147483647 h 423"/>
                <a:gd name="T68" fmla="*/ 2147483647 w 485"/>
                <a:gd name="T69" fmla="*/ 2147483647 h 423"/>
                <a:gd name="T70" fmla="*/ 2147483647 w 485"/>
                <a:gd name="T71" fmla="*/ 2147483647 h 423"/>
                <a:gd name="T72" fmla="*/ 2147483647 w 485"/>
                <a:gd name="T73" fmla="*/ 0 h 423"/>
                <a:gd name="T74" fmla="*/ 2147483647 w 485"/>
                <a:gd name="T75" fmla="*/ 2147483647 h 423"/>
                <a:gd name="T76" fmla="*/ 2147483647 w 485"/>
                <a:gd name="T77" fmla="*/ 2147483647 h 423"/>
                <a:gd name="T78" fmla="*/ 2147483647 w 485"/>
                <a:gd name="T79" fmla="*/ 2147483647 h 423"/>
                <a:gd name="T80" fmla="*/ 2147483647 w 485"/>
                <a:gd name="T81" fmla="*/ 2147483647 h 423"/>
                <a:gd name="T82" fmla="*/ 2147483647 w 485"/>
                <a:gd name="T83" fmla="*/ 2147483647 h 423"/>
                <a:gd name="T84" fmla="*/ 2147483647 w 485"/>
                <a:gd name="T85" fmla="*/ 2147483647 h 423"/>
                <a:gd name="T86" fmla="*/ 2147483647 w 485"/>
                <a:gd name="T87" fmla="*/ 2147483647 h 423"/>
                <a:gd name="T88" fmla="*/ 2147483647 w 485"/>
                <a:gd name="T89" fmla="*/ 2147483647 h 423"/>
                <a:gd name="T90" fmla="*/ 2147483647 w 485"/>
                <a:gd name="T91" fmla="*/ 2147483647 h 423"/>
                <a:gd name="T92" fmla="*/ 2147483647 w 485"/>
                <a:gd name="T93" fmla="*/ 2147483647 h 4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5"/>
                <a:gd name="T142" fmla="*/ 0 h 423"/>
                <a:gd name="T143" fmla="*/ 485 w 485"/>
                <a:gd name="T144" fmla="*/ 423 h 4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5" h="423">
                  <a:moveTo>
                    <a:pt x="0" y="162"/>
                  </a:moveTo>
                  <a:lnTo>
                    <a:pt x="31" y="170"/>
                  </a:lnTo>
                  <a:lnTo>
                    <a:pt x="19" y="173"/>
                  </a:lnTo>
                  <a:lnTo>
                    <a:pt x="33" y="188"/>
                  </a:lnTo>
                  <a:lnTo>
                    <a:pt x="80" y="187"/>
                  </a:lnTo>
                  <a:lnTo>
                    <a:pt x="88" y="197"/>
                  </a:lnTo>
                  <a:lnTo>
                    <a:pt x="119" y="184"/>
                  </a:lnTo>
                  <a:lnTo>
                    <a:pt x="107" y="189"/>
                  </a:lnTo>
                  <a:lnTo>
                    <a:pt x="114" y="215"/>
                  </a:lnTo>
                  <a:lnTo>
                    <a:pt x="48" y="240"/>
                  </a:lnTo>
                  <a:lnTo>
                    <a:pt x="30" y="267"/>
                  </a:lnTo>
                  <a:lnTo>
                    <a:pt x="46" y="263"/>
                  </a:lnTo>
                  <a:lnTo>
                    <a:pt x="34" y="269"/>
                  </a:lnTo>
                  <a:lnTo>
                    <a:pt x="46" y="280"/>
                  </a:lnTo>
                  <a:lnTo>
                    <a:pt x="71" y="283"/>
                  </a:lnTo>
                  <a:lnTo>
                    <a:pt x="57" y="296"/>
                  </a:lnTo>
                  <a:lnTo>
                    <a:pt x="68" y="311"/>
                  </a:lnTo>
                  <a:lnTo>
                    <a:pt x="80" y="313"/>
                  </a:lnTo>
                  <a:lnTo>
                    <a:pt x="106" y="283"/>
                  </a:lnTo>
                  <a:lnTo>
                    <a:pt x="91" y="296"/>
                  </a:lnTo>
                  <a:lnTo>
                    <a:pt x="104" y="325"/>
                  </a:lnTo>
                  <a:lnTo>
                    <a:pt x="98" y="336"/>
                  </a:lnTo>
                  <a:lnTo>
                    <a:pt x="127" y="320"/>
                  </a:lnTo>
                  <a:lnTo>
                    <a:pt x="148" y="340"/>
                  </a:lnTo>
                  <a:lnTo>
                    <a:pt x="154" y="328"/>
                  </a:lnTo>
                  <a:lnTo>
                    <a:pt x="161" y="336"/>
                  </a:lnTo>
                  <a:lnTo>
                    <a:pt x="183" y="326"/>
                  </a:lnTo>
                  <a:lnTo>
                    <a:pt x="152" y="379"/>
                  </a:lnTo>
                  <a:lnTo>
                    <a:pt x="128" y="389"/>
                  </a:lnTo>
                  <a:lnTo>
                    <a:pt x="127" y="400"/>
                  </a:lnTo>
                  <a:lnTo>
                    <a:pt x="98" y="402"/>
                  </a:lnTo>
                  <a:lnTo>
                    <a:pt x="76" y="423"/>
                  </a:lnTo>
                  <a:lnTo>
                    <a:pt x="104" y="407"/>
                  </a:lnTo>
                  <a:lnTo>
                    <a:pt x="135" y="407"/>
                  </a:lnTo>
                  <a:lnTo>
                    <a:pt x="152" y="395"/>
                  </a:lnTo>
                  <a:lnTo>
                    <a:pt x="145" y="384"/>
                  </a:lnTo>
                  <a:lnTo>
                    <a:pt x="164" y="386"/>
                  </a:lnTo>
                  <a:lnTo>
                    <a:pt x="226" y="346"/>
                  </a:lnTo>
                  <a:lnTo>
                    <a:pt x="237" y="331"/>
                  </a:lnTo>
                  <a:lnTo>
                    <a:pt x="227" y="320"/>
                  </a:lnTo>
                  <a:lnTo>
                    <a:pt x="280" y="272"/>
                  </a:lnTo>
                  <a:lnTo>
                    <a:pt x="288" y="247"/>
                  </a:lnTo>
                  <a:lnTo>
                    <a:pt x="281" y="272"/>
                  </a:lnTo>
                  <a:lnTo>
                    <a:pt x="304" y="267"/>
                  </a:lnTo>
                  <a:lnTo>
                    <a:pt x="292" y="276"/>
                  </a:lnTo>
                  <a:lnTo>
                    <a:pt x="308" y="282"/>
                  </a:lnTo>
                  <a:lnTo>
                    <a:pt x="270" y="285"/>
                  </a:lnTo>
                  <a:lnTo>
                    <a:pt x="262" y="308"/>
                  </a:lnTo>
                  <a:lnTo>
                    <a:pt x="277" y="308"/>
                  </a:lnTo>
                  <a:lnTo>
                    <a:pt x="263" y="324"/>
                  </a:lnTo>
                  <a:lnTo>
                    <a:pt x="315" y="303"/>
                  </a:lnTo>
                  <a:lnTo>
                    <a:pt x="323" y="290"/>
                  </a:lnTo>
                  <a:lnTo>
                    <a:pt x="314" y="284"/>
                  </a:lnTo>
                  <a:lnTo>
                    <a:pt x="326" y="272"/>
                  </a:lnTo>
                  <a:lnTo>
                    <a:pt x="325" y="282"/>
                  </a:lnTo>
                  <a:lnTo>
                    <a:pt x="351" y="276"/>
                  </a:lnTo>
                  <a:lnTo>
                    <a:pt x="345" y="286"/>
                  </a:lnTo>
                  <a:lnTo>
                    <a:pt x="388" y="303"/>
                  </a:lnTo>
                  <a:lnTo>
                    <a:pt x="450" y="311"/>
                  </a:lnTo>
                  <a:lnTo>
                    <a:pt x="461" y="302"/>
                  </a:lnTo>
                  <a:lnTo>
                    <a:pt x="469" y="307"/>
                  </a:lnTo>
                  <a:lnTo>
                    <a:pt x="459" y="315"/>
                  </a:lnTo>
                  <a:lnTo>
                    <a:pt x="476" y="325"/>
                  </a:lnTo>
                  <a:lnTo>
                    <a:pt x="485" y="317"/>
                  </a:lnTo>
                  <a:lnTo>
                    <a:pt x="469" y="296"/>
                  </a:lnTo>
                  <a:lnTo>
                    <a:pt x="439" y="296"/>
                  </a:lnTo>
                  <a:lnTo>
                    <a:pt x="439" y="48"/>
                  </a:lnTo>
                  <a:lnTo>
                    <a:pt x="265" y="28"/>
                  </a:lnTo>
                  <a:lnTo>
                    <a:pt x="258" y="15"/>
                  </a:lnTo>
                  <a:lnTo>
                    <a:pt x="210" y="7"/>
                  </a:lnTo>
                  <a:lnTo>
                    <a:pt x="205" y="18"/>
                  </a:lnTo>
                  <a:lnTo>
                    <a:pt x="190" y="15"/>
                  </a:lnTo>
                  <a:lnTo>
                    <a:pt x="204" y="6"/>
                  </a:lnTo>
                  <a:lnTo>
                    <a:pt x="184" y="0"/>
                  </a:lnTo>
                  <a:lnTo>
                    <a:pt x="165" y="15"/>
                  </a:lnTo>
                  <a:lnTo>
                    <a:pt x="133" y="18"/>
                  </a:lnTo>
                  <a:lnTo>
                    <a:pt x="132" y="33"/>
                  </a:lnTo>
                  <a:lnTo>
                    <a:pt x="129" y="25"/>
                  </a:lnTo>
                  <a:lnTo>
                    <a:pt x="100" y="32"/>
                  </a:lnTo>
                  <a:lnTo>
                    <a:pt x="104" y="43"/>
                  </a:lnTo>
                  <a:lnTo>
                    <a:pt x="91" y="40"/>
                  </a:lnTo>
                  <a:lnTo>
                    <a:pt x="72" y="63"/>
                  </a:lnTo>
                  <a:lnTo>
                    <a:pt x="30" y="73"/>
                  </a:lnTo>
                  <a:lnTo>
                    <a:pt x="33" y="84"/>
                  </a:lnTo>
                  <a:lnTo>
                    <a:pt x="20" y="86"/>
                  </a:lnTo>
                  <a:lnTo>
                    <a:pt x="71" y="122"/>
                  </a:lnTo>
                  <a:lnTo>
                    <a:pt x="139" y="137"/>
                  </a:lnTo>
                  <a:lnTo>
                    <a:pt x="98" y="132"/>
                  </a:lnTo>
                  <a:lnTo>
                    <a:pt x="100" y="143"/>
                  </a:lnTo>
                  <a:lnTo>
                    <a:pt x="116" y="144"/>
                  </a:lnTo>
                  <a:lnTo>
                    <a:pt x="102" y="151"/>
                  </a:lnTo>
                  <a:lnTo>
                    <a:pt x="71" y="150"/>
                  </a:lnTo>
                  <a:lnTo>
                    <a:pt x="71" y="135"/>
                  </a:lnTo>
                  <a:lnTo>
                    <a:pt x="55" y="136"/>
                  </a:lnTo>
                  <a:lnTo>
                    <a:pt x="0" y="162"/>
                  </a:lnTo>
                  <a:close/>
                </a:path>
              </a:pathLst>
            </a:custGeom>
            <a:solidFill>
              <a:srgbClr val="94AC9E"/>
            </a:solidFill>
            <a:ln w="9525">
              <a:solidFill>
                <a:srgbClr val="D8E4EC"/>
              </a:solidFill>
              <a:round/>
              <a:headEnd/>
              <a:tailEnd/>
            </a:ln>
          </p:spPr>
          <p:txBody>
            <a:bodyPr wrap="none" anchor="ctr"/>
            <a:lstStyle/>
            <a:p>
              <a:endParaRPr lang="fr-FR"/>
            </a:p>
          </p:txBody>
        </p:sp>
        <p:sp>
          <p:nvSpPr>
            <p:cNvPr id="30866" name="Freeform 144"/>
            <p:cNvSpPr>
              <a:spLocks noChangeAspect="1"/>
            </p:cNvSpPr>
            <p:nvPr/>
          </p:nvSpPr>
          <p:spPr bwMode="blackWhite">
            <a:xfrm>
              <a:off x="877888" y="2578390"/>
              <a:ext cx="61912" cy="42862"/>
            </a:xfrm>
            <a:custGeom>
              <a:avLst/>
              <a:gdLst>
                <a:gd name="T0" fmla="*/ 0 w 42"/>
                <a:gd name="T1" fmla="*/ 2147483647 h 25"/>
                <a:gd name="T2" fmla="*/ 2147483647 w 42"/>
                <a:gd name="T3" fmla="*/ 2147483647 h 25"/>
                <a:gd name="T4" fmla="*/ 2147483647 w 42"/>
                <a:gd name="T5" fmla="*/ 2147483647 h 25"/>
                <a:gd name="T6" fmla="*/ 2147483647 w 42"/>
                <a:gd name="T7" fmla="*/ 0 h 25"/>
                <a:gd name="T8" fmla="*/ 2147483647 w 42"/>
                <a:gd name="T9" fmla="*/ 2147483647 h 25"/>
                <a:gd name="T10" fmla="*/ 0 w 42"/>
                <a:gd name="T11" fmla="*/ 2147483647 h 25"/>
                <a:gd name="T12" fmla="*/ 0 60000 65536"/>
                <a:gd name="T13" fmla="*/ 0 60000 65536"/>
                <a:gd name="T14" fmla="*/ 0 60000 65536"/>
                <a:gd name="T15" fmla="*/ 0 60000 65536"/>
                <a:gd name="T16" fmla="*/ 0 60000 65536"/>
                <a:gd name="T17" fmla="*/ 0 60000 65536"/>
                <a:gd name="T18" fmla="*/ 0 w 42"/>
                <a:gd name="T19" fmla="*/ 0 h 25"/>
                <a:gd name="T20" fmla="*/ 42 w 4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42" h="25">
                  <a:moveTo>
                    <a:pt x="0" y="10"/>
                  </a:moveTo>
                  <a:lnTo>
                    <a:pt x="13" y="25"/>
                  </a:lnTo>
                  <a:lnTo>
                    <a:pt x="42" y="4"/>
                  </a:lnTo>
                  <a:lnTo>
                    <a:pt x="15" y="0"/>
                  </a:lnTo>
                  <a:lnTo>
                    <a:pt x="18" y="9"/>
                  </a:lnTo>
                  <a:lnTo>
                    <a:pt x="0" y="10"/>
                  </a:lnTo>
                  <a:close/>
                </a:path>
              </a:pathLst>
            </a:custGeom>
            <a:solidFill>
              <a:srgbClr val="94AC9E"/>
            </a:solidFill>
            <a:ln w="9525">
              <a:solidFill>
                <a:srgbClr val="D8E4EC"/>
              </a:solidFill>
              <a:round/>
              <a:headEnd/>
              <a:tailEnd/>
            </a:ln>
          </p:spPr>
          <p:txBody>
            <a:bodyPr wrap="none" anchor="ctr"/>
            <a:lstStyle/>
            <a:p>
              <a:endParaRPr lang="fr-FR"/>
            </a:p>
          </p:txBody>
        </p:sp>
        <p:sp>
          <p:nvSpPr>
            <p:cNvPr id="30867" name="Freeform 145"/>
            <p:cNvSpPr>
              <a:spLocks noChangeAspect="1"/>
            </p:cNvSpPr>
            <p:nvPr/>
          </p:nvSpPr>
          <p:spPr bwMode="blackWhite">
            <a:xfrm>
              <a:off x="1266825" y="2492665"/>
              <a:ext cx="177800" cy="206375"/>
            </a:xfrm>
            <a:custGeom>
              <a:avLst/>
              <a:gdLst>
                <a:gd name="T0" fmla="*/ 0 w 130"/>
                <a:gd name="T1" fmla="*/ 2147483647 h 117"/>
                <a:gd name="T2" fmla="*/ 2147483647 w 130"/>
                <a:gd name="T3" fmla="*/ 2147483647 h 117"/>
                <a:gd name="T4" fmla="*/ 2147483647 w 130"/>
                <a:gd name="T5" fmla="*/ 2147483647 h 117"/>
                <a:gd name="T6" fmla="*/ 2147483647 w 130"/>
                <a:gd name="T7" fmla="*/ 2147483647 h 117"/>
                <a:gd name="T8" fmla="*/ 2147483647 w 130"/>
                <a:gd name="T9" fmla="*/ 2147483647 h 117"/>
                <a:gd name="T10" fmla="*/ 2147483647 w 130"/>
                <a:gd name="T11" fmla="*/ 2147483647 h 117"/>
                <a:gd name="T12" fmla="*/ 2147483647 w 130"/>
                <a:gd name="T13" fmla="*/ 2147483647 h 117"/>
                <a:gd name="T14" fmla="*/ 2147483647 w 130"/>
                <a:gd name="T15" fmla="*/ 2147483647 h 117"/>
                <a:gd name="T16" fmla="*/ 2147483647 w 130"/>
                <a:gd name="T17" fmla="*/ 2147483647 h 117"/>
                <a:gd name="T18" fmla="*/ 2147483647 w 130"/>
                <a:gd name="T19" fmla="*/ 2147483647 h 117"/>
                <a:gd name="T20" fmla="*/ 2147483647 w 130"/>
                <a:gd name="T21" fmla="*/ 2147483647 h 117"/>
                <a:gd name="T22" fmla="*/ 2147483647 w 130"/>
                <a:gd name="T23" fmla="*/ 2147483647 h 117"/>
                <a:gd name="T24" fmla="*/ 2147483647 w 130"/>
                <a:gd name="T25" fmla="*/ 2147483647 h 117"/>
                <a:gd name="T26" fmla="*/ 2147483647 w 130"/>
                <a:gd name="T27" fmla="*/ 2147483647 h 117"/>
                <a:gd name="T28" fmla="*/ 2147483647 w 130"/>
                <a:gd name="T29" fmla="*/ 2147483647 h 117"/>
                <a:gd name="T30" fmla="*/ 2147483647 w 130"/>
                <a:gd name="T31" fmla="*/ 2147483647 h 117"/>
                <a:gd name="T32" fmla="*/ 2147483647 w 130"/>
                <a:gd name="T33" fmla="*/ 2147483647 h 117"/>
                <a:gd name="T34" fmla="*/ 2147483647 w 130"/>
                <a:gd name="T35" fmla="*/ 2147483647 h 117"/>
                <a:gd name="T36" fmla="*/ 2147483647 w 130"/>
                <a:gd name="T37" fmla="*/ 0 h 117"/>
                <a:gd name="T38" fmla="*/ 2147483647 w 130"/>
                <a:gd name="T39" fmla="*/ 2147483647 h 117"/>
                <a:gd name="T40" fmla="*/ 0 w 130"/>
                <a:gd name="T41" fmla="*/ 2147483647 h 1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0"/>
                <a:gd name="T64" fmla="*/ 0 h 117"/>
                <a:gd name="T65" fmla="*/ 130 w 130"/>
                <a:gd name="T66" fmla="*/ 117 h 1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0" h="117">
                  <a:moveTo>
                    <a:pt x="0" y="12"/>
                  </a:moveTo>
                  <a:lnTo>
                    <a:pt x="5" y="29"/>
                  </a:lnTo>
                  <a:lnTo>
                    <a:pt x="23" y="36"/>
                  </a:lnTo>
                  <a:lnTo>
                    <a:pt x="31" y="30"/>
                  </a:lnTo>
                  <a:lnTo>
                    <a:pt x="16" y="22"/>
                  </a:lnTo>
                  <a:lnTo>
                    <a:pt x="31" y="22"/>
                  </a:lnTo>
                  <a:lnTo>
                    <a:pt x="45" y="36"/>
                  </a:lnTo>
                  <a:lnTo>
                    <a:pt x="41" y="10"/>
                  </a:lnTo>
                  <a:lnTo>
                    <a:pt x="51" y="33"/>
                  </a:lnTo>
                  <a:lnTo>
                    <a:pt x="78" y="47"/>
                  </a:lnTo>
                  <a:lnTo>
                    <a:pt x="73" y="62"/>
                  </a:lnTo>
                  <a:lnTo>
                    <a:pt x="105" y="83"/>
                  </a:lnTo>
                  <a:lnTo>
                    <a:pt x="97" y="99"/>
                  </a:lnTo>
                  <a:lnTo>
                    <a:pt x="112" y="86"/>
                  </a:lnTo>
                  <a:lnTo>
                    <a:pt x="116" y="117"/>
                  </a:lnTo>
                  <a:lnTo>
                    <a:pt x="129" y="111"/>
                  </a:lnTo>
                  <a:lnTo>
                    <a:pt x="130" y="88"/>
                  </a:lnTo>
                  <a:lnTo>
                    <a:pt x="99" y="76"/>
                  </a:lnTo>
                  <a:lnTo>
                    <a:pt x="41" y="0"/>
                  </a:lnTo>
                  <a:lnTo>
                    <a:pt x="8" y="22"/>
                  </a:lnTo>
                  <a:lnTo>
                    <a:pt x="0" y="12"/>
                  </a:lnTo>
                  <a:close/>
                </a:path>
              </a:pathLst>
            </a:custGeom>
            <a:solidFill>
              <a:srgbClr val="94AC9E"/>
            </a:solidFill>
            <a:ln w="9525">
              <a:solidFill>
                <a:srgbClr val="D8E4EC"/>
              </a:solidFill>
              <a:round/>
              <a:headEnd/>
              <a:tailEnd/>
            </a:ln>
          </p:spPr>
          <p:txBody>
            <a:bodyPr wrap="none" anchor="ctr"/>
            <a:lstStyle/>
            <a:p>
              <a:endParaRPr lang="fr-FR"/>
            </a:p>
          </p:txBody>
        </p:sp>
        <p:sp>
          <p:nvSpPr>
            <p:cNvPr id="30868" name="Freeform 146"/>
            <p:cNvSpPr>
              <a:spLocks noChangeAspect="1"/>
            </p:cNvSpPr>
            <p:nvPr/>
          </p:nvSpPr>
          <p:spPr bwMode="blackWhite">
            <a:xfrm>
              <a:off x="1303338" y="2560927"/>
              <a:ext cx="30162" cy="33338"/>
            </a:xfrm>
            <a:custGeom>
              <a:avLst/>
              <a:gdLst>
                <a:gd name="T0" fmla="*/ 0 w 22"/>
                <a:gd name="T1" fmla="*/ 0 h 18"/>
                <a:gd name="T2" fmla="*/ 2147483647 w 22"/>
                <a:gd name="T3" fmla="*/ 2147483647 h 18"/>
                <a:gd name="T4" fmla="*/ 2147483647 w 22"/>
                <a:gd name="T5" fmla="*/ 2147483647 h 18"/>
                <a:gd name="T6" fmla="*/ 2147483647 w 22"/>
                <a:gd name="T7" fmla="*/ 2147483647 h 18"/>
                <a:gd name="T8" fmla="*/ 2147483647 w 22"/>
                <a:gd name="T9" fmla="*/ 2147483647 h 18"/>
                <a:gd name="T10" fmla="*/ 2147483647 w 22"/>
                <a:gd name="T11" fmla="*/ 2147483647 h 18"/>
                <a:gd name="T12" fmla="*/ 0 w 22"/>
                <a:gd name="T13" fmla="*/ 0 h 18"/>
                <a:gd name="T14" fmla="*/ 0 60000 65536"/>
                <a:gd name="T15" fmla="*/ 0 60000 65536"/>
                <a:gd name="T16" fmla="*/ 0 60000 65536"/>
                <a:gd name="T17" fmla="*/ 0 60000 65536"/>
                <a:gd name="T18" fmla="*/ 0 60000 65536"/>
                <a:gd name="T19" fmla="*/ 0 60000 65536"/>
                <a:gd name="T20" fmla="*/ 0 60000 65536"/>
                <a:gd name="T21" fmla="*/ 0 w 22"/>
                <a:gd name="T22" fmla="*/ 0 h 18"/>
                <a:gd name="T23" fmla="*/ 22 w 2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8">
                  <a:moveTo>
                    <a:pt x="0" y="0"/>
                  </a:moveTo>
                  <a:lnTo>
                    <a:pt x="7" y="18"/>
                  </a:lnTo>
                  <a:lnTo>
                    <a:pt x="9" y="9"/>
                  </a:lnTo>
                  <a:lnTo>
                    <a:pt x="22" y="17"/>
                  </a:lnTo>
                  <a:lnTo>
                    <a:pt x="9" y="9"/>
                  </a:lnTo>
                  <a:lnTo>
                    <a:pt x="21" y="4"/>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69" name="Freeform 147"/>
            <p:cNvSpPr>
              <a:spLocks noChangeAspect="1"/>
            </p:cNvSpPr>
            <p:nvPr/>
          </p:nvSpPr>
          <p:spPr bwMode="blackWhite">
            <a:xfrm>
              <a:off x="1319213" y="2587915"/>
              <a:ext cx="14287" cy="53975"/>
            </a:xfrm>
            <a:custGeom>
              <a:avLst/>
              <a:gdLst>
                <a:gd name="T0" fmla="*/ 0 w 13"/>
                <a:gd name="T1" fmla="*/ 0 h 30"/>
                <a:gd name="T2" fmla="*/ 2147483647 w 13"/>
                <a:gd name="T3" fmla="*/ 2147483647 h 30"/>
                <a:gd name="T4" fmla="*/ 2147483647 w 13"/>
                <a:gd name="T5" fmla="*/ 2147483647 h 30"/>
                <a:gd name="T6" fmla="*/ 0 w 13"/>
                <a:gd name="T7" fmla="*/ 0 h 30"/>
                <a:gd name="T8" fmla="*/ 0 60000 65536"/>
                <a:gd name="T9" fmla="*/ 0 60000 65536"/>
                <a:gd name="T10" fmla="*/ 0 60000 65536"/>
                <a:gd name="T11" fmla="*/ 0 60000 65536"/>
                <a:gd name="T12" fmla="*/ 0 w 13"/>
                <a:gd name="T13" fmla="*/ 0 h 30"/>
                <a:gd name="T14" fmla="*/ 13 w 13"/>
                <a:gd name="T15" fmla="*/ 30 h 30"/>
              </a:gdLst>
              <a:ahLst/>
              <a:cxnLst>
                <a:cxn ang="T8">
                  <a:pos x="T0" y="T1"/>
                </a:cxn>
                <a:cxn ang="T9">
                  <a:pos x="T2" y="T3"/>
                </a:cxn>
                <a:cxn ang="T10">
                  <a:pos x="T4" y="T5"/>
                </a:cxn>
                <a:cxn ang="T11">
                  <a:pos x="T6" y="T7"/>
                </a:cxn>
              </a:cxnLst>
              <a:rect l="T12" t="T13" r="T14" b="T15"/>
              <a:pathLst>
                <a:path w="13" h="30">
                  <a:moveTo>
                    <a:pt x="0" y="0"/>
                  </a:moveTo>
                  <a:lnTo>
                    <a:pt x="13" y="6"/>
                  </a:lnTo>
                  <a:lnTo>
                    <a:pt x="13" y="3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70" name="Freeform 148"/>
            <p:cNvSpPr>
              <a:spLocks noChangeAspect="1"/>
            </p:cNvSpPr>
            <p:nvPr/>
          </p:nvSpPr>
          <p:spPr bwMode="blackWhite">
            <a:xfrm>
              <a:off x="1335088" y="2567277"/>
              <a:ext cx="22225" cy="26988"/>
            </a:xfrm>
            <a:custGeom>
              <a:avLst/>
              <a:gdLst>
                <a:gd name="T0" fmla="*/ 0 w 16"/>
                <a:gd name="T1" fmla="*/ 0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0 h 17"/>
                <a:gd name="T12" fmla="*/ 0 w 16"/>
                <a:gd name="T13" fmla="*/ 0 h 17"/>
                <a:gd name="T14" fmla="*/ 0 60000 65536"/>
                <a:gd name="T15" fmla="*/ 0 60000 65536"/>
                <a:gd name="T16" fmla="*/ 0 60000 65536"/>
                <a:gd name="T17" fmla="*/ 0 60000 65536"/>
                <a:gd name="T18" fmla="*/ 0 60000 65536"/>
                <a:gd name="T19" fmla="*/ 0 60000 65536"/>
                <a:gd name="T20" fmla="*/ 0 60000 65536"/>
                <a:gd name="T21" fmla="*/ 0 w 16"/>
                <a:gd name="T22" fmla="*/ 0 h 17"/>
                <a:gd name="T23" fmla="*/ 16 w 1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7">
                  <a:moveTo>
                    <a:pt x="0" y="0"/>
                  </a:moveTo>
                  <a:lnTo>
                    <a:pt x="3" y="17"/>
                  </a:lnTo>
                  <a:lnTo>
                    <a:pt x="14" y="17"/>
                  </a:lnTo>
                  <a:lnTo>
                    <a:pt x="8" y="2"/>
                  </a:lnTo>
                  <a:lnTo>
                    <a:pt x="16" y="13"/>
                  </a:lnTo>
                  <a:lnTo>
                    <a:pt x="10" y="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71" name="Freeform 149"/>
            <p:cNvSpPr>
              <a:spLocks noChangeAspect="1"/>
            </p:cNvSpPr>
            <p:nvPr/>
          </p:nvSpPr>
          <p:spPr bwMode="blackWhite">
            <a:xfrm>
              <a:off x="1357313" y="2610140"/>
              <a:ext cx="19050" cy="20637"/>
            </a:xfrm>
            <a:custGeom>
              <a:avLst/>
              <a:gdLst>
                <a:gd name="T0" fmla="*/ 0 w 13"/>
                <a:gd name="T1" fmla="*/ 0 h 13"/>
                <a:gd name="T2" fmla="*/ 2147483647 w 13"/>
                <a:gd name="T3" fmla="*/ 2147483647 h 13"/>
                <a:gd name="T4" fmla="*/ 2147483647 w 13"/>
                <a:gd name="T5" fmla="*/ 2147483647 h 13"/>
                <a:gd name="T6" fmla="*/ 0 w 13"/>
                <a:gd name="T7" fmla="*/ 0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0" y="0"/>
                  </a:moveTo>
                  <a:lnTo>
                    <a:pt x="12" y="13"/>
                  </a:lnTo>
                  <a:lnTo>
                    <a:pt x="13" y="1"/>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72" name="Freeform 150"/>
            <p:cNvSpPr>
              <a:spLocks noChangeAspect="1"/>
            </p:cNvSpPr>
            <p:nvPr/>
          </p:nvSpPr>
          <p:spPr bwMode="blackWhite">
            <a:xfrm>
              <a:off x="1363663" y="2640302"/>
              <a:ext cx="30162" cy="52388"/>
            </a:xfrm>
            <a:custGeom>
              <a:avLst/>
              <a:gdLst>
                <a:gd name="T0" fmla="*/ 0 w 21"/>
                <a:gd name="T1" fmla="*/ 0 h 30"/>
                <a:gd name="T2" fmla="*/ 2147483647 w 21"/>
                <a:gd name="T3" fmla="*/ 2147483647 h 30"/>
                <a:gd name="T4" fmla="*/ 2147483647 w 21"/>
                <a:gd name="T5" fmla="*/ 2147483647 h 30"/>
                <a:gd name="T6" fmla="*/ 0 w 21"/>
                <a:gd name="T7" fmla="*/ 0 h 30"/>
                <a:gd name="T8" fmla="*/ 0 60000 65536"/>
                <a:gd name="T9" fmla="*/ 0 60000 65536"/>
                <a:gd name="T10" fmla="*/ 0 60000 65536"/>
                <a:gd name="T11" fmla="*/ 0 60000 65536"/>
                <a:gd name="T12" fmla="*/ 0 w 21"/>
                <a:gd name="T13" fmla="*/ 0 h 30"/>
                <a:gd name="T14" fmla="*/ 21 w 21"/>
                <a:gd name="T15" fmla="*/ 30 h 30"/>
              </a:gdLst>
              <a:ahLst/>
              <a:cxnLst>
                <a:cxn ang="T8">
                  <a:pos x="T0" y="T1"/>
                </a:cxn>
                <a:cxn ang="T9">
                  <a:pos x="T2" y="T3"/>
                </a:cxn>
                <a:cxn ang="T10">
                  <a:pos x="T4" y="T5"/>
                </a:cxn>
                <a:cxn ang="T11">
                  <a:pos x="T6" y="T7"/>
                </a:cxn>
              </a:cxnLst>
              <a:rect l="T12" t="T13" r="T14" b="T15"/>
              <a:pathLst>
                <a:path w="21" h="30">
                  <a:moveTo>
                    <a:pt x="0" y="0"/>
                  </a:moveTo>
                  <a:lnTo>
                    <a:pt x="16" y="10"/>
                  </a:lnTo>
                  <a:lnTo>
                    <a:pt x="21" y="30"/>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73" name="Freeform 151"/>
            <p:cNvSpPr>
              <a:spLocks noChangeAspect="1"/>
            </p:cNvSpPr>
            <p:nvPr/>
          </p:nvSpPr>
          <p:spPr bwMode="blackWhite">
            <a:xfrm>
              <a:off x="1408113" y="2656177"/>
              <a:ext cx="19050" cy="28575"/>
            </a:xfrm>
            <a:custGeom>
              <a:avLst/>
              <a:gdLst>
                <a:gd name="T0" fmla="*/ 0 w 11"/>
                <a:gd name="T1" fmla="*/ 2147483647 h 17"/>
                <a:gd name="T2" fmla="*/ 2147483647 w 11"/>
                <a:gd name="T3" fmla="*/ 0 h 17"/>
                <a:gd name="T4" fmla="*/ 2147483647 w 11"/>
                <a:gd name="T5" fmla="*/ 2147483647 h 17"/>
                <a:gd name="T6" fmla="*/ 0 w 11"/>
                <a:gd name="T7" fmla="*/ 2147483647 h 17"/>
                <a:gd name="T8" fmla="*/ 0 60000 65536"/>
                <a:gd name="T9" fmla="*/ 0 60000 65536"/>
                <a:gd name="T10" fmla="*/ 0 60000 65536"/>
                <a:gd name="T11" fmla="*/ 0 60000 65536"/>
                <a:gd name="T12" fmla="*/ 0 w 11"/>
                <a:gd name="T13" fmla="*/ 0 h 17"/>
                <a:gd name="T14" fmla="*/ 11 w 11"/>
                <a:gd name="T15" fmla="*/ 17 h 17"/>
              </a:gdLst>
              <a:ahLst/>
              <a:cxnLst>
                <a:cxn ang="T8">
                  <a:pos x="T0" y="T1"/>
                </a:cxn>
                <a:cxn ang="T9">
                  <a:pos x="T2" y="T3"/>
                </a:cxn>
                <a:cxn ang="T10">
                  <a:pos x="T4" y="T5"/>
                </a:cxn>
                <a:cxn ang="T11">
                  <a:pos x="T6" y="T7"/>
                </a:cxn>
              </a:cxnLst>
              <a:rect l="T12" t="T13" r="T14" b="T15"/>
              <a:pathLst>
                <a:path w="11" h="17">
                  <a:moveTo>
                    <a:pt x="0" y="10"/>
                  </a:moveTo>
                  <a:lnTo>
                    <a:pt x="5" y="0"/>
                  </a:lnTo>
                  <a:lnTo>
                    <a:pt x="11" y="17"/>
                  </a:lnTo>
                  <a:lnTo>
                    <a:pt x="0" y="10"/>
                  </a:lnTo>
                  <a:close/>
                </a:path>
              </a:pathLst>
            </a:custGeom>
            <a:solidFill>
              <a:srgbClr val="94AC9E"/>
            </a:solidFill>
            <a:ln w="9525">
              <a:solidFill>
                <a:srgbClr val="D8E4EC"/>
              </a:solidFill>
              <a:round/>
              <a:headEnd/>
              <a:tailEnd/>
            </a:ln>
          </p:spPr>
          <p:txBody>
            <a:bodyPr wrap="none" anchor="ctr"/>
            <a:lstStyle/>
            <a:p>
              <a:endParaRPr lang="fr-FR"/>
            </a:p>
          </p:txBody>
        </p:sp>
        <p:sp>
          <p:nvSpPr>
            <p:cNvPr id="30874" name="Freeform 152"/>
            <p:cNvSpPr>
              <a:spLocks noChangeAspect="1"/>
            </p:cNvSpPr>
            <p:nvPr/>
          </p:nvSpPr>
          <p:spPr bwMode="blackWhite">
            <a:xfrm>
              <a:off x="3068638" y="5286665"/>
              <a:ext cx="117475" cy="157162"/>
            </a:xfrm>
            <a:custGeom>
              <a:avLst/>
              <a:gdLst>
                <a:gd name="T0" fmla="*/ 0 w 84"/>
                <a:gd name="T1" fmla="*/ 2147483647 h 88"/>
                <a:gd name="T2" fmla="*/ 2147483647 w 84"/>
                <a:gd name="T3" fmla="*/ 2147483647 h 88"/>
                <a:gd name="T4" fmla="*/ 2147483647 w 84"/>
                <a:gd name="T5" fmla="*/ 0 h 88"/>
                <a:gd name="T6" fmla="*/ 2147483647 w 84"/>
                <a:gd name="T7" fmla="*/ 2147483647 h 88"/>
                <a:gd name="T8" fmla="*/ 2147483647 w 84"/>
                <a:gd name="T9" fmla="*/ 2147483647 h 88"/>
                <a:gd name="T10" fmla="*/ 2147483647 w 84"/>
                <a:gd name="T11" fmla="*/ 2147483647 h 88"/>
                <a:gd name="T12" fmla="*/ 2147483647 w 84"/>
                <a:gd name="T13" fmla="*/ 2147483647 h 88"/>
                <a:gd name="T14" fmla="*/ 0 w 84"/>
                <a:gd name="T15" fmla="*/ 2147483647 h 88"/>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88"/>
                <a:gd name="T26" fmla="*/ 84 w 84"/>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88">
                  <a:moveTo>
                    <a:pt x="0" y="70"/>
                  </a:moveTo>
                  <a:lnTo>
                    <a:pt x="13" y="4"/>
                  </a:lnTo>
                  <a:lnTo>
                    <a:pt x="26" y="0"/>
                  </a:lnTo>
                  <a:lnTo>
                    <a:pt x="74" y="34"/>
                  </a:lnTo>
                  <a:lnTo>
                    <a:pt x="84" y="48"/>
                  </a:lnTo>
                  <a:lnTo>
                    <a:pt x="80" y="66"/>
                  </a:lnTo>
                  <a:lnTo>
                    <a:pt x="57" y="88"/>
                  </a:lnTo>
                  <a:lnTo>
                    <a:pt x="0" y="70"/>
                  </a:lnTo>
                  <a:close/>
                </a:path>
              </a:pathLst>
            </a:custGeom>
            <a:solidFill>
              <a:srgbClr val="FFFF99"/>
            </a:solidFill>
            <a:ln w="9525">
              <a:solidFill>
                <a:srgbClr val="C0C0C0"/>
              </a:solidFill>
              <a:round/>
              <a:headEnd/>
              <a:tailEnd/>
            </a:ln>
          </p:spPr>
          <p:txBody>
            <a:bodyPr wrap="none" anchor="ctr"/>
            <a:lstStyle/>
            <a:p>
              <a:endParaRPr lang="fr-FR"/>
            </a:p>
          </p:txBody>
        </p:sp>
        <p:sp>
          <p:nvSpPr>
            <p:cNvPr id="30875" name="Freeform 153"/>
            <p:cNvSpPr>
              <a:spLocks noChangeAspect="1"/>
            </p:cNvSpPr>
            <p:nvPr/>
          </p:nvSpPr>
          <p:spPr bwMode="blackWhite">
            <a:xfrm>
              <a:off x="6713538" y="3749965"/>
              <a:ext cx="161925" cy="425450"/>
            </a:xfrm>
            <a:custGeom>
              <a:avLst/>
              <a:gdLst>
                <a:gd name="T0" fmla="*/ 0 w 114"/>
                <a:gd name="T1" fmla="*/ 2147483647 h 242"/>
                <a:gd name="T2" fmla="*/ 2147483647 w 114"/>
                <a:gd name="T3" fmla="*/ 2147483647 h 242"/>
                <a:gd name="T4" fmla="*/ 2147483647 w 114"/>
                <a:gd name="T5" fmla="*/ 2147483647 h 242"/>
                <a:gd name="T6" fmla="*/ 2147483647 w 114"/>
                <a:gd name="T7" fmla="*/ 2147483647 h 242"/>
                <a:gd name="T8" fmla="*/ 2147483647 w 114"/>
                <a:gd name="T9" fmla="*/ 2147483647 h 242"/>
                <a:gd name="T10" fmla="*/ 2147483647 w 114"/>
                <a:gd name="T11" fmla="*/ 2147483647 h 242"/>
                <a:gd name="T12" fmla="*/ 2147483647 w 114"/>
                <a:gd name="T13" fmla="*/ 2147483647 h 242"/>
                <a:gd name="T14" fmla="*/ 2147483647 w 114"/>
                <a:gd name="T15" fmla="*/ 2147483647 h 242"/>
                <a:gd name="T16" fmla="*/ 2147483647 w 114"/>
                <a:gd name="T17" fmla="*/ 2147483647 h 242"/>
                <a:gd name="T18" fmla="*/ 2147483647 w 114"/>
                <a:gd name="T19" fmla="*/ 2147483647 h 242"/>
                <a:gd name="T20" fmla="*/ 2147483647 w 114"/>
                <a:gd name="T21" fmla="*/ 2147483647 h 242"/>
                <a:gd name="T22" fmla="*/ 2147483647 w 114"/>
                <a:gd name="T23" fmla="*/ 2147483647 h 242"/>
                <a:gd name="T24" fmla="*/ 2147483647 w 114"/>
                <a:gd name="T25" fmla="*/ 2147483647 h 242"/>
                <a:gd name="T26" fmla="*/ 2147483647 w 114"/>
                <a:gd name="T27" fmla="*/ 2147483647 h 242"/>
                <a:gd name="T28" fmla="*/ 2147483647 w 114"/>
                <a:gd name="T29" fmla="*/ 2147483647 h 242"/>
                <a:gd name="T30" fmla="*/ 2147483647 w 114"/>
                <a:gd name="T31" fmla="*/ 2147483647 h 242"/>
                <a:gd name="T32" fmla="*/ 2147483647 w 114"/>
                <a:gd name="T33" fmla="*/ 2147483647 h 242"/>
                <a:gd name="T34" fmla="*/ 2147483647 w 114"/>
                <a:gd name="T35" fmla="*/ 0 h 242"/>
                <a:gd name="T36" fmla="*/ 0 w 114"/>
                <a:gd name="T37" fmla="*/ 2147483647 h 2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242"/>
                <a:gd name="T59" fmla="*/ 114 w 114"/>
                <a:gd name="T60" fmla="*/ 242 h 2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242">
                  <a:moveTo>
                    <a:pt x="0" y="13"/>
                  </a:moveTo>
                  <a:lnTo>
                    <a:pt x="17" y="38"/>
                  </a:lnTo>
                  <a:lnTo>
                    <a:pt x="39" y="48"/>
                  </a:lnTo>
                  <a:lnTo>
                    <a:pt x="29" y="67"/>
                  </a:lnTo>
                  <a:lnTo>
                    <a:pt x="68" y="99"/>
                  </a:lnTo>
                  <a:lnTo>
                    <a:pt x="86" y="142"/>
                  </a:lnTo>
                  <a:lnTo>
                    <a:pt x="87" y="180"/>
                  </a:lnTo>
                  <a:lnTo>
                    <a:pt x="39" y="212"/>
                  </a:lnTo>
                  <a:lnTo>
                    <a:pt x="47" y="242"/>
                  </a:lnTo>
                  <a:lnTo>
                    <a:pt x="62" y="221"/>
                  </a:lnTo>
                  <a:lnTo>
                    <a:pt x="71" y="227"/>
                  </a:lnTo>
                  <a:lnTo>
                    <a:pt x="74" y="214"/>
                  </a:lnTo>
                  <a:lnTo>
                    <a:pt x="114" y="191"/>
                  </a:lnTo>
                  <a:lnTo>
                    <a:pt x="108" y="130"/>
                  </a:lnTo>
                  <a:lnTo>
                    <a:pt x="56" y="74"/>
                  </a:lnTo>
                  <a:lnTo>
                    <a:pt x="61" y="57"/>
                  </a:lnTo>
                  <a:lnTo>
                    <a:pt x="93" y="28"/>
                  </a:lnTo>
                  <a:lnTo>
                    <a:pt x="48" y="0"/>
                  </a:lnTo>
                  <a:lnTo>
                    <a:pt x="0" y="13"/>
                  </a:lnTo>
                  <a:close/>
                </a:path>
              </a:pathLst>
            </a:custGeom>
            <a:solidFill>
              <a:srgbClr val="94AC9E"/>
            </a:solidFill>
            <a:ln w="9525">
              <a:solidFill>
                <a:srgbClr val="D8E4EC"/>
              </a:solidFill>
              <a:round/>
              <a:headEnd/>
              <a:tailEnd/>
            </a:ln>
          </p:spPr>
          <p:txBody>
            <a:bodyPr wrap="none" anchor="ctr"/>
            <a:lstStyle/>
            <a:p>
              <a:endParaRPr lang="fr-FR"/>
            </a:p>
          </p:txBody>
        </p:sp>
        <p:sp>
          <p:nvSpPr>
            <p:cNvPr id="30876" name="Freeform 154"/>
            <p:cNvSpPr>
              <a:spLocks noChangeAspect="1"/>
            </p:cNvSpPr>
            <p:nvPr/>
          </p:nvSpPr>
          <p:spPr bwMode="blackWhite">
            <a:xfrm>
              <a:off x="4708525" y="2989552"/>
              <a:ext cx="207963" cy="212725"/>
            </a:xfrm>
            <a:custGeom>
              <a:avLst/>
              <a:gdLst>
                <a:gd name="T0" fmla="*/ 0 w 152"/>
                <a:gd name="T1" fmla="*/ 2147483647 h 120"/>
                <a:gd name="T2" fmla="*/ 0 w 152"/>
                <a:gd name="T3" fmla="*/ 2147483647 h 120"/>
                <a:gd name="T4" fmla="*/ 2147483647 w 152"/>
                <a:gd name="T5" fmla="*/ 0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2147483647 h 120"/>
                <a:gd name="T28" fmla="*/ 0 w 152"/>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
                <a:gd name="T46" fmla="*/ 0 h 120"/>
                <a:gd name="T47" fmla="*/ 152 w 152"/>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 h="120">
                  <a:moveTo>
                    <a:pt x="0" y="29"/>
                  </a:moveTo>
                  <a:lnTo>
                    <a:pt x="0" y="9"/>
                  </a:lnTo>
                  <a:lnTo>
                    <a:pt x="39" y="0"/>
                  </a:lnTo>
                  <a:lnTo>
                    <a:pt x="70" y="24"/>
                  </a:lnTo>
                  <a:lnTo>
                    <a:pt x="106" y="18"/>
                  </a:lnTo>
                  <a:lnTo>
                    <a:pt x="148" y="54"/>
                  </a:lnTo>
                  <a:lnTo>
                    <a:pt x="142" y="94"/>
                  </a:lnTo>
                  <a:lnTo>
                    <a:pt x="152" y="111"/>
                  </a:lnTo>
                  <a:lnTo>
                    <a:pt x="120" y="120"/>
                  </a:lnTo>
                  <a:lnTo>
                    <a:pt x="105" y="87"/>
                  </a:lnTo>
                  <a:lnTo>
                    <a:pt x="91" y="100"/>
                  </a:lnTo>
                  <a:lnTo>
                    <a:pt x="39" y="68"/>
                  </a:lnTo>
                  <a:lnTo>
                    <a:pt x="14" y="34"/>
                  </a:lnTo>
                  <a:lnTo>
                    <a:pt x="1" y="41"/>
                  </a:lnTo>
                  <a:lnTo>
                    <a:pt x="0" y="29"/>
                  </a:lnTo>
                  <a:close/>
                </a:path>
              </a:pathLst>
            </a:custGeom>
            <a:solidFill>
              <a:srgbClr val="94AC9E"/>
            </a:solidFill>
            <a:ln w="9525">
              <a:solidFill>
                <a:srgbClr val="D8E4EC"/>
              </a:solidFill>
              <a:round/>
              <a:headEnd/>
              <a:tailEnd/>
            </a:ln>
          </p:spPr>
          <p:txBody>
            <a:bodyPr wrap="none" anchor="ctr"/>
            <a:lstStyle/>
            <a:p>
              <a:endParaRPr lang="fr-FR"/>
            </a:p>
          </p:txBody>
        </p:sp>
        <p:sp>
          <p:nvSpPr>
            <p:cNvPr id="30877" name="Freeform 155"/>
            <p:cNvSpPr>
              <a:spLocks noChangeAspect="1"/>
            </p:cNvSpPr>
            <p:nvPr/>
          </p:nvSpPr>
          <p:spPr bwMode="blackWhite">
            <a:xfrm>
              <a:off x="4667250" y="4548477"/>
              <a:ext cx="19050" cy="31750"/>
            </a:xfrm>
            <a:custGeom>
              <a:avLst/>
              <a:gdLst>
                <a:gd name="T0" fmla="*/ 0 w 16"/>
                <a:gd name="T1" fmla="*/ 2147483647 h 17"/>
                <a:gd name="T2" fmla="*/ 2147483647 w 16"/>
                <a:gd name="T3" fmla="*/ 2147483647 h 17"/>
                <a:gd name="T4" fmla="*/ 2147483647 w 16"/>
                <a:gd name="T5" fmla="*/ 0 h 17"/>
                <a:gd name="T6" fmla="*/ 0 w 16"/>
                <a:gd name="T7" fmla="*/ 2147483647 h 17"/>
                <a:gd name="T8" fmla="*/ 0 60000 65536"/>
                <a:gd name="T9" fmla="*/ 0 60000 65536"/>
                <a:gd name="T10" fmla="*/ 0 60000 65536"/>
                <a:gd name="T11" fmla="*/ 0 60000 65536"/>
                <a:gd name="T12" fmla="*/ 0 w 16"/>
                <a:gd name="T13" fmla="*/ 0 h 17"/>
                <a:gd name="T14" fmla="*/ 16 w 16"/>
                <a:gd name="T15" fmla="*/ 17 h 17"/>
              </a:gdLst>
              <a:ahLst/>
              <a:cxnLst>
                <a:cxn ang="T8">
                  <a:pos x="T0" y="T1"/>
                </a:cxn>
                <a:cxn ang="T9">
                  <a:pos x="T2" y="T3"/>
                </a:cxn>
                <a:cxn ang="T10">
                  <a:pos x="T4" y="T5"/>
                </a:cxn>
                <a:cxn ang="T11">
                  <a:pos x="T6" y="T7"/>
                </a:cxn>
              </a:cxnLst>
              <a:rect l="T12" t="T13" r="T14" b="T15"/>
              <a:pathLst>
                <a:path w="16" h="17">
                  <a:moveTo>
                    <a:pt x="0" y="5"/>
                  </a:moveTo>
                  <a:lnTo>
                    <a:pt x="7" y="17"/>
                  </a:lnTo>
                  <a:lnTo>
                    <a:pt x="16" y="0"/>
                  </a:lnTo>
                  <a:lnTo>
                    <a:pt x="0" y="5"/>
                  </a:lnTo>
                  <a:close/>
                </a:path>
              </a:pathLst>
            </a:custGeom>
            <a:solidFill>
              <a:srgbClr val="94AC9E"/>
            </a:solidFill>
            <a:ln w="12700">
              <a:solidFill>
                <a:srgbClr val="D8E4EC"/>
              </a:solidFill>
              <a:round/>
              <a:headEnd/>
              <a:tailEnd/>
            </a:ln>
          </p:spPr>
          <p:txBody>
            <a:bodyPr/>
            <a:lstStyle/>
            <a:p>
              <a:endParaRPr lang="fr-FR"/>
            </a:p>
          </p:txBody>
        </p:sp>
        <p:sp>
          <p:nvSpPr>
            <p:cNvPr id="30878" name="Freeform 156"/>
            <p:cNvSpPr>
              <a:spLocks noChangeAspect="1"/>
            </p:cNvSpPr>
            <p:nvPr/>
          </p:nvSpPr>
          <p:spPr bwMode="blackWhite">
            <a:xfrm>
              <a:off x="4849813" y="4924715"/>
              <a:ext cx="207962" cy="260350"/>
            </a:xfrm>
            <a:custGeom>
              <a:avLst/>
              <a:gdLst>
                <a:gd name="T0" fmla="*/ 0 w 152"/>
                <a:gd name="T1" fmla="*/ 2147483647 h 152"/>
                <a:gd name="T2" fmla="*/ 0 w 152"/>
                <a:gd name="T3" fmla="*/ 2147483647 h 152"/>
                <a:gd name="T4" fmla="*/ 2147483647 w 152"/>
                <a:gd name="T5" fmla="*/ 2147483647 h 152"/>
                <a:gd name="T6" fmla="*/ 2147483647 w 152"/>
                <a:gd name="T7" fmla="*/ 2147483647 h 152"/>
                <a:gd name="T8" fmla="*/ 2147483647 w 152"/>
                <a:gd name="T9" fmla="*/ 2147483647 h 152"/>
                <a:gd name="T10" fmla="*/ 2147483647 w 152"/>
                <a:gd name="T11" fmla="*/ 2147483647 h 152"/>
                <a:gd name="T12" fmla="*/ 2147483647 w 152"/>
                <a:gd name="T13" fmla="*/ 0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0 w 152"/>
                <a:gd name="T29" fmla="*/ 2147483647 h 1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2"/>
                <a:gd name="T46" fmla="*/ 0 h 152"/>
                <a:gd name="T47" fmla="*/ 152 w 152"/>
                <a:gd name="T48" fmla="*/ 152 h 1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2" h="152">
                  <a:moveTo>
                    <a:pt x="0" y="117"/>
                  </a:moveTo>
                  <a:lnTo>
                    <a:pt x="0" y="72"/>
                  </a:lnTo>
                  <a:lnTo>
                    <a:pt x="16" y="71"/>
                  </a:lnTo>
                  <a:lnTo>
                    <a:pt x="16" y="12"/>
                  </a:lnTo>
                  <a:lnTo>
                    <a:pt x="48" y="6"/>
                  </a:lnTo>
                  <a:lnTo>
                    <a:pt x="59" y="16"/>
                  </a:lnTo>
                  <a:lnTo>
                    <a:pt x="85" y="0"/>
                  </a:lnTo>
                  <a:lnTo>
                    <a:pt x="130" y="64"/>
                  </a:lnTo>
                  <a:lnTo>
                    <a:pt x="152" y="75"/>
                  </a:lnTo>
                  <a:lnTo>
                    <a:pt x="91" y="131"/>
                  </a:lnTo>
                  <a:lnTo>
                    <a:pt x="56" y="131"/>
                  </a:lnTo>
                  <a:lnTo>
                    <a:pt x="36" y="152"/>
                  </a:lnTo>
                  <a:lnTo>
                    <a:pt x="14" y="152"/>
                  </a:lnTo>
                  <a:lnTo>
                    <a:pt x="14" y="134"/>
                  </a:lnTo>
                  <a:lnTo>
                    <a:pt x="0" y="117"/>
                  </a:lnTo>
                  <a:close/>
                </a:path>
              </a:pathLst>
            </a:custGeom>
            <a:solidFill>
              <a:srgbClr val="94AC9E"/>
            </a:solidFill>
            <a:ln w="9525">
              <a:solidFill>
                <a:srgbClr val="D8E4EC"/>
              </a:solidFill>
              <a:round/>
              <a:headEnd/>
              <a:tailEnd/>
            </a:ln>
          </p:spPr>
          <p:txBody>
            <a:bodyPr wrap="none" anchor="ctr"/>
            <a:lstStyle/>
            <a:p>
              <a:endParaRPr lang="fr-FR"/>
            </a:p>
          </p:txBody>
        </p:sp>
        <p:sp>
          <p:nvSpPr>
            <p:cNvPr id="30879" name="Freeform 157"/>
            <p:cNvSpPr>
              <a:spLocks noChangeAspect="1"/>
            </p:cNvSpPr>
            <p:nvPr/>
          </p:nvSpPr>
          <p:spPr bwMode="blackWhite">
            <a:xfrm>
              <a:off x="5056188" y="4483390"/>
              <a:ext cx="41275" cy="55562"/>
            </a:xfrm>
            <a:custGeom>
              <a:avLst/>
              <a:gdLst>
                <a:gd name="T0" fmla="*/ 0 w 28"/>
                <a:gd name="T1" fmla="*/ 2147483647 h 32"/>
                <a:gd name="T2" fmla="*/ 2147483647 w 28"/>
                <a:gd name="T3" fmla="*/ 2147483647 h 32"/>
                <a:gd name="T4" fmla="*/ 2147483647 w 28"/>
                <a:gd name="T5" fmla="*/ 2147483647 h 32"/>
                <a:gd name="T6" fmla="*/ 2147483647 w 28"/>
                <a:gd name="T7" fmla="*/ 2147483647 h 32"/>
                <a:gd name="T8" fmla="*/ 2147483647 w 28"/>
                <a:gd name="T9" fmla="*/ 0 h 32"/>
                <a:gd name="T10" fmla="*/ 0 w 28"/>
                <a:gd name="T11" fmla="*/ 2147483647 h 32"/>
                <a:gd name="T12" fmla="*/ 0 60000 65536"/>
                <a:gd name="T13" fmla="*/ 0 60000 65536"/>
                <a:gd name="T14" fmla="*/ 0 60000 65536"/>
                <a:gd name="T15" fmla="*/ 0 60000 65536"/>
                <a:gd name="T16" fmla="*/ 0 60000 65536"/>
                <a:gd name="T17" fmla="*/ 0 60000 65536"/>
                <a:gd name="T18" fmla="*/ 0 w 28"/>
                <a:gd name="T19" fmla="*/ 0 h 32"/>
                <a:gd name="T20" fmla="*/ 28 w 28"/>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8" h="32">
                  <a:moveTo>
                    <a:pt x="0" y="4"/>
                  </a:moveTo>
                  <a:lnTo>
                    <a:pt x="3" y="16"/>
                  </a:lnTo>
                  <a:lnTo>
                    <a:pt x="10" y="32"/>
                  </a:lnTo>
                  <a:lnTo>
                    <a:pt x="28" y="14"/>
                  </a:lnTo>
                  <a:lnTo>
                    <a:pt x="27" y="0"/>
                  </a:lnTo>
                  <a:lnTo>
                    <a:pt x="0" y="4"/>
                  </a:lnTo>
                  <a:close/>
                </a:path>
              </a:pathLst>
            </a:custGeom>
            <a:solidFill>
              <a:srgbClr val="94AC9E"/>
            </a:solidFill>
            <a:ln w="9525">
              <a:solidFill>
                <a:srgbClr val="D8E4EC"/>
              </a:solidFill>
              <a:round/>
              <a:headEnd/>
              <a:tailEnd/>
            </a:ln>
          </p:spPr>
          <p:txBody>
            <a:bodyPr wrap="none" anchor="ctr"/>
            <a:lstStyle/>
            <a:p>
              <a:endParaRPr lang="fr-FR"/>
            </a:p>
          </p:txBody>
        </p:sp>
        <p:sp>
          <p:nvSpPr>
            <p:cNvPr id="30880" name="Freeform 158"/>
            <p:cNvSpPr>
              <a:spLocks noChangeAspect="1"/>
            </p:cNvSpPr>
            <p:nvPr/>
          </p:nvSpPr>
          <p:spPr bwMode="blackWhite">
            <a:xfrm>
              <a:off x="4587875" y="4056352"/>
              <a:ext cx="169863" cy="317500"/>
            </a:xfrm>
            <a:custGeom>
              <a:avLst/>
              <a:gdLst>
                <a:gd name="T0" fmla="*/ 0 w 124"/>
                <a:gd name="T1" fmla="*/ 2147483647 h 182"/>
                <a:gd name="T2" fmla="*/ 2147483647 w 124"/>
                <a:gd name="T3" fmla="*/ 2147483647 h 182"/>
                <a:gd name="T4" fmla="*/ 2147483647 w 124"/>
                <a:gd name="T5" fmla="*/ 2147483647 h 182"/>
                <a:gd name="T6" fmla="*/ 2147483647 w 124"/>
                <a:gd name="T7" fmla="*/ 2147483647 h 182"/>
                <a:gd name="T8" fmla="*/ 2147483647 w 124"/>
                <a:gd name="T9" fmla="*/ 2147483647 h 182"/>
                <a:gd name="T10" fmla="*/ 2147483647 w 124"/>
                <a:gd name="T11" fmla="*/ 2147483647 h 182"/>
                <a:gd name="T12" fmla="*/ 2147483647 w 124"/>
                <a:gd name="T13" fmla="*/ 0 h 182"/>
                <a:gd name="T14" fmla="*/ 2147483647 w 124"/>
                <a:gd name="T15" fmla="*/ 2147483647 h 182"/>
                <a:gd name="T16" fmla="*/ 2147483647 w 124"/>
                <a:gd name="T17" fmla="*/ 2147483647 h 182"/>
                <a:gd name="T18" fmla="*/ 2147483647 w 124"/>
                <a:gd name="T19" fmla="*/ 2147483647 h 182"/>
                <a:gd name="T20" fmla="*/ 2147483647 w 124"/>
                <a:gd name="T21" fmla="*/ 2147483647 h 182"/>
                <a:gd name="T22" fmla="*/ 2147483647 w 124"/>
                <a:gd name="T23" fmla="*/ 2147483647 h 182"/>
                <a:gd name="T24" fmla="*/ 2147483647 w 124"/>
                <a:gd name="T25" fmla="*/ 2147483647 h 182"/>
                <a:gd name="T26" fmla="*/ 2147483647 w 124"/>
                <a:gd name="T27" fmla="*/ 2147483647 h 182"/>
                <a:gd name="T28" fmla="*/ 2147483647 w 124"/>
                <a:gd name="T29" fmla="*/ 2147483647 h 182"/>
                <a:gd name="T30" fmla="*/ 2147483647 w 124"/>
                <a:gd name="T31" fmla="*/ 2147483647 h 182"/>
                <a:gd name="T32" fmla="*/ 2147483647 w 124"/>
                <a:gd name="T33" fmla="*/ 2147483647 h 182"/>
                <a:gd name="T34" fmla="*/ 0 w 124"/>
                <a:gd name="T35" fmla="*/ 2147483647 h 1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4"/>
                <a:gd name="T55" fmla="*/ 0 h 182"/>
                <a:gd name="T56" fmla="*/ 124 w 124"/>
                <a:gd name="T57" fmla="*/ 182 h 1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4" h="182">
                  <a:moveTo>
                    <a:pt x="0" y="130"/>
                  </a:moveTo>
                  <a:lnTo>
                    <a:pt x="17" y="96"/>
                  </a:lnTo>
                  <a:lnTo>
                    <a:pt x="47" y="101"/>
                  </a:lnTo>
                  <a:lnTo>
                    <a:pt x="81" y="30"/>
                  </a:lnTo>
                  <a:lnTo>
                    <a:pt x="98" y="16"/>
                  </a:lnTo>
                  <a:lnTo>
                    <a:pt x="91" y="2"/>
                  </a:lnTo>
                  <a:lnTo>
                    <a:pt x="99" y="0"/>
                  </a:lnTo>
                  <a:lnTo>
                    <a:pt x="111" y="44"/>
                  </a:lnTo>
                  <a:lnTo>
                    <a:pt x="91" y="52"/>
                  </a:lnTo>
                  <a:lnTo>
                    <a:pt x="114" y="87"/>
                  </a:lnTo>
                  <a:lnTo>
                    <a:pt x="99" y="129"/>
                  </a:lnTo>
                  <a:lnTo>
                    <a:pt x="124" y="160"/>
                  </a:lnTo>
                  <a:lnTo>
                    <a:pt x="122" y="182"/>
                  </a:lnTo>
                  <a:lnTo>
                    <a:pt x="79" y="171"/>
                  </a:lnTo>
                  <a:lnTo>
                    <a:pt x="46" y="171"/>
                  </a:lnTo>
                  <a:lnTo>
                    <a:pt x="20" y="171"/>
                  </a:lnTo>
                  <a:lnTo>
                    <a:pt x="19" y="142"/>
                  </a:lnTo>
                  <a:lnTo>
                    <a:pt x="0" y="130"/>
                  </a:lnTo>
                  <a:close/>
                </a:path>
              </a:pathLst>
            </a:custGeom>
            <a:solidFill>
              <a:srgbClr val="94AC9E"/>
            </a:solidFill>
            <a:ln w="9525">
              <a:solidFill>
                <a:srgbClr val="D8E4EC"/>
              </a:solidFill>
              <a:round/>
              <a:headEnd/>
              <a:tailEnd/>
            </a:ln>
          </p:spPr>
          <p:txBody>
            <a:bodyPr wrap="none" anchor="ctr"/>
            <a:lstStyle/>
            <a:p>
              <a:endParaRPr lang="fr-FR"/>
            </a:p>
          </p:txBody>
        </p:sp>
        <p:sp>
          <p:nvSpPr>
            <p:cNvPr id="30881" name="Freeform 159"/>
            <p:cNvSpPr>
              <a:spLocks noChangeAspect="1"/>
            </p:cNvSpPr>
            <p:nvPr/>
          </p:nvSpPr>
          <p:spPr bwMode="blackWhite">
            <a:xfrm>
              <a:off x="4724400" y="4108740"/>
              <a:ext cx="298450" cy="228600"/>
            </a:xfrm>
            <a:custGeom>
              <a:avLst/>
              <a:gdLst>
                <a:gd name="T0" fmla="*/ 0 w 212"/>
                <a:gd name="T1" fmla="*/ 2147483647 h 131"/>
                <a:gd name="T2" fmla="*/ 2147483647 w 212"/>
                <a:gd name="T3" fmla="*/ 2147483647 h 131"/>
                <a:gd name="T4" fmla="*/ 2147483647 w 212"/>
                <a:gd name="T5" fmla="*/ 2147483647 h 131"/>
                <a:gd name="T6" fmla="*/ 2147483647 w 212"/>
                <a:gd name="T7" fmla="*/ 2147483647 h 131"/>
                <a:gd name="T8" fmla="*/ 2147483647 w 212"/>
                <a:gd name="T9" fmla="*/ 2147483647 h 131"/>
                <a:gd name="T10" fmla="*/ 2147483647 w 212"/>
                <a:gd name="T11" fmla="*/ 0 h 131"/>
                <a:gd name="T12" fmla="*/ 2147483647 w 212"/>
                <a:gd name="T13" fmla="*/ 2147483647 h 131"/>
                <a:gd name="T14" fmla="*/ 2147483647 w 212"/>
                <a:gd name="T15" fmla="*/ 2147483647 h 131"/>
                <a:gd name="T16" fmla="*/ 2147483647 w 212"/>
                <a:gd name="T17" fmla="*/ 2147483647 h 131"/>
                <a:gd name="T18" fmla="*/ 2147483647 w 212"/>
                <a:gd name="T19" fmla="*/ 2147483647 h 131"/>
                <a:gd name="T20" fmla="*/ 2147483647 w 212"/>
                <a:gd name="T21" fmla="*/ 2147483647 h 131"/>
                <a:gd name="T22" fmla="*/ 2147483647 w 212"/>
                <a:gd name="T23" fmla="*/ 2147483647 h 131"/>
                <a:gd name="T24" fmla="*/ 2147483647 w 212"/>
                <a:gd name="T25" fmla="*/ 2147483647 h 131"/>
                <a:gd name="T26" fmla="*/ 2147483647 w 212"/>
                <a:gd name="T27" fmla="*/ 2147483647 h 131"/>
                <a:gd name="T28" fmla="*/ 0 w 212"/>
                <a:gd name="T29" fmla="*/ 2147483647 h 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2"/>
                <a:gd name="T46" fmla="*/ 0 h 131"/>
                <a:gd name="T47" fmla="*/ 212 w 212"/>
                <a:gd name="T48" fmla="*/ 131 h 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2" h="131">
                  <a:moveTo>
                    <a:pt x="0" y="100"/>
                  </a:moveTo>
                  <a:lnTo>
                    <a:pt x="15" y="58"/>
                  </a:lnTo>
                  <a:lnTo>
                    <a:pt x="68" y="47"/>
                  </a:lnTo>
                  <a:lnTo>
                    <a:pt x="73" y="34"/>
                  </a:lnTo>
                  <a:lnTo>
                    <a:pt x="97" y="29"/>
                  </a:lnTo>
                  <a:lnTo>
                    <a:pt x="133" y="0"/>
                  </a:lnTo>
                  <a:lnTo>
                    <a:pt x="146" y="35"/>
                  </a:lnTo>
                  <a:lnTo>
                    <a:pt x="172" y="47"/>
                  </a:lnTo>
                  <a:lnTo>
                    <a:pt x="212" y="95"/>
                  </a:lnTo>
                  <a:lnTo>
                    <a:pt x="114" y="108"/>
                  </a:lnTo>
                  <a:lnTo>
                    <a:pt x="81" y="95"/>
                  </a:lnTo>
                  <a:lnTo>
                    <a:pt x="68" y="118"/>
                  </a:lnTo>
                  <a:lnTo>
                    <a:pt x="40" y="118"/>
                  </a:lnTo>
                  <a:lnTo>
                    <a:pt x="25" y="131"/>
                  </a:lnTo>
                  <a:lnTo>
                    <a:pt x="0" y="100"/>
                  </a:lnTo>
                  <a:close/>
                </a:path>
              </a:pathLst>
            </a:custGeom>
            <a:solidFill>
              <a:srgbClr val="94AC9E"/>
            </a:solidFill>
            <a:ln w="9525">
              <a:solidFill>
                <a:srgbClr val="D8E4EC"/>
              </a:solidFill>
              <a:round/>
              <a:headEnd/>
              <a:tailEnd/>
            </a:ln>
          </p:spPr>
          <p:txBody>
            <a:bodyPr wrap="none" anchor="ctr"/>
            <a:lstStyle/>
            <a:p>
              <a:endParaRPr lang="fr-FR"/>
            </a:p>
          </p:txBody>
        </p:sp>
        <p:sp>
          <p:nvSpPr>
            <p:cNvPr id="30882" name="Freeform 160"/>
            <p:cNvSpPr>
              <a:spLocks noChangeAspect="1"/>
            </p:cNvSpPr>
            <p:nvPr/>
          </p:nvSpPr>
          <p:spPr bwMode="blackWhite">
            <a:xfrm>
              <a:off x="4697413" y="3745202"/>
              <a:ext cx="246062" cy="463550"/>
            </a:xfrm>
            <a:custGeom>
              <a:avLst/>
              <a:gdLst>
                <a:gd name="T0" fmla="*/ 0 w 174"/>
                <a:gd name="T1" fmla="*/ 2147483647 h 267"/>
                <a:gd name="T2" fmla="*/ 2147483647 w 174"/>
                <a:gd name="T3" fmla="*/ 2147483647 h 267"/>
                <a:gd name="T4" fmla="*/ 2147483647 w 174"/>
                <a:gd name="T5" fmla="*/ 2147483647 h 267"/>
                <a:gd name="T6" fmla="*/ 2147483647 w 174"/>
                <a:gd name="T7" fmla="*/ 2147483647 h 267"/>
                <a:gd name="T8" fmla="*/ 2147483647 w 174"/>
                <a:gd name="T9" fmla="*/ 2147483647 h 267"/>
                <a:gd name="T10" fmla="*/ 2147483647 w 174"/>
                <a:gd name="T11" fmla="*/ 2147483647 h 267"/>
                <a:gd name="T12" fmla="*/ 2147483647 w 174"/>
                <a:gd name="T13" fmla="*/ 2147483647 h 267"/>
                <a:gd name="T14" fmla="*/ 2147483647 w 174"/>
                <a:gd name="T15" fmla="*/ 2147483647 h 267"/>
                <a:gd name="T16" fmla="*/ 2147483647 w 174"/>
                <a:gd name="T17" fmla="*/ 2147483647 h 267"/>
                <a:gd name="T18" fmla="*/ 2147483647 w 174"/>
                <a:gd name="T19" fmla="*/ 2147483647 h 267"/>
                <a:gd name="T20" fmla="*/ 2147483647 w 174"/>
                <a:gd name="T21" fmla="*/ 2147483647 h 267"/>
                <a:gd name="T22" fmla="*/ 2147483647 w 174"/>
                <a:gd name="T23" fmla="*/ 2147483647 h 267"/>
                <a:gd name="T24" fmla="*/ 2147483647 w 174"/>
                <a:gd name="T25" fmla="*/ 2147483647 h 267"/>
                <a:gd name="T26" fmla="*/ 2147483647 w 174"/>
                <a:gd name="T27" fmla="*/ 2147483647 h 267"/>
                <a:gd name="T28" fmla="*/ 2147483647 w 174"/>
                <a:gd name="T29" fmla="*/ 0 h 267"/>
                <a:gd name="T30" fmla="*/ 2147483647 w 174"/>
                <a:gd name="T31" fmla="*/ 2147483647 h 267"/>
                <a:gd name="T32" fmla="*/ 2147483647 w 174"/>
                <a:gd name="T33" fmla="*/ 2147483647 h 267"/>
                <a:gd name="T34" fmla="*/ 2147483647 w 174"/>
                <a:gd name="T35" fmla="*/ 2147483647 h 267"/>
                <a:gd name="T36" fmla="*/ 2147483647 w 174"/>
                <a:gd name="T37" fmla="*/ 2147483647 h 267"/>
                <a:gd name="T38" fmla="*/ 0 w 174"/>
                <a:gd name="T39" fmla="*/ 2147483647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267"/>
                <a:gd name="T62" fmla="*/ 174 w 174"/>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267">
                  <a:moveTo>
                    <a:pt x="0" y="153"/>
                  </a:moveTo>
                  <a:lnTo>
                    <a:pt x="26" y="166"/>
                  </a:lnTo>
                  <a:lnTo>
                    <a:pt x="19" y="180"/>
                  </a:lnTo>
                  <a:lnTo>
                    <a:pt x="31" y="224"/>
                  </a:lnTo>
                  <a:lnTo>
                    <a:pt x="11" y="232"/>
                  </a:lnTo>
                  <a:lnTo>
                    <a:pt x="34" y="267"/>
                  </a:lnTo>
                  <a:lnTo>
                    <a:pt x="87" y="256"/>
                  </a:lnTo>
                  <a:lnTo>
                    <a:pt x="92" y="243"/>
                  </a:lnTo>
                  <a:lnTo>
                    <a:pt x="116" y="238"/>
                  </a:lnTo>
                  <a:lnTo>
                    <a:pt x="152" y="209"/>
                  </a:lnTo>
                  <a:lnTo>
                    <a:pt x="139" y="176"/>
                  </a:lnTo>
                  <a:lnTo>
                    <a:pt x="157" y="133"/>
                  </a:lnTo>
                  <a:lnTo>
                    <a:pt x="173" y="129"/>
                  </a:lnTo>
                  <a:lnTo>
                    <a:pt x="174" y="69"/>
                  </a:lnTo>
                  <a:lnTo>
                    <a:pt x="44" y="0"/>
                  </a:lnTo>
                  <a:lnTo>
                    <a:pt x="27" y="8"/>
                  </a:lnTo>
                  <a:lnTo>
                    <a:pt x="27" y="33"/>
                  </a:lnTo>
                  <a:lnTo>
                    <a:pt x="44" y="51"/>
                  </a:lnTo>
                  <a:lnTo>
                    <a:pt x="34" y="110"/>
                  </a:lnTo>
                  <a:lnTo>
                    <a:pt x="0" y="153"/>
                  </a:lnTo>
                  <a:close/>
                </a:path>
              </a:pathLst>
            </a:custGeom>
            <a:solidFill>
              <a:srgbClr val="94AC9E"/>
            </a:solidFill>
            <a:ln w="9525">
              <a:solidFill>
                <a:srgbClr val="D8E4EC"/>
              </a:solidFill>
              <a:round/>
              <a:headEnd/>
              <a:tailEnd/>
            </a:ln>
          </p:spPr>
          <p:txBody>
            <a:bodyPr wrap="none" anchor="ctr"/>
            <a:lstStyle/>
            <a:p>
              <a:endParaRPr lang="fr-FR"/>
            </a:p>
          </p:txBody>
        </p:sp>
        <p:sp>
          <p:nvSpPr>
            <p:cNvPr id="30883" name="Freeform 161"/>
            <p:cNvSpPr>
              <a:spLocks noChangeAspect="1"/>
            </p:cNvSpPr>
            <p:nvPr/>
          </p:nvSpPr>
          <p:spPr bwMode="blackWhite">
            <a:xfrm>
              <a:off x="4648200" y="4316702"/>
              <a:ext cx="173038" cy="244475"/>
            </a:xfrm>
            <a:custGeom>
              <a:avLst/>
              <a:gdLst>
                <a:gd name="T0" fmla="*/ 0 w 123"/>
                <a:gd name="T1" fmla="*/ 2147483647 h 141"/>
                <a:gd name="T2" fmla="*/ 2147483647 w 123"/>
                <a:gd name="T3" fmla="*/ 2147483647 h 141"/>
                <a:gd name="T4" fmla="*/ 2147483647 w 123"/>
                <a:gd name="T5" fmla="*/ 2147483647 h 141"/>
                <a:gd name="T6" fmla="*/ 2147483647 w 123"/>
                <a:gd name="T7" fmla="*/ 2147483647 h 141"/>
                <a:gd name="T8" fmla="*/ 2147483647 w 123"/>
                <a:gd name="T9" fmla="*/ 2147483647 h 141"/>
                <a:gd name="T10" fmla="*/ 2147483647 w 123"/>
                <a:gd name="T11" fmla="*/ 2147483647 h 141"/>
                <a:gd name="T12" fmla="*/ 2147483647 w 123"/>
                <a:gd name="T13" fmla="*/ 2147483647 h 141"/>
                <a:gd name="T14" fmla="*/ 2147483647 w 123"/>
                <a:gd name="T15" fmla="*/ 0 h 141"/>
                <a:gd name="T16" fmla="*/ 2147483647 w 123"/>
                <a:gd name="T17" fmla="*/ 0 h 141"/>
                <a:gd name="T18" fmla="*/ 2147483647 w 123"/>
                <a:gd name="T19" fmla="*/ 2147483647 h 141"/>
                <a:gd name="T20" fmla="*/ 2147483647 w 123"/>
                <a:gd name="T21" fmla="*/ 2147483647 h 141"/>
                <a:gd name="T22" fmla="*/ 2147483647 w 123"/>
                <a:gd name="T23" fmla="*/ 2147483647 h 141"/>
                <a:gd name="T24" fmla="*/ 2147483647 w 123"/>
                <a:gd name="T25" fmla="*/ 2147483647 h 141"/>
                <a:gd name="T26" fmla="*/ 2147483647 w 123"/>
                <a:gd name="T27" fmla="*/ 2147483647 h 141"/>
                <a:gd name="T28" fmla="*/ 2147483647 w 123"/>
                <a:gd name="T29" fmla="*/ 2147483647 h 141"/>
                <a:gd name="T30" fmla="*/ 2147483647 w 123"/>
                <a:gd name="T31" fmla="*/ 2147483647 h 141"/>
                <a:gd name="T32" fmla="*/ 0 w 123"/>
                <a:gd name="T33" fmla="*/ 2147483647 h 1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3"/>
                <a:gd name="T52" fmla="*/ 0 h 141"/>
                <a:gd name="T53" fmla="*/ 123 w 123"/>
                <a:gd name="T54" fmla="*/ 141 h 1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3" h="141">
                  <a:moveTo>
                    <a:pt x="0" y="123"/>
                  </a:moveTo>
                  <a:lnTo>
                    <a:pt x="13" y="141"/>
                  </a:lnTo>
                  <a:lnTo>
                    <a:pt x="29" y="136"/>
                  </a:lnTo>
                  <a:lnTo>
                    <a:pt x="54" y="137"/>
                  </a:lnTo>
                  <a:lnTo>
                    <a:pt x="77" y="122"/>
                  </a:lnTo>
                  <a:lnTo>
                    <a:pt x="83" y="94"/>
                  </a:lnTo>
                  <a:lnTo>
                    <a:pt x="107" y="71"/>
                  </a:lnTo>
                  <a:lnTo>
                    <a:pt x="123" y="0"/>
                  </a:lnTo>
                  <a:lnTo>
                    <a:pt x="95" y="0"/>
                  </a:lnTo>
                  <a:lnTo>
                    <a:pt x="80" y="13"/>
                  </a:lnTo>
                  <a:lnTo>
                    <a:pt x="78" y="35"/>
                  </a:lnTo>
                  <a:lnTo>
                    <a:pt x="35" y="24"/>
                  </a:lnTo>
                  <a:lnTo>
                    <a:pt x="34" y="40"/>
                  </a:lnTo>
                  <a:lnTo>
                    <a:pt x="51" y="41"/>
                  </a:lnTo>
                  <a:lnTo>
                    <a:pt x="46" y="97"/>
                  </a:lnTo>
                  <a:lnTo>
                    <a:pt x="25" y="91"/>
                  </a:lnTo>
                  <a:lnTo>
                    <a:pt x="0" y="123"/>
                  </a:lnTo>
                  <a:close/>
                </a:path>
              </a:pathLst>
            </a:custGeom>
            <a:solidFill>
              <a:srgbClr val="94AC9E"/>
            </a:solidFill>
            <a:ln w="9525">
              <a:solidFill>
                <a:srgbClr val="D8E4EC"/>
              </a:solidFill>
              <a:round/>
              <a:headEnd/>
              <a:tailEnd/>
            </a:ln>
          </p:spPr>
          <p:txBody>
            <a:bodyPr wrap="none" anchor="ctr"/>
            <a:lstStyle/>
            <a:p>
              <a:endParaRPr lang="fr-FR"/>
            </a:p>
          </p:txBody>
        </p:sp>
        <p:sp>
          <p:nvSpPr>
            <p:cNvPr id="30884" name="Freeform 162"/>
            <p:cNvSpPr>
              <a:spLocks noChangeAspect="1"/>
            </p:cNvSpPr>
            <p:nvPr/>
          </p:nvSpPr>
          <p:spPr bwMode="blackWhite">
            <a:xfrm>
              <a:off x="4678363" y="4273840"/>
              <a:ext cx="427037" cy="515937"/>
            </a:xfrm>
            <a:custGeom>
              <a:avLst/>
              <a:gdLst>
                <a:gd name="T0" fmla="*/ 0 w 307"/>
                <a:gd name="T1" fmla="*/ 2147483647 h 297"/>
                <a:gd name="T2" fmla="*/ 0 w 307"/>
                <a:gd name="T3" fmla="*/ 2147483647 h 297"/>
                <a:gd name="T4" fmla="*/ 2147483647 w 307"/>
                <a:gd name="T5" fmla="*/ 2147483647 h 297"/>
                <a:gd name="T6" fmla="*/ 2147483647 w 307"/>
                <a:gd name="T7" fmla="*/ 2147483647 h 297"/>
                <a:gd name="T8" fmla="*/ 2147483647 w 307"/>
                <a:gd name="T9" fmla="*/ 2147483647 h 297"/>
                <a:gd name="T10" fmla="*/ 2147483647 w 307"/>
                <a:gd name="T11" fmla="*/ 2147483647 h 297"/>
                <a:gd name="T12" fmla="*/ 2147483647 w 307"/>
                <a:gd name="T13" fmla="*/ 2147483647 h 297"/>
                <a:gd name="T14" fmla="*/ 2147483647 w 307"/>
                <a:gd name="T15" fmla="*/ 2147483647 h 297"/>
                <a:gd name="T16" fmla="*/ 2147483647 w 307"/>
                <a:gd name="T17" fmla="*/ 2147483647 h 297"/>
                <a:gd name="T18" fmla="*/ 2147483647 w 307"/>
                <a:gd name="T19" fmla="*/ 2147483647 h 297"/>
                <a:gd name="T20" fmla="*/ 2147483647 w 307"/>
                <a:gd name="T21" fmla="*/ 2147483647 h 297"/>
                <a:gd name="T22" fmla="*/ 2147483647 w 307"/>
                <a:gd name="T23" fmla="*/ 2147483647 h 297"/>
                <a:gd name="T24" fmla="*/ 2147483647 w 307"/>
                <a:gd name="T25" fmla="*/ 2147483647 h 297"/>
                <a:gd name="T26" fmla="*/ 2147483647 w 307"/>
                <a:gd name="T27" fmla="*/ 2147483647 h 297"/>
                <a:gd name="T28" fmla="*/ 2147483647 w 307"/>
                <a:gd name="T29" fmla="*/ 2147483647 h 297"/>
                <a:gd name="T30" fmla="*/ 2147483647 w 307"/>
                <a:gd name="T31" fmla="*/ 2147483647 h 297"/>
                <a:gd name="T32" fmla="*/ 2147483647 w 307"/>
                <a:gd name="T33" fmla="*/ 2147483647 h 297"/>
                <a:gd name="T34" fmla="*/ 2147483647 w 307"/>
                <a:gd name="T35" fmla="*/ 2147483647 h 297"/>
                <a:gd name="T36" fmla="*/ 2147483647 w 307"/>
                <a:gd name="T37" fmla="*/ 2147483647 h 297"/>
                <a:gd name="T38" fmla="*/ 2147483647 w 307"/>
                <a:gd name="T39" fmla="*/ 2147483647 h 297"/>
                <a:gd name="T40" fmla="*/ 2147483647 w 307"/>
                <a:gd name="T41" fmla="*/ 2147483647 h 297"/>
                <a:gd name="T42" fmla="*/ 2147483647 w 307"/>
                <a:gd name="T43" fmla="*/ 2147483647 h 297"/>
                <a:gd name="T44" fmla="*/ 2147483647 w 307"/>
                <a:gd name="T45" fmla="*/ 0 h 297"/>
                <a:gd name="T46" fmla="*/ 2147483647 w 307"/>
                <a:gd name="T47" fmla="*/ 2147483647 h 297"/>
                <a:gd name="T48" fmla="*/ 2147483647 w 307"/>
                <a:gd name="T49" fmla="*/ 0 h 297"/>
                <a:gd name="T50" fmla="*/ 2147483647 w 307"/>
                <a:gd name="T51" fmla="*/ 2147483647 h 297"/>
                <a:gd name="T52" fmla="*/ 2147483647 w 307"/>
                <a:gd name="T53" fmla="*/ 2147483647 h 297"/>
                <a:gd name="T54" fmla="*/ 2147483647 w 307"/>
                <a:gd name="T55" fmla="*/ 2147483647 h 297"/>
                <a:gd name="T56" fmla="*/ 2147483647 w 307"/>
                <a:gd name="T57" fmla="*/ 2147483647 h 297"/>
                <a:gd name="T58" fmla="*/ 2147483647 w 307"/>
                <a:gd name="T59" fmla="*/ 2147483647 h 297"/>
                <a:gd name="T60" fmla="*/ 2147483647 w 307"/>
                <a:gd name="T61" fmla="*/ 2147483647 h 297"/>
                <a:gd name="T62" fmla="*/ 0 w 307"/>
                <a:gd name="T63" fmla="*/ 2147483647 h 2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297"/>
                <a:gd name="T98" fmla="*/ 307 w 307"/>
                <a:gd name="T99" fmla="*/ 297 h 2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297">
                  <a:moveTo>
                    <a:pt x="0" y="176"/>
                  </a:moveTo>
                  <a:lnTo>
                    <a:pt x="0" y="185"/>
                  </a:lnTo>
                  <a:lnTo>
                    <a:pt x="62" y="176"/>
                  </a:lnTo>
                  <a:lnTo>
                    <a:pt x="89" y="214"/>
                  </a:lnTo>
                  <a:lnTo>
                    <a:pt x="111" y="212"/>
                  </a:lnTo>
                  <a:lnTo>
                    <a:pt x="116" y="195"/>
                  </a:lnTo>
                  <a:lnTo>
                    <a:pt x="137" y="194"/>
                  </a:lnTo>
                  <a:lnTo>
                    <a:pt x="152" y="205"/>
                  </a:lnTo>
                  <a:lnTo>
                    <a:pt x="156" y="263"/>
                  </a:lnTo>
                  <a:lnTo>
                    <a:pt x="189" y="259"/>
                  </a:lnTo>
                  <a:lnTo>
                    <a:pt x="282" y="297"/>
                  </a:lnTo>
                  <a:lnTo>
                    <a:pt x="282" y="280"/>
                  </a:lnTo>
                  <a:lnTo>
                    <a:pt x="263" y="272"/>
                  </a:lnTo>
                  <a:lnTo>
                    <a:pt x="267" y="229"/>
                  </a:lnTo>
                  <a:lnTo>
                    <a:pt x="296" y="215"/>
                  </a:lnTo>
                  <a:lnTo>
                    <a:pt x="278" y="186"/>
                  </a:lnTo>
                  <a:lnTo>
                    <a:pt x="275" y="137"/>
                  </a:lnTo>
                  <a:lnTo>
                    <a:pt x="272" y="125"/>
                  </a:lnTo>
                  <a:lnTo>
                    <a:pt x="282" y="103"/>
                  </a:lnTo>
                  <a:lnTo>
                    <a:pt x="296" y="63"/>
                  </a:lnTo>
                  <a:lnTo>
                    <a:pt x="307" y="47"/>
                  </a:lnTo>
                  <a:lnTo>
                    <a:pt x="301" y="24"/>
                  </a:lnTo>
                  <a:lnTo>
                    <a:pt x="247" y="0"/>
                  </a:lnTo>
                  <a:lnTo>
                    <a:pt x="149" y="13"/>
                  </a:lnTo>
                  <a:lnTo>
                    <a:pt x="116" y="0"/>
                  </a:lnTo>
                  <a:lnTo>
                    <a:pt x="103" y="23"/>
                  </a:lnTo>
                  <a:lnTo>
                    <a:pt x="87" y="94"/>
                  </a:lnTo>
                  <a:lnTo>
                    <a:pt x="63" y="117"/>
                  </a:lnTo>
                  <a:lnTo>
                    <a:pt x="57" y="145"/>
                  </a:lnTo>
                  <a:lnTo>
                    <a:pt x="34" y="160"/>
                  </a:lnTo>
                  <a:lnTo>
                    <a:pt x="9" y="159"/>
                  </a:lnTo>
                  <a:lnTo>
                    <a:pt x="0" y="176"/>
                  </a:lnTo>
                  <a:close/>
                </a:path>
              </a:pathLst>
            </a:custGeom>
            <a:solidFill>
              <a:srgbClr val="94AC9E"/>
            </a:solidFill>
            <a:ln w="9525">
              <a:solidFill>
                <a:srgbClr val="D8E4EC"/>
              </a:solidFill>
              <a:round/>
              <a:headEnd/>
              <a:tailEnd/>
            </a:ln>
          </p:spPr>
          <p:txBody>
            <a:bodyPr wrap="none" anchor="ctr"/>
            <a:lstStyle/>
            <a:p>
              <a:endParaRPr lang="fr-FR"/>
            </a:p>
          </p:txBody>
        </p:sp>
        <p:sp>
          <p:nvSpPr>
            <p:cNvPr id="30885" name="Freeform 163"/>
            <p:cNvSpPr>
              <a:spLocks noChangeAspect="1"/>
            </p:cNvSpPr>
            <p:nvPr/>
          </p:nvSpPr>
          <p:spPr bwMode="blackWhite">
            <a:xfrm>
              <a:off x="5130800" y="3368965"/>
              <a:ext cx="49213" cy="34925"/>
            </a:xfrm>
            <a:custGeom>
              <a:avLst/>
              <a:gdLst>
                <a:gd name="T0" fmla="*/ 0 w 37"/>
                <a:gd name="T1" fmla="*/ 2147483647 h 19"/>
                <a:gd name="T2" fmla="*/ 2147483647 w 37"/>
                <a:gd name="T3" fmla="*/ 2147483647 h 19"/>
                <a:gd name="T4" fmla="*/ 2147483647 w 37"/>
                <a:gd name="T5" fmla="*/ 0 h 19"/>
                <a:gd name="T6" fmla="*/ 0 w 37"/>
                <a:gd name="T7" fmla="*/ 2147483647 h 19"/>
                <a:gd name="T8" fmla="*/ 0 60000 65536"/>
                <a:gd name="T9" fmla="*/ 0 60000 65536"/>
                <a:gd name="T10" fmla="*/ 0 60000 65536"/>
                <a:gd name="T11" fmla="*/ 0 60000 65536"/>
                <a:gd name="T12" fmla="*/ 0 w 37"/>
                <a:gd name="T13" fmla="*/ 0 h 19"/>
                <a:gd name="T14" fmla="*/ 37 w 37"/>
                <a:gd name="T15" fmla="*/ 19 h 19"/>
              </a:gdLst>
              <a:ahLst/>
              <a:cxnLst>
                <a:cxn ang="T8">
                  <a:pos x="T0" y="T1"/>
                </a:cxn>
                <a:cxn ang="T9">
                  <a:pos x="T2" y="T3"/>
                </a:cxn>
                <a:cxn ang="T10">
                  <a:pos x="T4" y="T5"/>
                </a:cxn>
                <a:cxn ang="T11">
                  <a:pos x="T6" y="T7"/>
                </a:cxn>
              </a:cxnLst>
              <a:rect l="T12" t="T13" r="T14" b="T15"/>
              <a:pathLst>
                <a:path w="37" h="19">
                  <a:moveTo>
                    <a:pt x="0" y="11"/>
                  </a:moveTo>
                  <a:lnTo>
                    <a:pt x="12" y="19"/>
                  </a:lnTo>
                  <a:lnTo>
                    <a:pt x="37" y="0"/>
                  </a:lnTo>
                  <a:lnTo>
                    <a:pt x="0" y="11"/>
                  </a:lnTo>
                  <a:close/>
                </a:path>
              </a:pathLst>
            </a:custGeom>
            <a:solidFill>
              <a:srgbClr val="94AC9E"/>
            </a:solidFill>
            <a:ln w="9525">
              <a:solidFill>
                <a:srgbClr val="D8E4EC"/>
              </a:solidFill>
              <a:round/>
              <a:headEnd/>
              <a:tailEnd/>
            </a:ln>
          </p:spPr>
          <p:txBody>
            <a:bodyPr wrap="none" anchor="ctr"/>
            <a:lstStyle/>
            <a:p>
              <a:endParaRPr lang="fr-FR"/>
            </a:p>
          </p:txBody>
        </p:sp>
        <p:sp>
          <p:nvSpPr>
            <p:cNvPr id="30886" name="Freeform 164"/>
            <p:cNvSpPr>
              <a:spLocks noChangeAspect="1"/>
            </p:cNvSpPr>
            <p:nvPr/>
          </p:nvSpPr>
          <p:spPr bwMode="blackWhite">
            <a:xfrm>
              <a:off x="4419600" y="4069052"/>
              <a:ext cx="57150" cy="171450"/>
            </a:xfrm>
            <a:custGeom>
              <a:avLst/>
              <a:gdLst>
                <a:gd name="T0" fmla="*/ 0 w 44"/>
                <a:gd name="T1" fmla="*/ 2147483647 h 100"/>
                <a:gd name="T2" fmla="*/ 2147483647 w 44"/>
                <a:gd name="T3" fmla="*/ 2147483647 h 100"/>
                <a:gd name="T4" fmla="*/ 2147483647 w 44"/>
                <a:gd name="T5" fmla="*/ 2147483647 h 100"/>
                <a:gd name="T6" fmla="*/ 2147483647 w 44"/>
                <a:gd name="T7" fmla="*/ 2147483647 h 100"/>
                <a:gd name="T8" fmla="*/ 2147483647 w 44"/>
                <a:gd name="T9" fmla="*/ 0 h 100"/>
                <a:gd name="T10" fmla="*/ 2147483647 w 44"/>
                <a:gd name="T11" fmla="*/ 2147483647 h 100"/>
                <a:gd name="T12" fmla="*/ 0 w 44"/>
                <a:gd name="T13" fmla="*/ 2147483647 h 100"/>
                <a:gd name="T14" fmla="*/ 0 60000 65536"/>
                <a:gd name="T15" fmla="*/ 0 60000 65536"/>
                <a:gd name="T16" fmla="*/ 0 60000 65536"/>
                <a:gd name="T17" fmla="*/ 0 60000 65536"/>
                <a:gd name="T18" fmla="*/ 0 60000 65536"/>
                <a:gd name="T19" fmla="*/ 0 60000 65536"/>
                <a:gd name="T20" fmla="*/ 0 60000 65536"/>
                <a:gd name="T21" fmla="*/ 0 w 44"/>
                <a:gd name="T22" fmla="*/ 0 h 100"/>
                <a:gd name="T23" fmla="*/ 44 w 44"/>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00">
                  <a:moveTo>
                    <a:pt x="0" y="25"/>
                  </a:moveTo>
                  <a:lnTo>
                    <a:pt x="17" y="100"/>
                  </a:lnTo>
                  <a:lnTo>
                    <a:pt x="31" y="99"/>
                  </a:lnTo>
                  <a:lnTo>
                    <a:pt x="44" y="11"/>
                  </a:lnTo>
                  <a:lnTo>
                    <a:pt x="31" y="0"/>
                  </a:lnTo>
                  <a:lnTo>
                    <a:pt x="23" y="8"/>
                  </a:lnTo>
                  <a:lnTo>
                    <a:pt x="0" y="25"/>
                  </a:lnTo>
                  <a:close/>
                </a:path>
              </a:pathLst>
            </a:custGeom>
            <a:solidFill>
              <a:srgbClr val="94AC9E"/>
            </a:solidFill>
            <a:ln w="9525">
              <a:solidFill>
                <a:srgbClr val="D8E4EC"/>
              </a:solidFill>
              <a:round/>
              <a:headEnd/>
              <a:tailEnd/>
            </a:ln>
          </p:spPr>
          <p:txBody>
            <a:bodyPr wrap="none" anchor="ctr"/>
            <a:lstStyle/>
            <a:p>
              <a:endParaRPr lang="fr-FR"/>
            </a:p>
          </p:txBody>
        </p:sp>
        <p:sp>
          <p:nvSpPr>
            <p:cNvPr id="30887" name="Freeform 165"/>
            <p:cNvSpPr>
              <a:spLocks noChangeAspect="1"/>
            </p:cNvSpPr>
            <p:nvPr/>
          </p:nvSpPr>
          <p:spPr bwMode="blackWhite">
            <a:xfrm>
              <a:off x="4611688" y="4353215"/>
              <a:ext cx="38100" cy="36512"/>
            </a:xfrm>
            <a:custGeom>
              <a:avLst/>
              <a:gdLst>
                <a:gd name="T0" fmla="*/ 0 w 29"/>
                <a:gd name="T1" fmla="*/ 2147483647 h 21"/>
                <a:gd name="T2" fmla="*/ 2147483647 w 29"/>
                <a:gd name="T3" fmla="*/ 0 h 21"/>
                <a:gd name="T4" fmla="*/ 2147483647 w 29"/>
                <a:gd name="T5" fmla="*/ 0 h 21"/>
                <a:gd name="T6" fmla="*/ 2147483647 w 29"/>
                <a:gd name="T7" fmla="*/ 2147483647 h 21"/>
                <a:gd name="T8" fmla="*/ 0 w 29"/>
                <a:gd name="T9" fmla="*/ 2147483647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0" y="21"/>
                  </a:moveTo>
                  <a:lnTo>
                    <a:pt x="3" y="0"/>
                  </a:lnTo>
                  <a:lnTo>
                    <a:pt x="29" y="0"/>
                  </a:lnTo>
                  <a:lnTo>
                    <a:pt x="29" y="18"/>
                  </a:lnTo>
                  <a:lnTo>
                    <a:pt x="0" y="21"/>
                  </a:lnTo>
                  <a:close/>
                </a:path>
              </a:pathLst>
            </a:custGeom>
            <a:solidFill>
              <a:srgbClr val="94AC9E"/>
            </a:solidFill>
            <a:ln w="9525">
              <a:solidFill>
                <a:srgbClr val="D8E4EC"/>
              </a:solidFill>
              <a:round/>
              <a:headEnd/>
              <a:tailEnd/>
            </a:ln>
          </p:spPr>
          <p:txBody>
            <a:bodyPr wrap="none" anchor="ctr"/>
            <a:lstStyle/>
            <a:p>
              <a:endParaRPr lang="fr-FR"/>
            </a:p>
          </p:txBody>
        </p:sp>
        <p:sp>
          <p:nvSpPr>
            <p:cNvPr id="30888" name="Freeform 166"/>
            <p:cNvSpPr>
              <a:spLocks noChangeAspect="1"/>
            </p:cNvSpPr>
            <p:nvPr/>
          </p:nvSpPr>
          <p:spPr bwMode="blackWhite">
            <a:xfrm>
              <a:off x="5141913" y="3907127"/>
              <a:ext cx="346075" cy="417513"/>
            </a:xfrm>
            <a:custGeom>
              <a:avLst/>
              <a:gdLst>
                <a:gd name="T0" fmla="*/ 0 w 246"/>
                <a:gd name="T1" fmla="*/ 2147483647 h 239"/>
                <a:gd name="T2" fmla="*/ 2147483647 w 246"/>
                <a:gd name="T3" fmla="*/ 2147483647 h 239"/>
                <a:gd name="T4" fmla="*/ 2147483647 w 246"/>
                <a:gd name="T5" fmla="*/ 2147483647 h 239"/>
                <a:gd name="T6" fmla="*/ 2147483647 w 246"/>
                <a:gd name="T7" fmla="*/ 2147483647 h 239"/>
                <a:gd name="T8" fmla="*/ 2147483647 w 246"/>
                <a:gd name="T9" fmla="*/ 2147483647 h 239"/>
                <a:gd name="T10" fmla="*/ 2147483647 w 246"/>
                <a:gd name="T11" fmla="*/ 0 h 239"/>
                <a:gd name="T12" fmla="*/ 2147483647 w 246"/>
                <a:gd name="T13" fmla="*/ 2147483647 h 239"/>
                <a:gd name="T14" fmla="*/ 2147483647 w 246"/>
                <a:gd name="T15" fmla="*/ 2147483647 h 239"/>
                <a:gd name="T16" fmla="*/ 2147483647 w 246"/>
                <a:gd name="T17" fmla="*/ 2147483647 h 239"/>
                <a:gd name="T18" fmla="*/ 2147483647 w 246"/>
                <a:gd name="T19" fmla="*/ 2147483647 h 239"/>
                <a:gd name="T20" fmla="*/ 2147483647 w 246"/>
                <a:gd name="T21" fmla="*/ 2147483647 h 239"/>
                <a:gd name="T22" fmla="*/ 2147483647 w 246"/>
                <a:gd name="T23" fmla="*/ 2147483647 h 239"/>
                <a:gd name="T24" fmla="*/ 2147483647 w 246"/>
                <a:gd name="T25" fmla="*/ 2147483647 h 239"/>
                <a:gd name="T26" fmla="*/ 2147483647 w 246"/>
                <a:gd name="T27" fmla="*/ 2147483647 h 239"/>
                <a:gd name="T28" fmla="*/ 2147483647 w 246"/>
                <a:gd name="T29" fmla="*/ 2147483647 h 239"/>
                <a:gd name="T30" fmla="*/ 2147483647 w 246"/>
                <a:gd name="T31" fmla="*/ 2147483647 h 239"/>
                <a:gd name="T32" fmla="*/ 2147483647 w 246"/>
                <a:gd name="T33" fmla="*/ 2147483647 h 239"/>
                <a:gd name="T34" fmla="*/ 0 w 246"/>
                <a:gd name="T35" fmla="*/ 2147483647 h 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6"/>
                <a:gd name="T55" fmla="*/ 0 h 239"/>
                <a:gd name="T56" fmla="*/ 246 w 246"/>
                <a:gd name="T57" fmla="*/ 239 h 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6" h="239">
                  <a:moveTo>
                    <a:pt x="0" y="166"/>
                  </a:moveTo>
                  <a:lnTo>
                    <a:pt x="20" y="154"/>
                  </a:lnTo>
                  <a:lnTo>
                    <a:pt x="22" y="125"/>
                  </a:lnTo>
                  <a:lnTo>
                    <a:pt x="54" y="85"/>
                  </a:lnTo>
                  <a:lnTo>
                    <a:pt x="66" y="15"/>
                  </a:lnTo>
                  <a:lnTo>
                    <a:pt x="91" y="0"/>
                  </a:lnTo>
                  <a:lnTo>
                    <a:pt x="109" y="48"/>
                  </a:lnTo>
                  <a:lnTo>
                    <a:pt x="164" y="88"/>
                  </a:lnTo>
                  <a:lnTo>
                    <a:pt x="144" y="112"/>
                  </a:lnTo>
                  <a:lnTo>
                    <a:pt x="162" y="119"/>
                  </a:lnTo>
                  <a:lnTo>
                    <a:pt x="182" y="148"/>
                  </a:lnTo>
                  <a:lnTo>
                    <a:pt x="246" y="164"/>
                  </a:lnTo>
                  <a:lnTo>
                    <a:pt x="197" y="213"/>
                  </a:lnTo>
                  <a:lnTo>
                    <a:pt x="146" y="231"/>
                  </a:lnTo>
                  <a:lnTo>
                    <a:pt x="98" y="239"/>
                  </a:lnTo>
                  <a:lnTo>
                    <a:pt x="48" y="220"/>
                  </a:lnTo>
                  <a:lnTo>
                    <a:pt x="29" y="186"/>
                  </a:lnTo>
                  <a:lnTo>
                    <a:pt x="0" y="166"/>
                  </a:lnTo>
                  <a:close/>
                </a:path>
              </a:pathLst>
            </a:custGeom>
            <a:solidFill>
              <a:srgbClr val="94AC9E"/>
            </a:solidFill>
            <a:ln w="9525">
              <a:solidFill>
                <a:srgbClr val="D8E4EC"/>
              </a:solidFill>
              <a:round/>
              <a:headEnd/>
              <a:tailEnd/>
            </a:ln>
          </p:spPr>
          <p:txBody>
            <a:bodyPr wrap="none" anchor="ctr"/>
            <a:lstStyle/>
            <a:p>
              <a:endParaRPr lang="fr-FR"/>
            </a:p>
          </p:txBody>
        </p:sp>
        <p:sp>
          <p:nvSpPr>
            <p:cNvPr id="30889" name="Freeform 167"/>
            <p:cNvSpPr>
              <a:spLocks noChangeAspect="1"/>
            </p:cNvSpPr>
            <p:nvPr/>
          </p:nvSpPr>
          <p:spPr bwMode="blackWhite">
            <a:xfrm>
              <a:off x="5343525" y="4056352"/>
              <a:ext cx="36513" cy="52388"/>
            </a:xfrm>
            <a:custGeom>
              <a:avLst/>
              <a:gdLst>
                <a:gd name="T0" fmla="*/ 0 w 25"/>
                <a:gd name="T1" fmla="*/ 2147483647 h 31"/>
                <a:gd name="T2" fmla="*/ 2147483647 w 25"/>
                <a:gd name="T3" fmla="*/ 2147483647 h 31"/>
                <a:gd name="T4" fmla="*/ 2147483647 w 25"/>
                <a:gd name="T5" fmla="*/ 2147483647 h 31"/>
                <a:gd name="T6" fmla="*/ 2147483647 w 25"/>
                <a:gd name="T7" fmla="*/ 2147483647 h 31"/>
                <a:gd name="T8" fmla="*/ 2147483647 w 25"/>
                <a:gd name="T9" fmla="*/ 2147483647 h 31"/>
                <a:gd name="T10" fmla="*/ 2147483647 w 25"/>
                <a:gd name="T11" fmla="*/ 0 h 31"/>
                <a:gd name="T12" fmla="*/ 0 w 25"/>
                <a:gd name="T13" fmla="*/ 2147483647 h 31"/>
                <a:gd name="T14" fmla="*/ 0 60000 65536"/>
                <a:gd name="T15" fmla="*/ 0 60000 65536"/>
                <a:gd name="T16" fmla="*/ 0 60000 65536"/>
                <a:gd name="T17" fmla="*/ 0 60000 65536"/>
                <a:gd name="T18" fmla="*/ 0 60000 65536"/>
                <a:gd name="T19" fmla="*/ 0 60000 65536"/>
                <a:gd name="T20" fmla="*/ 0 60000 65536"/>
                <a:gd name="T21" fmla="*/ 0 w 25"/>
                <a:gd name="T22" fmla="*/ 0 h 31"/>
                <a:gd name="T23" fmla="*/ 25 w 2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1">
                  <a:moveTo>
                    <a:pt x="0" y="24"/>
                  </a:moveTo>
                  <a:lnTo>
                    <a:pt x="18" y="31"/>
                  </a:lnTo>
                  <a:lnTo>
                    <a:pt x="25" y="21"/>
                  </a:lnTo>
                  <a:lnTo>
                    <a:pt x="12" y="19"/>
                  </a:lnTo>
                  <a:lnTo>
                    <a:pt x="25" y="12"/>
                  </a:lnTo>
                  <a:lnTo>
                    <a:pt x="20" y="0"/>
                  </a:lnTo>
                  <a:lnTo>
                    <a:pt x="0" y="24"/>
                  </a:lnTo>
                  <a:close/>
                </a:path>
              </a:pathLst>
            </a:custGeom>
            <a:solidFill>
              <a:srgbClr val="94AC9E"/>
            </a:solidFill>
            <a:ln w="9525">
              <a:solidFill>
                <a:srgbClr val="D8E4EC"/>
              </a:solidFill>
              <a:round/>
              <a:headEnd/>
              <a:tailEnd/>
            </a:ln>
          </p:spPr>
          <p:txBody>
            <a:bodyPr wrap="none" anchor="ctr"/>
            <a:lstStyle/>
            <a:p>
              <a:endParaRPr lang="fr-FR"/>
            </a:p>
          </p:txBody>
        </p:sp>
        <p:sp>
          <p:nvSpPr>
            <p:cNvPr id="30890" name="Freeform 168"/>
            <p:cNvSpPr>
              <a:spLocks noChangeAspect="1"/>
            </p:cNvSpPr>
            <p:nvPr/>
          </p:nvSpPr>
          <p:spPr bwMode="blackWhite">
            <a:xfrm>
              <a:off x="4595813" y="4353215"/>
              <a:ext cx="125412" cy="173037"/>
            </a:xfrm>
            <a:custGeom>
              <a:avLst/>
              <a:gdLst>
                <a:gd name="T0" fmla="*/ 0 w 90"/>
                <a:gd name="T1" fmla="*/ 2147483647 h 99"/>
                <a:gd name="T2" fmla="*/ 2147483647 w 90"/>
                <a:gd name="T3" fmla="*/ 2147483647 h 99"/>
                <a:gd name="T4" fmla="*/ 2147483647 w 90"/>
                <a:gd name="T5" fmla="*/ 2147483647 h 99"/>
                <a:gd name="T6" fmla="*/ 2147483647 w 90"/>
                <a:gd name="T7" fmla="*/ 2147483647 h 99"/>
                <a:gd name="T8" fmla="*/ 2147483647 w 90"/>
                <a:gd name="T9" fmla="*/ 2147483647 h 99"/>
                <a:gd name="T10" fmla="*/ 2147483647 w 90"/>
                <a:gd name="T11" fmla="*/ 0 h 99"/>
                <a:gd name="T12" fmla="*/ 2147483647 w 90"/>
                <a:gd name="T13" fmla="*/ 0 h 99"/>
                <a:gd name="T14" fmla="*/ 2147483647 w 90"/>
                <a:gd name="T15" fmla="*/ 2147483647 h 99"/>
                <a:gd name="T16" fmla="*/ 2147483647 w 90"/>
                <a:gd name="T17" fmla="*/ 2147483647 h 99"/>
                <a:gd name="T18" fmla="*/ 2147483647 w 90"/>
                <a:gd name="T19" fmla="*/ 2147483647 h 99"/>
                <a:gd name="T20" fmla="*/ 2147483647 w 90"/>
                <a:gd name="T21" fmla="*/ 2147483647 h 99"/>
                <a:gd name="T22" fmla="*/ 2147483647 w 90"/>
                <a:gd name="T23" fmla="*/ 2147483647 h 99"/>
                <a:gd name="T24" fmla="*/ 0 w 90"/>
                <a:gd name="T25" fmla="*/ 2147483647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99"/>
                <a:gd name="T41" fmla="*/ 90 w 90"/>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99">
                  <a:moveTo>
                    <a:pt x="0" y="47"/>
                  </a:moveTo>
                  <a:lnTo>
                    <a:pt x="10" y="32"/>
                  </a:lnTo>
                  <a:lnTo>
                    <a:pt x="16" y="34"/>
                  </a:lnTo>
                  <a:lnTo>
                    <a:pt x="12" y="21"/>
                  </a:lnTo>
                  <a:lnTo>
                    <a:pt x="41" y="18"/>
                  </a:lnTo>
                  <a:lnTo>
                    <a:pt x="41" y="0"/>
                  </a:lnTo>
                  <a:lnTo>
                    <a:pt x="74" y="0"/>
                  </a:lnTo>
                  <a:lnTo>
                    <a:pt x="73" y="16"/>
                  </a:lnTo>
                  <a:lnTo>
                    <a:pt x="90" y="17"/>
                  </a:lnTo>
                  <a:lnTo>
                    <a:pt x="85" y="73"/>
                  </a:lnTo>
                  <a:lnTo>
                    <a:pt x="64" y="67"/>
                  </a:lnTo>
                  <a:lnTo>
                    <a:pt x="39" y="99"/>
                  </a:lnTo>
                  <a:lnTo>
                    <a:pt x="0" y="47"/>
                  </a:lnTo>
                  <a:close/>
                </a:path>
              </a:pathLst>
            </a:custGeom>
            <a:solidFill>
              <a:srgbClr val="94AC9E"/>
            </a:solidFill>
            <a:ln w="9525">
              <a:solidFill>
                <a:srgbClr val="D8E4EC"/>
              </a:solidFill>
              <a:round/>
              <a:headEnd/>
              <a:tailEnd/>
            </a:ln>
          </p:spPr>
          <p:txBody>
            <a:bodyPr wrap="none" anchor="ctr"/>
            <a:lstStyle/>
            <a:p>
              <a:endParaRPr lang="fr-FR"/>
            </a:p>
          </p:txBody>
        </p:sp>
        <p:sp>
          <p:nvSpPr>
            <p:cNvPr id="30891" name="Freeform 169"/>
            <p:cNvSpPr>
              <a:spLocks noChangeAspect="1"/>
            </p:cNvSpPr>
            <p:nvPr/>
          </p:nvSpPr>
          <p:spPr bwMode="blackWhite">
            <a:xfrm>
              <a:off x="4017963" y="4034127"/>
              <a:ext cx="66675" cy="14288"/>
            </a:xfrm>
            <a:custGeom>
              <a:avLst/>
              <a:gdLst>
                <a:gd name="T0" fmla="*/ 0 w 48"/>
                <a:gd name="T1" fmla="*/ 2147483647 h 8"/>
                <a:gd name="T2" fmla="*/ 2147483647 w 48"/>
                <a:gd name="T3" fmla="*/ 0 h 8"/>
                <a:gd name="T4" fmla="*/ 2147483647 w 48"/>
                <a:gd name="T5" fmla="*/ 2147483647 h 8"/>
                <a:gd name="T6" fmla="*/ 0 w 48"/>
                <a:gd name="T7" fmla="*/ 2147483647 h 8"/>
                <a:gd name="T8" fmla="*/ 0 60000 65536"/>
                <a:gd name="T9" fmla="*/ 0 60000 65536"/>
                <a:gd name="T10" fmla="*/ 0 60000 65536"/>
                <a:gd name="T11" fmla="*/ 0 60000 65536"/>
                <a:gd name="T12" fmla="*/ 0 w 48"/>
                <a:gd name="T13" fmla="*/ 0 h 8"/>
                <a:gd name="T14" fmla="*/ 48 w 48"/>
                <a:gd name="T15" fmla="*/ 8 h 8"/>
              </a:gdLst>
              <a:ahLst/>
              <a:cxnLst>
                <a:cxn ang="T8">
                  <a:pos x="T0" y="T1"/>
                </a:cxn>
                <a:cxn ang="T9">
                  <a:pos x="T2" y="T3"/>
                </a:cxn>
                <a:cxn ang="T10">
                  <a:pos x="T4" y="T5"/>
                </a:cxn>
                <a:cxn ang="T11">
                  <a:pos x="T6" y="T7"/>
                </a:cxn>
              </a:cxnLst>
              <a:rect l="T12" t="T13" r="T14" b="T15"/>
              <a:pathLst>
                <a:path w="48" h="8">
                  <a:moveTo>
                    <a:pt x="0" y="8"/>
                  </a:moveTo>
                  <a:lnTo>
                    <a:pt x="1" y="0"/>
                  </a:lnTo>
                  <a:lnTo>
                    <a:pt x="48" y="2"/>
                  </a:lnTo>
                  <a:lnTo>
                    <a:pt x="0" y="8"/>
                  </a:lnTo>
                  <a:close/>
                </a:path>
              </a:pathLst>
            </a:custGeom>
            <a:solidFill>
              <a:srgbClr val="94AC9E"/>
            </a:solidFill>
            <a:ln w="12700">
              <a:solidFill>
                <a:srgbClr val="D8E4EC"/>
              </a:solidFill>
              <a:round/>
              <a:headEnd/>
              <a:tailEnd/>
            </a:ln>
          </p:spPr>
          <p:txBody>
            <a:bodyPr/>
            <a:lstStyle/>
            <a:p>
              <a:endParaRPr lang="fr-FR"/>
            </a:p>
          </p:txBody>
        </p:sp>
        <p:sp>
          <p:nvSpPr>
            <p:cNvPr id="30892" name="Freeform 170"/>
            <p:cNvSpPr>
              <a:spLocks noChangeAspect="1"/>
            </p:cNvSpPr>
            <p:nvPr/>
          </p:nvSpPr>
          <p:spPr bwMode="blackWhite">
            <a:xfrm>
              <a:off x="4324350" y="4102390"/>
              <a:ext cx="98425" cy="180975"/>
            </a:xfrm>
            <a:custGeom>
              <a:avLst/>
              <a:gdLst>
                <a:gd name="T0" fmla="*/ 0 w 71"/>
                <a:gd name="T1" fmla="*/ 2147483647 h 104"/>
                <a:gd name="T2" fmla="*/ 2147483647 w 71"/>
                <a:gd name="T3" fmla="*/ 2147483647 h 104"/>
                <a:gd name="T4" fmla="*/ 2147483647 w 71"/>
                <a:gd name="T5" fmla="*/ 2147483647 h 104"/>
                <a:gd name="T6" fmla="*/ 2147483647 w 71"/>
                <a:gd name="T7" fmla="*/ 0 h 104"/>
                <a:gd name="T8" fmla="*/ 2147483647 w 71"/>
                <a:gd name="T9" fmla="*/ 2147483647 h 104"/>
                <a:gd name="T10" fmla="*/ 2147483647 w 71"/>
                <a:gd name="T11" fmla="*/ 2147483647 h 104"/>
                <a:gd name="T12" fmla="*/ 0 w 71"/>
                <a:gd name="T13" fmla="*/ 2147483647 h 104"/>
                <a:gd name="T14" fmla="*/ 0 60000 65536"/>
                <a:gd name="T15" fmla="*/ 0 60000 65536"/>
                <a:gd name="T16" fmla="*/ 0 60000 65536"/>
                <a:gd name="T17" fmla="*/ 0 60000 65536"/>
                <a:gd name="T18" fmla="*/ 0 60000 65536"/>
                <a:gd name="T19" fmla="*/ 0 60000 65536"/>
                <a:gd name="T20" fmla="*/ 0 60000 65536"/>
                <a:gd name="T21" fmla="*/ 0 w 71"/>
                <a:gd name="T22" fmla="*/ 0 h 104"/>
                <a:gd name="T23" fmla="*/ 71 w 71"/>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104">
                  <a:moveTo>
                    <a:pt x="0" y="98"/>
                  </a:moveTo>
                  <a:lnTo>
                    <a:pt x="7" y="26"/>
                  </a:lnTo>
                  <a:lnTo>
                    <a:pt x="4" y="4"/>
                  </a:lnTo>
                  <a:lnTo>
                    <a:pt x="48" y="0"/>
                  </a:lnTo>
                  <a:lnTo>
                    <a:pt x="71" y="83"/>
                  </a:lnTo>
                  <a:lnTo>
                    <a:pt x="19" y="104"/>
                  </a:lnTo>
                  <a:lnTo>
                    <a:pt x="0" y="98"/>
                  </a:lnTo>
                  <a:close/>
                </a:path>
              </a:pathLst>
            </a:custGeom>
            <a:solidFill>
              <a:srgbClr val="94AC9E"/>
            </a:solidFill>
            <a:ln w="9525">
              <a:solidFill>
                <a:srgbClr val="D8E4EC"/>
              </a:solidFill>
              <a:round/>
              <a:headEnd/>
              <a:tailEnd/>
            </a:ln>
          </p:spPr>
          <p:txBody>
            <a:bodyPr wrap="none" anchor="ctr"/>
            <a:lstStyle/>
            <a:p>
              <a:endParaRPr lang="fr-FR"/>
            </a:p>
          </p:txBody>
        </p:sp>
        <p:sp>
          <p:nvSpPr>
            <p:cNvPr id="30893" name="Freeform 171"/>
            <p:cNvSpPr>
              <a:spLocks noChangeAspect="1"/>
            </p:cNvSpPr>
            <p:nvPr/>
          </p:nvSpPr>
          <p:spPr bwMode="blackWhite">
            <a:xfrm>
              <a:off x="4054475" y="4056352"/>
              <a:ext cx="168275" cy="155575"/>
            </a:xfrm>
            <a:custGeom>
              <a:avLst/>
              <a:gdLst>
                <a:gd name="T0" fmla="*/ 0 w 120"/>
                <a:gd name="T1" fmla="*/ 2147483647 h 88"/>
                <a:gd name="T2" fmla="*/ 2147483647 w 120"/>
                <a:gd name="T3" fmla="*/ 2147483647 h 88"/>
                <a:gd name="T4" fmla="*/ 2147483647 w 120"/>
                <a:gd name="T5" fmla="*/ 0 h 88"/>
                <a:gd name="T6" fmla="*/ 2147483647 w 120"/>
                <a:gd name="T7" fmla="*/ 2147483647 h 88"/>
                <a:gd name="T8" fmla="*/ 2147483647 w 120"/>
                <a:gd name="T9" fmla="*/ 2147483647 h 88"/>
                <a:gd name="T10" fmla="*/ 2147483647 w 120"/>
                <a:gd name="T11" fmla="*/ 2147483647 h 88"/>
                <a:gd name="T12" fmla="*/ 2147483647 w 120"/>
                <a:gd name="T13" fmla="*/ 2147483647 h 88"/>
                <a:gd name="T14" fmla="*/ 2147483647 w 120"/>
                <a:gd name="T15" fmla="*/ 2147483647 h 88"/>
                <a:gd name="T16" fmla="*/ 2147483647 w 120"/>
                <a:gd name="T17" fmla="*/ 2147483647 h 88"/>
                <a:gd name="T18" fmla="*/ 2147483647 w 120"/>
                <a:gd name="T19" fmla="*/ 2147483647 h 88"/>
                <a:gd name="T20" fmla="*/ 2147483647 w 120"/>
                <a:gd name="T21" fmla="*/ 2147483647 h 88"/>
                <a:gd name="T22" fmla="*/ 2147483647 w 120"/>
                <a:gd name="T23" fmla="*/ 2147483647 h 88"/>
                <a:gd name="T24" fmla="*/ 2147483647 w 120"/>
                <a:gd name="T25" fmla="*/ 2147483647 h 88"/>
                <a:gd name="T26" fmla="*/ 2147483647 w 120"/>
                <a:gd name="T27" fmla="*/ 2147483647 h 88"/>
                <a:gd name="T28" fmla="*/ 2147483647 w 120"/>
                <a:gd name="T29" fmla="*/ 2147483647 h 88"/>
                <a:gd name="T30" fmla="*/ 0 w 120"/>
                <a:gd name="T31" fmla="*/ 2147483647 h 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0"/>
                <a:gd name="T49" fmla="*/ 0 h 88"/>
                <a:gd name="T50" fmla="*/ 120 w 120"/>
                <a:gd name="T51" fmla="*/ 88 h 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0" h="88">
                  <a:moveTo>
                    <a:pt x="0" y="30"/>
                  </a:moveTo>
                  <a:lnTo>
                    <a:pt x="21" y="16"/>
                  </a:lnTo>
                  <a:lnTo>
                    <a:pt x="22" y="0"/>
                  </a:lnTo>
                  <a:lnTo>
                    <a:pt x="61" y="4"/>
                  </a:lnTo>
                  <a:lnTo>
                    <a:pt x="70" y="12"/>
                  </a:lnTo>
                  <a:lnTo>
                    <a:pt x="99" y="2"/>
                  </a:lnTo>
                  <a:lnTo>
                    <a:pt x="115" y="41"/>
                  </a:lnTo>
                  <a:lnTo>
                    <a:pt x="120" y="71"/>
                  </a:lnTo>
                  <a:lnTo>
                    <a:pt x="110" y="69"/>
                  </a:lnTo>
                  <a:lnTo>
                    <a:pt x="107" y="85"/>
                  </a:lnTo>
                  <a:lnTo>
                    <a:pt x="90" y="88"/>
                  </a:lnTo>
                  <a:lnTo>
                    <a:pt x="89" y="71"/>
                  </a:lnTo>
                  <a:lnTo>
                    <a:pt x="80" y="70"/>
                  </a:lnTo>
                  <a:lnTo>
                    <a:pt x="63" y="45"/>
                  </a:lnTo>
                  <a:lnTo>
                    <a:pt x="29" y="60"/>
                  </a:lnTo>
                  <a:lnTo>
                    <a:pt x="0" y="30"/>
                  </a:lnTo>
                  <a:close/>
                </a:path>
              </a:pathLst>
            </a:custGeom>
            <a:solidFill>
              <a:srgbClr val="94AC9E"/>
            </a:solidFill>
            <a:ln w="9525">
              <a:solidFill>
                <a:srgbClr val="D8E4EC"/>
              </a:solidFill>
              <a:round/>
              <a:headEnd/>
              <a:tailEnd/>
            </a:ln>
          </p:spPr>
          <p:txBody>
            <a:bodyPr wrap="none" anchor="ctr"/>
            <a:lstStyle/>
            <a:p>
              <a:endParaRPr lang="fr-FR"/>
            </a:p>
          </p:txBody>
        </p:sp>
        <p:sp>
          <p:nvSpPr>
            <p:cNvPr id="30894" name="Freeform 172"/>
            <p:cNvSpPr>
              <a:spLocks noChangeAspect="1"/>
            </p:cNvSpPr>
            <p:nvPr/>
          </p:nvSpPr>
          <p:spPr bwMode="blackWhite">
            <a:xfrm>
              <a:off x="5411788" y="3570577"/>
              <a:ext cx="39687" cy="14288"/>
            </a:xfrm>
            <a:custGeom>
              <a:avLst/>
              <a:gdLst>
                <a:gd name="T0" fmla="*/ 0 w 29"/>
                <a:gd name="T1" fmla="*/ 0 h 9"/>
                <a:gd name="T2" fmla="*/ 2147483647 w 29"/>
                <a:gd name="T3" fmla="*/ 2147483647 h 9"/>
                <a:gd name="T4" fmla="*/ 2147483647 w 29"/>
                <a:gd name="T5" fmla="*/ 2147483647 h 9"/>
                <a:gd name="T6" fmla="*/ 0 w 29"/>
                <a:gd name="T7" fmla="*/ 0 h 9"/>
                <a:gd name="T8" fmla="*/ 0 60000 65536"/>
                <a:gd name="T9" fmla="*/ 0 60000 65536"/>
                <a:gd name="T10" fmla="*/ 0 60000 65536"/>
                <a:gd name="T11" fmla="*/ 0 60000 65536"/>
                <a:gd name="T12" fmla="*/ 0 w 29"/>
                <a:gd name="T13" fmla="*/ 0 h 9"/>
                <a:gd name="T14" fmla="*/ 29 w 29"/>
                <a:gd name="T15" fmla="*/ 9 h 9"/>
              </a:gdLst>
              <a:ahLst/>
              <a:cxnLst>
                <a:cxn ang="T8">
                  <a:pos x="T0" y="T1"/>
                </a:cxn>
                <a:cxn ang="T9">
                  <a:pos x="T2" y="T3"/>
                </a:cxn>
                <a:cxn ang="T10">
                  <a:pos x="T4" y="T5"/>
                </a:cxn>
                <a:cxn ang="T11">
                  <a:pos x="T6" y="T7"/>
                </a:cxn>
              </a:cxnLst>
              <a:rect l="T12" t="T13" r="T14" b="T15"/>
              <a:pathLst>
                <a:path w="29" h="9">
                  <a:moveTo>
                    <a:pt x="0" y="0"/>
                  </a:moveTo>
                  <a:lnTo>
                    <a:pt x="15" y="9"/>
                  </a:lnTo>
                  <a:lnTo>
                    <a:pt x="29" y="2"/>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895" name="Freeform 173"/>
            <p:cNvSpPr>
              <a:spLocks noChangeAspect="1"/>
            </p:cNvSpPr>
            <p:nvPr/>
          </p:nvSpPr>
          <p:spPr bwMode="blackWhite">
            <a:xfrm>
              <a:off x="5168900" y="3446752"/>
              <a:ext cx="38100" cy="122238"/>
            </a:xfrm>
            <a:custGeom>
              <a:avLst/>
              <a:gdLst>
                <a:gd name="T0" fmla="*/ 0 w 26"/>
                <a:gd name="T1" fmla="*/ 2147483647 h 69"/>
                <a:gd name="T2" fmla="*/ 2147483647 w 26"/>
                <a:gd name="T3" fmla="*/ 2147483647 h 69"/>
                <a:gd name="T4" fmla="*/ 2147483647 w 26"/>
                <a:gd name="T5" fmla="*/ 2147483647 h 69"/>
                <a:gd name="T6" fmla="*/ 2147483647 w 26"/>
                <a:gd name="T7" fmla="*/ 2147483647 h 69"/>
                <a:gd name="T8" fmla="*/ 2147483647 w 26"/>
                <a:gd name="T9" fmla="*/ 2147483647 h 69"/>
                <a:gd name="T10" fmla="*/ 2147483647 w 26"/>
                <a:gd name="T11" fmla="*/ 2147483647 h 69"/>
                <a:gd name="T12" fmla="*/ 2147483647 w 26"/>
                <a:gd name="T13" fmla="*/ 2147483647 h 69"/>
                <a:gd name="T14" fmla="*/ 2147483647 w 26"/>
                <a:gd name="T15" fmla="*/ 0 h 69"/>
                <a:gd name="T16" fmla="*/ 2147483647 w 26"/>
                <a:gd name="T17" fmla="*/ 2147483647 h 69"/>
                <a:gd name="T18" fmla="*/ 0 w 26"/>
                <a:gd name="T19" fmla="*/ 2147483647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69"/>
                <a:gd name="T32" fmla="*/ 26 w 26"/>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69">
                  <a:moveTo>
                    <a:pt x="0" y="34"/>
                  </a:moveTo>
                  <a:lnTo>
                    <a:pt x="13" y="69"/>
                  </a:lnTo>
                  <a:lnTo>
                    <a:pt x="15" y="67"/>
                  </a:lnTo>
                  <a:lnTo>
                    <a:pt x="23" y="31"/>
                  </a:lnTo>
                  <a:lnTo>
                    <a:pt x="13" y="33"/>
                  </a:lnTo>
                  <a:lnTo>
                    <a:pt x="15" y="17"/>
                  </a:lnTo>
                  <a:lnTo>
                    <a:pt x="24" y="10"/>
                  </a:lnTo>
                  <a:lnTo>
                    <a:pt x="26" y="0"/>
                  </a:lnTo>
                  <a:lnTo>
                    <a:pt x="17" y="2"/>
                  </a:lnTo>
                  <a:lnTo>
                    <a:pt x="0" y="34"/>
                  </a:lnTo>
                  <a:close/>
                </a:path>
              </a:pathLst>
            </a:custGeom>
            <a:solidFill>
              <a:srgbClr val="94AC9E"/>
            </a:solidFill>
            <a:ln w="9525">
              <a:solidFill>
                <a:srgbClr val="D8E4EC"/>
              </a:solidFill>
              <a:round/>
              <a:headEnd/>
              <a:tailEnd/>
            </a:ln>
          </p:spPr>
          <p:txBody>
            <a:bodyPr wrap="none" anchor="ctr"/>
            <a:lstStyle/>
            <a:p>
              <a:endParaRPr lang="fr-FR"/>
            </a:p>
          </p:txBody>
        </p:sp>
        <p:sp>
          <p:nvSpPr>
            <p:cNvPr id="30896" name="Freeform 174"/>
            <p:cNvSpPr>
              <a:spLocks noChangeAspect="1"/>
            </p:cNvSpPr>
            <p:nvPr/>
          </p:nvSpPr>
          <p:spPr bwMode="blackWhite">
            <a:xfrm>
              <a:off x="4203700" y="4118265"/>
              <a:ext cx="131763" cy="173037"/>
            </a:xfrm>
            <a:custGeom>
              <a:avLst/>
              <a:gdLst>
                <a:gd name="T0" fmla="*/ 0 w 95"/>
                <a:gd name="T1" fmla="*/ 2147483647 h 102"/>
                <a:gd name="T2" fmla="*/ 2147483647 w 95"/>
                <a:gd name="T3" fmla="*/ 2147483647 h 102"/>
                <a:gd name="T4" fmla="*/ 2147483647 w 95"/>
                <a:gd name="T5" fmla="*/ 2147483647 h 102"/>
                <a:gd name="T6" fmla="*/ 2147483647 w 95"/>
                <a:gd name="T7" fmla="*/ 2147483647 h 102"/>
                <a:gd name="T8" fmla="*/ 2147483647 w 95"/>
                <a:gd name="T9" fmla="*/ 2147483647 h 102"/>
                <a:gd name="T10" fmla="*/ 2147483647 w 95"/>
                <a:gd name="T11" fmla="*/ 0 h 102"/>
                <a:gd name="T12" fmla="*/ 2147483647 w 95"/>
                <a:gd name="T13" fmla="*/ 2147483647 h 102"/>
                <a:gd name="T14" fmla="*/ 2147483647 w 95"/>
                <a:gd name="T15" fmla="*/ 2147483647 h 102"/>
                <a:gd name="T16" fmla="*/ 2147483647 w 95"/>
                <a:gd name="T17" fmla="*/ 2147483647 h 102"/>
                <a:gd name="T18" fmla="*/ 2147483647 w 95"/>
                <a:gd name="T19" fmla="*/ 2147483647 h 102"/>
                <a:gd name="T20" fmla="*/ 2147483647 w 95"/>
                <a:gd name="T21" fmla="*/ 2147483647 h 102"/>
                <a:gd name="T22" fmla="*/ 2147483647 w 95"/>
                <a:gd name="T23" fmla="*/ 2147483647 h 102"/>
                <a:gd name="T24" fmla="*/ 0 w 95"/>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102"/>
                <a:gd name="T41" fmla="*/ 95 w 95"/>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102">
                  <a:moveTo>
                    <a:pt x="0" y="68"/>
                  </a:moveTo>
                  <a:lnTo>
                    <a:pt x="1" y="52"/>
                  </a:lnTo>
                  <a:lnTo>
                    <a:pt x="4" y="36"/>
                  </a:lnTo>
                  <a:lnTo>
                    <a:pt x="14" y="38"/>
                  </a:lnTo>
                  <a:lnTo>
                    <a:pt x="9" y="8"/>
                  </a:lnTo>
                  <a:lnTo>
                    <a:pt x="37" y="0"/>
                  </a:lnTo>
                  <a:lnTo>
                    <a:pt x="54" y="6"/>
                  </a:lnTo>
                  <a:lnTo>
                    <a:pt x="63" y="16"/>
                  </a:lnTo>
                  <a:lnTo>
                    <a:pt x="95" y="19"/>
                  </a:lnTo>
                  <a:lnTo>
                    <a:pt x="88" y="91"/>
                  </a:lnTo>
                  <a:lnTo>
                    <a:pt x="15" y="102"/>
                  </a:lnTo>
                  <a:lnTo>
                    <a:pt x="17" y="79"/>
                  </a:lnTo>
                  <a:lnTo>
                    <a:pt x="0" y="68"/>
                  </a:lnTo>
                  <a:close/>
                </a:path>
              </a:pathLst>
            </a:custGeom>
            <a:solidFill>
              <a:srgbClr val="94AC9E"/>
            </a:solidFill>
            <a:ln w="9525">
              <a:solidFill>
                <a:srgbClr val="D8E4EC"/>
              </a:solidFill>
              <a:round/>
              <a:headEnd/>
              <a:tailEnd/>
            </a:ln>
          </p:spPr>
          <p:txBody>
            <a:bodyPr wrap="none" anchor="ctr"/>
            <a:lstStyle/>
            <a:p>
              <a:endParaRPr lang="fr-FR"/>
            </a:p>
          </p:txBody>
        </p:sp>
        <p:sp>
          <p:nvSpPr>
            <p:cNvPr id="30897" name="Freeform 175"/>
            <p:cNvSpPr>
              <a:spLocks noChangeAspect="1"/>
            </p:cNvSpPr>
            <p:nvPr/>
          </p:nvSpPr>
          <p:spPr bwMode="blackWhite">
            <a:xfrm>
              <a:off x="5183188" y="3440402"/>
              <a:ext cx="101600" cy="136525"/>
            </a:xfrm>
            <a:custGeom>
              <a:avLst/>
              <a:gdLst>
                <a:gd name="T0" fmla="*/ 0 w 71"/>
                <a:gd name="T1" fmla="*/ 2147483647 h 75"/>
                <a:gd name="T2" fmla="*/ 2147483647 w 71"/>
                <a:gd name="T3" fmla="*/ 2147483647 h 75"/>
                <a:gd name="T4" fmla="*/ 2147483647 w 71"/>
                <a:gd name="T5" fmla="*/ 2147483647 h 75"/>
                <a:gd name="T6" fmla="*/ 2147483647 w 71"/>
                <a:gd name="T7" fmla="*/ 2147483647 h 75"/>
                <a:gd name="T8" fmla="*/ 2147483647 w 71"/>
                <a:gd name="T9" fmla="*/ 0 h 75"/>
                <a:gd name="T10" fmla="*/ 2147483647 w 71"/>
                <a:gd name="T11" fmla="*/ 2147483647 h 75"/>
                <a:gd name="T12" fmla="*/ 2147483647 w 71"/>
                <a:gd name="T13" fmla="*/ 2147483647 h 75"/>
                <a:gd name="T14" fmla="*/ 2147483647 w 71"/>
                <a:gd name="T15" fmla="*/ 2147483647 h 75"/>
                <a:gd name="T16" fmla="*/ 2147483647 w 71"/>
                <a:gd name="T17" fmla="*/ 2147483647 h 75"/>
                <a:gd name="T18" fmla="*/ 2147483647 w 71"/>
                <a:gd name="T19" fmla="*/ 2147483647 h 75"/>
                <a:gd name="T20" fmla="*/ 2147483647 w 71"/>
                <a:gd name="T21" fmla="*/ 2147483647 h 75"/>
                <a:gd name="T22" fmla="*/ 2147483647 w 71"/>
                <a:gd name="T23" fmla="*/ 2147483647 h 75"/>
                <a:gd name="T24" fmla="*/ 0 w 71"/>
                <a:gd name="T25" fmla="*/ 2147483647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75"/>
                <a:gd name="T41" fmla="*/ 71 w 71"/>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75">
                  <a:moveTo>
                    <a:pt x="0" y="36"/>
                  </a:moveTo>
                  <a:lnTo>
                    <a:pt x="2" y="20"/>
                  </a:lnTo>
                  <a:lnTo>
                    <a:pt x="11" y="13"/>
                  </a:lnTo>
                  <a:lnTo>
                    <a:pt x="27" y="19"/>
                  </a:lnTo>
                  <a:lnTo>
                    <a:pt x="63" y="0"/>
                  </a:lnTo>
                  <a:lnTo>
                    <a:pt x="71" y="20"/>
                  </a:lnTo>
                  <a:lnTo>
                    <a:pt x="34" y="33"/>
                  </a:lnTo>
                  <a:lnTo>
                    <a:pt x="52" y="50"/>
                  </a:lnTo>
                  <a:lnTo>
                    <a:pt x="43" y="61"/>
                  </a:lnTo>
                  <a:lnTo>
                    <a:pt x="20" y="75"/>
                  </a:lnTo>
                  <a:lnTo>
                    <a:pt x="2" y="70"/>
                  </a:lnTo>
                  <a:lnTo>
                    <a:pt x="10" y="34"/>
                  </a:lnTo>
                  <a:lnTo>
                    <a:pt x="0" y="36"/>
                  </a:lnTo>
                  <a:close/>
                </a:path>
              </a:pathLst>
            </a:custGeom>
            <a:solidFill>
              <a:srgbClr val="94AC9E"/>
            </a:solidFill>
            <a:ln w="9525">
              <a:solidFill>
                <a:srgbClr val="D8E4EC"/>
              </a:solidFill>
              <a:round/>
              <a:headEnd/>
              <a:tailEnd/>
            </a:ln>
          </p:spPr>
          <p:txBody>
            <a:bodyPr wrap="none" anchor="ctr"/>
            <a:lstStyle/>
            <a:p>
              <a:endParaRPr lang="fr-FR"/>
            </a:p>
          </p:txBody>
        </p:sp>
        <p:sp>
          <p:nvSpPr>
            <p:cNvPr id="30898" name="Freeform 176"/>
            <p:cNvSpPr>
              <a:spLocks noChangeAspect="1"/>
            </p:cNvSpPr>
            <p:nvPr/>
          </p:nvSpPr>
          <p:spPr bwMode="blackWhite">
            <a:xfrm>
              <a:off x="5168900" y="4283365"/>
              <a:ext cx="177800" cy="265112"/>
            </a:xfrm>
            <a:custGeom>
              <a:avLst/>
              <a:gdLst>
                <a:gd name="T0" fmla="*/ 0 w 129"/>
                <a:gd name="T1" fmla="*/ 2147483647 h 150"/>
                <a:gd name="T2" fmla="*/ 2147483647 w 129"/>
                <a:gd name="T3" fmla="*/ 2147483647 h 150"/>
                <a:gd name="T4" fmla="*/ 0 w 129"/>
                <a:gd name="T5" fmla="*/ 2147483647 h 150"/>
                <a:gd name="T6" fmla="*/ 2147483647 w 129"/>
                <a:gd name="T7" fmla="*/ 2147483647 h 150"/>
                <a:gd name="T8" fmla="*/ 2147483647 w 129"/>
                <a:gd name="T9" fmla="*/ 2147483647 h 150"/>
                <a:gd name="T10" fmla="*/ 2147483647 w 129"/>
                <a:gd name="T11" fmla="*/ 2147483647 h 150"/>
                <a:gd name="T12" fmla="*/ 2147483647 w 129"/>
                <a:gd name="T13" fmla="*/ 2147483647 h 150"/>
                <a:gd name="T14" fmla="*/ 2147483647 w 129"/>
                <a:gd name="T15" fmla="*/ 2147483647 h 150"/>
                <a:gd name="T16" fmla="*/ 2147483647 w 129"/>
                <a:gd name="T17" fmla="*/ 2147483647 h 150"/>
                <a:gd name="T18" fmla="*/ 2147483647 w 129"/>
                <a:gd name="T19" fmla="*/ 2147483647 h 150"/>
                <a:gd name="T20" fmla="*/ 2147483647 w 129"/>
                <a:gd name="T21" fmla="*/ 2147483647 h 150"/>
                <a:gd name="T22" fmla="*/ 2147483647 w 129"/>
                <a:gd name="T23" fmla="*/ 0 h 150"/>
                <a:gd name="T24" fmla="*/ 0 w 129"/>
                <a:gd name="T25" fmla="*/ 2147483647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150"/>
                <a:gd name="T41" fmla="*/ 129 w 129"/>
                <a:gd name="T42" fmla="*/ 150 h 1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150">
                  <a:moveTo>
                    <a:pt x="0" y="10"/>
                  </a:moveTo>
                  <a:lnTo>
                    <a:pt x="18" y="41"/>
                  </a:lnTo>
                  <a:lnTo>
                    <a:pt x="0" y="71"/>
                  </a:lnTo>
                  <a:lnTo>
                    <a:pt x="13" y="80"/>
                  </a:lnTo>
                  <a:lnTo>
                    <a:pt x="5" y="89"/>
                  </a:lnTo>
                  <a:lnTo>
                    <a:pt x="87" y="150"/>
                  </a:lnTo>
                  <a:lnTo>
                    <a:pt x="123" y="102"/>
                  </a:lnTo>
                  <a:lnTo>
                    <a:pt x="115" y="88"/>
                  </a:lnTo>
                  <a:lnTo>
                    <a:pt x="115" y="29"/>
                  </a:lnTo>
                  <a:lnTo>
                    <a:pt x="129" y="11"/>
                  </a:lnTo>
                  <a:lnTo>
                    <a:pt x="81" y="19"/>
                  </a:lnTo>
                  <a:lnTo>
                    <a:pt x="31" y="0"/>
                  </a:lnTo>
                  <a:lnTo>
                    <a:pt x="0" y="10"/>
                  </a:lnTo>
                  <a:close/>
                </a:path>
              </a:pathLst>
            </a:custGeom>
            <a:solidFill>
              <a:srgbClr val="94AC9E"/>
            </a:solidFill>
            <a:ln w="9525">
              <a:solidFill>
                <a:srgbClr val="D8E4EC"/>
              </a:solidFill>
              <a:round/>
              <a:headEnd/>
              <a:tailEnd/>
            </a:ln>
          </p:spPr>
          <p:txBody>
            <a:bodyPr wrap="none" anchor="ctr"/>
            <a:lstStyle/>
            <a:p>
              <a:endParaRPr lang="fr-FR"/>
            </a:p>
          </p:txBody>
        </p:sp>
        <p:sp>
          <p:nvSpPr>
            <p:cNvPr id="30899" name="Freeform 177"/>
            <p:cNvSpPr>
              <a:spLocks noChangeAspect="1"/>
            </p:cNvSpPr>
            <p:nvPr/>
          </p:nvSpPr>
          <p:spPr bwMode="blackWhite">
            <a:xfrm>
              <a:off x="5451475" y="3548352"/>
              <a:ext cx="44450" cy="41275"/>
            </a:xfrm>
            <a:custGeom>
              <a:avLst/>
              <a:gdLst>
                <a:gd name="T0" fmla="*/ 0 w 30"/>
                <a:gd name="T1" fmla="*/ 2147483647 h 24"/>
                <a:gd name="T2" fmla="*/ 2147483647 w 30"/>
                <a:gd name="T3" fmla="*/ 0 h 24"/>
                <a:gd name="T4" fmla="*/ 2147483647 w 30"/>
                <a:gd name="T5" fmla="*/ 2147483647 h 24"/>
                <a:gd name="T6" fmla="*/ 0 w 30"/>
                <a:gd name="T7" fmla="*/ 2147483647 h 24"/>
                <a:gd name="T8" fmla="*/ 0 60000 65536"/>
                <a:gd name="T9" fmla="*/ 0 60000 65536"/>
                <a:gd name="T10" fmla="*/ 0 60000 65536"/>
                <a:gd name="T11" fmla="*/ 0 60000 65536"/>
                <a:gd name="T12" fmla="*/ 0 w 30"/>
                <a:gd name="T13" fmla="*/ 0 h 24"/>
                <a:gd name="T14" fmla="*/ 30 w 30"/>
                <a:gd name="T15" fmla="*/ 24 h 24"/>
              </a:gdLst>
              <a:ahLst/>
              <a:cxnLst>
                <a:cxn ang="T8">
                  <a:pos x="T0" y="T1"/>
                </a:cxn>
                <a:cxn ang="T9">
                  <a:pos x="T2" y="T3"/>
                </a:cxn>
                <a:cxn ang="T10">
                  <a:pos x="T4" y="T5"/>
                </a:cxn>
                <a:cxn ang="T11">
                  <a:pos x="T6" y="T7"/>
                </a:cxn>
              </a:cxnLst>
              <a:rect l="T12" t="T13" r="T14" b="T15"/>
              <a:pathLst>
                <a:path w="30" h="24">
                  <a:moveTo>
                    <a:pt x="0" y="14"/>
                  </a:moveTo>
                  <a:lnTo>
                    <a:pt x="24" y="0"/>
                  </a:lnTo>
                  <a:lnTo>
                    <a:pt x="30" y="24"/>
                  </a:lnTo>
                  <a:lnTo>
                    <a:pt x="0" y="14"/>
                  </a:lnTo>
                  <a:close/>
                </a:path>
              </a:pathLst>
            </a:custGeom>
            <a:solidFill>
              <a:srgbClr val="94AC9E"/>
            </a:solidFill>
            <a:ln w="9525">
              <a:solidFill>
                <a:srgbClr val="D8E4EC"/>
              </a:solidFill>
              <a:round/>
              <a:headEnd/>
              <a:tailEnd/>
            </a:ln>
          </p:spPr>
          <p:txBody>
            <a:bodyPr wrap="none" anchor="ctr"/>
            <a:lstStyle/>
            <a:p>
              <a:endParaRPr lang="fr-FR"/>
            </a:p>
          </p:txBody>
        </p:sp>
        <p:sp>
          <p:nvSpPr>
            <p:cNvPr id="30900" name="Freeform 178"/>
            <p:cNvSpPr>
              <a:spLocks noChangeAspect="1"/>
            </p:cNvSpPr>
            <p:nvPr/>
          </p:nvSpPr>
          <p:spPr bwMode="blackWhite">
            <a:xfrm>
              <a:off x="5192713" y="3397540"/>
              <a:ext cx="36512" cy="57150"/>
            </a:xfrm>
            <a:custGeom>
              <a:avLst/>
              <a:gdLst>
                <a:gd name="T0" fmla="*/ 0 w 25"/>
                <a:gd name="T1" fmla="*/ 2147483647 h 30"/>
                <a:gd name="T2" fmla="*/ 2147483647 w 25"/>
                <a:gd name="T3" fmla="*/ 2147483647 h 30"/>
                <a:gd name="T4" fmla="*/ 2147483647 w 25"/>
                <a:gd name="T5" fmla="*/ 2147483647 h 30"/>
                <a:gd name="T6" fmla="*/ 2147483647 w 25"/>
                <a:gd name="T7" fmla="*/ 0 h 30"/>
                <a:gd name="T8" fmla="*/ 0 w 25"/>
                <a:gd name="T9" fmla="*/ 2147483647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0" y="30"/>
                  </a:moveTo>
                  <a:lnTo>
                    <a:pt x="9" y="28"/>
                  </a:lnTo>
                  <a:lnTo>
                    <a:pt x="25" y="9"/>
                  </a:lnTo>
                  <a:lnTo>
                    <a:pt x="16" y="0"/>
                  </a:lnTo>
                  <a:lnTo>
                    <a:pt x="0" y="30"/>
                  </a:lnTo>
                  <a:close/>
                </a:path>
              </a:pathLst>
            </a:custGeom>
            <a:solidFill>
              <a:srgbClr val="94AC9E"/>
            </a:solidFill>
            <a:ln w="9525">
              <a:solidFill>
                <a:srgbClr val="D8E4EC"/>
              </a:solidFill>
              <a:round/>
              <a:headEnd/>
              <a:tailEnd/>
            </a:ln>
          </p:spPr>
          <p:txBody>
            <a:bodyPr wrap="none" anchor="ctr"/>
            <a:lstStyle/>
            <a:p>
              <a:endParaRPr lang="fr-FR"/>
            </a:p>
          </p:txBody>
        </p:sp>
        <p:sp>
          <p:nvSpPr>
            <p:cNvPr id="30901" name="Freeform 179"/>
            <p:cNvSpPr>
              <a:spLocks noChangeAspect="1"/>
            </p:cNvSpPr>
            <p:nvPr/>
          </p:nvSpPr>
          <p:spPr bwMode="blackWhite">
            <a:xfrm>
              <a:off x="4143375" y="4180177"/>
              <a:ext cx="84138" cy="111125"/>
            </a:xfrm>
            <a:custGeom>
              <a:avLst/>
              <a:gdLst>
                <a:gd name="T0" fmla="*/ 0 w 63"/>
                <a:gd name="T1" fmla="*/ 2147483647 h 65"/>
                <a:gd name="T2" fmla="*/ 2147483647 w 63"/>
                <a:gd name="T3" fmla="*/ 0 h 65"/>
                <a:gd name="T4" fmla="*/ 2147483647 w 63"/>
                <a:gd name="T5" fmla="*/ 2147483647 h 65"/>
                <a:gd name="T6" fmla="*/ 2147483647 w 63"/>
                <a:gd name="T7" fmla="*/ 2147483647 h 65"/>
                <a:gd name="T8" fmla="*/ 2147483647 w 63"/>
                <a:gd name="T9" fmla="*/ 2147483647 h 65"/>
                <a:gd name="T10" fmla="*/ 2147483647 w 63"/>
                <a:gd name="T11" fmla="*/ 2147483647 h 65"/>
                <a:gd name="T12" fmla="*/ 2147483647 w 63"/>
                <a:gd name="T13" fmla="*/ 2147483647 h 65"/>
                <a:gd name="T14" fmla="*/ 2147483647 w 63"/>
                <a:gd name="T15" fmla="*/ 2147483647 h 65"/>
                <a:gd name="T16" fmla="*/ 0 w 63"/>
                <a:gd name="T17" fmla="*/ 2147483647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5"/>
                <a:gd name="T29" fmla="*/ 63 w 63"/>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5">
                  <a:moveTo>
                    <a:pt x="0" y="24"/>
                  </a:moveTo>
                  <a:lnTo>
                    <a:pt x="20" y="0"/>
                  </a:lnTo>
                  <a:lnTo>
                    <a:pt x="29" y="1"/>
                  </a:lnTo>
                  <a:lnTo>
                    <a:pt x="30" y="18"/>
                  </a:lnTo>
                  <a:lnTo>
                    <a:pt x="47" y="15"/>
                  </a:lnTo>
                  <a:lnTo>
                    <a:pt x="46" y="31"/>
                  </a:lnTo>
                  <a:lnTo>
                    <a:pt x="63" y="42"/>
                  </a:lnTo>
                  <a:lnTo>
                    <a:pt x="61" y="65"/>
                  </a:lnTo>
                  <a:lnTo>
                    <a:pt x="0" y="24"/>
                  </a:lnTo>
                  <a:close/>
                </a:path>
              </a:pathLst>
            </a:custGeom>
            <a:solidFill>
              <a:srgbClr val="94AC9E"/>
            </a:solidFill>
            <a:ln w="9525">
              <a:solidFill>
                <a:srgbClr val="D8E4EC"/>
              </a:solidFill>
              <a:round/>
              <a:headEnd/>
              <a:tailEnd/>
            </a:ln>
          </p:spPr>
          <p:txBody>
            <a:bodyPr wrap="none" anchor="ctr"/>
            <a:lstStyle/>
            <a:p>
              <a:endParaRPr lang="fr-FR"/>
            </a:p>
          </p:txBody>
        </p:sp>
        <p:sp>
          <p:nvSpPr>
            <p:cNvPr id="30902" name="Freeform 180"/>
            <p:cNvSpPr>
              <a:spLocks noChangeAspect="1"/>
            </p:cNvSpPr>
            <p:nvPr/>
          </p:nvSpPr>
          <p:spPr bwMode="blackWhite">
            <a:xfrm>
              <a:off x="5370513" y="4746915"/>
              <a:ext cx="160337" cy="388937"/>
            </a:xfrm>
            <a:custGeom>
              <a:avLst/>
              <a:gdLst>
                <a:gd name="T0" fmla="*/ 0 w 114"/>
                <a:gd name="T1" fmla="*/ 2147483647 h 226"/>
                <a:gd name="T2" fmla="*/ 2147483647 w 114"/>
                <a:gd name="T3" fmla="*/ 2147483647 h 226"/>
                <a:gd name="T4" fmla="*/ 2147483647 w 114"/>
                <a:gd name="T5" fmla="*/ 2147483647 h 226"/>
                <a:gd name="T6" fmla="*/ 2147483647 w 114"/>
                <a:gd name="T7" fmla="*/ 2147483647 h 226"/>
                <a:gd name="T8" fmla="*/ 2147483647 w 114"/>
                <a:gd name="T9" fmla="*/ 2147483647 h 226"/>
                <a:gd name="T10" fmla="*/ 2147483647 w 114"/>
                <a:gd name="T11" fmla="*/ 2147483647 h 226"/>
                <a:gd name="T12" fmla="*/ 2147483647 w 114"/>
                <a:gd name="T13" fmla="*/ 0 h 226"/>
                <a:gd name="T14" fmla="*/ 2147483647 w 114"/>
                <a:gd name="T15" fmla="*/ 2147483647 h 226"/>
                <a:gd name="T16" fmla="*/ 2147483647 w 114"/>
                <a:gd name="T17" fmla="*/ 2147483647 h 226"/>
                <a:gd name="T18" fmla="*/ 2147483647 w 114"/>
                <a:gd name="T19" fmla="*/ 2147483647 h 226"/>
                <a:gd name="T20" fmla="*/ 2147483647 w 114"/>
                <a:gd name="T21" fmla="*/ 2147483647 h 226"/>
                <a:gd name="T22" fmla="*/ 2147483647 w 114"/>
                <a:gd name="T23" fmla="*/ 2147483647 h 226"/>
                <a:gd name="T24" fmla="*/ 2147483647 w 114"/>
                <a:gd name="T25" fmla="*/ 2147483647 h 226"/>
                <a:gd name="T26" fmla="*/ 0 w 114"/>
                <a:gd name="T27" fmla="*/ 2147483647 h 2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4"/>
                <a:gd name="T43" fmla="*/ 0 h 226"/>
                <a:gd name="T44" fmla="*/ 114 w 114"/>
                <a:gd name="T45" fmla="*/ 226 h 2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4" h="226">
                  <a:moveTo>
                    <a:pt x="0" y="162"/>
                  </a:moveTo>
                  <a:lnTo>
                    <a:pt x="10" y="208"/>
                  </a:lnTo>
                  <a:lnTo>
                    <a:pt x="32" y="226"/>
                  </a:lnTo>
                  <a:lnTo>
                    <a:pt x="67" y="208"/>
                  </a:lnTo>
                  <a:lnTo>
                    <a:pt x="107" y="52"/>
                  </a:lnTo>
                  <a:lnTo>
                    <a:pt x="114" y="58"/>
                  </a:lnTo>
                  <a:lnTo>
                    <a:pt x="97" y="0"/>
                  </a:lnTo>
                  <a:lnTo>
                    <a:pt x="76" y="24"/>
                  </a:lnTo>
                  <a:lnTo>
                    <a:pt x="77" y="42"/>
                  </a:lnTo>
                  <a:lnTo>
                    <a:pt x="52" y="60"/>
                  </a:lnTo>
                  <a:lnTo>
                    <a:pt x="20" y="68"/>
                  </a:lnTo>
                  <a:lnTo>
                    <a:pt x="12" y="89"/>
                  </a:lnTo>
                  <a:lnTo>
                    <a:pt x="20" y="127"/>
                  </a:lnTo>
                  <a:lnTo>
                    <a:pt x="0" y="162"/>
                  </a:lnTo>
                  <a:close/>
                </a:path>
              </a:pathLst>
            </a:custGeom>
            <a:solidFill>
              <a:srgbClr val="94AC9E"/>
            </a:solidFill>
            <a:ln w="9525">
              <a:solidFill>
                <a:srgbClr val="D8E4EC"/>
              </a:solidFill>
              <a:round/>
              <a:headEnd/>
              <a:tailEnd/>
            </a:ln>
          </p:spPr>
          <p:txBody>
            <a:bodyPr wrap="none" anchor="ctr"/>
            <a:lstStyle/>
            <a:p>
              <a:endParaRPr lang="fr-FR"/>
            </a:p>
          </p:txBody>
        </p:sp>
        <p:sp>
          <p:nvSpPr>
            <p:cNvPr id="30903" name="Freeform 181"/>
            <p:cNvSpPr>
              <a:spLocks noChangeAspect="1"/>
            </p:cNvSpPr>
            <p:nvPr/>
          </p:nvSpPr>
          <p:spPr bwMode="blackWhite">
            <a:xfrm>
              <a:off x="5141913" y="4685002"/>
              <a:ext cx="71437" cy="219075"/>
            </a:xfrm>
            <a:custGeom>
              <a:avLst/>
              <a:gdLst>
                <a:gd name="T0" fmla="*/ 0 w 52"/>
                <a:gd name="T1" fmla="*/ 2147483647 h 128"/>
                <a:gd name="T2" fmla="*/ 2147483647 w 52"/>
                <a:gd name="T3" fmla="*/ 2147483647 h 128"/>
                <a:gd name="T4" fmla="*/ 2147483647 w 52"/>
                <a:gd name="T5" fmla="*/ 2147483647 h 128"/>
                <a:gd name="T6" fmla="*/ 2147483647 w 52"/>
                <a:gd name="T7" fmla="*/ 2147483647 h 128"/>
                <a:gd name="T8" fmla="*/ 2147483647 w 52"/>
                <a:gd name="T9" fmla="*/ 2147483647 h 128"/>
                <a:gd name="T10" fmla="*/ 2147483647 w 52"/>
                <a:gd name="T11" fmla="*/ 2147483647 h 128"/>
                <a:gd name="T12" fmla="*/ 2147483647 w 52"/>
                <a:gd name="T13" fmla="*/ 2147483647 h 128"/>
                <a:gd name="T14" fmla="*/ 2147483647 w 52"/>
                <a:gd name="T15" fmla="*/ 2147483647 h 128"/>
                <a:gd name="T16" fmla="*/ 2147483647 w 52"/>
                <a:gd name="T17" fmla="*/ 2147483647 h 128"/>
                <a:gd name="T18" fmla="*/ 2147483647 w 52"/>
                <a:gd name="T19" fmla="*/ 2147483647 h 128"/>
                <a:gd name="T20" fmla="*/ 2147483647 w 52"/>
                <a:gd name="T21" fmla="*/ 2147483647 h 128"/>
                <a:gd name="T22" fmla="*/ 2147483647 w 52"/>
                <a:gd name="T23" fmla="*/ 0 h 128"/>
                <a:gd name="T24" fmla="*/ 2147483647 w 52"/>
                <a:gd name="T25" fmla="*/ 2147483647 h 128"/>
                <a:gd name="T26" fmla="*/ 0 w 52"/>
                <a:gd name="T27" fmla="*/ 2147483647 h 1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28"/>
                <a:gd name="T44" fmla="*/ 52 w 52"/>
                <a:gd name="T45" fmla="*/ 128 h 1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28">
                  <a:moveTo>
                    <a:pt x="0" y="69"/>
                  </a:moveTo>
                  <a:lnTo>
                    <a:pt x="5" y="78"/>
                  </a:lnTo>
                  <a:lnTo>
                    <a:pt x="27" y="85"/>
                  </a:lnTo>
                  <a:lnTo>
                    <a:pt x="24" y="108"/>
                  </a:lnTo>
                  <a:lnTo>
                    <a:pt x="41" y="128"/>
                  </a:lnTo>
                  <a:lnTo>
                    <a:pt x="52" y="91"/>
                  </a:lnTo>
                  <a:lnTo>
                    <a:pt x="34" y="67"/>
                  </a:lnTo>
                  <a:lnTo>
                    <a:pt x="40" y="81"/>
                  </a:lnTo>
                  <a:lnTo>
                    <a:pt x="30" y="80"/>
                  </a:lnTo>
                  <a:lnTo>
                    <a:pt x="19" y="47"/>
                  </a:lnTo>
                  <a:lnTo>
                    <a:pt x="19" y="4"/>
                  </a:lnTo>
                  <a:lnTo>
                    <a:pt x="2" y="0"/>
                  </a:lnTo>
                  <a:lnTo>
                    <a:pt x="15" y="21"/>
                  </a:lnTo>
                  <a:lnTo>
                    <a:pt x="0" y="69"/>
                  </a:lnTo>
                  <a:close/>
                </a:path>
              </a:pathLst>
            </a:custGeom>
            <a:solidFill>
              <a:srgbClr val="94AC9E"/>
            </a:solidFill>
            <a:ln w="9525">
              <a:solidFill>
                <a:srgbClr val="D8E4EC"/>
              </a:solidFill>
              <a:round/>
              <a:headEnd/>
              <a:tailEnd/>
            </a:ln>
          </p:spPr>
          <p:txBody>
            <a:bodyPr wrap="none" anchor="ctr"/>
            <a:lstStyle/>
            <a:p>
              <a:endParaRPr lang="fr-FR"/>
            </a:p>
          </p:txBody>
        </p:sp>
        <p:sp>
          <p:nvSpPr>
            <p:cNvPr id="30904" name="Freeform 182"/>
            <p:cNvSpPr>
              <a:spLocks noChangeAspect="1"/>
            </p:cNvSpPr>
            <p:nvPr/>
          </p:nvSpPr>
          <p:spPr bwMode="blackWhite">
            <a:xfrm>
              <a:off x="4122738" y="3702340"/>
              <a:ext cx="365125" cy="423862"/>
            </a:xfrm>
            <a:custGeom>
              <a:avLst/>
              <a:gdLst>
                <a:gd name="T0" fmla="*/ 0 w 264"/>
                <a:gd name="T1" fmla="*/ 2147483647 h 247"/>
                <a:gd name="T2" fmla="*/ 2147483647 w 264"/>
                <a:gd name="T3" fmla="*/ 2147483647 h 247"/>
                <a:gd name="T4" fmla="*/ 2147483647 w 264"/>
                <a:gd name="T5" fmla="*/ 2147483647 h 247"/>
                <a:gd name="T6" fmla="*/ 2147483647 w 264"/>
                <a:gd name="T7" fmla="*/ 2147483647 h 247"/>
                <a:gd name="T8" fmla="*/ 2147483647 w 264"/>
                <a:gd name="T9" fmla="*/ 0 h 247"/>
                <a:gd name="T10" fmla="*/ 2147483647 w 264"/>
                <a:gd name="T11" fmla="*/ 0 h 247"/>
                <a:gd name="T12" fmla="*/ 2147483647 w 264"/>
                <a:gd name="T13" fmla="*/ 2147483647 h 247"/>
                <a:gd name="T14" fmla="*/ 2147483647 w 264"/>
                <a:gd name="T15" fmla="*/ 2147483647 h 247"/>
                <a:gd name="T16" fmla="*/ 2147483647 w 264"/>
                <a:gd name="T17" fmla="*/ 2147483647 h 247"/>
                <a:gd name="T18" fmla="*/ 2147483647 w 264"/>
                <a:gd name="T19" fmla="*/ 2147483647 h 247"/>
                <a:gd name="T20" fmla="*/ 2147483647 w 264"/>
                <a:gd name="T21" fmla="*/ 2147483647 h 247"/>
                <a:gd name="T22" fmla="*/ 2147483647 w 264"/>
                <a:gd name="T23" fmla="*/ 2147483647 h 247"/>
                <a:gd name="T24" fmla="*/ 2147483647 w 264"/>
                <a:gd name="T25" fmla="*/ 2147483647 h 247"/>
                <a:gd name="T26" fmla="*/ 2147483647 w 264"/>
                <a:gd name="T27" fmla="*/ 2147483647 h 247"/>
                <a:gd name="T28" fmla="*/ 2147483647 w 264"/>
                <a:gd name="T29" fmla="*/ 2147483647 h 247"/>
                <a:gd name="T30" fmla="*/ 2147483647 w 264"/>
                <a:gd name="T31" fmla="*/ 2147483647 h 247"/>
                <a:gd name="T32" fmla="*/ 2147483647 w 264"/>
                <a:gd name="T33" fmla="*/ 2147483647 h 247"/>
                <a:gd name="T34" fmla="*/ 2147483647 w 264"/>
                <a:gd name="T35" fmla="*/ 2147483647 h 247"/>
                <a:gd name="T36" fmla="*/ 2147483647 w 264"/>
                <a:gd name="T37" fmla="*/ 2147483647 h 247"/>
                <a:gd name="T38" fmla="*/ 0 w 264"/>
                <a:gd name="T39" fmla="*/ 2147483647 h 2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4"/>
                <a:gd name="T61" fmla="*/ 0 h 247"/>
                <a:gd name="T62" fmla="*/ 264 w 264"/>
                <a:gd name="T63" fmla="*/ 247 h 2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4" h="247">
                  <a:moveTo>
                    <a:pt x="0" y="172"/>
                  </a:moveTo>
                  <a:lnTo>
                    <a:pt x="12" y="154"/>
                  </a:lnTo>
                  <a:lnTo>
                    <a:pt x="25" y="166"/>
                  </a:lnTo>
                  <a:lnTo>
                    <a:pt x="107" y="160"/>
                  </a:lnTo>
                  <a:lnTo>
                    <a:pt x="90" y="0"/>
                  </a:lnTo>
                  <a:lnTo>
                    <a:pt x="118" y="0"/>
                  </a:lnTo>
                  <a:lnTo>
                    <a:pt x="248" y="88"/>
                  </a:lnTo>
                  <a:lnTo>
                    <a:pt x="250" y="102"/>
                  </a:lnTo>
                  <a:lnTo>
                    <a:pt x="262" y="100"/>
                  </a:lnTo>
                  <a:lnTo>
                    <a:pt x="264" y="151"/>
                  </a:lnTo>
                  <a:lnTo>
                    <a:pt x="253" y="161"/>
                  </a:lnTo>
                  <a:lnTo>
                    <a:pt x="199" y="168"/>
                  </a:lnTo>
                  <a:lnTo>
                    <a:pt x="132" y="198"/>
                  </a:lnTo>
                  <a:lnTo>
                    <a:pt x="112" y="245"/>
                  </a:lnTo>
                  <a:lnTo>
                    <a:pt x="95" y="239"/>
                  </a:lnTo>
                  <a:lnTo>
                    <a:pt x="67" y="247"/>
                  </a:lnTo>
                  <a:lnTo>
                    <a:pt x="51" y="208"/>
                  </a:lnTo>
                  <a:lnTo>
                    <a:pt x="22" y="218"/>
                  </a:lnTo>
                  <a:lnTo>
                    <a:pt x="13" y="210"/>
                  </a:lnTo>
                  <a:lnTo>
                    <a:pt x="0" y="172"/>
                  </a:lnTo>
                  <a:close/>
                </a:path>
              </a:pathLst>
            </a:custGeom>
            <a:solidFill>
              <a:srgbClr val="94AC9E"/>
            </a:solidFill>
            <a:ln w="9525">
              <a:solidFill>
                <a:srgbClr val="D8E4EC"/>
              </a:solidFill>
              <a:round/>
              <a:headEnd/>
              <a:tailEnd/>
            </a:ln>
          </p:spPr>
          <p:txBody>
            <a:bodyPr wrap="none" anchor="ctr"/>
            <a:lstStyle/>
            <a:p>
              <a:endParaRPr lang="fr-FR"/>
            </a:p>
          </p:txBody>
        </p:sp>
        <p:sp>
          <p:nvSpPr>
            <p:cNvPr id="30905" name="Freeform 183"/>
            <p:cNvSpPr>
              <a:spLocks noChangeAspect="1"/>
            </p:cNvSpPr>
            <p:nvPr/>
          </p:nvSpPr>
          <p:spPr bwMode="blackWhite">
            <a:xfrm>
              <a:off x="4013200" y="3632490"/>
              <a:ext cx="274638" cy="366712"/>
            </a:xfrm>
            <a:custGeom>
              <a:avLst/>
              <a:gdLst>
                <a:gd name="T0" fmla="*/ 0 w 196"/>
                <a:gd name="T1" fmla="*/ 2147483647 h 210"/>
                <a:gd name="T2" fmla="*/ 2147483647 w 196"/>
                <a:gd name="T3" fmla="*/ 2147483647 h 210"/>
                <a:gd name="T4" fmla="*/ 2147483647 w 196"/>
                <a:gd name="T5" fmla="*/ 2147483647 h 210"/>
                <a:gd name="T6" fmla="*/ 2147483647 w 196"/>
                <a:gd name="T7" fmla="*/ 2147483647 h 210"/>
                <a:gd name="T8" fmla="*/ 2147483647 w 196"/>
                <a:gd name="T9" fmla="*/ 2147483647 h 210"/>
                <a:gd name="T10" fmla="*/ 2147483647 w 196"/>
                <a:gd name="T11" fmla="*/ 2147483647 h 210"/>
                <a:gd name="T12" fmla="*/ 2147483647 w 196"/>
                <a:gd name="T13" fmla="*/ 2147483647 h 210"/>
                <a:gd name="T14" fmla="*/ 2147483647 w 196"/>
                <a:gd name="T15" fmla="*/ 2147483647 h 210"/>
                <a:gd name="T16" fmla="*/ 2147483647 w 196"/>
                <a:gd name="T17" fmla="*/ 2147483647 h 210"/>
                <a:gd name="T18" fmla="*/ 2147483647 w 196"/>
                <a:gd name="T19" fmla="*/ 2147483647 h 210"/>
                <a:gd name="T20" fmla="*/ 2147483647 w 196"/>
                <a:gd name="T21" fmla="*/ 2147483647 h 210"/>
                <a:gd name="T22" fmla="*/ 2147483647 w 196"/>
                <a:gd name="T23" fmla="*/ 0 h 210"/>
                <a:gd name="T24" fmla="*/ 2147483647 w 196"/>
                <a:gd name="T25" fmla="*/ 2147483647 h 210"/>
                <a:gd name="T26" fmla="*/ 2147483647 w 196"/>
                <a:gd name="T27" fmla="*/ 2147483647 h 210"/>
                <a:gd name="T28" fmla="*/ 2147483647 w 196"/>
                <a:gd name="T29" fmla="*/ 2147483647 h 210"/>
                <a:gd name="T30" fmla="*/ 2147483647 w 196"/>
                <a:gd name="T31" fmla="*/ 2147483647 h 210"/>
                <a:gd name="T32" fmla="*/ 2147483647 w 196"/>
                <a:gd name="T33" fmla="*/ 2147483647 h 210"/>
                <a:gd name="T34" fmla="*/ 0 w 196"/>
                <a:gd name="T35" fmla="*/ 2147483647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
                <a:gd name="T55" fmla="*/ 0 h 210"/>
                <a:gd name="T56" fmla="*/ 196 w 196"/>
                <a:gd name="T57" fmla="*/ 210 h 2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 h="210">
                  <a:moveTo>
                    <a:pt x="0" y="105"/>
                  </a:moveTo>
                  <a:lnTo>
                    <a:pt x="12" y="117"/>
                  </a:lnTo>
                  <a:lnTo>
                    <a:pt x="15" y="148"/>
                  </a:lnTo>
                  <a:lnTo>
                    <a:pt x="4" y="188"/>
                  </a:lnTo>
                  <a:lnTo>
                    <a:pt x="42" y="179"/>
                  </a:lnTo>
                  <a:lnTo>
                    <a:pt x="78" y="210"/>
                  </a:lnTo>
                  <a:lnTo>
                    <a:pt x="90" y="192"/>
                  </a:lnTo>
                  <a:lnTo>
                    <a:pt x="103" y="204"/>
                  </a:lnTo>
                  <a:lnTo>
                    <a:pt x="185" y="198"/>
                  </a:lnTo>
                  <a:lnTo>
                    <a:pt x="168" y="38"/>
                  </a:lnTo>
                  <a:lnTo>
                    <a:pt x="196" y="38"/>
                  </a:lnTo>
                  <a:lnTo>
                    <a:pt x="136" y="0"/>
                  </a:lnTo>
                  <a:lnTo>
                    <a:pt x="134" y="20"/>
                  </a:lnTo>
                  <a:lnTo>
                    <a:pt x="82" y="19"/>
                  </a:lnTo>
                  <a:lnTo>
                    <a:pt x="82" y="63"/>
                  </a:lnTo>
                  <a:lnTo>
                    <a:pt x="63" y="72"/>
                  </a:lnTo>
                  <a:lnTo>
                    <a:pt x="65" y="98"/>
                  </a:lnTo>
                  <a:lnTo>
                    <a:pt x="0" y="105"/>
                  </a:lnTo>
                  <a:close/>
                </a:path>
              </a:pathLst>
            </a:custGeom>
            <a:solidFill>
              <a:srgbClr val="94AC9E"/>
            </a:solidFill>
            <a:ln w="9525">
              <a:solidFill>
                <a:srgbClr val="D8E4EC"/>
              </a:solidFill>
              <a:round/>
              <a:headEnd/>
              <a:tailEnd/>
            </a:ln>
          </p:spPr>
          <p:txBody>
            <a:bodyPr wrap="none" anchor="ctr"/>
            <a:lstStyle/>
            <a:p>
              <a:endParaRPr lang="fr-FR"/>
            </a:p>
          </p:txBody>
        </p:sp>
        <p:sp>
          <p:nvSpPr>
            <p:cNvPr id="30906" name="Freeform 184"/>
            <p:cNvSpPr>
              <a:spLocks noChangeAspect="1"/>
            </p:cNvSpPr>
            <p:nvPr/>
          </p:nvSpPr>
          <p:spPr bwMode="blackWhite">
            <a:xfrm>
              <a:off x="4103688" y="3368965"/>
              <a:ext cx="263525" cy="252412"/>
            </a:xfrm>
            <a:custGeom>
              <a:avLst/>
              <a:gdLst>
                <a:gd name="T0" fmla="*/ 0 w 190"/>
                <a:gd name="T1" fmla="*/ 2147483647 h 144"/>
                <a:gd name="T2" fmla="*/ 2147483647 w 190"/>
                <a:gd name="T3" fmla="*/ 2147483647 h 144"/>
                <a:gd name="T4" fmla="*/ 2147483647 w 190"/>
                <a:gd name="T5" fmla="*/ 2147483647 h 144"/>
                <a:gd name="T6" fmla="*/ 2147483647 w 190"/>
                <a:gd name="T7" fmla="*/ 2147483647 h 144"/>
                <a:gd name="T8" fmla="*/ 2147483647 w 190"/>
                <a:gd name="T9" fmla="*/ 0 h 144"/>
                <a:gd name="T10" fmla="*/ 2147483647 w 190"/>
                <a:gd name="T11" fmla="*/ 2147483647 h 144"/>
                <a:gd name="T12" fmla="*/ 2147483647 w 190"/>
                <a:gd name="T13" fmla="*/ 2147483647 h 144"/>
                <a:gd name="T14" fmla="*/ 2147483647 w 190"/>
                <a:gd name="T15" fmla="*/ 2147483647 h 144"/>
                <a:gd name="T16" fmla="*/ 2147483647 w 190"/>
                <a:gd name="T17" fmla="*/ 2147483647 h 144"/>
                <a:gd name="T18" fmla="*/ 2147483647 w 190"/>
                <a:gd name="T19" fmla="*/ 2147483647 h 144"/>
                <a:gd name="T20" fmla="*/ 2147483647 w 190"/>
                <a:gd name="T21" fmla="*/ 2147483647 h 144"/>
                <a:gd name="T22" fmla="*/ 2147483647 w 190"/>
                <a:gd name="T23" fmla="*/ 2147483647 h 144"/>
                <a:gd name="T24" fmla="*/ 0 w 190"/>
                <a:gd name="T25" fmla="*/ 2147483647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0"/>
                <a:gd name="T40" fmla="*/ 0 h 144"/>
                <a:gd name="T41" fmla="*/ 190 w 190"/>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0" h="144">
                  <a:moveTo>
                    <a:pt x="0" y="142"/>
                  </a:moveTo>
                  <a:lnTo>
                    <a:pt x="47" y="114"/>
                  </a:lnTo>
                  <a:lnTo>
                    <a:pt x="63" y="58"/>
                  </a:lnTo>
                  <a:lnTo>
                    <a:pt x="104" y="29"/>
                  </a:lnTo>
                  <a:lnTo>
                    <a:pt x="117" y="0"/>
                  </a:lnTo>
                  <a:lnTo>
                    <a:pt x="175" y="10"/>
                  </a:lnTo>
                  <a:lnTo>
                    <a:pt x="190" y="62"/>
                  </a:lnTo>
                  <a:lnTo>
                    <a:pt x="164" y="64"/>
                  </a:lnTo>
                  <a:lnTo>
                    <a:pt x="150" y="70"/>
                  </a:lnTo>
                  <a:lnTo>
                    <a:pt x="153" y="84"/>
                  </a:lnTo>
                  <a:lnTo>
                    <a:pt x="80" y="116"/>
                  </a:lnTo>
                  <a:lnTo>
                    <a:pt x="70" y="144"/>
                  </a:lnTo>
                  <a:lnTo>
                    <a:pt x="0" y="142"/>
                  </a:lnTo>
                  <a:close/>
                </a:path>
              </a:pathLst>
            </a:custGeom>
            <a:solidFill>
              <a:srgbClr val="94AC9E"/>
            </a:solidFill>
            <a:ln w="9525">
              <a:solidFill>
                <a:srgbClr val="D8E4EC"/>
              </a:solidFill>
              <a:round/>
              <a:headEnd/>
              <a:tailEnd/>
            </a:ln>
          </p:spPr>
          <p:txBody>
            <a:bodyPr wrap="none" anchor="ctr"/>
            <a:lstStyle/>
            <a:p>
              <a:endParaRPr lang="fr-FR"/>
            </a:p>
          </p:txBody>
        </p:sp>
        <p:sp>
          <p:nvSpPr>
            <p:cNvPr id="30907" name="Freeform 185"/>
            <p:cNvSpPr>
              <a:spLocks noChangeAspect="1"/>
            </p:cNvSpPr>
            <p:nvPr/>
          </p:nvSpPr>
          <p:spPr bwMode="blackWhite">
            <a:xfrm>
              <a:off x="5078413" y="4711990"/>
              <a:ext cx="233362" cy="473075"/>
            </a:xfrm>
            <a:custGeom>
              <a:avLst/>
              <a:gdLst>
                <a:gd name="T0" fmla="*/ 0 w 171"/>
                <a:gd name="T1" fmla="*/ 2147483647 h 271"/>
                <a:gd name="T2" fmla="*/ 2147483647 w 171"/>
                <a:gd name="T3" fmla="*/ 2147483647 h 271"/>
                <a:gd name="T4" fmla="*/ 2147483647 w 171"/>
                <a:gd name="T5" fmla="*/ 2147483647 h 271"/>
                <a:gd name="T6" fmla="*/ 2147483647 w 171"/>
                <a:gd name="T7" fmla="*/ 2147483647 h 271"/>
                <a:gd name="T8" fmla="*/ 2147483647 w 171"/>
                <a:gd name="T9" fmla="*/ 2147483647 h 271"/>
                <a:gd name="T10" fmla="*/ 2147483647 w 171"/>
                <a:gd name="T11" fmla="*/ 2147483647 h 271"/>
                <a:gd name="T12" fmla="*/ 2147483647 w 171"/>
                <a:gd name="T13" fmla="*/ 2147483647 h 271"/>
                <a:gd name="T14" fmla="*/ 2147483647 w 171"/>
                <a:gd name="T15" fmla="*/ 2147483647 h 271"/>
                <a:gd name="T16" fmla="*/ 2147483647 w 171"/>
                <a:gd name="T17" fmla="*/ 2147483647 h 271"/>
                <a:gd name="T18" fmla="*/ 2147483647 w 171"/>
                <a:gd name="T19" fmla="*/ 2147483647 h 271"/>
                <a:gd name="T20" fmla="*/ 2147483647 w 171"/>
                <a:gd name="T21" fmla="*/ 2147483647 h 271"/>
                <a:gd name="T22" fmla="*/ 2147483647 w 171"/>
                <a:gd name="T23" fmla="*/ 2147483647 h 271"/>
                <a:gd name="T24" fmla="*/ 2147483647 w 171"/>
                <a:gd name="T25" fmla="*/ 2147483647 h 271"/>
                <a:gd name="T26" fmla="*/ 2147483647 w 171"/>
                <a:gd name="T27" fmla="*/ 0 h 271"/>
                <a:gd name="T28" fmla="*/ 2147483647 w 171"/>
                <a:gd name="T29" fmla="*/ 2147483647 h 271"/>
                <a:gd name="T30" fmla="*/ 2147483647 w 171"/>
                <a:gd name="T31" fmla="*/ 2147483647 h 271"/>
                <a:gd name="T32" fmla="*/ 2147483647 w 171"/>
                <a:gd name="T33" fmla="*/ 2147483647 h 271"/>
                <a:gd name="T34" fmla="*/ 2147483647 w 171"/>
                <a:gd name="T35" fmla="*/ 2147483647 h 271"/>
                <a:gd name="T36" fmla="*/ 2147483647 w 171"/>
                <a:gd name="T37" fmla="*/ 2147483647 h 271"/>
                <a:gd name="T38" fmla="*/ 2147483647 w 171"/>
                <a:gd name="T39" fmla="*/ 2147483647 h 271"/>
                <a:gd name="T40" fmla="*/ 2147483647 w 171"/>
                <a:gd name="T41" fmla="*/ 2147483647 h 271"/>
                <a:gd name="T42" fmla="*/ 2147483647 w 171"/>
                <a:gd name="T43" fmla="*/ 2147483647 h 271"/>
                <a:gd name="T44" fmla="*/ 0 w 171"/>
                <a:gd name="T45" fmla="*/ 2147483647 h 2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1"/>
                <a:gd name="T70" fmla="*/ 0 h 271"/>
                <a:gd name="T71" fmla="*/ 171 w 171"/>
                <a:gd name="T72" fmla="*/ 271 h 2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1" h="271">
                  <a:moveTo>
                    <a:pt x="0" y="75"/>
                  </a:moveTo>
                  <a:lnTo>
                    <a:pt x="5" y="84"/>
                  </a:lnTo>
                  <a:lnTo>
                    <a:pt x="44" y="97"/>
                  </a:lnTo>
                  <a:lnTo>
                    <a:pt x="48" y="113"/>
                  </a:lnTo>
                  <a:lnTo>
                    <a:pt x="47" y="157"/>
                  </a:lnTo>
                  <a:lnTo>
                    <a:pt x="25" y="201"/>
                  </a:lnTo>
                  <a:lnTo>
                    <a:pt x="32" y="254"/>
                  </a:lnTo>
                  <a:lnTo>
                    <a:pt x="33" y="271"/>
                  </a:lnTo>
                  <a:lnTo>
                    <a:pt x="46" y="271"/>
                  </a:lnTo>
                  <a:lnTo>
                    <a:pt x="46" y="253"/>
                  </a:lnTo>
                  <a:lnTo>
                    <a:pt x="88" y="229"/>
                  </a:lnTo>
                  <a:lnTo>
                    <a:pt x="76" y="157"/>
                  </a:lnTo>
                  <a:lnTo>
                    <a:pt x="170" y="83"/>
                  </a:lnTo>
                  <a:lnTo>
                    <a:pt x="171" y="0"/>
                  </a:lnTo>
                  <a:lnTo>
                    <a:pt x="146" y="15"/>
                  </a:lnTo>
                  <a:lnTo>
                    <a:pt x="82" y="19"/>
                  </a:lnTo>
                  <a:lnTo>
                    <a:pt x="80" y="49"/>
                  </a:lnTo>
                  <a:lnTo>
                    <a:pt x="98" y="73"/>
                  </a:lnTo>
                  <a:lnTo>
                    <a:pt x="87" y="110"/>
                  </a:lnTo>
                  <a:lnTo>
                    <a:pt x="70" y="90"/>
                  </a:lnTo>
                  <a:lnTo>
                    <a:pt x="73" y="67"/>
                  </a:lnTo>
                  <a:lnTo>
                    <a:pt x="51" y="60"/>
                  </a:lnTo>
                  <a:lnTo>
                    <a:pt x="0" y="75"/>
                  </a:lnTo>
                  <a:close/>
                </a:path>
              </a:pathLst>
            </a:custGeom>
            <a:solidFill>
              <a:srgbClr val="94AC9E"/>
            </a:solidFill>
            <a:ln w="9525">
              <a:solidFill>
                <a:srgbClr val="D8E4EC"/>
              </a:solidFill>
              <a:round/>
              <a:headEnd/>
              <a:tailEnd/>
            </a:ln>
          </p:spPr>
          <p:txBody>
            <a:bodyPr wrap="none" anchor="ctr"/>
            <a:lstStyle/>
            <a:p>
              <a:endParaRPr lang="fr-FR"/>
            </a:p>
          </p:txBody>
        </p:sp>
        <p:sp>
          <p:nvSpPr>
            <p:cNvPr id="30908" name="Freeform 186"/>
            <p:cNvSpPr>
              <a:spLocks noChangeAspect="1"/>
            </p:cNvSpPr>
            <p:nvPr/>
          </p:nvSpPr>
          <p:spPr bwMode="blackWhite">
            <a:xfrm>
              <a:off x="4400550" y="3745202"/>
              <a:ext cx="357188" cy="342900"/>
            </a:xfrm>
            <a:custGeom>
              <a:avLst/>
              <a:gdLst>
                <a:gd name="T0" fmla="*/ 0 w 258"/>
                <a:gd name="T1" fmla="*/ 2147483647 h 197"/>
                <a:gd name="T2" fmla="*/ 2147483647 w 258"/>
                <a:gd name="T3" fmla="*/ 2147483647 h 197"/>
                <a:gd name="T4" fmla="*/ 2147483647 w 258"/>
                <a:gd name="T5" fmla="*/ 2147483647 h 197"/>
                <a:gd name="T6" fmla="*/ 2147483647 w 258"/>
                <a:gd name="T7" fmla="*/ 2147483647 h 197"/>
                <a:gd name="T8" fmla="*/ 2147483647 w 258"/>
                <a:gd name="T9" fmla="*/ 2147483647 h 197"/>
                <a:gd name="T10" fmla="*/ 2147483647 w 258"/>
                <a:gd name="T11" fmla="*/ 2147483647 h 197"/>
                <a:gd name="T12" fmla="*/ 2147483647 w 258"/>
                <a:gd name="T13" fmla="*/ 2147483647 h 197"/>
                <a:gd name="T14" fmla="*/ 2147483647 w 258"/>
                <a:gd name="T15" fmla="*/ 2147483647 h 197"/>
                <a:gd name="T16" fmla="*/ 2147483647 w 258"/>
                <a:gd name="T17" fmla="*/ 2147483647 h 197"/>
                <a:gd name="T18" fmla="*/ 2147483647 w 258"/>
                <a:gd name="T19" fmla="*/ 2147483647 h 197"/>
                <a:gd name="T20" fmla="*/ 2147483647 w 258"/>
                <a:gd name="T21" fmla="*/ 2147483647 h 197"/>
                <a:gd name="T22" fmla="*/ 2147483647 w 258"/>
                <a:gd name="T23" fmla="*/ 2147483647 h 197"/>
                <a:gd name="T24" fmla="*/ 2147483647 w 258"/>
                <a:gd name="T25" fmla="*/ 2147483647 h 197"/>
                <a:gd name="T26" fmla="*/ 2147483647 w 258"/>
                <a:gd name="T27" fmla="*/ 0 h 197"/>
                <a:gd name="T28" fmla="*/ 2147483647 w 258"/>
                <a:gd name="T29" fmla="*/ 2147483647 h 197"/>
                <a:gd name="T30" fmla="*/ 2147483647 w 258"/>
                <a:gd name="T31" fmla="*/ 2147483647 h 197"/>
                <a:gd name="T32" fmla="*/ 2147483647 w 258"/>
                <a:gd name="T33" fmla="*/ 2147483647 h 197"/>
                <a:gd name="T34" fmla="*/ 2147483647 w 258"/>
                <a:gd name="T35" fmla="*/ 2147483647 h 197"/>
                <a:gd name="T36" fmla="*/ 0 w 258"/>
                <a:gd name="T37" fmla="*/ 2147483647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8"/>
                <a:gd name="T58" fmla="*/ 0 h 197"/>
                <a:gd name="T59" fmla="*/ 258 w 258"/>
                <a:gd name="T60" fmla="*/ 197 h 19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8" h="197">
                  <a:moveTo>
                    <a:pt x="0" y="143"/>
                  </a:moveTo>
                  <a:lnTo>
                    <a:pt x="4" y="160"/>
                  </a:lnTo>
                  <a:lnTo>
                    <a:pt x="35" y="194"/>
                  </a:lnTo>
                  <a:lnTo>
                    <a:pt x="43" y="186"/>
                  </a:lnTo>
                  <a:lnTo>
                    <a:pt x="56" y="197"/>
                  </a:lnTo>
                  <a:lnTo>
                    <a:pt x="75" y="163"/>
                  </a:lnTo>
                  <a:lnTo>
                    <a:pt x="149" y="181"/>
                  </a:lnTo>
                  <a:lnTo>
                    <a:pt x="212" y="163"/>
                  </a:lnTo>
                  <a:lnTo>
                    <a:pt x="214" y="154"/>
                  </a:lnTo>
                  <a:lnTo>
                    <a:pt x="248" y="111"/>
                  </a:lnTo>
                  <a:lnTo>
                    <a:pt x="258" y="52"/>
                  </a:lnTo>
                  <a:lnTo>
                    <a:pt x="241" y="34"/>
                  </a:lnTo>
                  <a:lnTo>
                    <a:pt x="241" y="9"/>
                  </a:lnTo>
                  <a:lnTo>
                    <a:pt x="187" y="0"/>
                  </a:lnTo>
                  <a:lnTo>
                    <a:pt x="89" y="68"/>
                  </a:lnTo>
                  <a:lnTo>
                    <a:pt x="63" y="75"/>
                  </a:lnTo>
                  <a:lnTo>
                    <a:pt x="65" y="126"/>
                  </a:lnTo>
                  <a:lnTo>
                    <a:pt x="54" y="136"/>
                  </a:lnTo>
                  <a:lnTo>
                    <a:pt x="0" y="143"/>
                  </a:lnTo>
                  <a:close/>
                </a:path>
              </a:pathLst>
            </a:custGeom>
            <a:solidFill>
              <a:srgbClr val="94AC9E"/>
            </a:solidFill>
            <a:ln w="9525">
              <a:solidFill>
                <a:srgbClr val="D8E4EC"/>
              </a:solidFill>
              <a:round/>
              <a:headEnd/>
              <a:tailEnd/>
            </a:ln>
          </p:spPr>
          <p:txBody>
            <a:bodyPr wrap="none" anchor="ctr"/>
            <a:lstStyle/>
            <a:p>
              <a:endParaRPr lang="fr-FR"/>
            </a:p>
          </p:txBody>
        </p:sp>
        <p:sp>
          <p:nvSpPr>
            <p:cNvPr id="30909" name="Freeform 187"/>
            <p:cNvSpPr>
              <a:spLocks noChangeAspect="1"/>
            </p:cNvSpPr>
            <p:nvPr/>
          </p:nvSpPr>
          <p:spPr bwMode="blackWhite">
            <a:xfrm>
              <a:off x="4017963" y="4056352"/>
              <a:ext cx="69850" cy="52388"/>
            </a:xfrm>
            <a:custGeom>
              <a:avLst/>
              <a:gdLst>
                <a:gd name="T0" fmla="*/ 0 w 49"/>
                <a:gd name="T1" fmla="*/ 2147483647 h 30"/>
                <a:gd name="T2" fmla="*/ 2147483647 w 49"/>
                <a:gd name="T3" fmla="*/ 2147483647 h 30"/>
                <a:gd name="T4" fmla="*/ 2147483647 w 49"/>
                <a:gd name="T5" fmla="*/ 2147483647 h 30"/>
                <a:gd name="T6" fmla="*/ 2147483647 w 49"/>
                <a:gd name="T7" fmla="*/ 2147483647 h 30"/>
                <a:gd name="T8" fmla="*/ 2147483647 w 49"/>
                <a:gd name="T9" fmla="*/ 2147483647 h 30"/>
                <a:gd name="T10" fmla="*/ 2147483647 w 49"/>
                <a:gd name="T11" fmla="*/ 2147483647 h 30"/>
                <a:gd name="T12" fmla="*/ 2147483647 w 49"/>
                <a:gd name="T13" fmla="*/ 0 h 30"/>
                <a:gd name="T14" fmla="*/ 0 w 49"/>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30"/>
                <a:gd name="T26" fmla="*/ 49 w 49"/>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30">
                  <a:moveTo>
                    <a:pt x="0" y="4"/>
                  </a:moveTo>
                  <a:lnTo>
                    <a:pt x="14" y="16"/>
                  </a:lnTo>
                  <a:lnTo>
                    <a:pt x="30" y="13"/>
                  </a:lnTo>
                  <a:lnTo>
                    <a:pt x="20" y="16"/>
                  </a:lnTo>
                  <a:lnTo>
                    <a:pt x="27" y="30"/>
                  </a:lnTo>
                  <a:lnTo>
                    <a:pt x="48" y="16"/>
                  </a:lnTo>
                  <a:lnTo>
                    <a:pt x="49" y="0"/>
                  </a:lnTo>
                  <a:lnTo>
                    <a:pt x="0" y="4"/>
                  </a:lnTo>
                  <a:close/>
                </a:path>
              </a:pathLst>
            </a:custGeom>
            <a:solidFill>
              <a:srgbClr val="94AC9E"/>
            </a:solidFill>
            <a:ln w="9525">
              <a:solidFill>
                <a:srgbClr val="D8E4EC"/>
              </a:solidFill>
              <a:round/>
              <a:headEnd/>
              <a:tailEnd/>
            </a:ln>
          </p:spPr>
          <p:txBody>
            <a:bodyPr wrap="none" anchor="ctr"/>
            <a:lstStyle/>
            <a:p>
              <a:endParaRPr lang="fr-FR"/>
            </a:p>
          </p:txBody>
        </p:sp>
        <p:sp>
          <p:nvSpPr>
            <p:cNvPr id="30910" name="Freeform 188"/>
            <p:cNvSpPr>
              <a:spLocks noChangeAspect="1"/>
            </p:cNvSpPr>
            <p:nvPr/>
          </p:nvSpPr>
          <p:spPr bwMode="blackWhite">
            <a:xfrm>
              <a:off x="5056188" y="4443702"/>
              <a:ext cx="38100" cy="47625"/>
            </a:xfrm>
            <a:custGeom>
              <a:avLst/>
              <a:gdLst>
                <a:gd name="T0" fmla="*/ 0 w 27"/>
                <a:gd name="T1" fmla="*/ 2147483647 h 27"/>
                <a:gd name="T2" fmla="*/ 2147483647 w 27"/>
                <a:gd name="T3" fmla="*/ 2147483647 h 27"/>
                <a:gd name="T4" fmla="*/ 2147483647 w 27"/>
                <a:gd name="T5" fmla="*/ 0 h 27"/>
                <a:gd name="T6" fmla="*/ 2147483647 w 27"/>
                <a:gd name="T7" fmla="*/ 2147483647 h 27"/>
                <a:gd name="T8" fmla="*/ 0 w 27"/>
                <a:gd name="T9" fmla="*/ 2147483647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27"/>
                  </a:moveTo>
                  <a:lnTo>
                    <a:pt x="10" y="5"/>
                  </a:lnTo>
                  <a:lnTo>
                    <a:pt x="23" y="0"/>
                  </a:lnTo>
                  <a:lnTo>
                    <a:pt x="27" y="23"/>
                  </a:lnTo>
                  <a:lnTo>
                    <a:pt x="0" y="27"/>
                  </a:lnTo>
                  <a:close/>
                </a:path>
              </a:pathLst>
            </a:custGeom>
            <a:solidFill>
              <a:srgbClr val="94AC9E"/>
            </a:solidFill>
            <a:ln w="9525">
              <a:solidFill>
                <a:srgbClr val="D8E4EC"/>
              </a:solidFill>
              <a:round/>
              <a:headEnd/>
              <a:tailEnd/>
            </a:ln>
          </p:spPr>
          <p:txBody>
            <a:bodyPr wrap="none" anchor="ctr"/>
            <a:lstStyle/>
            <a:p>
              <a:endParaRPr lang="fr-FR"/>
            </a:p>
          </p:txBody>
        </p:sp>
        <p:sp>
          <p:nvSpPr>
            <p:cNvPr id="30911" name="Freeform 189"/>
            <p:cNvSpPr>
              <a:spLocks noChangeAspect="1"/>
            </p:cNvSpPr>
            <p:nvPr/>
          </p:nvSpPr>
          <p:spPr bwMode="blackWhite">
            <a:xfrm>
              <a:off x="4000500" y="3942052"/>
              <a:ext cx="142875" cy="123825"/>
            </a:xfrm>
            <a:custGeom>
              <a:avLst/>
              <a:gdLst>
                <a:gd name="T0" fmla="*/ 0 w 101"/>
                <a:gd name="T1" fmla="*/ 2147483647 h 69"/>
                <a:gd name="T2" fmla="*/ 2147483647 w 101"/>
                <a:gd name="T3" fmla="*/ 2147483647 h 69"/>
                <a:gd name="T4" fmla="*/ 2147483647 w 101"/>
                <a:gd name="T5" fmla="*/ 2147483647 h 69"/>
                <a:gd name="T6" fmla="*/ 2147483647 w 101"/>
                <a:gd name="T7" fmla="*/ 2147483647 h 69"/>
                <a:gd name="T8" fmla="*/ 2147483647 w 101"/>
                <a:gd name="T9" fmla="*/ 2147483647 h 69"/>
                <a:gd name="T10" fmla="*/ 2147483647 w 101"/>
                <a:gd name="T11" fmla="*/ 2147483647 h 69"/>
                <a:gd name="T12" fmla="*/ 2147483647 w 101"/>
                <a:gd name="T13" fmla="*/ 2147483647 h 69"/>
                <a:gd name="T14" fmla="*/ 2147483647 w 101"/>
                <a:gd name="T15" fmla="*/ 2147483647 h 69"/>
                <a:gd name="T16" fmla="*/ 2147483647 w 101"/>
                <a:gd name="T17" fmla="*/ 0 h 69"/>
                <a:gd name="T18" fmla="*/ 2147483647 w 101"/>
                <a:gd name="T19" fmla="*/ 2147483647 h 69"/>
                <a:gd name="T20" fmla="*/ 0 w 101"/>
                <a:gd name="T21" fmla="*/ 2147483647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
                <a:gd name="T34" fmla="*/ 0 h 69"/>
                <a:gd name="T35" fmla="*/ 101 w 101"/>
                <a:gd name="T36" fmla="*/ 69 h 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 h="69">
                  <a:moveTo>
                    <a:pt x="0" y="31"/>
                  </a:moveTo>
                  <a:lnTo>
                    <a:pt x="14" y="51"/>
                  </a:lnTo>
                  <a:lnTo>
                    <a:pt x="61" y="53"/>
                  </a:lnTo>
                  <a:lnTo>
                    <a:pt x="13" y="59"/>
                  </a:lnTo>
                  <a:lnTo>
                    <a:pt x="13" y="69"/>
                  </a:lnTo>
                  <a:lnTo>
                    <a:pt x="62" y="65"/>
                  </a:lnTo>
                  <a:lnTo>
                    <a:pt x="101" y="69"/>
                  </a:lnTo>
                  <a:lnTo>
                    <a:pt x="88" y="31"/>
                  </a:lnTo>
                  <a:lnTo>
                    <a:pt x="52" y="0"/>
                  </a:lnTo>
                  <a:lnTo>
                    <a:pt x="14" y="9"/>
                  </a:lnTo>
                  <a:lnTo>
                    <a:pt x="0" y="31"/>
                  </a:lnTo>
                  <a:close/>
                </a:path>
              </a:pathLst>
            </a:custGeom>
            <a:solidFill>
              <a:srgbClr val="94AC9E"/>
            </a:solidFill>
            <a:ln w="9525">
              <a:solidFill>
                <a:srgbClr val="D8E4EC"/>
              </a:solidFill>
              <a:round/>
              <a:headEnd/>
              <a:tailEnd/>
            </a:ln>
          </p:spPr>
          <p:txBody>
            <a:bodyPr wrap="none" anchor="ctr"/>
            <a:lstStyle/>
            <a:p>
              <a:endParaRPr lang="fr-FR"/>
            </a:p>
          </p:txBody>
        </p:sp>
        <p:sp>
          <p:nvSpPr>
            <p:cNvPr id="30912" name="Freeform 190"/>
            <p:cNvSpPr>
              <a:spLocks noChangeAspect="1"/>
            </p:cNvSpPr>
            <p:nvPr/>
          </p:nvSpPr>
          <p:spPr bwMode="blackWhite">
            <a:xfrm>
              <a:off x="4095750" y="4135727"/>
              <a:ext cx="71438" cy="85725"/>
            </a:xfrm>
            <a:custGeom>
              <a:avLst/>
              <a:gdLst>
                <a:gd name="T0" fmla="*/ 0 w 51"/>
                <a:gd name="T1" fmla="*/ 2147483647 h 49"/>
                <a:gd name="T2" fmla="*/ 2147483647 w 51"/>
                <a:gd name="T3" fmla="*/ 2147483647 h 49"/>
                <a:gd name="T4" fmla="*/ 2147483647 w 51"/>
                <a:gd name="T5" fmla="*/ 2147483647 h 49"/>
                <a:gd name="T6" fmla="*/ 2147483647 w 51"/>
                <a:gd name="T7" fmla="*/ 2147483647 h 49"/>
                <a:gd name="T8" fmla="*/ 2147483647 w 51"/>
                <a:gd name="T9" fmla="*/ 0 h 49"/>
                <a:gd name="T10" fmla="*/ 0 w 51"/>
                <a:gd name="T11" fmla="*/ 2147483647 h 49"/>
                <a:gd name="T12" fmla="*/ 0 60000 65536"/>
                <a:gd name="T13" fmla="*/ 0 60000 65536"/>
                <a:gd name="T14" fmla="*/ 0 60000 65536"/>
                <a:gd name="T15" fmla="*/ 0 60000 65536"/>
                <a:gd name="T16" fmla="*/ 0 60000 65536"/>
                <a:gd name="T17" fmla="*/ 0 60000 65536"/>
                <a:gd name="T18" fmla="*/ 0 w 51"/>
                <a:gd name="T19" fmla="*/ 0 h 49"/>
                <a:gd name="T20" fmla="*/ 51 w 51"/>
                <a:gd name="T21" fmla="*/ 49 h 49"/>
              </a:gdLst>
              <a:ahLst/>
              <a:cxnLst>
                <a:cxn ang="T12">
                  <a:pos x="T0" y="T1"/>
                </a:cxn>
                <a:cxn ang="T13">
                  <a:pos x="T2" y="T3"/>
                </a:cxn>
                <a:cxn ang="T14">
                  <a:pos x="T4" y="T5"/>
                </a:cxn>
                <a:cxn ang="T15">
                  <a:pos x="T6" y="T7"/>
                </a:cxn>
                <a:cxn ang="T16">
                  <a:pos x="T8" y="T9"/>
                </a:cxn>
                <a:cxn ang="T17">
                  <a:pos x="T10" y="T11"/>
                </a:cxn>
              </a:cxnLst>
              <a:rect l="T18" t="T19" r="T20" b="T21"/>
              <a:pathLst>
                <a:path w="51" h="49">
                  <a:moveTo>
                    <a:pt x="0" y="15"/>
                  </a:moveTo>
                  <a:lnTo>
                    <a:pt x="6" y="33"/>
                  </a:lnTo>
                  <a:lnTo>
                    <a:pt x="31" y="49"/>
                  </a:lnTo>
                  <a:lnTo>
                    <a:pt x="51" y="25"/>
                  </a:lnTo>
                  <a:lnTo>
                    <a:pt x="34" y="0"/>
                  </a:lnTo>
                  <a:lnTo>
                    <a:pt x="0" y="15"/>
                  </a:lnTo>
                  <a:close/>
                </a:path>
              </a:pathLst>
            </a:custGeom>
            <a:solidFill>
              <a:srgbClr val="94AC9E"/>
            </a:solidFill>
            <a:ln w="9525">
              <a:solidFill>
                <a:srgbClr val="D8E4EC"/>
              </a:solidFill>
              <a:round/>
              <a:headEnd/>
              <a:tailEnd/>
            </a:ln>
          </p:spPr>
          <p:txBody>
            <a:bodyPr wrap="none" anchor="ctr"/>
            <a:lstStyle/>
            <a:p>
              <a:endParaRPr lang="fr-FR"/>
            </a:p>
          </p:txBody>
        </p:sp>
        <p:sp>
          <p:nvSpPr>
            <p:cNvPr id="30913" name="Freeform 191"/>
            <p:cNvSpPr>
              <a:spLocks noChangeAspect="1"/>
            </p:cNvSpPr>
            <p:nvPr/>
          </p:nvSpPr>
          <p:spPr bwMode="blackWhite">
            <a:xfrm>
              <a:off x="5329238" y="4080165"/>
              <a:ext cx="228600" cy="388937"/>
            </a:xfrm>
            <a:custGeom>
              <a:avLst/>
              <a:gdLst>
                <a:gd name="T0" fmla="*/ 0 w 166"/>
                <a:gd name="T1" fmla="*/ 2147483647 h 221"/>
                <a:gd name="T2" fmla="*/ 0 w 166"/>
                <a:gd name="T3" fmla="*/ 2147483647 h 221"/>
                <a:gd name="T4" fmla="*/ 2147483647 w 166"/>
                <a:gd name="T5" fmla="*/ 2147483647 h 221"/>
                <a:gd name="T6" fmla="*/ 2147483647 w 166"/>
                <a:gd name="T7" fmla="*/ 2147483647 h 221"/>
                <a:gd name="T8" fmla="*/ 2147483647 w 166"/>
                <a:gd name="T9" fmla="*/ 2147483647 h 221"/>
                <a:gd name="T10" fmla="*/ 2147483647 w 166"/>
                <a:gd name="T11" fmla="*/ 2147483647 h 221"/>
                <a:gd name="T12" fmla="*/ 2147483647 w 166"/>
                <a:gd name="T13" fmla="*/ 2147483647 h 221"/>
                <a:gd name="T14" fmla="*/ 2147483647 w 166"/>
                <a:gd name="T15" fmla="*/ 2147483647 h 221"/>
                <a:gd name="T16" fmla="*/ 2147483647 w 166"/>
                <a:gd name="T17" fmla="*/ 2147483647 h 221"/>
                <a:gd name="T18" fmla="*/ 2147483647 w 166"/>
                <a:gd name="T19" fmla="*/ 0 h 221"/>
                <a:gd name="T20" fmla="*/ 2147483647 w 166"/>
                <a:gd name="T21" fmla="*/ 2147483647 h 221"/>
                <a:gd name="T22" fmla="*/ 2147483647 w 166"/>
                <a:gd name="T23" fmla="*/ 2147483647 h 221"/>
                <a:gd name="T24" fmla="*/ 2147483647 w 166"/>
                <a:gd name="T25" fmla="*/ 2147483647 h 221"/>
                <a:gd name="T26" fmla="*/ 0 w 166"/>
                <a:gd name="T27" fmla="*/ 2147483647 h 2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221"/>
                <a:gd name="T44" fmla="*/ 166 w 166"/>
                <a:gd name="T45" fmla="*/ 221 h 2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221">
                  <a:moveTo>
                    <a:pt x="0" y="207"/>
                  </a:moveTo>
                  <a:lnTo>
                    <a:pt x="0" y="148"/>
                  </a:lnTo>
                  <a:lnTo>
                    <a:pt x="14" y="130"/>
                  </a:lnTo>
                  <a:lnTo>
                    <a:pt x="65" y="112"/>
                  </a:lnTo>
                  <a:lnTo>
                    <a:pt x="114" y="63"/>
                  </a:lnTo>
                  <a:lnTo>
                    <a:pt x="50" y="47"/>
                  </a:lnTo>
                  <a:lnTo>
                    <a:pt x="30" y="18"/>
                  </a:lnTo>
                  <a:lnTo>
                    <a:pt x="37" y="8"/>
                  </a:lnTo>
                  <a:lnTo>
                    <a:pt x="62" y="26"/>
                  </a:lnTo>
                  <a:lnTo>
                    <a:pt x="158" y="0"/>
                  </a:lnTo>
                  <a:lnTo>
                    <a:pt x="166" y="26"/>
                  </a:lnTo>
                  <a:lnTo>
                    <a:pt x="107" y="129"/>
                  </a:lnTo>
                  <a:lnTo>
                    <a:pt x="8" y="221"/>
                  </a:lnTo>
                  <a:lnTo>
                    <a:pt x="0" y="207"/>
                  </a:lnTo>
                  <a:close/>
                </a:path>
              </a:pathLst>
            </a:custGeom>
            <a:solidFill>
              <a:srgbClr val="94AC9E"/>
            </a:solidFill>
            <a:ln w="9525">
              <a:solidFill>
                <a:srgbClr val="D8E4EC"/>
              </a:solidFill>
              <a:round/>
              <a:headEnd/>
              <a:tailEnd/>
            </a:ln>
          </p:spPr>
          <p:txBody>
            <a:bodyPr wrap="none" anchor="ctr"/>
            <a:lstStyle/>
            <a:p>
              <a:endParaRPr lang="fr-FR"/>
            </a:p>
          </p:txBody>
        </p:sp>
        <p:sp>
          <p:nvSpPr>
            <p:cNvPr id="30914" name="Freeform 192"/>
            <p:cNvSpPr>
              <a:spLocks noChangeAspect="1"/>
            </p:cNvSpPr>
            <p:nvPr/>
          </p:nvSpPr>
          <p:spPr bwMode="blackWhite">
            <a:xfrm>
              <a:off x="4962525" y="4861215"/>
              <a:ext cx="179388" cy="201612"/>
            </a:xfrm>
            <a:custGeom>
              <a:avLst/>
              <a:gdLst>
                <a:gd name="T0" fmla="*/ 0 w 127"/>
                <a:gd name="T1" fmla="*/ 2147483647 h 117"/>
                <a:gd name="T2" fmla="*/ 2147483647 w 127"/>
                <a:gd name="T3" fmla="*/ 2147483647 h 117"/>
                <a:gd name="T4" fmla="*/ 2147483647 w 127"/>
                <a:gd name="T5" fmla="*/ 2147483647 h 117"/>
                <a:gd name="T6" fmla="*/ 2147483647 w 127"/>
                <a:gd name="T7" fmla="*/ 2147483647 h 117"/>
                <a:gd name="T8" fmla="*/ 2147483647 w 127"/>
                <a:gd name="T9" fmla="*/ 0 h 117"/>
                <a:gd name="T10" fmla="*/ 2147483647 w 127"/>
                <a:gd name="T11" fmla="*/ 2147483647 h 117"/>
                <a:gd name="T12" fmla="*/ 2147483647 w 127"/>
                <a:gd name="T13" fmla="*/ 2147483647 h 117"/>
                <a:gd name="T14" fmla="*/ 2147483647 w 127"/>
                <a:gd name="T15" fmla="*/ 2147483647 h 117"/>
                <a:gd name="T16" fmla="*/ 2147483647 w 127"/>
                <a:gd name="T17" fmla="*/ 2147483647 h 117"/>
                <a:gd name="T18" fmla="*/ 2147483647 w 127"/>
                <a:gd name="T19" fmla="*/ 2147483647 h 117"/>
                <a:gd name="T20" fmla="*/ 2147483647 w 127"/>
                <a:gd name="T21" fmla="*/ 2147483647 h 117"/>
                <a:gd name="T22" fmla="*/ 0 w 127"/>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7"/>
                <a:gd name="T37" fmla="*/ 0 h 117"/>
                <a:gd name="T38" fmla="*/ 127 w 127"/>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7" h="117">
                  <a:moveTo>
                    <a:pt x="0" y="35"/>
                  </a:moveTo>
                  <a:lnTo>
                    <a:pt x="29" y="37"/>
                  </a:lnTo>
                  <a:lnTo>
                    <a:pt x="58" y="15"/>
                  </a:lnTo>
                  <a:lnTo>
                    <a:pt x="59" y="6"/>
                  </a:lnTo>
                  <a:lnTo>
                    <a:pt x="84" y="0"/>
                  </a:lnTo>
                  <a:lnTo>
                    <a:pt x="123" y="13"/>
                  </a:lnTo>
                  <a:lnTo>
                    <a:pt x="127" y="29"/>
                  </a:lnTo>
                  <a:lnTo>
                    <a:pt x="126" y="73"/>
                  </a:lnTo>
                  <a:lnTo>
                    <a:pt x="104" y="117"/>
                  </a:lnTo>
                  <a:lnTo>
                    <a:pt x="67" y="110"/>
                  </a:lnTo>
                  <a:lnTo>
                    <a:pt x="45" y="99"/>
                  </a:lnTo>
                  <a:lnTo>
                    <a:pt x="0" y="35"/>
                  </a:lnTo>
                  <a:close/>
                </a:path>
              </a:pathLst>
            </a:custGeom>
            <a:solidFill>
              <a:srgbClr val="94AC9E"/>
            </a:solidFill>
            <a:ln w="9525">
              <a:solidFill>
                <a:srgbClr val="D8E4EC"/>
              </a:solidFill>
              <a:round/>
              <a:headEnd/>
              <a:tailEnd/>
            </a:ln>
          </p:spPr>
          <p:txBody>
            <a:bodyPr wrap="none" anchor="ctr"/>
            <a:lstStyle/>
            <a:p>
              <a:endParaRPr lang="fr-FR"/>
            </a:p>
          </p:txBody>
        </p:sp>
        <p:sp>
          <p:nvSpPr>
            <p:cNvPr id="30915" name="Freeform 193"/>
            <p:cNvSpPr>
              <a:spLocks noChangeAspect="1"/>
            </p:cNvSpPr>
            <p:nvPr/>
          </p:nvSpPr>
          <p:spPr bwMode="blackWhite">
            <a:xfrm>
              <a:off x="4659313" y="4897727"/>
              <a:ext cx="303212" cy="360363"/>
            </a:xfrm>
            <a:custGeom>
              <a:avLst/>
              <a:gdLst>
                <a:gd name="T0" fmla="*/ 0 w 220"/>
                <a:gd name="T1" fmla="*/ 2147483647 h 208"/>
                <a:gd name="T2" fmla="*/ 2147483647 w 220"/>
                <a:gd name="T3" fmla="*/ 0 h 208"/>
                <a:gd name="T4" fmla="*/ 2147483647 w 220"/>
                <a:gd name="T5" fmla="*/ 2147483647 h 208"/>
                <a:gd name="T6" fmla="*/ 2147483647 w 220"/>
                <a:gd name="T7" fmla="*/ 2147483647 h 208"/>
                <a:gd name="T8" fmla="*/ 2147483647 w 220"/>
                <a:gd name="T9" fmla="*/ 2147483647 h 208"/>
                <a:gd name="T10" fmla="*/ 2147483647 w 220"/>
                <a:gd name="T11" fmla="*/ 2147483647 h 208"/>
                <a:gd name="T12" fmla="*/ 2147483647 w 220"/>
                <a:gd name="T13" fmla="*/ 2147483647 h 208"/>
                <a:gd name="T14" fmla="*/ 2147483647 w 220"/>
                <a:gd name="T15" fmla="*/ 2147483647 h 208"/>
                <a:gd name="T16" fmla="*/ 2147483647 w 220"/>
                <a:gd name="T17" fmla="*/ 2147483647 h 208"/>
                <a:gd name="T18" fmla="*/ 2147483647 w 220"/>
                <a:gd name="T19" fmla="*/ 2147483647 h 208"/>
                <a:gd name="T20" fmla="*/ 2147483647 w 220"/>
                <a:gd name="T21" fmla="*/ 2147483647 h 208"/>
                <a:gd name="T22" fmla="*/ 2147483647 w 220"/>
                <a:gd name="T23" fmla="*/ 2147483647 h 208"/>
                <a:gd name="T24" fmla="*/ 2147483647 w 220"/>
                <a:gd name="T25" fmla="*/ 2147483647 h 208"/>
                <a:gd name="T26" fmla="*/ 2147483647 w 220"/>
                <a:gd name="T27" fmla="*/ 2147483647 h 208"/>
                <a:gd name="T28" fmla="*/ 2147483647 w 220"/>
                <a:gd name="T29" fmla="*/ 2147483647 h 208"/>
                <a:gd name="T30" fmla="*/ 2147483647 w 220"/>
                <a:gd name="T31" fmla="*/ 2147483647 h 208"/>
                <a:gd name="T32" fmla="*/ 2147483647 w 220"/>
                <a:gd name="T33" fmla="*/ 2147483647 h 208"/>
                <a:gd name="T34" fmla="*/ 2147483647 w 220"/>
                <a:gd name="T35" fmla="*/ 2147483647 h 208"/>
                <a:gd name="T36" fmla="*/ 2147483647 w 220"/>
                <a:gd name="T37" fmla="*/ 2147483647 h 208"/>
                <a:gd name="T38" fmla="*/ 0 w 220"/>
                <a:gd name="T39" fmla="*/ 2147483647 h 2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0"/>
                <a:gd name="T61" fmla="*/ 0 h 208"/>
                <a:gd name="T62" fmla="*/ 220 w 220"/>
                <a:gd name="T63" fmla="*/ 208 h 2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0" h="208">
                  <a:moveTo>
                    <a:pt x="0" y="7"/>
                  </a:moveTo>
                  <a:lnTo>
                    <a:pt x="27" y="0"/>
                  </a:lnTo>
                  <a:lnTo>
                    <a:pt x="159" y="20"/>
                  </a:lnTo>
                  <a:lnTo>
                    <a:pt x="190" y="11"/>
                  </a:lnTo>
                  <a:lnTo>
                    <a:pt x="220" y="14"/>
                  </a:lnTo>
                  <a:lnTo>
                    <a:pt x="194" y="30"/>
                  </a:lnTo>
                  <a:lnTo>
                    <a:pt x="183" y="20"/>
                  </a:lnTo>
                  <a:lnTo>
                    <a:pt x="151" y="26"/>
                  </a:lnTo>
                  <a:lnTo>
                    <a:pt x="151" y="85"/>
                  </a:lnTo>
                  <a:lnTo>
                    <a:pt x="135" y="86"/>
                  </a:lnTo>
                  <a:lnTo>
                    <a:pt x="135" y="131"/>
                  </a:lnTo>
                  <a:lnTo>
                    <a:pt x="135" y="198"/>
                  </a:lnTo>
                  <a:lnTo>
                    <a:pt x="121" y="208"/>
                  </a:lnTo>
                  <a:lnTo>
                    <a:pt x="100" y="208"/>
                  </a:lnTo>
                  <a:lnTo>
                    <a:pt x="89" y="193"/>
                  </a:lnTo>
                  <a:lnTo>
                    <a:pt x="80" y="201"/>
                  </a:lnTo>
                  <a:lnTo>
                    <a:pt x="58" y="178"/>
                  </a:lnTo>
                  <a:lnTo>
                    <a:pt x="47" y="106"/>
                  </a:lnTo>
                  <a:lnTo>
                    <a:pt x="47" y="97"/>
                  </a:lnTo>
                  <a:lnTo>
                    <a:pt x="0" y="7"/>
                  </a:lnTo>
                  <a:close/>
                </a:path>
              </a:pathLst>
            </a:custGeom>
            <a:solidFill>
              <a:srgbClr val="94AC9E"/>
            </a:solidFill>
            <a:ln w="9525">
              <a:solidFill>
                <a:srgbClr val="D8E4EC"/>
              </a:solidFill>
              <a:round/>
              <a:headEnd/>
              <a:tailEnd/>
            </a:ln>
          </p:spPr>
          <p:txBody>
            <a:bodyPr wrap="none" anchor="ctr"/>
            <a:lstStyle/>
            <a:p>
              <a:endParaRPr lang="fr-FR"/>
            </a:p>
          </p:txBody>
        </p:sp>
        <p:sp>
          <p:nvSpPr>
            <p:cNvPr id="30916" name="Freeform 194"/>
            <p:cNvSpPr>
              <a:spLocks noChangeAspect="1"/>
            </p:cNvSpPr>
            <p:nvPr/>
          </p:nvSpPr>
          <p:spPr bwMode="blackWhite">
            <a:xfrm>
              <a:off x="4013200" y="3613440"/>
              <a:ext cx="190500" cy="201612"/>
            </a:xfrm>
            <a:custGeom>
              <a:avLst/>
              <a:gdLst>
                <a:gd name="T0" fmla="*/ 0 w 136"/>
                <a:gd name="T1" fmla="*/ 2147483647 h 114"/>
                <a:gd name="T2" fmla="*/ 2147483647 w 136"/>
                <a:gd name="T3" fmla="*/ 0 h 114"/>
                <a:gd name="T4" fmla="*/ 2147483647 w 136"/>
                <a:gd name="T5" fmla="*/ 2147483647 h 114"/>
                <a:gd name="T6" fmla="*/ 2147483647 w 136"/>
                <a:gd name="T7" fmla="*/ 2147483647 h 114"/>
                <a:gd name="T8" fmla="*/ 2147483647 w 136"/>
                <a:gd name="T9" fmla="*/ 2147483647 h 114"/>
                <a:gd name="T10" fmla="*/ 2147483647 w 136"/>
                <a:gd name="T11" fmla="*/ 2147483647 h 114"/>
                <a:gd name="T12" fmla="*/ 2147483647 w 136"/>
                <a:gd name="T13" fmla="*/ 2147483647 h 114"/>
                <a:gd name="T14" fmla="*/ 2147483647 w 136"/>
                <a:gd name="T15" fmla="*/ 2147483647 h 114"/>
                <a:gd name="T16" fmla="*/ 2147483647 w 136"/>
                <a:gd name="T17" fmla="*/ 2147483647 h 114"/>
                <a:gd name="T18" fmla="*/ 0 w 136"/>
                <a:gd name="T19" fmla="*/ 2147483647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6"/>
                <a:gd name="T31" fmla="*/ 0 h 114"/>
                <a:gd name="T32" fmla="*/ 136 w 136"/>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6" h="114">
                  <a:moveTo>
                    <a:pt x="0" y="114"/>
                  </a:moveTo>
                  <a:lnTo>
                    <a:pt x="64" y="0"/>
                  </a:lnTo>
                  <a:lnTo>
                    <a:pt x="134" y="2"/>
                  </a:lnTo>
                  <a:lnTo>
                    <a:pt x="136" y="9"/>
                  </a:lnTo>
                  <a:lnTo>
                    <a:pt x="134" y="29"/>
                  </a:lnTo>
                  <a:lnTo>
                    <a:pt x="82" y="28"/>
                  </a:lnTo>
                  <a:lnTo>
                    <a:pt x="82" y="72"/>
                  </a:lnTo>
                  <a:lnTo>
                    <a:pt x="63" y="81"/>
                  </a:lnTo>
                  <a:lnTo>
                    <a:pt x="65" y="107"/>
                  </a:lnTo>
                  <a:lnTo>
                    <a:pt x="0" y="114"/>
                  </a:lnTo>
                  <a:close/>
                </a:path>
              </a:pathLst>
            </a:custGeom>
            <a:solidFill>
              <a:srgbClr val="94AC9E"/>
            </a:solidFill>
            <a:ln w="9525">
              <a:solidFill>
                <a:srgbClr val="D8E4EC"/>
              </a:solidFill>
              <a:round/>
              <a:headEnd/>
              <a:tailEnd/>
            </a:ln>
          </p:spPr>
          <p:txBody>
            <a:bodyPr wrap="none" anchor="ctr"/>
            <a:lstStyle/>
            <a:p>
              <a:endParaRPr lang="fr-FR"/>
            </a:p>
          </p:txBody>
        </p:sp>
        <p:sp>
          <p:nvSpPr>
            <p:cNvPr id="30917" name="Freeform 195"/>
            <p:cNvSpPr>
              <a:spLocks noChangeAspect="1"/>
            </p:cNvSpPr>
            <p:nvPr/>
          </p:nvSpPr>
          <p:spPr bwMode="blackWhite">
            <a:xfrm>
              <a:off x="4894263" y="3756315"/>
              <a:ext cx="377825" cy="560387"/>
            </a:xfrm>
            <a:custGeom>
              <a:avLst/>
              <a:gdLst>
                <a:gd name="T0" fmla="*/ 0 w 270"/>
                <a:gd name="T1" fmla="*/ 2147483647 h 321"/>
                <a:gd name="T2" fmla="*/ 2147483647 w 270"/>
                <a:gd name="T3" fmla="*/ 2147483647 h 321"/>
                <a:gd name="T4" fmla="*/ 2147483647 w 270"/>
                <a:gd name="T5" fmla="*/ 2147483647 h 321"/>
                <a:gd name="T6" fmla="*/ 2147483647 w 270"/>
                <a:gd name="T7" fmla="*/ 2147483647 h 321"/>
                <a:gd name="T8" fmla="*/ 2147483647 w 270"/>
                <a:gd name="T9" fmla="*/ 2147483647 h 321"/>
                <a:gd name="T10" fmla="*/ 2147483647 w 270"/>
                <a:gd name="T11" fmla="*/ 2147483647 h 321"/>
                <a:gd name="T12" fmla="*/ 2147483647 w 270"/>
                <a:gd name="T13" fmla="*/ 2147483647 h 321"/>
                <a:gd name="T14" fmla="*/ 2147483647 w 270"/>
                <a:gd name="T15" fmla="*/ 2147483647 h 321"/>
                <a:gd name="T16" fmla="*/ 2147483647 w 270"/>
                <a:gd name="T17" fmla="*/ 2147483647 h 321"/>
                <a:gd name="T18" fmla="*/ 2147483647 w 270"/>
                <a:gd name="T19" fmla="*/ 2147483647 h 321"/>
                <a:gd name="T20" fmla="*/ 2147483647 w 270"/>
                <a:gd name="T21" fmla="*/ 2147483647 h 321"/>
                <a:gd name="T22" fmla="*/ 2147483647 w 270"/>
                <a:gd name="T23" fmla="*/ 2147483647 h 321"/>
                <a:gd name="T24" fmla="*/ 2147483647 w 270"/>
                <a:gd name="T25" fmla="*/ 2147483647 h 321"/>
                <a:gd name="T26" fmla="*/ 2147483647 w 270"/>
                <a:gd name="T27" fmla="*/ 2147483647 h 321"/>
                <a:gd name="T28" fmla="*/ 2147483647 w 270"/>
                <a:gd name="T29" fmla="*/ 2147483647 h 321"/>
                <a:gd name="T30" fmla="*/ 2147483647 w 270"/>
                <a:gd name="T31" fmla="*/ 2147483647 h 321"/>
                <a:gd name="T32" fmla="*/ 2147483647 w 270"/>
                <a:gd name="T33" fmla="*/ 2147483647 h 321"/>
                <a:gd name="T34" fmla="*/ 2147483647 w 270"/>
                <a:gd name="T35" fmla="*/ 0 h 321"/>
                <a:gd name="T36" fmla="*/ 2147483647 w 270"/>
                <a:gd name="T37" fmla="*/ 2147483647 h 321"/>
                <a:gd name="T38" fmla="*/ 2147483647 w 270"/>
                <a:gd name="T39" fmla="*/ 2147483647 h 321"/>
                <a:gd name="T40" fmla="*/ 2147483647 w 270"/>
                <a:gd name="T41" fmla="*/ 2147483647 h 321"/>
                <a:gd name="T42" fmla="*/ 2147483647 w 270"/>
                <a:gd name="T43" fmla="*/ 2147483647 h 321"/>
                <a:gd name="T44" fmla="*/ 2147483647 w 270"/>
                <a:gd name="T45" fmla="*/ 2147483647 h 321"/>
                <a:gd name="T46" fmla="*/ 2147483647 w 270"/>
                <a:gd name="T47" fmla="*/ 2147483647 h 321"/>
                <a:gd name="T48" fmla="*/ 2147483647 w 270"/>
                <a:gd name="T49" fmla="*/ 2147483647 h 321"/>
                <a:gd name="T50" fmla="*/ 0 w 270"/>
                <a:gd name="T51" fmla="*/ 2147483647 h 3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0"/>
                <a:gd name="T79" fmla="*/ 0 h 321"/>
                <a:gd name="T80" fmla="*/ 270 w 270"/>
                <a:gd name="T81" fmla="*/ 321 h 3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0" h="321">
                  <a:moveTo>
                    <a:pt x="0" y="169"/>
                  </a:moveTo>
                  <a:lnTo>
                    <a:pt x="13" y="202"/>
                  </a:lnTo>
                  <a:lnTo>
                    <a:pt x="26" y="237"/>
                  </a:lnTo>
                  <a:lnTo>
                    <a:pt x="52" y="249"/>
                  </a:lnTo>
                  <a:lnTo>
                    <a:pt x="92" y="297"/>
                  </a:lnTo>
                  <a:lnTo>
                    <a:pt x="146" y="321"/>
                  </a:lnTo>
                  <a:lnTo>
                    <a:pt x="196" y="315"/>
                  </a:lnTo>
                  <a:lnTo>
                    <a:pt x="227" y="305"/>
                  </a:lnTo>
                  <a:lnTo>
                    <a:pt x="208" y="271"/>
                  </a:lnTo>
                  <a:lnTo>
                    <a:pt x="179" y="251"/>
                  </a:lnTo>
                  <a:lnTo>
                    <a:pt x="199" y="239"/>
                  </a:lnTo>
                  <a:lnTo>
                    <a:pt x="201" y="210"/>
                  </a:lnTo>
                  <a:lnTo>
                    <a:pt x="233" y="170"/>
                  </a:lnTo>
                  <a:lnTo>
                    <a:pt x="245" y="100"/>
                  </a:lnTo>
                  <a:lnTo>
                    <a:pt x="270" y="85"/>
                  </a:lnTo>
                  <a:lnTo>
                    <a:pt x="250" y="70"/>
                  </a:lnTo>
                  <a:lnTo>
                    <a:pt x="243" y="18"/>
                  </a:lnTo>
                  <a:lnTo>
                    <a:pt x="222" y="0"/>
                  </a:lnTo>
                  <a:lnTo>
                    <a:pt x="196" y="22"/>
                  </a:lnTo>
                  <a:lnTo>
                    <a:pt x="50" y="18"/>
                  </a:lnTo>
                  <a:lnTo>
                    <a:pt x="50" y="51"/>
                  </a:lnTo>
                  <a:lnTo>
                    <a:pt x="35" y="51"/>
                  </a:lnTo>
                  <a:lnTo>
                    <a:pt x="35" y="62"/>
                  </a:lnTo>
                  <a:lnTo>
                    <a:pt x="34" y="122"/>
                  </a:lnTo>
                  <a:lnTo>
                    <a:pt x="18" y="126"/>
                  </a:lnTo>
                  <a:lnTo>
                    <a:pt x="0" y="169"/>
                  </a:lnTo>
                  <a:close/>
                </a:path>
              </a:pathLst>
            </a:custGeom>
            <a:solidFill>
              <a:srgbClr val="94AC9E"/>
            </a:solidFill>
            <a:ln w="9525">
              <a:solidFill>
                <a:srgbClr val="D8E4EC"/>
              </a:solidFill>
              <a:round/>
              <a:headEnd/>
              <a:tailEnd/>
            </a:ln>
          </p:spPr>
          <p:txBody>
            <a:bodyPr wrap="none" anchor="ctr"/>
            <a:lstStyle/>
            <a:p>
              <a:endParaRPr lang="fr-FR"/>
            </a:p>
          </p:txBody>
        </p:sp>
        <p:sp>
          <p:nvSpPr>
            <p:cNvPr id="30918" name="Freeform 196"/>
            <p:cNvSpPr>
              <a:spLocks noChangeAspect="1"/>
            </p:cNvSpPr>
            <p:nvPr/>
          </p:nvSpPr>
          <p:spPr bwMode="blackWhite">
            <a:xfrm>
              <a:off x="5097463" y="5459702"/>
              <a:ext cx="22225" cy="47625"/>
            </a:xfrm>
            <a:custGeom>
              <a:avLst/>
              <a:gdLst>
                <a:gd name="T0" fmla="*/ 0 w 19"/>
                <a:gd name="T1" fmla="*/ 2147483647 h 27"/>
                <a:gd name="T2" fmla="*/ 2147483647 w 19"/>
                <a:gd name="T3" fmla="*/ 2147483647 h 27"/>
                <a:gd name="T4" fmla="*/ 2147483647 w 19"/>
                <a:gd name="T5" fmla="*/ 2147483647 h 27"/>
                <a:gd name="T6" fmla="*/ 2147483647 w 19"/>
                <a:gd name="T7" fmla="*/ 0 h 27"/>
                <a:gd name="T8" fmla="*/ 0 w 19"/>
                <a:gd name="T9" fmla="*/ 2147483647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0" y="15"/>
                  </a:moveTo>
                  <a:lnTo>
                    <a:pt x="11" y="27"/>
                  </a:lnTo>
                  <a:lnTo>
                    <a:pt x="19" y="17"/>
                  </a:lnTo>
                  <a:lnTo>
                    <a:pt x="18" y="0"/>
                  </a:lnTo>
                  <a:lnTo>
                    <a:pt x="0" y="15"/>
                  </a:lnTo>
                  <a:close/>
                </a:path>
              </a:pathLst>
            </a:custGeom>
            <a:solidFill>
              <a:srgbClr val="94AC9E"/>
            </a:solidFill>
            <a:ln w="9525">
              <a:solidFill>
                <a:srgbClr val="D8E4EC"/>
              </a:solidFill>
              <a:round/>
              <a:headEnd/>
              <a:tailEnd/>
            </a:ln>
          </p:spPr>
          <p:txBody>
            <a:bodyPr wrap="none" anchor="ctr"/>
            <a:lstStyle/>
            <a:p>
              <a:endParaRPr lang="fr-FR"/>
            </a:p>
          </p:txBody>
        </p:sp>
        <p:sp>
          <p:nvSpPr>
            <p:cNvPr id="30919" name="Freeform 197"/>
            <p:cNvSpPr>
              <a:spLocks noChangeAspect="1"/>
            </p:cNvSpPr>
            <p:nvPr/>
          </p:nvSpPr>
          <p:spPr bwMode="blackWhite">
            <a:xfrm>
              <a:off x="5070475" y="4443702"/>
              <a:ext cx="241300" cy="304800"/>
            </a:xfrm>
            <a:custGeom>
              <a:avLst/>
              <a:gdLst>
                <a:gd name="T0" fmla="*/ 0 w 175"/>
                <a:gd name="T1" fmla="*/ 2147483647 h 175"/>
                <a:gd name="T2" fmla="*/ 2147483647 w 175"/>
                <a:gd name="T3" fmla="*/ 2147483647 h 175"/>
                <a:gd name="T4" fmla="*/ 2147483647 w 175"/>
                <a:gd name="T5" fmla="*/ 2147483647 h 175"/>
                <a:gd name="T6" fmla="*/ 2147483647 w 175"/>
                <a:gd name="T7" fmla="*/ 2147483647 h 175"/>
                <a:gd name="T8" fmla="*/ 2147483647 w 175"/>
                <a:gd name="T9" fmla="*/ 2147483647 h 175"/>
                <a:gd name="T10" fmla="*/ 2147483647 w 175"/>
                <a:gd name="T11" fmla="*/ 2147483647 h 175"/>
                <a:gd name="T12" fmla="*/ 2147483647 w 175"/>
                <a:gd name="T13" fmla="*/ 2147483647 h 175"/>
                <a:gd name="T14" fmla="*/ 2147483647 w 175"/>
                <a:gd name="T15" fmla="*/ 2147483647 h 175"/>
                <a:gd name="T16" fmla="*/ 2147483647 w 175"/>
                <a:gd name="T17" fmla="*/ 2147483647 h 175"/>
                <a:gd name="T18" fmla="*/ 2147483647 w 175"/>
                <a:gd name="T19" fmla="*/ 2147483647 h 175"/>
                <a:gd name="T20" fmla="*/ 2147483647 w 175"/>
                <a:gd name="T21" fmla="*/ 0 h 175"/>
                <a:gd name="T22" fmla="*/ 2147483647 w 175"/>
                <a:gd name="T23" fmla="*/ 2147483647 h 175"/>
                <a:gd name="T24" fmla="*/ 2147483647 w 175"/>
                <a:gd name="T25" fmla="*/ 2147483647 h 175"/>
                <a:gd name="T26" fmla="*/ 2147483647 w 175"/>
                <a:gd name="T27" fmla="*/ 2147483647 h 175"/>
                <a:gd name="T28" fmla="*/ 2147483647 w 175"/>
                <a:gd name="T29" fmla="*/ 0 h 175"/>
                <a:gd name="T30" fmla="*/ 2147483647 w 175"/>
                <a:gd name="T31" fmla="*/ 2147483647 h 175"/>
                <a:gd name="T32" fmla="*/ 2147483647 w 175"/>
                <a:gd name="T33" fmla="*/ 2147483647 h 175"/>
                <a:gd name="T34" fmla="*/ 2147483647 w 175"/>
                <a:gd name="T35" fmla="*/ 2147483647 h 175"/>
                <a:gd name="T36" fmla="*/ 0 w 175"/>
                <a:gd name="T37" fmla="*/ 2147483647 h 1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5"/>
                <a:gd name="T58" fmla="*/ 0 h 175"/>
                <a:gd name="T59" fmla="*/ 175 w 175"/>
                <a:gd name="T60" fmla="*/ 175 h 1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5" h="175">
                  <a:moveTo>
                    <a:pt x="0" y="56"/>
                  </a:moveTo>
                  <a:lnTo>
                    <a:pt x="2" y="89"/>
                  </a:lnTo>
                  <a:lnTo>
                    <a:pt x="23" y="123"/>
                  </a:lnTo>
                  <a:lnTo>
                    <a:pt x="52" y="138"/>
                  </a:lnTo>
                  <a:lnTo>
                    <a:pt x="69" y="142"/>
                  </a:lnTo>
                  <a:lnTo>
                    <a:pt x="86" y="175"/>
                  </a:lnTo>
                  <a:lnTo>
                    <a:pt x="150" y="171"/>
                  </a:lnTo>
                  <a:lnTo>
                    <a:pt x="175" y="156"/>
                  </a:lnTo>
                  <a:lnTo>
                    <a:pt x="150" y="88"/>
                  </a:lnTo>
                  <a:lnTo>
                    <a:pt x="156" y="61"/>
                  </a:lnTo>
                  <a:lnTo>
                    <a:pt x="74" y="0"/>
                  </a:lnTo>
                  <a:lnTo>
                    <a:pt x="51" y="31"/>
                  </a:lnTo>
                  <a:lnTo>
                    <a:pt x="42" y="23"/>
                  </a:lnTo>
                  <a:lnTo>
                    <a:pt x="36" y="30"/>
                  </a:lnTo>
                  <a:lnTo>
                    <a:pt x="35" y="0"/>
                  </a:lnTo>
                  <a:lnTo>
                    <a:pt x="13" y="1"/>
                  </a:lnTo>
                  <a:lnTo>
                    <a:pt x="17" y="24"/>
                  </a:lnTo>
                  <a:lnTo>
                    <a:pt x="18" y="38"/>
                  </a:lnTo>
                  <a:lnTo>
                    <a:pt x="0" y="56"/>
                  </a:lnTo>
                  <a:close/>
                </a:path>
              </a:pathLst>
            </a:custGeom>
            <a:solidFill>
              <a:srgbClr val="94AC9E"/>
            </a:solidFill>
            <a:ln w="9525">
              <a:solidFill>
                <a:srgbClr val="D8E4EC"/>
              </a:solidFill>
              <a:round/>
              <a:headEnd/>
              <a:tailEnd/>
            </a:ln>
          </p:spPr>
          <p:txBody>
            <a:bodyPr wrap="none" anchor="ctr"/>
            <a:lstStyle/>
            <a:p>
              <a:endParaRPr lang="fr-FR"/>
            </a:p>
          </p:txBody>
        </p:sp>
        <p:sp>
          <p:nvSpPr>
            <p:cNvPr id="30920" name="Freeform 198"/>
            <p:cNvSpPr>
              <a:spLocks noChangeAspect="1"/>
            </p:cNvSpPr>
            <p:nvPr/>
          </p:nvSpPr>
          <p:spPr bwMode="blackWhite">
            <a:xfrm>
              <a:off x="4392613" y="4102390"/>
              <a:ext cx="49212" cy="146050"/>
            </a:xfrm>
            <a:custGeom>
              <a:avLst/>
              <a:gdLst>
                <a:gd name="T0" fmla="*/ 0 w 34"/>
                <a:gd name="T1" fmla="*/ 0 h 83"/>
                <a:gd name="T2" fmla="*/ 2147483647 w 34"/>
                <a:gd name="T3" fmla="*/ 2147483647 h 83"/>
                <a:gd name="T4" fmla="*/ 2147483647 w 34"/>
                <a:gd name="T5" fmla="*/ 2147483647 h 83"/>
                <a:gd name="T6" fmla="*/ 2147483647 w 34"/>
                <a:gd name="T7" fmla="*/ 2147483647 h 83"/>
                <a:gd name="T8" fmla="*/ 0 w 34"/>
                <a:gd name="T9" fmla="*/ 0 h 83"/>
                <a:gd name="T10" fmla="*/ 0 60000 65536"/>
                <a:gd name="T11" fmla="*/ 0 60000 65536"/>
                <a:gd name="T12" fmla="*/ 0 60000 65536"/>
                <a:gd name="T13" fmla="*/ 0 60000 65536"/>
                <a:gd name="T14" fmla="*/ 0 60000 65536"/>
                <a:gd name="T15" fmla="*/ 0 w 34"/>
                <a:gd name="T16" fmla="*/ 0 h 83"/>
                <a:gd name="T17" fmla="*/ 34 w 34"/>
                <a:gd name="T18" fmla="*/ 83 h 83"/>
              </a:gdLst>
              <a:ahLst/>
              <a:cxnLst>
                <a:cxn ang="T10">
                  <a:pos x="T0" y="T1"/>
                </a:cxn>
                <a:cxn ang="T11">
                  <a:pos x="T2" y="T3"/>
                </a:cxn>
                <a:cxn ang="T12">
                  <a:pos x="T4" y="T5"/>
                </a:cxn>
                <a:cxn ang="T13">
                  <a:pos x="T6" y="T7"/>
                </a:cxn>
                <a:cxn ang="T14">
                  <a:pos x="T8" y="T9"/>
                </a:cxn>
              </a:cxnLst>
              <a:rect l="T15" t="T16" r="T17" b="T18"/>
              <a:pathLst>
                <a:path w="34" h="83">
                  <a:moveTo>
                    <a:pt x="0" y="0"/>
                  </a:moveTo>
                  <a:lnTo>
                    <a:pt x="17" y="4"/>
                  </a:lnTo>
                  <a:lnTo>
                    <a:pt x="34" y="79"/>
                  </a:lnTo>
                  <a:lnTo>
                    <a:pt x="23" y="83"/>
                  </a:lnTo>
                  <a:lnTo>
                    <a:pt x="0" y="0"/>
                  </a:lnTo>
                  <a:close/>
                </a:path>
              </a:pathLst>
            </a:custGeom>
            <a:solidFill>
              <a:srgbClr val="94AC9E"/>
            </a:solidFill>
            <a:ln w="9525">
              <a:solidFill>
                <a:srgbClr val="D8E4EC"/>
              </a:solidFill>
              <a:round/>
              <a:headEnd/>
              <a:tailEnd/>
            </a:ln>
          </p:spPr>
          <p:txBody>
            <a:bodyPr wrap="none" anchor="ctr"/>
            <a:lstStyle/>
            <a:p>
              <a:endParaRPr lang="fr-FR"/>
            </a:p>
          </p:txBody>
        </p:sp>
        <p:sp>
          <p:nvSpPr>
            <p:cNvPr id="30921" name="Freeform 199"/>
            <p:cNvSpPr>
              <a:spLocks noChangeAspect="1"/>
            </p:cNvSpPr>
            <p:nvPr/>
          </p:nvSpPr>
          <p:spPr bwMode="blackWhite">
            <a:xfrm>
              <a:off x="5070475" y="4310352"/>
              <a:ext cx="122238" cy="141288"/>
            </a:xfrm>
            <a:custGeom>
              <a:avLst/>
              <a:gdLst>
                <a:gd name="T0" fmla="*/ 0 w 87"/>
                <a:gd name="T1" fmla="*/ 2147483647 h 85"/>
                <a:gd name="T2" fmla="*/ 2147483647 w 87"/>
                <a:gd name="T3" fmla="*/ 2147483647 h 85"/>
                <a:gd name="T4" fmla="*/ 2147483647 w 87"/>
                <a:gd name="T5" fmla="*/ 2147483647 h 85"/>
                <a:gd name="T6" fmla="*/ 2147483647 w 87"/>
                <a:gd name="T7" fmla="*/ 2147483647 h 85"/>
                <a:gd name="T8" fmla="*/ 2147483647 w 87"/>
                <a:gd name="T9" fmla="*/ 2147483647 h 85"/>
                <a:gd name="T10" fmla="*/ 2147483647 w 87"/>
                <a:gd name="T11" fmla="*/ 2147483647 h 85"/>
                <a:gd name="T12" fmla="*/ 2147483647 w 87"/>
                <a:gd name="T13" fmla="*/ 0 h 85"/>
                <a:gd name="T14" fmla="*/ 2147483647 w 87"/>
                <a:gd name="T15" fmla="*/ 2147483647 h 85"/>
                <a:gd name="T16" fmla="*/ 2147483647 w 87"/>
                <a:gd name="T17" fmla="*/ 2147483647 h 85"/>
                <a:gd name="T18" fmla="*/ 2147483647 w 87"/>
                <a:gd name="T19" fmla="*/ 2147483647 h 85"/>
                <a:gd name="T20" fmla="*/ 0 w 87"/>
                <a:gd name="T21" fmla="*/ 2147483647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85"/>
                <a:gd name="T35" fmla="*/ 87 w 87"/>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85">
                  <a:moveTo>
                    <a:pt x="0" y="85"/>
                  </a:moveTo>
                  <a:lnTo>
                    <a:pt x="13" y="80"/>
                  </a:lnTo>
                  <a:lnTo>
                    <a:pt x="35" y="79"/>
                  </a:lnTo>
                  <a:lnTo>
                    <a:pt x="36" y="68"/>
                  </a:lnTo>
                  <a:lnTo>
                    <a:pt x="69" y="61"/>
                  </a:lnTo>
                  <a:lnTo>
                    <a:pt x="87" y="31"/>
                  </a:lnTo>
                  <a:lnTo>
                    <a:pt x="69" y="0"/>
                  </a:lnTo>
                  <a:lnTo>
                    <a:pt x="19" y="6"/>
                  </a:lnTo>
                  <a:lnTo>
                    <a:pt x="25" y="29"/>
                  </a:lnTo>
                  <a:lnTo>
                    <a:pt x="14" y="45"/>
                  </a:lnTo>
                  <a:lnTo>
                    <a:pt x="0" y="85"/>
                  </a:lnTo>
                  <a:close/>
                </a:path>
              </a:pathLst>
            </a:custGeom>
            <a:solidFill>
              <a:srgbClr val="94AC9E"/>
            </a:solidFill>
            <a:ln w="9525">
              <a:solidFill>
                <a:srgbClr val="D8E4EC"/>
              </a:solidFill>
              <a:round/>
              <a:headEnd/>
              <a:tailEnd/>
            </a:ln>
          </p:spPr>
          <p:txBody>
            <a:bodyPr wrap="none" anchor="ctr"/>
            <a:lstStyle/>
            <a:p>
              <a:endParaRPr lang="fr-FR"/>
            </a:p>
          </p:txBody>
        </p:sp>
        <p:sp>
          <p:nvSpPr>
            <p:cNvPr id="30922" name="Freeform 200"/>
            <p:cNvSpPr>
              <a:spLocks noChangeAspect="1"/>
            </p:cNvSpPr>
            <p:nvPr/>
          </p:nvSpPr>
          <p:spPr bwMode="blackWhite">
            <a:xfrm>
              <a:off x="4949825" y="3494377"/>
              <a:ext cx="257175" cy="298450"/>
            </a:xfrm>
            <a:custGeom>
              <a:avLst/>
              <a:gdLst>
                <a:gd name="T0" fmla="*/ 0 w 183"/>
                <a:gd name="T1" fmla="*/ 2147483647 h 171"/>
                <a:gd name="T2" fmla="*/ 2147483647 w 183"/>
                <a:gd name="T3" fmla="*/ 2147483647 h 171"/>
                <a:gd name="T4" fmla="*/ 2147483647 w 183"/>
                <a:gd name="T5" fmla="*/ 2147483647 h 171"/>
                <a:gd name="T6" fmla="*/ 2147483647 w 183"/>
                <a:gd name="T7" fmla="*/ 2147483647 h 171"/>
                <a:gd name="T8" fmla="*/ 2147483647 w 183"/>
                <a:gd name="T9" fmla="*/ 2147483647 h 171"/>
                <a:gd name="T10" fmla="*/ 2147483647 w 183"/>
                <a:gd name="T11" fmla="*/ 2147483647 h 171"/>
                <a:gd name="T12" fmla="*/ 2147483647 w 183"/>
                <a:gd name="T13" fmla="*/ 2147483647 h 171"/>
                <a:gd name="T14" fmla="*/ 2147483647 w 183"/>
                <a:gd name="T15" fmla="*/ 2147483647 h 171"/>
                <a:gd name="T16" fmla="*/ 2147483647 w 183"/>
                <a:gd name="T17" fmla="*/ 2147483647 h 171"/>
                <a:gd name="T18" fmla="*/ 2147483647 w 183"/>
                <a:gd name="T19" fmla="*/ 2147483647 h 171"/>
                <a:gd name="T20" fmla="*/ 2147483647 w 183"/>
                <a:gd name="T21" fmla="*/ 2147483647 h 171"/>
                <a:gd name="T22" fmla="*/ 2147483647 w 183"/>
                <a:gd name="T23" fmla="*/ 2147483647 h 171"/>
                <a:gd name="T24" fmla="*/ 2147483647 w 183"/>
                <a:gd name="T25" fmla="*/ 2147483647 h 171"/>
                <a:gd name="T26" fmla="*/ 2147483647 w 183"/>
                <a:gd name="T27" fmla="*/ 0 h 171"/>
                <a:gd name="T28" fmla="*/ 0 w 183"/>
                <a:gd name="T29" fmla="*/ 2147483647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171"/>
                <a:gd name="T47" fmla="*/ 183 w 183"/>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171">
                  <a:moveTo>
                    <a:pt x="0" y="28"/>
                  </a:moveTo>
                  <a:lnTo>
                    <a:pt x="8" y="167"/>
                  </a:lnTo>
                  <a:lnTo>
                    <a:pt x="154" y="171"/>
                  </a:lnTo>
                  <a:lnTo>
                    <a:pt x="180" y="149"/>
                  </a:lnTo>
                  <a:lnTo>
                    <a:pt x="183" y="134"/>
                  </a:lnTo>
                  <a:lnTo>
                    <a:pt x="128" y="36"/>
                  </a:lnTo>
                  <a:lnTo>
                    <a:pt x="154" y="68"/>
                  </a:lnTo>
                  <a:lnTo>
                    <a:pt x="167" y="41"/>
                  </a:lnTo>
                  <a:lnTo>
                    <a:pt x="154" y="6"/>
                  </a:lnTo>
                  <a:lnTo>
                    <a:pt x="121" y="11"/>
                  </a:lnTo>
                  <a:lnTo>
                    <a:pt x="120" y="2"/>
                  </a:lnTo>
                  <a:lnTo>
                    <a:pt x="102" y="2"/>
                  </a:lnTo>
                  <a:lnTo>
                    <a:pt x="71" y="15"/>
                  </a:lnTo>
                  <a:lnTo>
                    <a:pt x="8" y="0"/>
                  </a:lnTo>
                  <a:lnTo>
                    <a:pt x="0" y="28"/>
                  </a:lnTo>
                  <a:close/>
                </a:path>
              </a:pathLst>
            </a:custGeom>
            <a:solidFill>
              <a:srgbClr val="94AC9E"/>
            </a:solidFill>
            <a:ln w="9525">
              <a:solidFill>
                <a:srgbClr val="D8E4EC"/>
              </a:solidFill>
              <a:round/>
              <a:headEnd/>
              <a:tailEnd/>
            </a:ln>
          </p:spPr>
          <p:txBody>
            <a:bodyPr wrap="none" anchor="ctr"/>
            <a:lstStyle/>
            <a:p>
              <a:endParaRPr lang="fr-FR"/>
            </a:p>
          </p:txBody>
        </p:sp>
        <p:sp>
          <p:nvSpPr>
            <p:cNvPr id="30923" name="Freeform 201"/>
            <p:cNvSpPr>
              <a:spLocks noChangeAspect="1"/>
            </p:cNvSpPr>
            <p:nvPr/>
          </p:nvSpPr>
          <p:spPr bwMode="blackWhite">
            <a:xfrm>
              <a:off x="4278313" y="3992852"/>
              <a:ext cx="169862" cy="157163"/>
            </a:xfrm>
            <a:custGeom>
              <a:avLst/>
              <a:gdLst>
                <a:gd name="T0" fmla="*/ 0 w 122"/>
                <a:gd name="T1" fmla="*/ 2147483647 h 90"/>
                <a:gd name="T2" fmla="*/ 2147483647 w 122"/>
                <a:gd name="T3" fmla="*/ 2147483647 h 90"/>
                <a:gd name="T4" fmla="*/ 2147483647 w 122"/>
                <a:gd name="T5" fmla="*/ 2147483647 h 90"/>
                <a:gd name="T6" fmla="*/ 2147483647 w 122"/>
                <a:gd name="T7" fmla="*/ 2147483647 h 90"/>
                <a:gd name="T8" fmla="*/ 2147483647 w 122"/>
                <a:gd name="T9" fmla="*/ 2147483647 h 90"/>
                <a:gd name="T10" fmla="*/ 2147483647 w 122"/>
                <a:gd name="T11" fmla="*/ 2147483647 h 90"/>
                <a:gd name="T12" fmla="*/ 2147483647 w 122"/>
                <a:gd name="T13" fmla="*/ 2147483647 h 90"/>
                <a:gd name="T14" fmla="*/ 2147483647 w 122"/>
                <a:gd name="T15" fmla="*/ 2147483647 h 90"/>
                <a:gd name="T16" fmla="*/ 2147483647 w 122"/>
                <a:gd name="T17" fmla="*/ 0 h 90"/>
                <a:gd name="T18" fmla="*/ 2147483647 w 122"/>
                <a:gd name="T19" fmla="*/ 2147483647 h 90"/>
                <a:gd name="T20" fmla="*/ 0 w 122"/>
                <a:gd name="T21" fmla="*/ 2147483647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90"/>
                <a:gd name="T35" fmla="*/ 122 w 122"/>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90">
                  <a:moveTo>
                    <a:pt x="0" y="77"/>
                  </a:moveTo>
                  <a:lnTo>
                    <a:pt x="9" y="87"/>
                  </a:lnTo>
                  <a:lnTo>
                    <a:pt x="41" y="90"/>
                  </a:lnTo>
                  <a:lnTo>
                    <a:pt x="38" y="68"/>
                  </a:lnTo>
                  <a:lnTo>
                    <a:pt x="82" y="64"/>
                  </a:lnTo>
                  <a:lnTo>
                    <a:pt x="99" y="68"/>
                  </a:lnTo>
                  <a:lnTo>
                    <a:pt x="122" y="51"/>
                  </a:lnTo>
                  <a:lnTo>
                    <a:pt x="91" y="17"/>
                  </a:lnTo>
                  <a:lnTo>
                    <a:pt x="87" y="0"/>
                  </a:lnTo>
                  <a:lnTo>
                    <a:pt x="20" y="30"/>
                  </a:lnTo>
                  <a:lnTo>
                    <a:pt x="0" y="77"/>
                  </a:lnTo>
                  <a:close/>
                </a:path>
              </a:pathLst>
            </a:custGeom>
            <a:solidFill>
              <a:srgbClr val="94AC9E"/>
            </a:solidFill>
            <a:ln w="9525">
              <a:solidFill>
                <a:srgbClr val="D8E4EC"/>
              </a:solidFill>
              <a:round/>
              <a:headEnd/>
              <a:tailEnd/>
            </a:ln>
          </p:spPr>
          <p:txBody>
            <a:bodyPr wrap="none" anchor="ctr"/>
            <a:lstStyle/>
            <a:p>
              <a:endParaRPr lang="fr-FR"/>
            </a:p>
          </p:txBody>
        </p:sp>
        <p:sp>
          <p:nvSpPr>
            <p:cNvPr id="30924" name="Freeform 202"/>
            <p:cNvSpPr>
              <a:spLocks noChangeAspect="1"/>
            </p:cNvSpPr>
            <p:nvPr/>
          </p:nvSpPr>
          <p:spPr bwMode="blackWhite">
            <a:xfrm>
              <a:off x="4894263" y="4648490"/>
              <a:ext cx="269875" cy="276225"/>
            </a:xfrm>
            <a:custGeom>
              <a:avLst/>
              <a:gdLst>
                <a:gd name="T0" fmla="*/ 0 w 191"/>
                <a:gd name="T1" fmla="*/ 2147483647 h 159"/>
                <a:gd name="T2" fmla="*/ 0 w 191"/>
                <a:gd name="T3" fmla="*/ 2147483647 h 159"/>
                <a:gd name="T4" fmla="*/ 2147483647 w 191"/>
                <a:gd name="T5" fmla="*/ 2147483647 h 159"/>
                <a:gd name="T6" fmla="*/ 2147483647 w 191"/>
                <a:gd name="T7" fmla="*/ 2147483647 h 159"/>
                <a:gd name="T8" fmla="*/ 2147483647 w 191"/>
                <a:gd name="T9" fmla="*/ 2147483647 h 159"/>
                <a:gd name="T10" fmla="*/ 2147483647 w 191"/>
                <a:gd name="T11" fmla="*/ 2147483647 h 159"/>
                <a:gd name="T12" fmla="*/ 2147483647 w 191"/>
                <a:gd name="T13" fmla="*/ 2147483647 h 159"/>
                <a:gd name="T14" fmla="*/ 2147483647 w 191"/>
                <a:gd name="T15" fmla="*/ 2147483647 h 159"/>
                <a:gd name="T16" fmla="*/ 2147483647 w 191"/>
                <a:gd name="T17" fmla="*/ 2147483647 h 159"/>
                <a:gd name="T18" fmla="*/ 2147483647 w 191"/>
                <a:gd name="T19" fmla="*/ 2147483647 h 159"/>
                <a:gd name="T20" fmla="*/ 2147483647 w 191"/>
                <a:gd name="T21" fmla="*/ 2147483647 h 159"/>
                <a:gd name="T22" fmla="*/ 2147483647 w 191"/>
                <a:gd name="T23" fmla="*/ 2147483647 h 159"/>
                <a:gd name="T24" fmla="*/ 2147483647 w 191"/>
                <a:gd name="T25" fmla="*/ 2147483647 h 159"/>
                <a:gd name="T26" fmla="*/ 2147483647 w 191"/>
                <a:gd name="T27" fmla="*/ 2147483647 h 159"/>
                <a:gd name="T28" fmla="*/ 2147483647 w 191"/>
                <a:gd name="T29" fmla="*/ 0 h 159"/>
                <a:gd name="T30" fmla="*/ 2147483647 w 191"/>
                <a:gd name="T31" fmla="*/ 2147483647 h 159"/>
                <a:gd name="T32" fmla="*/ 2147483647 w 191"/>
                <a:gd name="T33" fmla="*/ 2147483647 h 159"/>
                <a:gd name="T34" fmla="*/ 2147483647 w 191"/>
                <a:gd name="T35" fmla="*/ 2147483647 h 159"/>
                <a:gd name="T36" fmla="*/ 2147483647 w 191"/>
                <a:gd name="T37" fmla="*/ 2147483647 h 159"/>
                <a:gd name="T38" fmla="*/ 2147483647 w 191"/>
                <a:gd name="T39" fmla="*/ 2147483647 h 159"/>
                <a:gd name="T40" fmla="*/ 2147483647 w 191"/>
                <a:gd name="T41" fmla="*/ 2147483647 h 159"/>
                <a:gd name="T42" fmla="*/ 0 w 191"/>
                <a:gd name="T43" fmla="*/ 2147483647 h 1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159"/>
                <a:gd name="T68" fmla="*/ 191 w 191"/>
                <a:gd name="T69" fmla="*/ 159 h 1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159">
                  <a:moveTo>
                    <a:pt x="0" y="78"/>
                  </a:moveTo>
                  <a:lnTo>
                    <a:pt x="0" y="139"/>
                  </a:lnTo>
                  <a:lnTo>
                    <a:pt x="21" y="154"/>
                  </a:lnTo>
                  <a:lnTo>
                    <a:pt x="51" y="157"/>
                  </a:lnTo>
                  <a:lnTo>
                    <a:pt x="80" y="159"/>
                  </a:lnTo>
                  <a:lnTo>
                    <a:pt x="109" y="137"/>
                  </a:lnTo>
                  <a:lnTo>
                    <a:pt x="110" y="128"/>
                  </a:lnTo>
                  <a:lnTo>
                    <a:pt x="135" y="122"/>
                  </a:lnTo>
                  <a:lnTo>
                    <a:pt x="130" y="113"/>
                  </a:lnTo>
                  <a:lnTo>
                    <a:pt x="181" y="98"/>
                  </a:lnTo>
                  <a:lnTo>
                    <a:pt x="176" y="89"/>
                  </a:lnTo>
                  <a:lnTo>
                    <a:pt x="191" y="41"/>
                  </a:lnTo>
                  <a:lnTo>
                    <a:pt x="178" y="20"/>
                  </a:lnTo>
                  <a:lnTo>
                    <a:pt x="149" y="5"/>
                  </a:lnTo>
                  <a:lnTo>
                    <a:pt x="140" y="0"/>
                  </a:lnTo>
                  <a:lnTo>
                    <a:pt x="111" y="14"/>
                  </a:lnTo>
                  <a:lnTo>
                    <a:pt x="107" y="57"/>
                  </a:lnTo>
                  <a:lnTo>
                    <a:pt x="126" y="65"/>
                  </a:lnTo>
                  <a:lnTo>
                    <a:pt x="126" y="82"/>
                  </a:lnTo>
                  <a:lnTo>
                    <a:pt x="33" y="44"/>
                  </a:lnTo>
                  <a:lnTo>
                    <a:pt x="36" y="78"/>
                  </a:lnTo>
                  <a:lnTo>
                    <a:pt x="0" y="78"/>
                  </a:lnTo>
                  <a:close/>
                </a:path>
              </a:pathLst>
            </a:custGeom>
            <a:solidFill>
              <a:srgbClr val="94AC9E"/>
            </a:solidFill>
            <a:ln w="9525">
              <a:solidFill>
                <a:srgbClr val="D8E4EC"/>
              </a:solidFill>
              <a:round/>
              <a:headEnd/>
              <a:tailEnd/>
            </a:ln>
          </p:spPr>
          <p:txBody>
            <a:bodyPr wrap="none" anchor="ctr"/>
            <a:lstStyle/>
            <a:p>
              <a:endParaRPr lang="fr-FR"/>
            </a:p>
          </p:txBody>
        </p:sp>
        <p:sp>
          <p:nvSpPr>
            <p:cNvPr id="30925" name="Freeform 203"/>
            <p:cNvSpPr>
              <a:spLocks noChangeAspect="1"/>
            </p:cNvSpPr>
            <p:nvPr/>
          </p:nvSpPr>
          <p:spPr bwMode="blackWhite">
            <a:xfrm>
              <a:off x="5006975" y="5556540"/>
              <a:ext cx="50800" cy="68262"/>
            </a:xfrm>
            <a:custGeom>
              <a:avLst/>
              <a:gdLst>
                <a:gd name="T0" fmla="*/ 0 w 38"/>
                <a:gd name="T1" fmla="*/ 2147483647 h 39"/>
                <a:gd name="T2" fmla="*/ 2147483647 w 38"/>
                <a:gd name="T3" fmla="*/ 2147483647 h 39"/>
                <a:gd name="T4" fmla="*/ 2147483647 w 38"/>
                <a:gd name="T5" fmla="*/ 2147483647 h 39"/>
                <a:gd name="T6" fmla="*/ 2147483647 w 38"/>
                <a:gd name="T7" fmla="*/ 0 h 39"/>
                <a:gd name="T8" fmla="*/ 0 w 38"/>
                <a:gd name="T9" fmla="*/ 2147483647 h 39"/>
                <a:gd name="T10" fmla="*/ 0 60000 65536"/>
                <a:gd name="T11" fmla="*/ 0 60000 65536"/>
                <a:gd name="T12" fmla="*/ 0 60000 65536"/>
                <a:gd name="T13" fmla="*/ 0 60000 65536"/>
                <a:gd name="T14" fmla="*/ 0 60000 65536"/>
                <a:gd name="T15" fmla="*/ 0 w 38"/>
                <a:gd name="T16" fmla="*/ 0 h 39"/>
                <a:gd name="T17" fmla="*/ 38 w 38"/>
                <a:gd name="T18" fmla="*/ 39 h 39"/>
              </a:gdLst>
              <a:ahLst/>
              <a:cxnLst>
                <a:cxn ang="T10">
                  <a:pos x="T0" y="T1"/>
                </a:cxn>
                <a:cxn ang="T11">
                  <a:pos x="T2" y="T3"/>
                </a:cxn>
                <a:cxn ang="T12">
                  <a:pos x="T4" y="T5"/>
                </a:cxn>
                <a:cxn ang="T13">
                  <a:pos x="T6" y="T7"/>
                </a:cxn>
                <a:cxn ang="T14">
                  <a:pos x="T8" y="T9"/>
                </a:cxn>
              </a:cxnLst>
              <a:rect l="T15" t="T16" r="T17" b="T18"/>
              <a:pathLst>
                <a:path w="38" h="39">
                  <a:moveTo>
                    <a:pt x="0" y="19"/>
                  </a:moveTo>
                  <a:lnTo>
                    <a:pt x="15" y="39"/>
                  </a:lnTo>
                  <a:lnTo>
                    <a:pt x="38" y="19"/>
                  </a:lnTo>
                  <a:lnTo>
                    <a:pt x="28" y="0"/>
                  </a:lnTo>
                  <a:lnTo>
                    <a:pt x="0" y="19"/>
                  </a:lnTo>
                  <a:close/>
                </a:path>
              </a:pathLst>
            </a:custGeom>
            <a:solidFill>
              <a:srgbClr val="94AC9E"/>
            </a:solidFill>
            <a:ln w="9525">
              <a:solidFill>
                <a:srgbClr val="D8E4EC"/>
              </a:solidFill>
              <a:round/>
              <a:headEnd/>
              <a:tailEnd/>
            </a:ln>
          </p:spPr>
          <p:txBody>
            <a:bodyPr wrap="none" anchor="ctr"/>
            <a:lstStyle/>
            <a:p>
              <a:endParaRPr lang="fr-FR"/>
            </a:p>
          </p:txBody>
        </p:sp>
        <p:sp>
          <p:nvSpPr>
            <p:cNvPr id="30926" name="Freeform 204"/>
            <p:cNvSpPr>
              <a:spLocks noChangeAspect="1"/>
            </p:cNvSpPr>
            <p:nvPr/>
          </p:nvSpPr>
          <p:spPr bwMode="blackWhite">
            <a:xfrm>
              <a:off x="4926013" y="2664115"/>
              <a:ext cx="179387" cy="179387"/>
            </a:xfrm>
            <a:custGeom>
              <a:avLst/>
              <a:gdLst>
                <a:gd name="T0" fmla="*/ 2147483647 w 129"/>
                <a:gd name="T1" fmla="*/ 0 h 101"/>
                <a:gd name="T2" fmla="*/ 2147483647 w 129"/>
                <a:gd name="T3" fmla="*/ 2147483647 h 101"/>
                <a:gd name="T4" fmla="*/ 2147483647 w 129"/>
                <a:gd name="T5" fmla="*/ 2147483647 h 101"/>
                <a:gd name="T6" fmla="*/ 2147483647 w 129"/>
                <a:gd name="T7" fmla="*/ 2147483647 h 101"/>
                <a:gd name="T8" fmla="*/ 2147483647 w 129"/>
                <a:gd name="T9" fmla="*/ 2147483647 h 101"/>
                <a:gd name="T10" fmla="*/ 2147483647 w 129"/>
                <a:gd name="T11" fmla="*/ 2147483647 h 101"/>
                <a:gd name="T12" fmla="*/ 2147483647 w 129"/>
                <a:gd name="T13" fmla="*/ 2147483647 h 101"/>
                <a:gd name="T14" fmla="*/ 2147483647 w 129"/>
                <a:gd name="T15" fmla="*/ 2147483647 h 101"/>
                <a:gd name="T16" fmla="*/ 2147483647 w 129"/>
                <a:gd name="T17" fmla="*/ 2147483647 h 101"/>
                <a:gd name="T18" fmla="*/ 2147483647 w 129"/>
                <a:gd name="T19" fmla="*/ 2147483647 h 101"/>
                <a:gd name="T20" fmla="*/ 2147483647 w 129"/>
                <a:gd name="T21" fmla="*/ 2147483647 h 101"/>
                <a:gd name="T22" fmla="*/ 2147483647 w 129"/>
                <a:gd name="T23" fmla="*/ 2147483647 h 101"/>
                <a:gd name="T24" fmla="*/ 2147483647 w 129"/>
                <a:gd name="T25" fmla="*/ 2147483647 h 101"/>
                <a:gd name="T26" fmla="*/ 2147483647 w 129"/>
                <a:gd name="T27" fmla="*/ 2147483647 h 101"/>
                <a:gd name="T28" fmla="*/ 2147483647 w 129"/>
                <a:gd name="T29" fmla="*/ 2147483647 h 101"/>
                <a:gd name="T30" fmla="*/ 2147483647 w 129"/>
                <a:gd name="T31" fmla="*/ 2147483647 h 101"/>
                <a:gd name="T32" fmla="*/ 2147483647 w 129"/>
                <a:gd name="T33" fmla="*/ 2147483647 h 101"/>
                <a:gd name="T34" fmla="*/ 2147483647 w 129"/>
                <a:gd name="T35" fmla="*/ 2147483647 h 101"/>
                <a:gd name="T36" fmla="*/ 2147483647 w 129"/>
                <a:gd name="T37" fmla="*/ 2147483647 h 101"/>
                <a:gd name="T38" fmla="*/ 2147483647 w 129"/>
                <a:gd name="T39" fmla="*/ 2147483647 h 101"/>
                <a:gd name="T40" fmla="*/ 2147483647 w 129"/>
                <a:gd name="T41" fmla="*/ 2147483647 h 101"/>
                <a:gd name="T42" fmla="*/ 2147483647 w 129"/>
                <a:gd name="T43" fmla="*/ 2147483647 h 101"/>
                <a:gd name="T44" fmla="*/ 2147483647 w 129"/>
                <a:gd name="T45" fmla="*/ 2147483647 h 101"/>
                <a:gd name="T46" fmla="*/ 2147483647 w 129"/>
                <a:gd name="T47" fmla="*/ 2147483647 h 101"/>
                <a:gd name="T48" fmla="*/ 2147483647 w 129"/>
                <a:gd name="T49" fmla="*/ 2147483647 h 101"/>
                <a:gd name="T50" fmla="*/ 2147483647 w 129"/>
                <a:gd name="T51" fmla="*/ 2147483647 h 101"/>
                <a:gd name="T52" fmla="*/ 2147483647 w 129"/>
                <a:gd name="T53" fmla="*/ 2147483647 h 101"/>
                <a:gd name="T54" fmla="*/ 2147483647 w 129"/>
                <a:gd name="T55" fmla="*/ 2147483647 h 101"/>
                <a:gd name="T56" fmla="*/ 2147483647 w 129"/>
                <a:gd name="T57" fmla="*/ 2147483647 h 101"/>
                <a:gd name="T58" fmla="*/ 2147483647 w 129"/>
                <a:gd name="T59" fmla="*/ 2147483647 h 101"/>
                <a:gd name="T60" fmla="*/ 0 w 129"/>
                <a:gd name="T61" fmla="*/ 2147483647 h 101"/>
                <a:gd name="T62" fmla="*/ 2147483647 w 129"/>
                <a:gd name="T63" fmla="*/ 2147483647 h 101"/>
                <a:gd name="T64" fmla="*/ 2147483647 w 129"/>
                <a:gd name="T65" fmla="*/ 2147483647 h 101"/>
                <a:gd name="T66" fmla="*/ 2147483647 w 129"/>
                <a:gd name="T67" fmla="*/ 2147483647 h 101"/>
                <a:gd name="T68" fmla="*/ 2147483647 w 129"/>
                <a:gd name="T69" fmla="*/ 2147483647 h 101"/>
                <a:gd name="T70" fmla="*/ 2147483647 w 129"/>
                <a:gd name="T71" fmla="*/ 2147483647 h 101"/>
                <a:gd name="T72" fmla="*/ 2147483647 w 129"/>
                <a:gd name="T73" fmla="*/ 2147483647 h 101"/>
                <a:gd name="T74" fmla="*/ 2147483647 w 129"/>
                <a:gd name="T75" fmla="*/ 2147483647 h 101"/>
                <a:gd name="T76" fmla="*/ 2147483647 w 129"/>
                <a:gd name="T77" fmla="*/ 2147483647 h 101"/>
                <a:gd name="T78" fmla="*/ 2147483647 w 129"/>
                <a:gd name="T79" fmla="*/ 0 h 101"/>
                <a:gd name="T80" fmla="*/ 2147483647 w 129"/>
                <a:gd name="T81" fmla="*/ 0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9"/>
                <a:gd name="T124" fmla="*/ 0 h 101"/>
                <a:gd name="T125" fmla="*/ 129 w 129"/>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9" h="101">
                  <a:moveTo>
                    <a:pt x="42" y="0"/>
                  </a:moveTo>
                  <a:lnTo>
                    <a:pt x="53" y="2"/>
                  </a:lnTo>
                  <a:lnTo>
                    <a:pt x="63" y="9"/>
                  </a:lnTo>
                  <a:lnTo>
                    <a:pt x="81" y="9"/>
                  </a:lnTo>
                  <a:lnTo>
                    <a:pt x="99" y="12"/>
                  </a:lnTo>
                  <a:lnTo>
                    <a:pt x="108" y="24"/>
                  </a:lnTo>
                  <a:lnTo>
                    <a:pt x="115" y="41"/>
                  </a:lnTo>
                  <a:lnTo>
                    <a:pt x="117" y="48"/>
                  </a:lnTo>
                  <a:lnTo>
                    <a:pt x="124" y="52"/>
                  </a:lnTo>
                  <a:lnTo>
                    <a:pt x="129" y="57"/>
                  </a:lnTo>
                  <a:lnTo>
                    <a:pt x="129" y="63"/>
                  </a:lnTo>
                  <a:lnTo>
                    <a:pt x="121" y="63"/>
                  </a:lnTo>
                  <a:lnTo>
                    <a:pt x="109" y="63"/>
                  </a:lnTo>
                  <a:lnTo>
                    <a:pt x="115" y="70"/>
                  </a:lnTo>
                  <a:lnTo>
                    <a:pt x="118" y="74"/>
                  </a:lnTo>
                  <a:lnTo>
                    <a:pt x="121" y="82"/>
                  </a:lnTo>
                  <a:lnTo>
                    <a:pt x="115" y="87"/>
                  </a:lnTo>
                  <a:lnTo>
                    <a:pt x="105" y="87"/>
                  </a:lnTo>
                  <a:lnTo>
                    <a:pt x="104" y="87"/>
                  </a:lnTo>
                  <a:lnTo>
                    <a:pt x="99" y="90"/>
                  </a:lnTo>
                  <a:lnTo>
                    <a:pt x="99" y="99"/>
                  </a:lnTo>
                  <a:lnTo>
                    <a:pt x="92" y="101"/>
                  </a:lnTo>
                  <a:lnTo>
                    <a:pt x="85" y="96"/>
                  </a:lnTo>
                  <a:lnTo>
                    <a:pt x="75" y="94"/>
                  </a:lnTo>
                  <a:lnTo>
                    <a:pt x="66" y="90"/>
                  </a:lnTo>
                  <a:lnTo>
                    <a:pt x="57" y="93"/>
                  </a:lnTo>
                  <a:lnTo>
                    <a:pt x="30" y="82"/>
                  </a:lnTo>
                  <a:lnTo>
                    <a:pt x="20" y="85"/>
                  </a:lnTo>
                  <a:lnTo>
                    <a:pt x="11" y="82"/>
                  </a:lnTo>
                  <a:lnTo>
                    <a:pt x="5" y="90"/>
                  </a:lnTo>
                  <a:lnTo>
                    <a:pt x="0" y="74"/>
                  </a:lnTo>
                  <a:lnTo>
                    <a:pt x="11" y="62"/>
                  </a:lnTo>
                  <a:lnTo>
                    <a:pt x="4" y="41"/>
                  </a:lnTo>
                  <a:lnTo>
                    <a:pt x="11" y="44"/>
                  </a:lnTo>
                  <a:lnTo>
                    <a:pt x="12" y="39"/>
                  </a:lnTo>
                  <a:lnTo>
                    <a:pt x="14" y="31"/>
                  </a:lnTo>
                  <a:lnTo>
                    <a:pt x="19" y="27"/>
                  </a:lnTo>
                  <a:lnTo>
                    <a:pt x="20" y="18"/>
                  </a:lnTo>
                  <a:lnTo>
                    <a:pt x="29" y="7"/>
                  </a:lnTo>
                  <a:lnTo>
                    <a:pt x="34" y="0"/>
                  </a:lnTo>
                  <a:lnTo>
                    <a:pt x="42" y="0"/>
                  </a:lnTo>
                  <a:close/>
                </a:path>
              </a:pathLst>
            </a:custGeom>
            <a:solidFill>
              <a:srgbClr val="94AC9E"/>
            </a:solidFill>
            <a:ln w="9525">
              <a:solidFill>
                <a:srgbClr val="D8E4EC"/>
              </a:solidFill>
              <a:round/>
              <a:headEnd/>
              <a:tailEnd/>
            </a:ln>
          </p:spPr>
          <p:txBody>
            <a:bodyPr wrap="none" anchor="ctr"/>
            <a:lstStyle/>
            <a:p>
              <a:endParaRPr lang="fr-FR"/>
            </a:p>
          </p:txBody>
        </p:sp>
        <p:sp>
          <p:nvSpPr>
            <p:cNvPr id="30927" name="Freeform 205"/>
            <p:cNvSpPr>
              <a:spLocks noChangeAspect="1"/>
            </p:cNvSpPr>
            <p:nvPr/>
          </p:nvSpPr>
          <p:spPr bwMode="blackWhite">
            <a:xfrm>
              <a:off x="4897438" y="2789527"/>
              <a:ext cx="398462" cy="288925"/>
            </a:xfrm>
            <a:custGeom>
              <a:avLst/>
              <a:gdLst>
                <a:gd name="T0" fmla="*/ 2147483647 w 285"/>
                <a:gd name="T1" fmla="*/ 2147483647 h 165"/>
                <a:gd name="T2" fmla="*/ 2147483647 w 285"/>
                <a:gd name="T3" fmla="*/ 0 h 165"/>
                <a:gd name="T4" fmla="*/ 2147483647 w 285"/>
                <a:gd name="T5" fmla="*/ 2147483647 h 165"/>
                <a:gd name="T6" fmla="*/ 2147483647 w 285"/>
                <a:gd name="T7" fmla="*/ 2147483647 h 165"/>
                <a:gd name="T8" fmla="*/ 2147483647 w 285"/>
                <a:gd name="T9" fmla="*/ 2147483647 h 165"/>
                <a:gd name="T10" fmla="*/ 2147483647 w 285"/>
                <a:gd name="T11" fmla="*/ 2147483647 h 165"/>
                <a:gd name="T12" fmla="*/ 2147483647 w 285"/>
                <a:gd name="T13" fmla="*/ 2147483647 h 165"/>
                <a:gd name="T14" fmla="*/ 2147483647 w 285"/>
                <a:gd name="T15" fmla="*/ 2147483647 h 165"/>
                <a:gd name="T16" fmla="*/ 2147483647 w 285"/>
                <a:gd name="T17" fmla="*/ 2147483647 h 165"/>
                <a:gd name="T18" fmla="*/ 2147483647 w 285"/>
                <a:gd name="T19" fmla="*/ 2147483647 h 165"/>
                <a:gd name="T20" fmla="*/ 2147483647 w 285"/>
                <a:gd name="T21" fmla="*/ 2147483647 h 165"/>
                <a:gd name="T22" fmla="*/ 2147483647 w 285"/>
                <a:gd name="T23" fmla="*/ 2147483647 h 165"/>
                <a:gd name="T24" fmla="*/ 2147483647 w 285"/>
                <a:gd name="T25" fmla="*/ 2147483647 h 165"/>
                <a:gd name="T26" fmla="*/ 2147483647 w 285"/>
                <a:gd name="T27" fmla="*/ 2147483647 h 165"/>
                <a:gd name="T28" fmla="*/ 2147483647 w 285"/>
                <a:gd name="T29" fmla="*/ 2147483647 h 165"/>
                <a:gd name="T30" fmla="*/ 2147483647 w 285"/>
                <a:gd name="T31" fmla="*/ 2147483647 h 165"/>
                <a:gd name="T32" fmla="*/ 2147483647 w 285"/>
                <a:gd name="T33" fmla="*/ 2147483647 h 165"/>
                <a:gd name="T34" fmla="*/ 2147483647 w 285"/>
                <a:gd name="T35" fmla="*/ 2147483647 h 165"/>
                <a:gd name="T36" fmla="*/ 2147483647 w 285"/>
                <a:gd name="T37" fmla="*/ 2147483647 h 165"/>
                <a:gd name="T38" fmla="*/ 2147483647 w 285"/>
                <a:gd name="T39" fmla="*/ 2147483647 h 165"/>
                <a:gd name="T40" fmla="*/ 2147483647 w 285"/>
                <a:gd name="T41" fmla="*/ 2147483647 h 165"/>
                <a:gd name="T42" fmla="*/ 2147483647 w 285"/>
                <a:gd name="T43" fmla="*/ 2147483647 h 165"/>
                <a:gd name="T44" fmla="*/ 2147483647 w 285"/>
                <a:gd name="T45" fmla="*/ 2147483647 h 165"/>
                <a:gd name="T46" fmla="*/ 2147483647 w 285"/>
                <a:gd name="T47" fmla="*/ 2147483647 h 165"/>
                <a:gd name="T48" fmla="*/ 2147483647 w 285"/>
                <a:gd name="T49" fmla="*/ 2147483647 h 165"/>
                <a:gd name="T50" fmla="*/ 2147483647 w 285"/>
                <a:gd name="T51" fmla="*/ 2147483647 h 165"/>
                <a:gd name="T52" fmla="*/ 2147483647 w 285"/>
                <a:gd name="T53" fmla="*/ 2147483647 h 165"/>
                <a:gd name="T54" fmla="*/ 2147483647 w 285"/>
                <a:gd name="T55" fmla="*/ 2147483647 h 165"/>
                <a:gd name="T56" fmla="*/ 2147483647 w 285"/>
                <a:gd name="T57" fmla="*/ 2147483647 h 165"/>
                <a:gd name="T58" fmla="*/ 2147483647 w 285"/>
                <a:gd name="T59" fmla="*/ 2147483647 h 165"/>
                <a:gd name="T60" fmla="*/ 2147483647 w 285"/>
                <a:gd name="T61" fmla="*/ 2147483647 h 165"/>
                <a:gd name="T62" fmla="*/ 2147483647 w 285"/>
                <a:gd name="T63" fmla="*/ 2147483647 h 165"/>
                <a:gd name="T64" fmla="*/ 2147483647 w 285"/>
                <a:gd name="T65" fmla="*/ 2147483647 h 165"/>
                <a:gd name="T66" fmla="*/ 2147483647 w 285"/>
                <a:gd name="T67" fmla="*/ 2147483647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5"/>
                <a:gd name="T103" fmla="*/ 0 h 165"/>
                <a:gd name="T104" fmla="*/ 285 w 285"/>
                <a:gd name="T105" fmla="*/ 165 h 1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5" h="165">
                  <a:moveTo>
                    <a:pt x="142" y="9"/>
                  </a:moveTo>
                  <a:lnTo>
                    <a:pt x="147" y="7"/>
                  </a:lnTo>
                  <a:lnTo>
                    <a:pt x="155" y="2"/>
                  </a:lnTo>
                  <a:lnTo>
                    <a:pt x="161" y="0"/>
                  </a:lnTo>
                  <a:lnTo>
                    <a:pt x="174" y="2"/>
                  </a:lnTo>
                  <a:lnTo>
                    <a:pt x="178" y="10"/>
                  </a:lnTo>
                  <a:lnTo>
                    <a:pt x="181" y="21"/>
                  </a:lnTo>
                  <a:lnTo>
                    <a:pt x="185" y="24"/>
                  </a:lnTo>
                  <a:lnTo>
                    <a:pt x="192" y="22"/>
                  </a:lnTo>
                  <a:lnTo>
                    <a:pt x="205" y="35"/>
                  </a:lnTo>
                  <a:lnTo>
                    <a:pt x="212" y="46"/>
                  </a:lnTo>
                  <a:lnTo>
                    <a:pt x="232" y="54"/>
                  </a:lnTo>
                  <a:lnTo>
                    <a:pt x="245" y="56"/>
                  </a:lnTo>
                  <a:lnTo>
                    <a:pt x="251" y="54"/>
                  </a:lnTo>
                  <a:lnTo>
                    <a:pt x="263" y="59"/>
                  </a:lnTo>
                  <a:lnTo>
                    <a:pt x="278" y="61"/>
                  </a:lnTo>
                  <a:lnTo>
                    <a:pt x="285" y="86"/>
                  </a:lnTo>
                  <a:lnTo>
                    <a:pt x="271" y="90"/>
                  </a:lnTo>
                  <a:lnTo>
                    <a:pt x="268" y="102"/>
                  </a:lnTo>
                  <a:lnTo>
                    <a:pt x="247" y="114"/>
                  </a:lnTo>
                  <a:lnTo>
                    <a:pt x="213" y="123"/>
                  </a:lnTo>
                  <a:lnTo>
                    <a:pt x="210" y="135"/>
                  </a:lnTo>
                  <a:lnTo>
                    <a:pt x="196" y="130"/>
                  </a:lnTo>
                  <a:lnTo>
                    <a:pt x="211" y="146"/>
                  </a:lnTo>
                  <a:lnTo>
                    <a:pt x="230" y="147"/>
                  </a:lnTo>
                  <a:lnTo>
                    <a:pt x="193" y="165"/>
                  </a:lnTo>
                  <a:lnTo>
                    <a:pt x="171" y="146"/>
                  </a:lnTo>
                  <a:lnTo>
                    <a:pt x="189" y="132"/>
                  </a:lnTo>
                  <a:lnTo>
                    <a:pt x="171" y="129"/>
                  </a:lnTo>
                  <a:lnTo>
                    <a:pt x="160" y="129"/>
                  </a:lnTo>
                  <a:lnTo>
                    <a:pt x="162" y="116"/>
                  </a:lnTo>
                  <a:lnTo>
                    <a:pt x="159" y="117"/>
                  </a:lnTo>
                  <a:lnTo>
                    <a:pt x="131" y="124"/>
                  </a:lnTo>
                  <a:lnTo>
                    <a:pt x="122" y="146"/>
                  </a:lnTo>
                  <a:lnTo>
                    <a:pt x="104" y="145"/>
                  </a:lnTo>
                  <a:lnTo>
                    <a:pt x="109" y="130"/>
                  </a:lnTo>
                  <a:lnTo>
                    <a:pt x="109" y="123"/>
                  </a:lnTo>
                  <a:lnTo>
                    <a:pt x="120" y="120"/>
                  </a:lnTo>
                  <a:lnTo>
                    <a:pt x="126" y="115"/>
                  </a:lnTo>
                  <a:lnTo>
                    <a:pt x="127" y="111"/>
                  </a:lnTo>
                  <a:lnTo>
                    <a:pt x="120" y="110"/>
                  </a:lnTo>
                  <a:lnTo>
                    <a:pt x="113" y="94"/>
                  </a:lnTo>
                  <a:lnTo>
                    <a:pt x="101" y="84"/>
                  </a:lnTo>
                  <a:lnTo>
                    <a:pt x="87" y="84"/>
                  </a:lnTo>
                  <a:lnTo>
                    <a:pt x="69" y="88"/>
                  </a:lnTo>
                  <a:lnTo>
                    <a:pt x="44" y="90"/>
                  </a:lnTo>
                  <a:lnTo>
                    <a:pt x="30" y="92"/>
                  </a:lnTo>
                  <a:lnTo>
                    <a:pt x="11" y="92"/>
                  </a:lnTo>
                  <a:lnTo>
                    <a:pt x="0" y="83"/>
                  </a:lnTo>
                  <a:lnTo>
                    <a:pt x="7" y="68"/>
                  </a:lnTo>
                  <a:lnTo>
                    <a:pt x="19" y="54"/>
                  </a:lnTo>
                  <a:lnTo>
                    <a:pt x="31" y="36"/>
                  </a:lnTo>
                  <a:lnTo>
                    <a:pt x="24" y="18"/>
                  </a:lnTo>
                  <a:lnTo>
                    <a:pt x="25" y="15"/>
                  </a:lnTo>
                  <a:lnTo>
                    <a:pt x="30" y="10"/>
                  </a:lnTo>
                  <a:lnTo>
                    <a:pt x="39" y="13"/>
                  </a:lnTo>
                  <a:lnTo>
                    <a:pt x="49" y="10"/>
                  </a:lnTo>
                  <a:lnTo>
                    <a:pt x="62" y="16"/>
                  </a:lnTo>
                  <a:lnTo>
                    <a:pt x="75" y="21"/>
                  </a:lnTo>
                  <a:lnTo>
                    <a:pt x="85" y="18"/>
                  </a:lnTo>
                  <a:lnTo>
                    <a:pt x="94" y="22"/>
                  </a:lnTo>
                  <a:lnTo>
                    <a:pt x="104" y="24"/>
                  </a:lnTo>
                  <a:lnTo>
                    <a:pt x="111" y="29"/>
                  </a:lnTo>
                  <a:lnTo>
                    <a:pt x="118" y="27"/>
                  </a:lnTo>
                  <a:lnTo>
                    <a:pt x="119" y="18"/>
                  </a:lnTo>
                  <a:lnTo>
                    <a:pt x="123" y="15"/>
                  </a:lnTo>
                  <a:lnTo>
                    <a:pt x="134" y="15"/>
                  </a:lnTo>
                  <a:lnTo>
                    <a:pt x="137" y="13"/>
                  </a:lnTo>
                  <a:lnTo>
                    <a:pt x="142" y="9"/>
                  </a:lnTo>
                  <a:close/>
                </a:path>
              </a:pathLst>
            </a:custGeom>
            <a:solidFill>
              <a:srgbClr val="FFCC00"/>
            </a:solidFill>
            <a:ln w="9525">
              <a:solidFill>
                <a:srgbClr val="C0C0C0"/>
              </a:solidFill>
              <a:round/>
              <a:headEnd/>
              <a:tailEnd/>
            </a:ln>
          </p:spPr>
          <p:txBody>
            <a:bodyPr wrap="none" anchor="ctr"/>
            <a:lstStyle/>
            <a:p>
              <a:endParaRPr lang="fr-FR"/>
            </a:p>
          </p:txBody>
        </p:sp>
        <p:sp>
          <p:nvSpPr>
            <p:cNvPr id="30928" name="Freeform 206"/>
            <p:cNvSpPr>
              <a:spLocks noChangeAspect="1"/>
            </p:cNvSpPr>
            <p:nvPr/>
          </p:nvSpPr>
          <p:spPr bwMode="blackWhite">
            <a:xfrm>
              <a:off x="5002213" y="2938752"/>
              <a:ext cx="73025" cy="106363"/>
            </a:xfrm>
            <a:custGeom>
              <a:avLst/>
              <a:gdLst>
                <a:gd name="T0" fmla="*/ 2147483647 w 53"/>
                <a:gd name="T1" fmla="*/ 2147483647 h 60"/>
                <a:gd name="T2" fmla="*/ 2147483647 w 53"/>
                <a:gd name="T3" fmla="*/ 2147483647 h 60"/>
                <a:gd name="T4" fmla="*/ 2147483647 w 53"/>
                <a:gd name="T5" fmla="*/ 2147483647 h 60"/>
                <a:gd name="T6" fmla="*/ 2147483647 w 53"/>
                <a:gd name="T7" fmla="*/ 2147483647 h 60"/>
                <a:gd name="T8" fmla="*/ 2147483647 w 53"/>
                <a:gd name="T9" fmla="*/ 2147483647 h 60"/>
                <a:gd name="T10" fmla="*/ 2147483647 w 53"/>
                <a:gd name="T11" fmla="*/ 2147483647 h 60"/>
                <a:gd name="T12" fmla="*/ 2147483647 w 53"/>
                <a:gd name="T13" fmla="*/ 2147483647 h 60"/>
                <a:gd name="T14" fmla="*/ 2147483647 w 53"/>
                <a:gd name="T15" fmla="*/ 2147483647 h 60"/>
                <a:gd name="T16" fmla="*/ 2147483647 w 53"/>
                <a:gd name="T17" fmla="*/ 2147483647 h 60"/>
                <a:gd name="T18" fmla="*/ 2147483647 w 53"/>
                <a:gd name="T19" fmla="*/ 2147483647 h 60"/>
                <a:gd name="T20" fmla="*/ 2147483647 w 53"/>
                <a:gd name="T21" fmla="*/ 2147483647 h 60"/>
                <a:gd name="T22" fmla="*/ 2147483647 w 53"/>
                <a:gd name="T23" fmla="*/ 0 h 60"/>
                <a:gd name="T24" fmla="*/ 2147483647 w 53"/>
                <a:gd name="T25" fmla="*/ 0 h 60"/>
                <a:gd name="T26" fmla="*/ 0 w 53"/>
                <a:gd name="T27" fmla="*/ 2147483647 h 60"/>
                <a:gd name="T28" fmla="*/ 2147483647 w 53"/>
                <a:gd name="T29" fmla="*/ 2147483647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60"/>
                <a:gd name="T47" fmla="*/ 53 w 53"/>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60">
                  <a:moveTo>
                    <a:pt x="12" y="17"/>
                  </a:moveTo>
                  <a:lnTo>
                    <a:pt x="19" y="26"/>
                  </a:lnTo>
                  <a:lnTo>
                    <a:pt x="22" y="32"/>
                  </a:lnTo>
                  <a:lnTo>
                    <a:pt x="25" y="59"/>
                  </a:lnTo>
                  <a:lnTo>
                    <a:pt x="30" y="60"/>
                  </a:lnTo>
                  <a:lnTo>
                    <a:pt x="35" y="46"/>
                  </a:lnTo>
                  <a:lnTo>
                    <a:pt x="35" y="38"/>
                  </a:lnTo>
                  <a:lnTo>
                    <a:pt x="50" y="33"/>
                  </a:lnTo>
                  <a:lnTo>
                    <a:pt x="53" y="28"/>
                  </a:lnTo>
                  <a:lnTo>
                    <a:pt x="47" y="26"/>
                  </a:lnTo>
                  <a:lnTo>
                    <a:pt x="39" y="11"/>
                  </a:lnTo>
                  <a:lnTo>
                    <a:pt x="27" y="0"/>
                  </a:lnTo>
                  <a:lnTo>
                    <a:pt x="13" y="0"/>
                  </a:lnTo>
                  <a:lnTo>
                    <a:pt x="0" y="2"/>
                  </a:lnTo>
                  <a:lnTo>
                    <a:pt x="12" y="17"/>
                  </a:lnTo>
                  <a:close/>
                </a:path>
              </a:pathLst>
            </a:custGeom>
            <a:solidFill>
              <a:srgbClr val="94AC9E"/>
            </a:solidFill>
            <a:ln w="9525">
              <a:solidFill>
                <a:srgbClr val="D8E4EC"/>
              </a:solidFill>
              <a:round/>
              <a:headEnd/>
              <a:tailEnd/>
            </a:ln>
          </p:spPr>
          <p:txBody>
            <a:bodyPr wrap="none" anchor="ctr"/>
            <a:lstStyle/>
            <a:p>
              <a:endParaRPr lang="fr-FR"/>
            </a:p>
          </p:txBody>
        </p:sp>
        <p:sp>
          <p:nvSpPr>
            <p:cNvPr id="30929" name="Freeform 207"/>
            <p:cNvSpPr>
              <a:spLocks noChangeAspect="1"/>
            </p:cNvSpPr>
            <p:nvPr/>
          </p:nvSpPr>
          <p:spPr bwMode="blackWhite">
            <a:xfrm>
              <a:off x="5272088" y="3078452"/>
              <a:ext cx="169862" cy="96838"/>
            </a:xfrm>
            <a:custGeom>
              <a:avLst/>
              <a:gdLst>
                <a:gd name="T0" fmla="*/ 0 w 120"/>
                <a:gd name="T1" fmla="*/ 2147483647 h 54"/>
                <a:gd name="T2" fmla="*/ 2147483647 w 120"/>
                <a:gd name="T3" fmla="*/ 0 h 54"/>
                <a:gd name="T4" fmla="*/ 2147483647 w 120"/>
                <a:gd name="T5" fmla="*/ 2147483647 h 54"/>
                <a:gd name="T6" fmla="*/ 2147483647 w 120"/>
                <a:gd name="T7" fmla="*/ 2147483647 h 54"/>
                <a:gd name="T8" fmla="*/ 2147483647 w 120"/>
                <a:gd name="T9" fmla="*/ 2147483647 h 54"/>
                <a:gd name="T10" fmla="*/ 2147483647 w 120"/>
                <a:gd name="T11" fmla="*/ 2147483647 h 54"/>
                <a:gd name="T12" fmla="*/ 2147483647 w 120"/>
                <a:gd name="T13" fmla="*/ 2147483647 h 54"/>
                <a:gd name="T14" fmla="*/ 2147483647 w 120"/>
                <a:gd name="T15" fmla="*/ 2147483647 h 54"/>
                <a:gd name="T16" fmla="*/ 2147483647 w 120"/>
                <a:gd name="T17" fmla="*/ 2147483647 h 54"/>
                <a:gd name="T18" fmla="*/ 2147483647 w 120"/>
                <a:gd name="T19" fmla="*/ 2147483647 h 54"/>
                <a:gd name="T20" fmla="*/ 2147483647 w 120"/>
                <a:gd name="T21" fmla="*/ 2147483647 h 54"/>
                <a:gd name="T22" fmla="*/ 2147483647 w 120"/>
                <a:gd name="T23" fmla="*/ 2147483647 h 54"/>
                <a:gd name="T24" fmla="*/ 2147483647 w 120"/>
                <a:gd name="T25" fmla="*/ 2147483647 h 54"/>
                <a:gd name="T26" fmla="*/ 2147483647 w 120"/>
                <a:gd name="T27" fmla="*/ 2147483647 h 54"/>
                <a:gd name="T28" fmla="*/ 2147483647 w 120"/>
                <a:gd name="T29" fmla="*/ 2147483647 h 54"/>
                <a:gd name="T30" fmla="*/ 2147483647 w 120"/>
                <a:gd name="T31" fmla="*/ 2147483647 h 54"/>
                <a:gd name="T32" fmla="*/ 2147483647 w 120"/>
                <a:gd name="T33" fmla="*/ 2147483647 h 54"/>
                <a:gd name="T34" fmla="*/ 2147483647 w 120"/>
                <a:gd name="T35" fmla="*/ 2147483647 h 54"/>
                <a:gd name="T36" fmla="*/ 2147483647 w 120"/>
                <a:gd name="T37" fmla="*/ 2147483647 h 54"/>
                <a:gd name="T38" fmla="*/ 2147483647 w 120"/>
                <a:gd name="T39" fmla="*/ 2147483647 h 54"/>
                <a:gd name="T40" fmla="*/ 2147483647 w 120"/>
                <a:gd name="T41" fmla="*/ 2147483647 h 54"/>
                <a:gd name="T42" fmla="*/ 0 w 120"/>
                <a:gd name="T43" fmla="*/ 2147483647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54"/>
                <a:gd name="T68" fmla="*/ 120 w 120"/>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54">
                  <a:moveTo>
                    <a:pt x="0" y="3"/>
                  </a:moveTo>
                  <a:lnTo>
                    <a:pt x="29" y="0"/>
                  </a:lnTo>
                  <a:lnTo>
                    <a:pt x="56" y="11"/>
                  </a:lnTo>
                  <a:lnTo>
                    <a:pt x="67" y="23"/>
                  </a:lnTo>
                  <a:lnTo>
                    <a:pt x="81" y="23"/>
                  </a:lnTo>
                  <a:lnTo>
                    <a:pt x="91" y="19"/>
                  </a:lnTo>
                  <a:lnTo>
                    <a:pt x="99" y="16"/>
                  </a:lnTo>
                  <a:lnTo>
                    <a:pt x="106" y="29"/>
                  </a:lnTo>
                  <a:lnTo>
                    <a:pt x="119" y="31"/>
                  </a:lnTo>
                  <a:lnTo>
                    <a:pt x="116" y="37"/>
                  </a:lnTo>
                  <a:lnTo>
                    <a:pt x="120" y="46"/>
                  </a:lnTo>
                  <a:lnTo>
                    <a:pt x="119" y="53"/>
                  </a:lnTo>
                  <a:lnTo>
                    <a:pt x="106" y="42"/>
                  </a:lnTo>
                  <a:lnTo>
                    <a:pt x="99" y="39"/>
                  </a:lnTo>
                  <a:lnTo>
                    <a:pt x="92" y="39"/>
                  </a:lnTo>
                  <a:lnTo>
                    <a:pt x="89" y="50"/>
                  </a:lnTo>
                  <a:lnTo>
                    <a:pt x="79" y="47"/>
                  </a:lnTo>
                  <a:lnTo>
                    <a:pt x="64" y="54"/>
                  </a:lnTo>
                  <a:lnTo>
                    <a:pt x="46" y="53"/>
                  </a:lnTo>
                  <a:lnTo>
                    <a:pt x="45" y="31"/>
                  </a:lnTo>
                  <a:lnTo>
                    <a:pt x="16" y="14"/>
                  </a:lnTo>
                  <a:lnTo>
                    <a:pt x="0" y="3"/>
                  </a:lnTo>
                  <a:close/>
                </a:path>
              </a:pathLst>
            </a:custGeom>
            <a:solidFill>
              <a:srgbClr val="94AC9E"/>
            </a:solidFill>
            <a:ln w="9525">
              <a:solidFill>
                <a:srgbClr val="D8E4EC"/>
              </a:solidFill>
              <a:round/>
              <a:headEnd/>
              <a:tailEnd/>
            </a:ln>
          </p:spPr>
          <p:txBody>
            <a:bodyPr wrap="none" anchor="ctr"/>
            <a:lstStyle/>
            <a:p>
              <a:endParaRPr lang="fr-FR"/>
            </a:p>
          </p:txBody>
        </p:sp>
        <p:sp>
          <p:nvSpPr>
            <p:cNvPr id="30930" name="Freeform 208"/>
            <p:cNvSpPr>
              <a:spLocks noChangeAspect="1"/>
            </p:cNvSpPr>
            <p:nvPr/>
          </p:nvSpPr>
          <p:spPr bwMode="blackWhite">
            <a:xfrm>
              <a:off x="5399088" y="3132427"/>
              <a:ext cx="138112" cy="141288"/>
            </a:xfrm>
            <a:custGeom>
              <a:avLst/>
              <a:gdLst>
                <a:gd name="T0" fmla="*/ 2147483647 w 99"/>
                <a:gd name="T1" fmla="*/ 2147483647 h 81"/>
                <a:gd name="T2" fmla="*/ 2147483647 w 99"/>
                <a:gd name="T3" fmla="*/ 2147483647 h 81"/>
                <a:gd name="T4" fmla="*/ 2147483647 w 99"/>
                <a:gd name="T5" fmla="*/ 2147483647 h 81"/>
                <a:gd name="T6" fmla="*/ 2147483647 w 99"/>
                <a:gd name="T7" fmla="*/ 2147483647 h 81"/>
                <a:gd name="T8" fmla="*/ 2147483647 w 99"/>
                <a:gd name="T9" fmla="*/ 2147483647 h 81"/>
                <a:gd name="T10" fmla="*/ 2147483647 w 99"/>
                <a:gd name="T11" fmla="*/ 2147483647 h 81"/>
                <a:gd name="T12" fmla="*/ 2147483647 w 99"/>
                <a:gd name="T13" fmla="*/ 2147483647 h 81"/>
                <a:gd name="T14" fmla="*/ 2147483647 w 99"/>
                <a:gd name="T15" fmla="*/ 2147483647 h 81"/>
                <a:gd name="T16" fmla="*/ 2147483647 w 99"/>
                <a:gd name="T17" fmla="*/ 2147483647 h 81"/>
                <a:gd name="T18" fmla="*/ 2147483647 w 99"/>
                <a:gd name="T19" fmla="*/ 2147483647 h 81"/>
                <a:gd name="T20" fmla="*/ 2147483647 w 99"/>
                <a:gd name="T21" fmla="*/ 2147483647 h 81"/>
                <a:gd name="T22" fmla="*/ 2147483647 w 99"/>
                <a:gd name="T23" fmla="*/ 2147483647 h 81"/>
                <a:gd name="T24" fmla="*/ 2147483647 w 99"/>
                <a:gd name="T25" fmla="*/ 2147483647 h 81"/>
                <a:gd name="T26" fmla="*/ 2147483647 w 99"/>
                <a:gd name="T27" fmla="*/ 2147483647 h 81"/>
                <a:gd name="T28" fmla="*/ 2147483647 w 99"/>
                <a:gd name="T29" fmla="*/ 2147483647 h 81"/>
                <a:gd name="T30" fmla="*/ 2147483647 w 99"/>
                <a:gd name="T31" fmla="*/ 2147483647 h 81"/>
                <a:gd name="T32" fmla="*/ 2147483647 w 99"/>
                <a:gd name="T33" fmla="*/ 2147483647 h 81"/>
                <a:gd name="T34" fmla="*/ 2147483647 w 99"/>
                <a:gd name="T35" fmla="*/ 2147483647 h 81"/>
                <a:gd name="T36" fmla="*/ 2147483647 w 99"/>
                <a:gd name="T37" fmla="*/ 2147483647 h 81"/>
                <a:gd name="T38" fmla="*/ 2147483647 w 99"/>
                <a:gd name="T39" fmla="*/ 2147483647 h 81"/>
                <a:gd name="T40" fmla="*/ 2147483647 w 99"/>
                <a:gd name="T41" fmla="*/ 2147483647 h 81"/>
                <a:gd name="T42" fmla="*/ 2147483647 w 99"/>
                <a:gd name="T43" fmla="*/ 2147483647 h 81"/>
                <a:gd name="T44" fmla="*/ 2147483647 w 99"/>
                <a:gd name="T45" fmla="*/ 2147483647 h 81"/>
                <a:gd name="T46" fmla="*/ 2147483647 w 99"/>
                <a:gd name="T47" fmla="*/ 2147483647 h 81"/>
                <a:gd name="T48" fmla="*/ 2147483647 w 99"/>
                <a:gd name="T49" fmla="*/ 2147483647 h 81"/>
                <a:gd name="T50" fmla="*/ 2147483647 w 99"/>
                <a:gd name="T51" fmla="*/ 2147483647 h 81"/>
                <a:gd name="T52" fmla="*/ 0 w 99"/>
                <a:gd name="T53" fmla="*/ 2147483647 h 81"/>
                <a:gd name="T54" fmla="*/ 2147483647 w 99"/>
                <a:gd name="T55" fmla="*/ 2147483647 h 81"/>
                <a:gd name="T56" fmla="*/ 2147483647 w 99"/>
                <a:gd name="T57" fmla="*/ 2147483647 h 81"/>
                <a:gd name="T58" fmla="*/ 2147483647 w 99"/>
                <a:gd name="T59" fmla="*/ 2147483647 h 81"/>
                <a:gd name="T60" fmla="*/ 2147483647 w 99"/>
                <a:gd name="T61" fmla="*/ 2147483647 h 81"/>
                <a:gd name="T62" fmla="*/ 2147483647 w 99"/>
                <a:gd name="T63" fmla="*/ 2147483647 h 81"/>
                <a:gd name="T64" fmla="*/ 2147483647 w 99"/>
                <a:gd name="T65" fmla="*/ 2147483647 h 81"/>
                <a:gd name="T66" fmla="*/ 2147483647 w 99"/>
                <a:gd name="T67" fmla="*/ 2147483647 h 81"/>
                <a:gd name="T68" fmla="*/ 2147483647 w 99"/>
                <a:gd name="T69" fmla="*/ 0 h 81"/>
                <a:gd name="T70" fmla="*/ 2147483647 w 99"/>
                <a:gd name="T71" fmla="*/ 2147483647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
                <a:gd name="T109" fmla="*/ 0 h 81"/>
                <a:gd name="T110" fmla="*/ 99 w 99"/>
                <a:gd name="T111" fmla="*/ 81 h 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 h="81">
                  <a:moveTo>
                    <a:pt x="37" y="4"/>
                  </a:moveTo>
                  <a:lnTo>
                    <a:pt x="43" y="4"/>
                  </a:lnTo>
                  <a:lnTo>
                    <a:pt x="57" y="8"/>
                  </a:lnTo>
                  <a:lnTo>
                    <a:pt x="72" y="18"/>
                  </a:lnTo>
                  <a:lnTo>
                    <a:pt x="81" y="31"/>
                  </a:lnTo>
                  <a:lnTo>
                    <a:pt x="99" y="47"/>
                  </a:lnTo>
                  <a:lnTo>
                    <a:pt x="89" y="50"/>
                  </a:lnTo>
                  <a:lnTo>
                    <a:pt x="83" y="59"/>
                  </a:lnTo>
                  <a:lnTo>
                    <a:pt x="81" y="64"/>
                  </a:lnTo>
                  <a:lnTo>
                    <a:pt x="77" y="81"/>
                  </a:lnTo>
                  <a:lnTo>
                    <a:pt x="64" y="77"/>
                  </a:lnTo>
                  <a:lnTo>
                    <a:pt x="60" y="61"/>
                  </a:lnTo>
                  <a:lnTo>
                    <a:pt x="47" y="67"/>
                  </a:lnTo>
                  <a:lnTo>
                    <a:pt x="33" y="76"/>
                  </a:lnTo>
                  <a:lnTo>
                    <a:pt x="25" y="74"/>
                  </a:lnTo>
                  <a:lnTo>
                    <a:pt x="18" y="66"/>
                  </a:lnTo>
                  <a:lnTo>
                    <a:pt x="13" y="59"/>
                  </a:lnTo>
                  <a:lnTo>
                    <a:pt x="19" y="52"/>
                  </a:lnTo>
                  <a:lnTo>
                    <a:pt x="23" y="58"/>
                  </a:lnTo>
                  <a:lnTo>
                    <a:pt x="41" y="66"/>
                  </a:lnTo>
                  <a:lnTo>
                    <a:pt x="44" y="58"/>
                  </a:lnTo>
                  <a:lnTo>
                    <a:pt x="28" y="46"/>
                  </a:lnTo>
                  <a:lnTo>
                    <a:pt x="22" y="36"/>
                  </a:lnTo>
                  <a:lnTo>
                    <a:pt x="17" y="31"/>
                  </a:lnTo>
                  <a:lnTo>
                    <a:pt x="17" y="25"/>
                  </a:lnTo>
                  <a:lnTo>
                    <a:pt x="10" y="22"/>
                  </a:lnTo>
                  <a:lnTo>
                    <a:pt x="0" y="20"/>
                  </a:lnTo>
                  <a:lnTo>
                    <a:pt x="2" y="12"/>
                  </a:lnTo>
                  <a:lnTo>
                    <a:pt x="4" y="8"/>
                  </a:lnTo>
                  <a:lnTo>
                    <a:pt x="12" y="8"/>
                  </a:lnTo>
                  <a:lnTo>
                    <a:pt x="17" y="11"/>
                  </a:lnTo>
                  <a:lnTo>
                    <a:pt x="30" y="22"/>
                  </a:lnTo>
                  <a:lnTo>
                    <a:pt x="31" y="15"/>
                  </a:lnTo>
                  <a:lnTo>
                    <a:pt x="27" y="6"/>
                  </a:lnTo>
                  <a:lnTo>
                    <a:pt x="30" y="0"/>
                  </a:lnTo>
                  <a:lnTo>
                    <a:pt x="37" y="4"/>
                  </a:lnTo>
                  <a:close/>
                </a:path>
              </a:pathLst>
            </a:custGeom>
            <a:solidFill>
              <a:srgbClr val="94AC9E"/>
            </a:solidFill>
            <a:ln w="9525">
              <a:solidFill>
                <a:srgbClr val="D8E4EC"/>
              </a:solidFill>
              <a:round/>
              <a:headEnd/>
              <a:tailEnd/>
            </a:ln>
          </p:spPr>
          <p:txBody>
            <a:bodyPr wrap="none" anchor="ctr"/>
            <a:lstStyle/>
            <a:p>
              <a:endParaRPr lang="fr-FR"/>
            </a:p>
          </p:txBody>
        </p:sp>
        <p:sp>
          <p:nvSpPr>
            <p:cNvPr id="30931" name="Freeform 209"/>
            <p:cNvSpPr>
              <a:spLocks noChangeAspect="1"/>
            </p:cNvSpPr>
            <p:nvPr/>
          </p:nvSpPr>
          <p:spPr bwMode="blackWhite">
            <a:xfrm>
              <a:off x="5367338" y="3162590"/>
              <a:ext cx="93662" cy="84137"/>
            </a:xfrm>
            <a:custGeom>
              <a:avLst/>
              <a:gdLst>
                <a:gd name="T0" fmla="*/ 0 w 66"/>
                <a:gd name="T1" fmla="*/ 2147483647 h 50"/>
                <a:gd name="T2" fmla="*/ 2147483647 w 66"/>
                <a:gd name="T3" fmla="*/ 2147483647 h 50"/>
                <a:gd name="T4" fmla="*/ 2147483647 w 66"/>
                <a:gd name="T5" fmla="*/ 2147483647 h 50"/>
                <a:gd name="T6" fmla="*/ 2147483647 w 66"/>
                <a:gd name="T7" fmla="*/ 2147483647 h 50"/>
                <a:gd name="T8" fmla="*/ 2147483647 w 66"/>
                <a:gd name="T9" fmla="*/ 2147483647 h 50"/>
                <a:gd name="T10" fmla="*/ 2147483647 w 66"/>
                <a:gd name="T11" fmla="*/ 2147483647 h 50"/>
                <a:gd name="T12" fmla="*/ 2147483647 w 66"/>
                <a:gd name="T13" fmla="*/ 2147483647 h 50"/>
                <a:gd name="T14" fmla="*/ 2147483647 w 66"/>
                <a:gd name="T15" fmla="*/ 2147483647 h 50"/>
                <a:gd name="T16" fmla="*/ 2147483647 w 66"/>
                <a:gd name="T17" fmla="*/ 2147483647 h 50"/>
                <a:gd name="T18" fmla="*/ 2147483647 w 66"/>
                <a:gd name="T19" fmla="*/ 2147483647 h 50"/>
                <a:gd name="T20" fmla="*/ 2147483647 w 66"/>
                <a:gd name="T21" fmla="*/ 2147483647 h 50"/>
                <a:gd name="T22" fmla="*/ 2147483647 w 66"/>
                <a:gd name="T23" fmla="*/ 2147483647 h 50"/>
                <a:gd name="T24" fmla="*/ 2147483647 w 66"/>
                <a:gd name="T25" fmla="*/ 2147483647 h 50"/>
                <a:gd name="T26" fmla="*/ 2147483647 w 66"/>
                <a:gd name="T27" fmla="*/ 2147483647 h 50"/>
                <a:gd name="T28" fmla="*/ 2147483647 w 66"/>
                <a:gd name="T29" fmla="*/ 2147483647 h 50"/>
                <a:gd name="T30" fmla="*/ 2147483647 w 66"/>
                <a:gd name="T31" fmla="*/ 0 h 50"/>
                <a:gd name="T32" fmla="*/ 2147483647 w 66"/>
                <a:gd name="T33" fmla="*/ 2147483647 h 50"/>
                <a:gd name="T34" fmla="*/ 0 w 66"/>
                <a:gd name="T35" fmla="*/ 2147483647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50"/>
                <a:gd name="T56" fmla="*/ 66 w 66"/>
                <a:gd name="T57" fmla="*/ 50 h 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50">
                  <a:moveTo>
                    <a:pt x="0" y="8"/>
                  </a:moveTo>
                  <a:lnTo>
                    <a:pt x="8" y="16"/>
                  </a:lnTo>
                  <a:lnTo>
                    <a:pt x="18" y="28"/>
                  </a:lnTo>
                  <a:lnTo>
                    <a:pt x="33" y="44"/>
                  </a:lnTo>
                  <a:lnTo>
                    <a:pt x="43" y="35"/>
                  </a:lnTo>
                  <a:lnTo>
                    <a:pt x="44" y="42"/>
                  </a:lnTo>
                  <a:lnTo>
                    <a:pt x="51" y="44"/>
                  </a:lnTo>
                  <a:lnTo>
                    <a:pt x="62" y="50"/>
                  </a:lnTo>
                  <a:lnTo>
                    <a:pt x="66" y="42"/>
                  </a:lnTo>
                  <a:lnTo>
                    <a:pt x="50" y="30"/>
                  </a:lnTo>
                  <a:lnTo>
                    <a:pt x="45" y="20"/>
                  </a:lnTo>
                  <a:lnTo>
                    <a:pt x="39" y="15"/>
                  </a:lnTo>
                  <a:lnTo>
                    <a:pt x="39" y="9"/>
                  </a:lnTo>
                  <a:lnTo>
                    <a:pt x="32" y="6"/>
                  </a:lnTo>
                  <a:lnTo>
                    <a:pt x="20" y="3"/>
                  </a:lnTo>
                  <a:lnTo>
                    <a:pt x="12" y="0"/>
                  </a:lnTo>
                  <a:lnTo>
                    <a:pt x="4" y="1"/>
                  </a:lnTo>
                  <a:lnTo>
                    <a:pt x="0" y="8"/>
                  </a:lnTo>
                  <a:close/>
                </a:path>
              </a:pathLst>
            </a:custGeom>
            <a:solidFill>
              <a:srgbClr val="94AC9E"/>
            </a:solidFill>
            <a:ln w="9525">
              <a:solidFill>
                <a:srgbClr val="D8E4EC"/>
              </a:solidFill>
              <a:round/>
              <a:headEnd/>
              <a:tailEnd/>
            </a:ln>
          </p:spPr>
          <p:txBody>
            <a:bodyPr wrap="none" anchor="ctr"/>
            <a:lstStyle/>
            <a:p>
              <a:endParaRPr lang="fr-FR"/>
            </a:p>
          </p:txBody>
        </p:sp>
        <p:sp>
          <p:nvSpPr>
            <p:cNvPr id="30932" name="Freeform 210"/>
            <p:cNvSpPr>
              <a:spLocks noChangeAspect="1"/>
            </p:cNvSpPr>
            <p:nvPr/>
          </p:nvSpPr>
          <p:spPr bwMode="blackWhite">
            <a:xfrm>
              <a:off x="5418138" y="2676815"/>
              <a:ext cx="952500" cy="511175"/>
            </a:xfrm>
            <a:custGeom>
              <a:avLst/>
              <a:gdLst>
                <a:gd name="T0" fmla="*/ 2147483647 w 679"/>
                <a:gd name="T1" fmla="*/ 2147483647 h 293"/>
                <a:gd name="T2" fmla="*/ 2147483647 w 679"/>
                <a:gd name="T3" fmla="*/ 2147483647 h 293"/>
                <a:gd name="T4" fmla="*/ 2147483647 w 679"/>
                <a:gd name="T5" fmla="*/ 2147483647 h 293"/>
                <a:gd name="T6" fmla="*/ 2147483647 w 679"/>
                <a:gd name="T7" fmla="*/ 2147483647 h 293"/>
                <a:gd name="T8" fmla="*/ 2147483647 w 679"/>
                <a:gd name="T9" fmla="*/ 2147483647 h 293"/>
                <a:gd name="T10" fmla="*/ 2147483647 w 679"/>
                <a:gd name="T11" fmla="*/ 2147483647 h 293"/>
                <a:gd name="T12" fmla="*/ 2147483647 w 679"/>
                <a:gd name="T13" fmla="*/ 2147483647 h 293"/>
                <a:gd name="T14" fmla="*/ 2147483647 w 679"/>
                <a:gd name="T15" fmla="*/ 2147483647 h 293"/>
                <a:gd name="T16" fmla="*/ 2147483647 w 679"/>
                <a:gd name="T17" fmla="*/ 2147483647 h 293"/>
                <a:gd name="T18" fmla="*/ 2147483647 w 679"/>
                <a:gd name="T19" fmla="*/ 2147483647 h 293"/>
                <a:gd name="T20" fmla="*/ 2147483647 w 679"/>
                <a:gd name="T21" fmla="*/ 2147483647 h 293"/>
                <a:gd name="T22" fmla="*/ 2147483647 w 679"/>
                <a:gd name="T23" fmla="*/ 2147483647 h 293"/>
                <a:gd name="T24" fmla="*/ 2147483647 w 679"/>
                <a:gd name="T25" fmla="*/ 2147483647 h 293"/>
                <a:gd name="T26" fmla="*/ 2147483647 w 679"/>
                <a:gd name="T27" fmla="*/ 2147483647 h 293"/>
                <a:gd name="T28" fmla="*/ 2147483647 w 679"/>
                <a:gd name="T29" fmla="*/ 2147483647 h 293"/>
                <a:gd name="T30" fmla="*/ 2147483647 w 679"/>
                <a:gd name="T31" fmla="*/ 2147483647 h 293"/>
                <a:gd name="T32" fmla="*/ 2147483647 w 679"/>
                <a:gd name="T33" fmla="*/ 2147483647 h 293"/>
                <a:gd name="T34" fmla="*/ 2147483647 w 679"/>
                <a:gd name="T35" fmla="*/ 2147483647 h 293"/>
                <a:gd name="T36" fmla="*/ 2147483647 w 679"/>
                <a:gd name="T37" fmla="*/ 2147483647 h 293"/>
                <a:gd name="T38" fmla="*/ 2147483647 w 679"/>
                <a:gd name="T39" fmla="*/ 2147483647 h 293"/>
                <a:gd name="T40" fmla="*/ 2147483647 w 679"/>
                <a:gd name="T41" fmla="*/ 2147483647 h 293"/>
                <a:gd name="T42" fmla="*/ 2147483647 w 679"/>
                <a:gd name="T43" fmla="*/ 2147483647 h 293"/>
                <a:gd name="T44" fmla="*/ 0 w 679"/>
                <a:gd name="T45" fmla="*/ 2147483647 h 293"/>
                <a:gd name="T46" fmla="*/ 2147483647 w 679"/>
                <a:gd name="T47" fmla="*/ 2147483647 h 293"/>
                <a:gd name="T48" fmla="*/ 2147483647 w 679"/>
                <a:gd name="T49" fmla="*/ 2147483647 h 293"/>
                <a:gd name="T50" fmla="*/ 2147483647 w 679"/>
                <a:gd name="T51" fmla="*/ 2147483647 h 293"/>
                <a:gd name="T52" fmla="*/ 2147483647 w 679"/>
                <a:gd name="T53" fmla="*/ 2147483647 h 293"/>
                <a:gd name="T54" fmla="*/ 2147483647 w 679"/>
                <a:gd name="T55" fmla="*/ 2147483647 h 293"/>
                <a:gd name="T56" fmla="*/ 2147483647 w 679"/>
                <a:gd name="T57" fmla="*/ 2147483647 h 293"/>
                <a:gd name="T58" fmla="*/ 2147483647 w 679"/>
                <a:gd name="T59" fmla="*/ 2147483647 h 293"/>
                <a:gd name="T60" fmla="*/ 2147483647 w 679"/>
                <a:gd name="T61" fmla="*/ 2147483647 h 293"/>
                <a:gd name="T62" fmla="*/ 2147483647 w 679"/>
                <a:gd name="T63" fmla="*/ 2147483647 h 293"/>
                <a:gd name="T64" fmla="*/ 2147483647 w 679"/>
                <a:gd name="T65" fmla="*/ 2147483647 h 293"/>
                <a:gd name="T66" fmla="*/ 2147483647 w 679"/>
                <a:gd name="T67" fmla="*/ 2147483647 h 293"/>
                <a:gd name="T68" fmla="*/ 2147483647 w 679"/>
                <a:gd name="T69" fmla="*/ 2147483647 h 293"/>
                <a:gd name="T70" fmla="*/ 2147483647 w 679"/>
                <a:gd name="T71" fmla="*/ 2147483647 h 293"/>
                <a:gd name="T72" fmla="*/ 2147483647 w 679"/>
                <a:gd name="T73" fmla="*/ 2147483647 h 293"/>
                <a:gd name="T74" fmla="*/ 2147483647 w 679"/>
                <a:gd name="T75" fmla="*/ 2147483647 h 293"/>
                <a:gd name="T76" fmla="*/ 2147483647 w 679"/>
                <a:gd name="T77" fmla="*/ 2147483647 h 293"/>
                <a:gd name="T78" fmla="*/ 2147483647 w 679"/>
                <a:gd name="T79" fmla="*/ 2147483647 h 293"/>
                <a:gd name="T80" fmla="*/ 2147483647 w 679"/>
                <a:gd name="T81" fmla="*/ 2147483647 h 293"/>
                <a:gd name="T82" fmla="*/ 2147483647 w 679"/>
                <a:gd name="T83" fmla="*/ 2147483647 h 293"/>
                <a:gd name="T84" fmla="*/ 2147483647 w 679"/>
                <a:gd name="T85" fmla="*/ 2147483647 h 293"/>
                <a:gd name="T86" fmla="*/ 2147483647 w 679"/>
                <a:gd name="T87" fmla="*/ 2147483647 h 293"/>
                <a:gd name="T88" fmla="*/ 2147483647 w 679"/>
                <a:gd name="T89" fmla="*/ 2147483647 h 293"/>
                <a:gd name="T90" fmla="*/ 2147483647 w 679"/>
                <a:gd name="T91" fmla="*/ 2147483647 h 293"/>
                <a:gd name="T92" fmla="*/ 2147483647 w 679"/>
                <a:gd name="T93" fmla="*/ 2147483647 h 293"/>
                <a:gd name="T94" fmla="*/ 2147483647 w 679"/>
                <a:gd name="T95" fmla="*/ 2147483647 h 293"/>
                <a:gd name="T96" fmla="*/ 2147483647 w 679"/>
                <a:gd name="T97" fmla="*/ 2147483647 h 293"/>
                <a:gd name="T98" fmla="*/ 2147483647 w 679"/>
                <a:gd name="T99" fmla="*/ 2147483647 h 293"/>
                <a:gd name="T100" fmla="*/ 2147483647 w 679"/>
                <a:gd name="T101" fmla="*/ 2147483647 h 2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9"/>
                <a:gd name="T154" fmla="*/ 0 h 293"/>
                <a:gd name="T155" fmla="*/ 679 w 679"/>
                <a:gd name="T156" fmla="*/ 293 h 29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9" h="293">
                  <a:moveTo>
                    <a:pt x="663" y="150"/>
                  </a:moveTo>
                  <a:lnTo>
                    <a:pt x="679" y="144"/>
                  </a:lnTo>
                  <a:lnTo>
                    <a:pt x="645" y="121"/>
                  </a:lnTo>
                  <a:lnTo>
                    <a:pt x="623" y="130"/>
                  </a:lnTo>
                  <a:lnTo>
                    <a:pt x="592" y="122"/>
                  </a:lnTo>
                  <a:lnTo>
                    <a:pt x="578" y="114"/>
                  </a:lnTo>
                  <a:lnTo>
                    <a:pt x="564" y="114"/>
                  </a:lnTo>
                  <a:lnTo>
                    <a:pt x="556" y="100"/>
                  </a:lnTo>
                  <a:lnTo>
                    <a:pt x="553" y="90"/>
                  </a:lnTo>
                  <a:lnTo>
                    <a:pt x="541" y="90"/>
                  </a:lnTo>
                  <a:lnTo>
                    <a:pt x="530" y="90"/>
                  </a:lnTo>
                  <a:lnTo>
                    <a:pt x="520" y="95"/>
                  </a:lnTo>
                  <a:lnTo>
                    <a:pt x="504" y="79"/>
                  </a:lnTo>
                  <a:lnTo>
                    <a:pt x="497" y="82"/>
                  </a:lnTo>
                  <a:lnTo>
                    <a:pt x="490" y="84"/>
                  </a:lnTo>
                  <a:lnTo>
                    <a:pt x="480" y="88"/>
                  </a:lnTo>
                  <a:lnTo>
                    <a:pt x="465" y="76"/>
                  </a:lnTo>
                  <a:lnTo>
                    <a:pt x="432" y="49"/>
                  </a:lnTo>
                  <a:lnTo>
                    <a:pt x="406" y="33"/>
                  </a:lnTo>
                  <a:lnTo>
                    <a:pt x="390" y="18"/>
                  </a:lnTo>
                  <a:lnTo>
                    <a:pt x="363" y="36"/>
                  </a:lnTo>
                  <a:lnTo>
                    <a:pt x="358" y="24"/>
                  </a:lnTo>
                  <a:lnTo>
                    <a:pt x="318" y="21"/>
                  </a:lnTo>
                  <a:lnTo>
                    <a:pt x="314" y="21"/>
                  </a:lnTo>
                  <a:lnTo>
                    <a:pt x="296" y="0"/>
                  </a:lnTo>
                  <a:lnTo>
                    <a:pt x="277" y="3"/>
                  </a:lnTo>
                  <a:lnTo>
                    <a:pt x="265" y="12"/>
                  </a:lnTo>
                  <a:lnTo>
                    <a:pt x="240" y="17"/>
                  </a:lnTo>
                  <a:lnTo>
                    <a:pt x="233" y="12"/>
                  </a:lnTo>
                  <a:lnTo>
                    <a:pt x="218" y="25"/>
                  </a:lnTo>
                  <a:lnTo>
                    <a:pt x="209" y="24"/>
                  </a:lnTo>
                  <a:lnTo>
                    <a:pt x="174" y="26"/>
                  </a:lnTo>
                  <a:lnTo>
                    <a:pt x="166" y="25"/>
                  </a:lnTo>
                  <a:lnTo>
                    <a:pt x="162" y="27"/>
                  </a:lnTo>
                  <a:lnTo>
                    <a:pt x="177" y="44"/>
                  </a:lnTo>
                  <a:lnTo>
                    <a:pt x="166" y="58"/>
                  </a:lnTo>
                  <a:lnTo>
                    <a:pt x="169" y="69"/>
                  </a:lnTo>
                  <a:lnTo>
                    <a:pt x="169" y="75"/>
                  </a:lnTo>
                  <a:lnTo>
                    <a:pt x="187" y="75"/>
                  </a:lnTo>
                  <a:lnTo>
                    <a:pt x="192" y="84"/>
                  </a:lnTo>
                  <a:lnTo>
                    <a:pt x="192" y="95"/>
                  </a:lnTo>
                  <a:lnTo>
                    <a:pt x="187" y="97"/>
                  </a:lnTo>
                  <a:lnTo>
                    <a:pt x="179" y="90"/>
                  </a:lnTo>
                  <a:lnTo>
                    <a:pt x="172" y="95"/>
                  </a:lnTo>
                  <a:lnTo>
                    <a:pt x="166" y="99"/>
                  </a:lnTo>
                  <a:lnTo>
                    <a:pt x="153" y="90"/>
                  </a:lnTo>
                  <a:lnTo>
                    <a:pt x="150" y="83"/>
                  </a:lnTo>
                  <a:lnTo>
                    <a:pt x="137" y="87"/>
                  </a:lnTo>
                  <a:lnTo>
                    <a:pt x="137" y="89"/>
                  </a:lnTo>
                  <a:lnTo>
                    <a:pt x="129" y="83"/>
                  </a:lnTo>
                  <a:lnTo>
                    <a:pt x="117" y="90"/>
                  </a:lnTo>
                  <a:lnTo>
                    <a:pt x="103" y="95"/>
                  </a:lnTo>
                  <a:lnTo>
                    <a:pt x="97" y="90"/>
                  </a:lnTo>
                  <a:lnTo>
                    <a:pt x="93" y="83"/>
                  </a:lnTo>
                  <a:lnTo>
                    <a:pt x="74" y="82"/>
                  </a:lnTo>
                  <a:lnTo>
                    <a:pt x="43" y="79"/>
                  </a:lnTo>
                  <a:lnTo>
                    <a:pt x="35" y="82"/>
                  </a:lnTo>
                  <a:lnTo>
                    <a:pt x="33" y="87"/>
                  </a:lnTo>
                  <a:lnTo>
                    <a:pt x="28" y="84"/>
                  </a:lnTo>
                  <a:lnTo>
                    <a:pt x="23" y="94"/>
                  </a:lnTo>
                  <a:lnTo>
                    <a:pt x="19" y="100"/>
                  </a:lnTo>
                  <a:lnTo>
                    <a:pt x="19" y="103"/>
                  </a:lnTo>
                  <a:lnTo>
                    <a:pt x="22" y="109"/>
                  </a:lnTo>
                  <a:lnTo>
                    <a:pt x="16" y="111"/>
                  </a:lnTo>
                  <a:lnTo>
                    <a:pt x="11" y="100"/>
                  </a:lnTo>
                  <a:lnTo>
                    <a:pt x="3" y="101"/>
                  </a:lnTo>
                  <a:lnTo>
                    <a:pt x="0" y="117"/>
                  </a:lnTo>
                  <a:lnTo>
                    <a:pt x="0" y="127"/>
                  </a:lnTo>
                  <a:lnTo>
                    <a:pt x="0" y="134"/>
                  </a:lnTo>
                  <a:lnTo>
                    <a:pt x="5" y="142"/>
                  </a:lnTo>
                  <a:lnTo>
                    <a:pt x="9" y="147"/>
                  </a:lnTo>
                  <a:lnTo>
                    <a:pt x="9" y="156"/>
                  </a:lnTo>
                  <a:lnTo>
                    <a:pt x="16" y="155"/>
                  </a:lnTo>
                  <a:lnTo>
                    <a:pt x="26" y="149"/>
                  </a:lnTo>
                  <a:lnTo>
                    <a:pt x="31" y="155"/>
                  </a:lnTo>
                  <a:lnTo>
                    <a:pt x="37" y="164"/>
                  </a:lnTo>
                  <a:lnTo>
                    <a:pt x="44" y="172"/>
                  </a:lnTo>
                  <a:lnTo>
                    <a:pt x="51" y="188"/>
                  </a:lnTo>
                  <a:lnTo>
                    <a:pt x="65" y="183"/>
                  </a:lnTo>
                  <a:lnTo>
                    <a:pt x="88" y="180"/>
                  </a:lnTo>
                  <a:lnTo>
                    <a:pt x="124" y="176"/>
                  </a:lnTo>
                  <a:lnTo>
                    <a:pt x="132" y="186"/>
                  </a:lnTo>
                  <a:lnTo>
                    <a:pt x="133" y="206"/>
                  </a:lnTo>
                  <a:lnTo>
                    <a:pt x="117" y="210"/>
                  </a:lnTo>
                  <a:lnTo>
                    <a:pt x="103" y="214"/>
                  </a:lnTo>
                  <a:lnTo>
                    <a:pt x="104" y="227"/>
                  </a:lnTo>
                  <a:lnTo>
                    <a:pt x="81" y="227"/>
                  </a:lnTo>
                  <a:lnTo>
                    <a:pt x="103" y="257"/>
                  </a:lnTo>
                  <a:lnTo>
                    <a:pt x="111" y="259"/>
                  </a:lnTo>
                  <a:lnTo>
                    <a:pt x="122" y="261"/>
                  </a:lnTo>
                  <a:lnTo>
                    <a:pt x="126" y="273"/>
                  </a:lnTo>
                  <a:lnTo>
                    <a:pt x="132" y="268"/>
                  </a:lnTo>
                  <a:lnTo>
                    <a:pt x="150" y="266"/>
                  </a:lnTo>
                  <a:lnTo>
                    <a:pt x="159" y="271"/>
                  </a:lnTo>
                  <a:lnTo>
                    <a:pt x="166" y="276"/>
                  </a:lnTo>
                  <a:lnTo>
                    <a:pt x="172" y="271"/>
                  </a:lnTo>
                  <a:lnTo>
                    <a:pt x="184" y="272"/>
                  </a:lnTo>
                  <a:lnTo>
                    <a:pt x="163" y="207"/>
                  </a:lnTo>
                  <a:lnTo>
                    <a:pt x="172" y="204"/>
                  </a:lnTo>
                  <a:lnTo>
                    <a:pt x="199" y="190"/>
                  </a:lnTo>
                  <a:lnTo>
                    <a:pt x="204" y="189"/>
                  </a:lnTo>
                  <a:lnTo>
                    <a:pt x="200" y="183"/>
                  </a:lnTo>
                  <a:lnTo>
                    <a:pt x="206" y="186"/>
                  </a:lnTo>
                  <a:lnTo>
                    <a:pt x="206" y="180"/>
                  </a:lnTo>
                  <a:lnTo>
                    <a:pt x="209" y="176"/>
                  </a:lnTo>
                  <a:lnTo>
                    <a:pt x="211" y="177"/>
                  </a:lnTo>
                  <a:lnTo>
                    <a:pt x="217" y="177"/>
                  </a:lnTo>
                  <a:lnTo>
                    <a:pt x="224" y="181"/>
                  </a:lnTo>
                  <a:lnTo>
                    <a:pt x="232" y="173"/>
                  </a:lnTo>
                  <a:lnTo>
                    <a:pt x="236" y="176"/>
                  </a:lnTo>
                  <a:lnTo>
                    <a:pt x="231" y="186"/>
                  </a:lnTo>
                  <a:lnTo>
                    <a:pt x="235" y="202"/>
                  </a:lnTo>
                  <a:lnTo>
                    <a:pt x="249" y="211"/>
                  </a:lnTo>
                  <a:lnTo>
                    <a:pt x="249" y="214"/>
                  </a:lnTo>
                  <a:lnTo>
                    <a:pt x="244" y="221"/>
                  </a:lnTo>
                  <a:lnTo>
                    <a:pt x="246" y="225"/>
                  </a:lnTo>
                  <a:lnTo>
                    <a:pt x="264" y="231"/>
                  </a:lnTo>
                  <a:lnTo>
                    <a:pt x="269" y="241"/>
                  </a:lnTo>
                  <a:lnTo>
                    <a:pt x="286" y="235"/>
                  </a:lnTo>
                  <a:lnTo>
                    <a:pt x="304" y="231"/>
                  </a:lnTo>
                  <a:lnTo>
                    <a:pt x="318" y="260"/>
                  </a:lnTo>
                  <a:lnTo>
                    <a:pt x="324" y="274"/>
                  </a:lnTo>
                  <a:lnTo>
                    <a:pt x="319" y="277"/>
                  </a:lnTo>
                  <a:lnTo>
                    <a:pt x="316" y="281"/>
                  </a:lnTo>
                  <a:lnTo>
                    <a:pt x="331" y="286"/>
                  </a:lnTo>
                  <a:lnTo>
                    <a:pt x="335" y="293"/>
                  </a:lnTo>
                  <a:lnTo>
                    <a:pt x="354" y="286"/>
                  </a:lnTo>
                  <a:lnTo>
                    <a:pt x="361" y="293"/>
                  </a:lnTo>
                  <a:lnTo>
                    <a:pt x="375" y="285"/>
                  </a:lnTo>
                  <a:lnTo>
                    <a:pt x="384" y="284"/>
                  </a:lnTo>
                  <a:lnTo>
                    <a:pt x="396" y="286"/>
                  </a:lnTo>
                  <a:lnTo>
                    <a:pt x="421" y="286"/>
                  </a:lnTo>
                  <a:lnTo>
                    <a:pt x="415" y="280"/>
                  </a:lnTo>
                  <a:lnTo>
                    <a:pt x="415" y="272"/>
                  </a:lnTo>
                  <a:lnTo>
                    <a:pt x="419" y="267"/>
                  </a:lnTo>
                  <a:lnTo>
                    <a:pt x="419" y="261"/>
                  </a:lnTo>
                  <a:lnTo>
                    <a:pt x="411" y="258"/>
                  </a:lnTo>
                  <a:lnTo>
                    <a:pt x="426" y="257"/>
                  </a:lnTo>
                  <a:lnTo>
                    <a:pt x="441" y="258"/>
                  </a:lnTo>
                  <a:lnTo>
                    <a:pt x="444" y="261"/>
                  </a:lnTo>
                  <a:lnTo>
                    <a:pt x="456" y="260"/>
                  </a:lnTo>
                  <a:lnTo>
                    <a:pt x="447" y="247"/>
                  </a:lnTo>
                  <a:lnTo>
                    <a:pt x="456" y="246"/>
                  </a:lnTo>
                  <a:lnTo>
                    <a:pt x="495" y="251"/>
                  </a:lnTo>
                  <a:lnTo>
                    <a:pt x="528" y="253"/>
                  </a:lnTo>
                  <a:lnTo>
                    <a:pt x="553" y="265"/>
                  </a:lnTo>
                  <a:lnTo>
                    <a:pt x="564" y="265"/>
                  </a:lnTo>
                  <a:lnTo>
                    <a:pt x="568" y="276"/>
                  </a:lnTo>
                  <a:lnTo>
                    <a:pt x="578" y="251"/>
                  </a:lnTo>
                  <a:lnTo>
                    <a:pt x="564" y="224"/>
                  </a:lnTo>
                  <a:lnTo>
                    <a:pt x="604" y="213"/>
                  </a:lnTo>
                  <a:lnTo>
                    <a:pt x="609" y="198"/>
                  </a:lnTo>
                  <a:lnTo>
                    <a:pt x="616" y="176"/>
                  </a:lnTo>
                  <a:lnTo>
                    <a:pt x="657" y="177"/>
                  </a:lnTo>
                  <a:lnTo>
                    <a:pt x="663" y="150"/>
                  </a:lnTo>
                  <a:close/>
                </a:path>
              </a:pathLst>
            </a:custGeom>
            <a:solidFill>
              <a:srgbClr val="94AC9E"/>
            </a:solidFill>
            <a:ln w="9525">
              <a:solidFill>
                <a:srgbClr val="D8E4EC"/>
              </a:solidFill>
              <a:round/>
              <a:headEnd/>
              <a:tailEnd/>
            </a:ln>
          </p:spPr>
          <p:txBody>
            <a:bodyPr wrap="none" anchor="ctr"/>
            <a:lstStyle/>
            <a:p>
              <a:endParaRPr lang="fr-FR"/>
            </a:p>
          </p:txBody>
        </p:sp>
        <p:sp>
          <p:nvSpPr>
            <p:cNvPr id="30933" name="Freeform 211"/>
            <p:cNvSpPr>
              <a:spLocks noChangeAspect="1"/>
            </p:cNvSpPr>
            <p:nvPr/>
          </p:nvSpPr>
          <p:spPr bwMode="blackWhite">
            <a:xfrm>
              <a:off x="5646738" y="3007015"/>
              <a:ext cx="417512" cy="315912"/>
            </a:xfrm>
            <a:custGeom>
              <a:avLst/>
              <a:gdLst>
                <a:gd name="T0" fmla="*/ 2147483647 w 297"/>
                <a:gd name="T1" fmla="*/ 2147483647 h 181"/>
                <a:gd name="T2" fmla="*/ 2147483647 w 297"/>
                <a:gd name="T3" fmla="*/ 2147483647 h 181"/>
                <a:gd name="T4" fmla="*/ 2147483647 w 297"/>
                <a:gd name="T5" fmla="*/ 2147483647 h 181"/>
                <a:gd name="T6" fmla="*/ 2147483647 w 297"/>
                <a:gd name="T7" fmla="*/ 2147483647 h 181"/>
                <a:gd name="T8" fmla="*/ 2147483647 w 297"/>
                <a:gd name="T9" fmla="*/ 2147483647 h 181"/>
                <a:gd name="T10" fmla="*/ 2147483647 w 297"/>
                <a:gd name="T11" fmla="*/ 2147483647 h 181"/>
                <a:gd name="T12" fmla="*/ 2147483647 w 297"/>
                <a:gd name="T13" fmla="*/ 2147483647 h 181"/>
                <a:gd name="T14" fmla="*/ 2147483647 w 297"/>
                <a:gd name="T15" fmla="*/ 2147483647 h 181"/>
                <a:gd name="T16" fmla="*/ 2147483647 w 297"/>
                <a:gd name="T17" fmla="*/ 2147483647 h 181"/>
                <a:gd name="T18" fmla="*/ 2147483647 w 297"/>
                <a:gd name="T19" fmla="*/ 2147483647 h 181"/>
                <a:gd name="T20" fmla="*/ 2147483647 w 297"/>
                <a:gd name="T21" fmla="*/ 2147483647 h 181"/>
                <a:gd name="T22" fmla="*/ 2147483647 w 297"/>
                <a:gd name="T23" fmla="*/ 2147483647 h 181"/>
                <a:gd name="T24" fmla="*/ 2147483647 w 297"/>
                <a:gd name="T25" fmla="*/ 2147483647 h 181"/>
                <a:gd name="T26" fmla="*/ 2147483647 w 297"/>
                <a:gd name="T27" fmla="*/ 2147483647 h 181"/>
                <a:gd name="T28" fmla="*/ 2147483647 w 297"/>
                <a:gd name="T29" fmla="*/ 2147483647 h 181"/>
                <a:gd name="T30" fmla="*/ 2147483647 w 297"/>
                <a:gd name="T31" fmla="*/ 2147483647 h 181"/>
                <a:gd name="T32" fmla="*/ 2147483647 w 297"/>
                <a:gd name="T33" fmla="*/ 2147483647 h 181"/>
                <a:gd name="T34" fmla="*/ 2147483647 w 297"/>
                <a:gd name="T35" fmla="*/ 2147483647 h 181"/>
                <a:gd name="T36" fmla="*/ 2147483647 w 297"/>
                <a:gd name="T37" fmla="*/ 2147483647 h 181"/>
                <a:gd name="T38" fmla="*/ 2147483647 w 297"/>
                <a:gd name="T39" fmla="*/ 2147483647 h 181"/>
                <a:gd name="T40" fmla="*/ 2147483647 w 297"/>
                <a:gd name="T41" fmla="*/ 2147483647 h 181"/>
                <a:gd name="T42" fmla="*/ 2147483647 w 297"/>
                <a:gd name="T43" fmla="*/ 2147483647 h 181"/>
                <a:gd name="T44" fmla="*/ 2147483647 w 297"/>
                <a:gd name="T45" fmla="*/ 2147483647 h 181"/>
                <a:gd name="T46" fmla="*/ 2147483647 w 297"/>
                <a:gd name="T47" fmla="*/ 2147483647 h 181"/>
                <a:gd name="T48" fmla="*/ 2147483647 w 297"/>
                <a:gd name="T49" fmla="*/ 2147483647 h 181"/>
                <a:gd name="T50" fmla="*/ 2147483647 w 297"/>
                <a:gd name="T51" fmla="*/ 2147483647 h 181"/>
                <a:gd name="T52" fmla="*/ 2147483647 w 297"/>
                <a:gd name="T53" fmla="*/ 2147483647 h 181"/>
                <a:gd name="T54" fmla="*/ 2147483647 w 297"/>
                <a:gd name="T55" fmla="*/ 2147483647 h 181"/>
                <a:gd name="T56" fmla="*/ 2147483647 w 297"/>
                <a:gd name="T57" fmla="*/ 2147483647 h 181"/>
                <a:gd name="T58" fmla="*/ 2147483647 w 297"/>
                <a:gd name="T59" fmla="*/ 2147483647 h 181"/>
                <a:gd name="T60" fmla="*/ 2147483647 w 297"/>
                <a:gd name="T61" fmla="*/ 2147483647 h 181"/>
                <a:gd name="T62" fmla="*/ 2147483647 w 297"/>
                <a:gd name="T63" fmla="*/ 2147483647 h 181"/>
                <a:gd name="T64" fmla="*/ 2147483647 w 297"/>
                <a:gd name="T65" fmla="*/ 2147483647 h 181"/>
                <a:gd name="T66" fmla="*/ 2147483647 w 297"/>
                <a:gd name="T67" fmla="*/ 0 h 181"/>
                <a:gd name="T68" fmla="*/ 2147483647 w 297"/>
                <a:gd name="T69" fmla="*/ 2147483647 h 1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7"/>
                <a:gd name="T106" fmla="*/ 0 h 181"/>
                <a:gd name="T107" fmla="*/ 297 w 297"/>
                <a:gd name="T108" fmla="*/ 181 h 18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7" h="181">
                  <a:moveTo>
                    <a:pt x="21" y="83"/>
                  </a:moveTo>
                  <a:lnTo>
                    <a:pt x="28" y="82"/>
                  </a:lnTo>
                  <a:lnTo>
                    <a:pt x="31" y="75"/>
                  </a:lnTo>
                  <a:lnTo>
                    <a:pt x="34" y="68"/>
                  </a:lnTo>
                  <a:lnTo>
                    <a:pt x="43" y="71"/>
                  </a:lnTo>
                  <a:lnTo>
                    <a:pt x="41" y="62"/>
                  </a:lnTo>
                  <a:lnTo>
                    <a:pt x="48" y="58"/>
                  </a:lnTo>
                  <a:lnTo>
                    <a:pt x="53" y="64"/>
                  </a:lnTo>
                  <a:lnTo>
                    <a:pt x="61" y="64"/>
                  </a:lnTo>
                  <a:lnTo>
                    <a:pt x="68" y="69"/>
                  </a:lnTo>
                  <a:lnTo>
                    <a:pt x="72" y="71"/>
                  </a:lnTo>
                  <a:lnTo>
                    <a:pt x="72" y="72"/>
                  </a:lnTo>
                  <a:lnTo>
                    <a:pt x="72" y="79"/>
                  </a:lnTo>
                  <a:lnTo>
                    <a:pt x="81" y="82"/>
                  </a:lnTo>
                  <a:lnTo>
                    <a:pt x="81" y="89"/>
                  </a:lnTo>
                  <a:lnTo>
                    <a:pt x="88" y="102"/>
                  </a:lnTo>
                  <a:lnTo>
                    <a:pt x="96" y="104"/>
                  </a:lnTo>
                  <a:lnTo>
                    <a:pt x="99" y="100"/>
                  </a:lnTo>
                  <a:lnTo>
                    <a:pt x="109" y="95"/>
                  </a:lnTo>
                  <a:lnTo>
                    <a:pt x="116" y="102"/>
                  </a:lnTo>
                  <a:lnTo>
                    <a:pt x="124" y="113"/>
                  </a:lnTo>
                  <a:lnTo>
                    <a:pt x="139" y="127"/>
                  </a:lnTo>
                  <a:lnTo>
                    <a:pt x="164" y="132"/>
                  </a:lnTo>
                  <a:lnTo>
                    <a:pt x="164" y="141"/>
                  </a:lnTo>
                  <a:lnTo>
                    <a:pt x="180" y="147"/>
                  </a:lnTo>
                  <a:lnTo>
                    <a:pt x="187" y="156"/>
                  </a:lnTo>
                  <a:lnTo>
                    <a:pt x="182" y="180"/>
                  </a:lnTo>
                  <a:lnTo>
                    <a:pt x="197" y="181"/>
                  </a:lnTo>
                  <a:lnTo>
                    <a:pt x="206" y="168"/>
                  </a:lnTo>
                  <a:lnTo>
                    <a:pt x="213" y="161"/>
                  </a:lnTo>
                  <a:lnTo>
                    <a:pt x="216" y="154"/>
                  </a:lnTo>
                  <a:lnTo>
                    <a:pt x="214" y="142"/>
                  </a:lnTo>
                  <a:lnTo>
                    <a:pt x="202" y="138"/>
                  </a:lnTo>
                  <a:lnTo>
                    <a:pt x="205" y="116"/>
                  </a:lnTo>
                  <a:lnTo>
                    <a:pt x="216" y="107"/>
                  </a:lnTo>
                  <a:lnTo>
                    <a:pt x="224" y="110"/>
                  </a:lnTo>
                  <a:lnTo>
                    <a:pt x="247" y="105"/>
                  </a:lnTo>
                  <a:lnTo>
                    <a:pt x="250" y="115"/>
                  </a:lnTo>
                  <a:lnTo>
                    <a:pt x="262" y="114"/>
                  </a:lnTo>
                  <a:lnTo>
                    <a:pt x="290" y="113"/>
                  </a:lnTo>
                  <a:lnTo>
                    <a:pt x="297" y="102"/>
                  </a:lnTo>
                  <a:lnTo>
                    <a:pt x="290" y="96"/>
                  </a:lnTo>
                  <a:lnTo>
                    <a:pt x="273" y="96"/>
                  </a:lnTo>
                  <a:lnTo>
                    <a:pt x="242" y="96"/>
                  </a:lnTo>
                  <a:lnTo>
                    <a:pt x="229" y="96"/>
                  </a:lnTo>
                  <a:lnTo>
                    <a:pt x="218" y="94"/>
                  </a:lnTo>
                  <a:lnTo>
                    <a:pt x="198" y="104"/>
                  </a:lnTo>
                  <a:lnTo>
                    <a:pt x="196" y="102"/>
                  </a:lnTo>
                  <a:lnTo>
                    <a:pt x="191" y="97"/>
                  </a:lnTo>
                  <a:lnTo>
                    <a:pt x="181" y="100"/>
                  </a:lnTo>
                  <a:lnTo>
                    <a:pt x="172" y="104"/>
                  </a:lnTo>
                  <a:lnTo>
                    <a:pt x="170" y="102"/>
                  </a:lnTo>
                  <a:lnTo>
                    <a:pt x="168" y="97"/>
                  </a:lnTo>
                  <a:lnTo>
                    <a:pt x="156" y="94"/>
                  </a:lnTo>
                  <a:lnTo>
                    <a:pt x="153" y="92"/>
                  </a:lnTo>
                  <a:lnTo>
                    <a:pt x="155" y="88"/>
                  </a:lnTo>
                  <a:lnTo>
                    <a:pt x="161" y="85"/>
                  </a:lnTo>
                  <a:lnTo>
                    <a:pt x="153" y="68"/>
                  </a:lnTo>
                  <a:lnTo>
                    <a:pt x="141" y="42"/>
                  </a:lnTo>
                  <a:lnTo>
                    <a:pt x="106" y="50"/>
                  </a:lnTo>
                  <a:lnTo>
                    <a:pt x="99" y="42"/>
                  </a:lnTo>
                  <a:lnTo>
                    <a:pt x="83" y="36"/>
                  </a:lnTo>
                  <a:lnTo>
                    <a:pt x="69" y="45"/>
                  </a:lnTo>
                  <a:lnTo>
                    <a:pt x="54" y="43"/>
                  </a:lnTo>
                  <a:lnTo>
                    <a:pt x="38" y="32"/>
                  </a:lnTo>
                  <a:lnTo>
                    <a:pt x="35" y="19"/>
                  </a:lnTo>
                  <a:lnTo>
                    <a:pt x="37" y="10"/>
                  </a:lnTo>
                  <a:lnTo>
                    <a:pt x="36" y="0"/>
                  </a:lnTo>
                  <a:lnTo>
                    <a:pt x="0" y="19"/>
                  </a:lnTo>
                  <a:lnTo>
                    <a:pt x="21" y="83"/>
                  </a:lnTo>
                  <a:close/>
                </a:path>
              </a:pathLst>
            </a:custGeom>
            <a:solidFill>
              <a:srgbClr val="94AC9E"/>
            </a:solidFill>
            <a:ln w="9525">
              <a:solidFill>
                <a:srgbClr val="D8E4EC"/>
              </a:solidFill>
              <a:round/>
              <a:headEnd/>
              <a:tailEnd/>
            </a:ln>
          </p:spPr>
          <p:txBody>
            <a:bodyPr wrap="none" anchor="ctr"/>
            <a:lstStyle/>
            <a:p>
              <a:endParaRPr lang="fr-FR"/>
            </a:p>
          </p:txBody>
        </p:sp>
        <p:sp>
          <p:nvSpPr>
            <p:cNvPr id="30934" name="Freeform 212"/>
            <p:cNvSpPr>
              <a:spLocks noChangeAspect="1"/>
            </p:cNvSpPr>
            <p:nvPr/>
          </p:nvSpPr>
          <p:spPr bwMode="blackWhite">
            <a:xfrm>
              <a:off x="5595938" y="3111790"/>
              <a:ext cx="319087" cy="274637"/>
            </a:xfrm>
            <a:custGeom>
              <a:avLst/>
              <a:gdLst>
                <a:gd name="T0" fmla="*/ 0 w 226"/>
                <a:gd name="T1" fmla="*/ 2147483647 h 159"/>
                <a:gd name="T2" fmla="*/ 2147483647 w 226"/>
                <a:gd name="T3" fmla="*/ 2147483647 h 159"/>
                <a:gd name="T4" fmla="*/ 2147483647 w 226"/>
                <a:gd name="T5" fmla="*/ 2147483647 h 159"/>
                <a:gd name="T6" fmla="*/ 2147483647 w 226"/>
                <a:gd name="T7" fmla="*/ 2147483647 h 159"/>
                <a:gd name="T8" fmla="*/ 2147483647 w 226"/>
                <a:gd name="T9" fmla="*/ 2147483647 h 159"/>
                <a:gd name="T10" fmla="*/ 2147483647 w 226"/>
                <a:gd name="T11" fmla="*/ 2147483647 h 159"/>
                <a:gd name="T12" fmla="*/ 0 w 226"/>
                <a:gd name="T13" fmla="*/ 2147483647 h 159"/>
                <a:gd name="T14" fmla="*/ 2147483647 w 226"/>
                <a:gd name="T15" fmla="*/ 2147483647 h 159"/>
                <a:gd name="T16" fmla="*/ 2147483647 w 226"/>
                <a:gd name="T17" fmla="*/ 2147483647 h 159"/>
                <a:gd name="T18" fmla="*/ 2147483647 w 226"/>
                <a:gd name="T19" fmla="*/ 2147483647 h 159"/>
                <a:gd name="T20" fmla="*/ 2147483647 w 226"/>
                <a:gd name="T21" fmla="*/ 2147483647 h 159"/>
                <a:gd name="T22" fmla="*/ 2147483647 w 226"/>
                <a:gd name="T23" fmla="*/ 2147483647 h 159"/>
                <a:gd name="T24" fmla="*/ 2147483647 w 226"/>
                <a:gd name="T25" fmla="*/ 2147483647 h 159"/>
                <a:gd name="T26" fmla="*/ 2147483647 w 226"/>
                <a:gd name="T27" fmla="*/ 2147483647 h 159"/>
                <a:gd name="T28" fmla="*/ 2147483647 w 226"/>
                <a:gd name="T29" fmla="*/ 2147483647 h 159"/>
                <a:gd name="T30" fmla="*/ 2147483647 w 226"/>
                <a:gd name="T31" fmla="*/ 2147483647 h 159"/>
                <a:gd name="T32" fmla="*/ 2147483647 w 226"/>
                <a:gd name="T33" fmla="*/ 2147483647 h 159"/>
                <a:gd name="T34" fmla="*/ 2147483647 w 226"/>
                <a:gd name="T35" fmla="*/ 2147483647 h 159"/>
                <a:gd name="T36" fmla="*/ 2147483647 w 226"/>
                <a:gd name="T37" fmla="*/ 2147483647 h 159"/>
                <a:gd name="T38" fmla="*/ 2147483647 w 226"/>
                <a:gd name="T39" fmla="*/ 2147483647 h 159"/>
                <a:gd name="T40" fmla="*/ 2147483647 w 226"/>
                <a:gd name="T41" fmla="*/ 2147483647 h 159"/>
                <a:gd name="T42" fmla="*/ 2147483647 w 226"/>
                <a:gd name="T43" fmla="*/ 2147483647 h 159"/>
                <a:gd name="T44" fmla="*/ 2147483647 w 226"/>
                <a:gd name="T45" fmla="*/ 2147483647 h 159"/>
                <a:gd name="T46" fmla="*/ 2147483647 w 226"/>
                <a:gd name="T47" fmla="*/ 2147483647 h 159"/>
                <a:gd name="T48" fmla="*/ 2147483647 w 226"/>
                <a:gd name="T49" fmla="*/ 2147483647 h 159"/>
                <a:gd name="T50" fmla="*/ 2147483647 w 226"/>
                <a:gd name="T51" fmla="*/ 2147483647 h 159"/>
                <a:gd name="T52" fmla="*/ 2147483647 w 226"/>
                <a:gd name="T53" fmla="*/ 2147483647 h 159"/>
                <a:gd name="T54" fmla="*/ 2147483647 w 226"/>
                <a:gd name="T55" fmla="*/ 2147483647 h 159"/>
                <a:gd name="T56" fmla="*/ 2147483647 w 226"/>
                <a:gd name="T57" fmla="*/ 2147483647 h 159"/>
                <a:gd name="T58" fmla="*/ 2147483647 w 226"/>
                <a:gd name="T59" fmla="*/ 2147483647 h 159"/>
                <a:gd name="T60" fmla="*/ 2147483647 w 226"/>
                <a:gd name="T61" fmla="*/ 2147483647 h 159"/>
                <a:gd name="T62" fmla="*/ 2147483647 w 226"/>
                <a:gd name="T63" fmla="*/ 2147483647 h 159"/>
                <a:gd name="T64" fmla="*/ 2147483647 w 226"/>
                <a:gd name="T65" fmla="*/ 2147483647 h 159"/>
                <a:gd name="T66" fmla="*/ 2147483647 w 226"/>
                <a:gd name="T67" fmla="*/ 2147483647 h 159"/>
                <a:gd name="T68" fmla="*/ 2147483647 w 226"/>
                <a:gd name="T69" fmla="*/ 2147483647 h 159"/>
                <a:gd name="T70" fmla="*/ 2147483647 w 226"/>
                <a:gd name="T71" fmla="*/ 2147483647 h 159"/>
                <a:gd name="T72" fmla="*/ 2147483647 w 226"/>
                <a:gd name="T73" fmla="*/ 2147483647 h 159"/>
                <a:gd name="T74" fmla="*/ 2147483647 w 226"/>
                <a:gd name="T75" fmla="*/ 2147483647 h 159"/>
                <a:gd name="T76" fmla="*/ 2147483647 w 226"/>
                <a:gd name="T77" fmla="*/ 2147483647 h 159"/>
                <a:gd name="T78" fmla="*/ 2147483647 w 226"/>
                <a:gd name="T79" fmla="*/ 0 h 159"/>
                <a:gd name="T80" fmla="*/ 2147483647 w 226"/>
                <a:gd name="T81" fmla="*/ 2147483647 h 159"/>
                <a:gd name="T82" fmla="*/ 2147483647 w 226"/>
                <a:gd name="T83" fmla="*/ 2147483647 h 159"/>
                <a:gd name="T84" fmla="*/ 2147483647 w 226"/>
                <a:gd name="T85" fmla="*/ 2147483647 h 159"/>
                <a:gd name="T86" fmla="*/ 2147483647 w 226"/>
                <a:gd name="T87" fmla="*/ 2147483647 h 159"/>
                <a:gd name="T88" fmla="*/ 2147483647 w 226"/>
                <a:gd name="T89" fmla="*/ 2147483647 h 159"/>
                <a:gd name="T90" fmla="*/ 2147483647 w 226"/>
                <a:gd name="T91" fmla="*/ 2147483647 h 159"/>
                <a:gd name="T92" fmla="*/ 2147483647 w 226"/>
                <a:gd name="T93" fmla="*/ 2147483647 h 159"/>
                <a:gd name="T94" fmla="*/ 2147483647 w 226"/>
                <a:gd name="T95" fmla="*/ 2147483647 h 159"/>
                <a:gd name="T96" fmla="*/ 2147483647 w 226"/>
                <a:gd name="T97" fmla="*/ 2147483647 h 159"/>
                <a:gd name="T98" fmla="*/ 2147483647 w 226"/>
                <a:gd name="T99" fmla="*/ 2147483647 h 159"/>
                <a:gd name="T100" fmla="*/ 0 w 226"/>
                <a:gd name="T101" fmla="*/ 2147483647 h 1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6"/>
                <a:gd name="T154" fmla="*/ 0 h 159"/>
                <a:gd name="T155" fmla="*/ 226 w 226"/>
                <a:gd name="T156" fmla="*/ 159 h 1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6" h="159">
                  <a:moveTo>
                    <a:pt x="0" y="24"/>
                  </a:moveTo>
                  <a:lnTo>
                    <a:pt x="1" y="44"/>
                  </a:lnTo>
                  <a:lnTo>
                    <a:pt x="14" y="31"/>
                  </a:lnTo>
                  <a:lnTo>
                    <a:pt x="31" y="47"/>
                  </a:lnTo>
                  <a:lnTo>
                    <a:pt x="23" y="58"/>
                  </a:lnTo>
                  <a:lnTo>
                    <a:pt x="3" y="48"/>
                  </a:lnTo>
                  <a:lnTo>
                    <a:pt x="0" y="62"/>
                  </a:lnTo>
                  <a:lnTo>
                    <a:pt x="3" y="70"/>
                  </a:lnTo>
                  <a:lnTo>
                    <a:pt x="14" y="72"/>
                  </a:lnTo>
                  <a:lnTo>
                    <a:pt x="8" y="81"/>
                  </a:lnTo>
                  <a:lnTo>
                    <a:pt x="18" y="88"/>
                  </a:lnTo>
                  <a:lnTo>
                    <a:pt x="18" y="116"/>
                  </a:lnTo>
                  <a:lnTo>
                    <a:pt x="49" y="108"/>
                  </a:lnTo>
                  <a:lnTo>
                    <a:pt x="66" y="99"/>
                  </a:lnTo>
                  <a:lnTo>
                    <a:pt x="107" y="117"/>
                  </a:lnTo>
                  <a:lnTo>
                    <a:pt x="131" y="129"/>
                  </a:lnTo>
                  <a:lnTo>
                    <a:pt x="136" y="135"/>
                  </a:lnTo>
                  <a:lnTo>
                    <a:pt x="140" y="149"/>
                  </a:lnTo>
                  <a:lnTo>
                    <a:pt x="162" y="159"/>
                  </a:lnTo>
                  <a:lnTo>
                    <a:pt x="197" y="121"/>
                  </a:lnTo>
                  <a:lnTo>
                    <a:pt x="220" y="121"/>
                  </a:lnTo>
                  <a:lnTo>
                    <a:pt x="224" y="106"/>
                  </a:lnTo>
                  <a:lnTo>
                    <a:pt x="226" y="99"/>
                  </a:lnTo>
                  <a:lnTo>
                    <a:pt x="219" y="88"/>
                  </a:lnTo>
                  <a:lnTo>
                    <a:pt x="202" y="82"/>
                  </a:lnTo>
                  <a:lnTo>
                    <a:pt x="201" y="74"/>
                  </a:lnTo>
                  <a:lnTo>
                    <a:pt x="177" y="69"/>
                  </a:lnTo>
                  <a:lnTo>
                    <a:pt x="162" y="55"/>
                  </a:lnTo>
                  <a:lnTo>
                    <a:pt x="157" y="46"/>
                  </a:lnTo>
                  <a:lnTo>
                    <a:pt x="147" y="37"/>
                  </a:lnTo>
                  <a:lnTo>
                    <a:pt x="139" y="42"/>
                  </a:lnTo>
                  <a:lnTo>
                    <a:pt x="134" y="46"/>
                  </a:lnTo>
                  <a:lnTo>
                    <a:pt x="126" y="44"/>
                  </a:lnTo>
                  <a:lnTo>
                    <a:pt x="119" y="31"/>
                  </a:lnTo>
                  <a:lnTo>
                    <a:pt x="119" y="24"/>
                  </a:lnTo>
                  <a:lnTo>
                    <a:pt x="110" y="21"/>
                  </a:lnTo>
                  <a:lnTo>
                    <a:pt x="109" y="13"/>
                  </a:lnTo>
                  <a:lnTo>
                    <a:pt x="99" y="6"/>
                  </a:lnTo>
                  <a:lnTo>
                    <a:pt x="91" y="6"/>
                  </a:lnTo>
                  <a:lnTo>
                    <a:pt x="86" y="0"/>
                  </a:lnTo>
                  <a:lnTo>
                    <a:pt x="79" y="4"/>
                  </a:lnTo>
                  <a:lnTo>
                    <a:pt x="82" y="13"/>
                  </a:lnTo>
                  <a:lnTo>
                    <a:pt x="78" y="11"/>
                  </a:lnTo>
                  <a:lnTo>
                    <a:pt x="72" y="10"/>
                  </a:lnTo>
                  <a:lnTo>
                    <a:pt x="66" y="24"/>
                  </a:lnTo>
                  <a:lnTo>
                    <a:pt x="58" y="25"/>
                  </a:lnTo>
                  <a:lnTo>
                    <a:pt x="49" y="23"/>
                  </a:lnTo>
                  <a:lnTo>
                    <a:pt x="41" y="29"/>
                  </a:lnTo>
                  <a:lnTo>
                    <a:pt x="34" y="24"/>
                  </a:lnTo>
                  <a:lnTo>
                    <a:pt x="25" y="18"/>
                  </a:lnTo>
                  <a:lnTo>
                    <a:pt x="0" y="24"/>
                  </a:lnTo>
                  <a:close/>
                </a:path>
              </a:pathLst>
            </a:custGeom>
            <a:solidFill>
              <a:srgbClr val="94AC9E"/>
            </a:solidFill>
            <a:ln w="9525">
              <a:solidFill>
                <a:srgbClr val="D8E4EC"/>
              </a:solidFill>
              <a:round/>
              <a:headEnd/>
              <a:tailEnd/>
            </a:ln>
          </p:spPr>
          <p:txBody>
            <a:bodyPr wrap="none" anchor="ctr"/>
            <a:lstStyle/>
            <a:p>
              <a:endParaRPr lang="fr-FR"/>
            </a:p>
          </p:txBody>
        </p:sp>
        <p:sp>
          <p:nvSpPr>
            <p:cNvPr id="30935" name="Freeform 213"/>
            <p:cNvSpPr>
              <a:spLocks noChangeAspect="1"/>
            </p:cNvSpPr>
            <p:nvPr/>
          </p:nvSpPr>
          <p:spPr bwMode="blackWhite">
            <a:xfrm>
              <a:off x="5951538" y="3105440"/>
              <a:ext cx="263525" cy="141287"/>
            </a:xfrm>
            <a:custGeom>
              <a:avLst/>
              <a:gdLst>
                <a:gd name="T0" fmla="*/ 2147483647 w 188"/>
                <a:gd name="T1" fmla="*/ 2147483647 h 81"/>
                <a:gd name="T2" fmla="*/ 2147483647 w 188"/>
                <a:gd name="T3" fmla="*/ 2147483647 h 81"/>
                <a:gd name="T4" fmla="*/ 2147483647 w 188"/>
                <a:gd name="T5" fmla="*/ 2147483647 h 81"/>
                <a:gd name="T6" fmla="*/ 0 w 188"/>
                <a:gd name="T7" fmla="*/ 2147483647 h 81"/>
                <a:gd name="T8" fmla="*/ 2147483647 w 188"/>
                <a:gd name="T9" fmla="*/ 2147483647 h 81"/>
                <a:gd name="T10" fmla="*/ 2147483647 w 188"/>
                <a:gd name="T11" fmla="*/ 2147483647 h 81"/>
                <a:gd name="T12" fmla="*/ 2147483647 w 188"/>
                <a:gd name="T13" fmla="*/ 2147483647 h 81"/>
                <a:gd name="T14" fmla="*/ 2147483647 w 188"/>
                <a:gd name="T15" fmla="*/ 2147483647 h 81"/>
                <a:gd name="T16" fmla="*/ 2147483647 w 188"/>
                <a:gd name="T17" fmla="*/ 2147483647 h 81"/>
                <a:gd name="T18" fmla="*/ 2147483647 w 188"/>
                <a:gd name="T19" fmla="*/ 2147483647 h 81"/>
                <a:gd name="T20" fmla="*/ 2147483647 w 188"/>
                <a:gd name="T21" fmla="*/ 2147483647 h 81"/>
                <a:gd name="T22" fmla="*/ 2147483647 w 188"/>
                <a:gd name="T23" fmla="*/ 2147483647 h 81"/>
                <a:gd name="T24" fmla="*/ 2147483647 w 188"/>
                <a:gd name="T25" fmla="*/ 2147483647 h 81"/>
                <a:gd name="T26" fmla="*/ 2147483647 w 188"/>
                <a:gd name="T27" fmla="*/ 2147483647 h 81"/>
                <a:gd name="T28" fmla="*/ 2147483647 w 188"/>
                <a:gd name="T29" fmla="*/ 2147483647 h 81"/>
                <a:gd name="T30" fmla="*/ 2147483647 w 188"/>
                <a:gd name="T31" fmla="*/ 2147483647 h 81"/>
                <a:gd name="T32" fmla="*/ 2147483647 w 188"/>
                <a:gd name="T33" fmla="*/ 2147483647 h 81"/>
                <a:gd name="T34" fmla="*/ 2147483647 w 188"/>
                <a:gd name="T35" fmla="*/ 2147483647 h 81"/>
                <a:gd name="T36" fmla="*/ 2147483647 w 188"/>
                <a:gd name="T37" fmla="*/ 2147483647 h 81"/>
                <a:gd name="T38" fmla="*/ 2147483647 w 188"/>
                <a:gd name="T39" fmla="*/ 2147483647 h 81"/>
                <a:gd name="T40" fmla="*/ 2147483647 w 188"/>
                <a:gd name="T41" fmla="*/ 2147483647 h 81"/>
                <a:gd name="T42" fmla="*/ 2147483647 w 188"/>
                <a:gd name="T43" fmla="*/ 0 h 81"/>
                <a:gd name="T44" fmla="*/ 2147483647 w 188"/>
                <a:gd name="T45" fmla="*/ 2147483647 h 81"/>
                <a:gd name="T46" fmla="*/ 2147483647 w 188"/>
                <a:gd name="T47" fmla="*/ 2147483647 h 81"/>
                <a:gd name="T48" fmla="*/ 2147483647 w 188"/>
                <a:gd name="T49" fmla="*/ 2147483647 h 81"/>
                <a:gd name="T50" fmla="*/ 2147483647 w 188"/>
                <a:gd name="T51" fmla="*/ 2147483647 h 81"/>
                <a:gd name="T52" fmla="*/ 2147483647 w 188"/>
                <a:gd name="T53" fmla="*/ 2147483647 h 81"/>
                <a:gd name="T54" fmla="*/ 2147483647 w 188"/>
                <a:gd name="T55" fmla="*/ 2147483647 h 81"/>
                <a:gd name="T56" fmla="*/ 2147483647 w 188"/>
                <a:gd name="T57" fmla="*/ 2147483647 h 81"/>
                <a:gd name="T58" fmla="*/ 2147483647 w 188"/>
                <a:gd name="T59" fmla="*/ 2147483647 h 81"/>
                <a:gd name="T60" fmla="*/ 2147483647 w 188"/>
                <a:gd name="T61" fmla="*/ 2147483647 h 81"/>
                <a:gd name="T62" fmla="*/ 2147483647 w 188"/>
                <a:gd name="T63" fmla="*/ 2147483647 h 81"/>
                <a:gd name="T64" fmla="*/ 2147483647 w 188"/>
                <a:gd name="T65" fmla="*/ 2147483647 h 81"/>
                <a:gd name="T66" fmla="*/ 2147483647 w 188"/>
                <a:gd name="T67" fmla="*/ 2147483647 h 81"/>
                <a:gd name="T68" fmla="*/ 2147483647 w 188"/>
                <a:gd name="T69" fmla="*/ 2147483647 h 81"/>
                <a:gd name="T70" fmla="*/ 2147483647 w 188"/>
                <a:gd name="T71" fmla="*/ 2147483647 h 81"/>
                <a:gd name="T72" fmla="*/ 2147483647 w 188"/>
                <a:gd name="T73" fmla="*/ 2147483647 h 81"/>
                <a:gd name="T74" fmla="*/ 2147483647 w 188"/>
                <a:gd name="T75" fmla="*/ 2147483647 h 81"/>
                <a:gd name="T76" fmla="*/ 2147483647 w 188"/>
                <a:gd name="T77" fmla="*/ 2147483647 h 81"/>
                <a:gd name="T78" fmla="*/ 2147483647 w 188"/>
                <a:gd name="T79" fmla="*/ 2147483647 h 81"/>
                <a:gd name="T80" fmla="*/ 2147483647 w 188"/>
                <a:gd name="T81" fmla="*/ 2147483647 h 81"/>
                <a:gd name="T82" fmla="*/ 2147483647 w 188"/>
                <a:gd name="T83" fmla="*/ 2147483647 h 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8"/>
                <a:gd name="T127" fmla="*/ 0 h 81"/>
                <a:gd name="T128" fmla="*/ 188 w 188"/>
                <a:gd name="T129" fmla="*/ 81 h 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8" h="81">
                  <a:moveTo>
                    <a:pt x="47" y="57"/>
                  </a:moveTo>
                  <a:lnTo>
                    <a:pt x="34" y="57"/>
                  </a:lnTo>
                  <a:lnTo>
                    <a:pt x="6" y="60"/>
                  </a:lnTo>
                  <a:lnTo>
                    <a:pt x="0" y="70"/>
                  </a:lnTo>
                  <a:lnTo>
                    <a:pt x="6" y="73"/>
                  </a:lnTo>
                  <a:lnTo>
                    <a:pt x="12" y="76"/>
                  </a:lnTo>
                  <a:lnTo>
                    <a:pt x="50" y="75"/>
                  </a:lnTo>
                  <a:lnTo>
                    <a:pt x="75" y="75"/>
                  </a:lnTo>
                  <a:lnTo>
                    <a:pt x="86" y="81"/>
                  </a:lnTo>
                  <a:lnTo>
                    <a:pt x="91" y="71"/>
                  </a:lnTo>
                  <a:lnTo>
                    <a:pt x="102" y="70"/>
                  </a:lnTo>
                  <a:lnTo>
                    <a:pt x="117" y="66"/>
                  </a:lnTo>
                  <a:lnTo>
                    <a:pt x="130" y="63"/>
                  </a:lnTo>
                  <a:lnTo>
                    <a:pt x="155" y="50"/>
                  </a:lnTo>
                  <a:lnTo>
                    <a:pt x="180" y="37"/>
                  </a:lnTo>
                  <a:lnTo>
                    <a:pt x="188" y="30"/>
                  </a:lnTo>
                  <a:lnTo>
                    <a:pt x="185" y="19"/>
                  </a:lnTo>
                  <a:lnTo>
                    <a:pt x="174" y="19"/>
                  </a:lnTo>
                  <a:lnTo>
                    <a:pt x="162" y="12"/>
                  </a:lnTo>
                  <a:lnTo>
                    <a:pt x="148" y="7"/>
                  </a:lnTo>
                  <a:lnTo>
                    <a:pt x="116" y="5"/>
                  </a:lnTo>
                  <a:lnTo>
                    <a:pt x="77" y="0"/>
                  </a:lnTo>
                  <a:lnTo>
                    <a:pt x="70" y="1"/>
                  </a:lnTo>
                  <a:lnTo>
                    <a:pt x="72" y="7"/>
                  </a:lnTo>
                  <a:lnTo>
                    <a:pt x="77" y="14"/>
                  </a:lnTo>
                  <a:lnTo>
                    <a:pt x="65" y="15"/>
                  </a:lnTo>
                  <a:lnTo>
                    <a:pt x="62" y="12"/>
                  </a:lnTo>
                  <a:lnTo>
                    <a:pt x="49" y="11"/>
                  </a:lnTo>
                  <a:lnTo>
                    <a:pt x="32" y="12"/>
                  </a:lnTo>
                  <a:lnTo>
                    <a:pt x="40" y="15"/>
                  </a:lnTo>
                  <a:lnTo>
                    <a:pt x="40" y="21"/>
                  </a:lnTo>
                  <a:lnTo>
                    <a:pt x="36" y="26"/>
                  </a:lnTo>
                  <a:lnTo>
                    <a:pt x="36" y="34"/>
                  </a:lnTo>
                  <a:lnTo>
                    <a:pt x="42" y="40"/>
                  </a:lnTo>
                  <a:lnTo>
                    <a:pt x="65" y="40"/>
                  </a:lnTo>
                  <a:lnTo>
                    <a:pt x="73" y="39"/>
                  </a:lnTo>
                  <a:lnTo>
                    <a:pt x="81" y="47"/>
                  </a:lnTo>
                  <a:lnTo>
                    <a:pt x="72" y="56"/>
                  </a:lnTo>
                  <a:lnTo>
                    <a:pt x="64" y="56"/>
                  </a:lnTo>
                  <a:lnTo>
                    <a:pt x="57" y="56"/>
                  </a:lnTo>
                  <a:lnTo>
                    <a:pt x="52" y="56"/>
                  </a:lnTo>
                  <a:lnTo>
                    <a:pt x="47" y="57"/>
                  </a:lnTo>
                  <a:close/>
                </a:path>
              </a:pathLst>
            </a:custGeom>
            <a:solidFill>
              <a:srgbClr val="94AC9E"/>
            </a:solidFill>
            <a:ln w="9525">
              <a:solidFill>
                <a:srgbClr val="D8E4EC"/>
              </a:solidFill>
              <a:round/>
              <a:headEnd/>
              <a:tailEnd/>
            </a:ln>
          </p:spPr>
          <p:txBody>
            <a:bodyPr wrap="none" anchor="ctr"/>
            <a:lstStyle/>
            <a:p>
              <a:endParaRPr lang="fr-FR"/>
            </a:p>
          </p:txBody>
        </p:sp>
        <p:sp>
          <p:nvSpPr>
            <p:cNvPr id="30936" name="Freeform 214"/>
            <p:cNvSpPr>
              <a:spLocks noChangeAspect="1"/>
            </p:cNvSpPr>
            <p:nvPr/>
          </p:nvSpPr>
          <p:spPr bwMode="blackWhite">
            <a:xfrm>
              <a:off x="5926138" y="3187990"/>
              <a:ext cx="166687" cy="147637"/>
            </a:xfrm>
            <a:custGeom>
              <a:avLst/>
              <a:gdLst>
                <a:gd name="T0" fmla="*/ 0 w 121"/>
                <a:gd name="T1" fmla="*/ 2147483647 h 84"/>
                <a:gd name="T2" fmla="*/ 2147483647 w 121"/>
                <a:gd name="T3" fmla="*/ 2147483647 h 84"/>
                <a:gd name="T4" fmla="*/ 2147483647 w 121"/>
                <a:gd name="T5" fmla="*/ 2147483647 h 84"/>
                <a:gd name="T6" fmla="*/ 2147483647 w 121"/>
                <a:gd name="T7" fmla="*/ 2147483647 h 84"/>
                <a:gd name="T8" fmla="*/ 2147483647 w 121"/>
                <a:gd name="T9" fmla="*/ 2147483647 h 84"/>
                <a:gd name="T10" fmla="*/ 2147483647 w 121"/>
                <a:gd name="T11" fmla="*/ 2147483647 h 84"/>
                <a:gd name="T12" fmla="*/ 2147483647 w 121"/>
                <a:gd name="T13" fmla="*/ 2147483647 h 84"/>
                <a:gd name="T14" fmla="*/ 2147483647 w 121"/>
                <a:gd name="T15" fmla="*/ 2147483647 h 84"/>
                <a:gd name="T16" fmla="*/ 2147483647 w 121"/>
                <a:gd name="T17" fmla="*/ 2147483647 h 84"/>
                <a:gd name="T18" fmla="*/ 2147483647 w 121"/>
                <a:gd name="T19" fmla="*/ 2147483647 h 84"/>
                <a:gd name="T20" fmla="*/ 2147483647 w 121"/>
                <a:gd name="T21" fmla="*/ 2147483647 h 84"/>
                <a:gd name="T22" fmla="*/ 2147483647 w 121"/>
                <a:gd name="T23" fmla="*/ 2147483647 h 84"/>
                <a:gd name="T24" fmla="*/ 2147483647 w 121"/>
                <a:gd name="T25" fmla="*/ 2147483647 h 84"/>
                <a:gd name="T26" fmla="*/ 2147483647 w 121"/>
                <a:gd name="T27" fmla="*/ 2147483647 h 84"/>
                <a:gd name="T28" fmla="*/ 2147483647 w 121"/>
                <a:gd name="T29" fmla="*/ 2147483647 h 84"/>
                <a:gd name="T30" fmla="*/ 2147483647 w 121"/>
                <a:gd name="T31" fmla="*/ 2147483647 h 84"/>
                <a:gd name="T32" fmla="*/ 2147483647 w 121"/>
                <a:gd name="T33" fmla="*/ 2147483647 h 84"/>
                <a:gd name="T34" fmla="*/ 2147483647 w 121"/>
                <a:gd name="T35" fmla="*/ 2147483647 h 84"/>
                <a:gd name="T36" fmla="*/ 2147483647 w 121"/>
                <a:gd name="T37" fmla="*/ 2147483647 h 84"/>
                <a:gd name="T38" fmla="*/ 2147483647 w 121"/>
                <a:gd name="T39" fmla="*/ 2147483647 h 84"/>
                <a:gd name="T40" fmla="*/ 2147483647 w 121"/>
                <a:gd name="T41" fmla="*/ 2147483647 h 84"/>
                <a:gd name="T42" fmla="*/ 2147483647 w 121"/>
                <a:gd name="T43" fmla="*/ 2147483647 h 84"/>
                <a:gd name="T44" fmla="*/ 2147483647 w 121"/>
                <a:gd name="T45" fmla="*/ 2147483647 h 84"/>
                <a:gd name="T46" fmla="*/ 2147483647 w 121"/>
                <a:gd name="T47" fmla="*/ 2147483647 h 84"/>
                <a:gd name="T48" fmla="*/ 2147483647 w 121"/>
                <a:gd name="T49" fmla="*/ 0 h 84"/>
                <a:gd name="T50" fmla="*/ 2147483647 w 121"/>
                <a:gd name="T51" fmla="*/ 2147483647 h 84"/>
                <a:gd name="T52" fmla="*/ 2147483647 w 121"/>
                <a:gd name="T53" fmla="*/ 2147483647 h 84"/>
                <a:gd name="T54" fmla="*/ 2147483647 w 121"/>
                <a:gd name="T55" fmla="*/ 2147483647 h 84"/>
                <a:gd name="T56" fmla="*/ 2147483647 w 121"/>
                <a:gd name="T57" fmla="*/ 2147483647 h 84"/>
                <a:gd name="T58" fmla="*/ 2147483647 w 121"/>
                <a:gd name="T59" fmla="*/ 2147483647 h 84"/>
                <a:gd name="T60" fmla="*/ 2147483647 w 121"/>
                <a:gd name="T61" fmla="*/ 2147483647 h 84"/>
                <a:gd name="T62" fmla="*/ 2147483647 w 121"/>
                <a:gd name="T63" fmla="*/ 2147483647 h 84"/>
                <a:gd name="T64" fmla="*/ 2147483647 w 121"/>
                <a:gd name="T65" fmla="*/ 2147483647 h 84"/>
                <a:gd name="T66" fmla="*/ 2147483647 w 121"/>
                <a:gd name="T67" fmla="*/ 2147483647 h 84"/>
                <a:gd name="T68" fmla="*/ 2147483647 w 121"/>
                <a:gd name="T69" fmla="*/ 2147483647 h 84"/>
                <a:gd name="T70" fmla="*/ 2147483647 w 121"/>
                <a:gd name="T71" fmla="*/ 2147483647 h 84"/>
                <a:gd name="T72" fmla="*/ 0 w 121"/>
                <a:gd name="T73" fmla="*/ 2147483647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1"/>
                <a:gd name="T112" fmla="*/ 0 h 84"/>
                <a:gd name="T113" fmla="*/ 121 w 121"/>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1" h="84">
                  <a:moveTo>
                    <a:pt x="0" y="71"/>
                  </a:moveTo>
                  <a:lnTo>
                    <a:pt x="2" y="75"/>
                  </a:lnTo>
                  <a:lnTo>
                    <a:pt x="10" y="76"/>
                  </a:lnTo>
                  <a:lnTo>
                    <a:pt x="31" y="77"/>
                  </a:lnTo>
                  <a:lnTo>
                    <a:pt x="57" y="51"/>
                  </a:lnTo>
                  <a:lnTo>
                    <a:pt x="63" y="68"/>
                  </a:lnTo>
                  <a:lnTo>
                    <a:pt x="70" y="84"/>
                  </a:lnTo>
                  <a:lnTo>
                    <a:pt x="86" y="77"/>
                  </a:lnTo>
                  <a:lnTo>
                    <a:pt x="103" y="70"/>
                  </a:lnTo>
                  <a:lnTo>
                    <a:pt x="119" y="76"/>
                  </a:lnTo>
                  <a:lnTo>
                    <a:pt x="121" y="52"/>
                  </a:lnTo>
                  <a:lnTo>
                    <a:pt x="108" y="47"/>
                  </a:lnTo>
                  <a:lnTo>
                    <a:pt x="102" y="48"/>
                  </a:lnTo>
                  <a:lnTo>
                    <a:pt x="106" y="32"/>
                  </a:lnTo>
                  <a:lnTo>
                    <a:pt x="93" y="29"/>
                  </a:lnTo>
                  <a:lnTo>
                    <a:pt x="81" y="27"/>
                  </a:lnTo>
                  <a:lnTo>
                    <a:pt x="63" y="27"/>
                  </a:lnTo>
                  <a:lnTo>
                    <a:pt x="51" y="27"/>
                  </a:lnTo>
                  <a:lnTo>
                    <a:pt x="34" y="27"/>
                  </a:lnTo>
                  <a:lnTo>
                    <a:pt x="21" y="25"/>
                  </a:lnTo>
                  <a:lnTo>
                    <a:pt x="18" y="23"/>
                  </a:lnTo>
                  <a:lnTo>
                    <a:pt x="22" y="16"/>
                  </a:lnTo>
                  <a:lnTo>
                    <a:pt x="27" y="12"/>
                  </a:lnTo>
                  <a:lnTo>
                    <a:pt x="50" y="9"/>
                  </a:lnTo>
                  <a:lnTo>
                    <a:pt x="49" y="0"/>
                  </a:lnTo>
                  <a:lnTo>
                    <a:pt x="30" y="4"/>
                  </a:lnTo>
                  <a:lnTo>
                    <a:pt x="16" y="3"/>
                  </a:lnTo>
                  <a:lnTo>
                    <a:pt x="7" y="11"/>
                  </a:lnTo>
                  <a:lnTo>
                    <a:pt x="3" y="27"/>
                  </a:lnTo>
                  <a:lnTo>
                    <a:pt x="4" y="31"/>
                  </a:lnTo>
                  <a:lnTo>
                    <a:pt x="3" y="33"/>
                  </a:lnTo>
                  <a:lnTo>
                    <a:pt x="14" y="36"/>
                  </a:lnTo>
                  <a:lnTo>
                    <a:pt x="19" y="45"/>
                  </a:lnTo>
                  <a:lnTo>
                    <a:pt x="16" y="56"/>
                  </a:lnTo>
                  <a:lnTo>
                    <a:pt x="13" y="58"/>
                  </a:lnTo>
                  <a:lnTo>
                    <a:pt x="9" y="62"/>
                  </a:lnTo>
                  <a:lnTo>
                    <a:pt x="0" y="71"/>
                  </a:lnTo>
                  <a:close/>
                </a:path>
              </a:pathLst>
            </a:custGeom>
            <a:solidFill>
              <a:srgbClr val="94AC9E"/>
            </a:solidFill>
            <a:ln w="9525">
              <a:solidFill>
                <a:srgbClr val="D8E4EC"/>
              </a:solidFill>
              <a:round/>
              <a:headEnd/>
              <a:tailEnd/>
            </a:ln>
          </p:spPr>
          <p:txBody>
            <a:bodyPr wrap="none" anchor="ctr"/>
            <a:lstStyle/>
            <a:p>
              <a:endParaRPr lang="fr-FR"/>
            </a:p>
          </p:txBody>
        </p:sp>
        <p:sp>
          <p:nvSpPr>
            <p:cNvPr id="30937" name="Freeform 215"/>
            <p:cNvSpPr>
              <a:spLocks noChangeAspect="1"/>
            </p:cNvSpPr>
            <p:nvPr/>
          </p:nvSpPr>
          <p:spPr bwMode="blackWhite">
            <a:xfrm>
              <a:off x="4200525" y="3327690"/>
              <a:ext cx="461963" cy="552450"/>
            </a:xfrm>
            <a:custGeom>
              <a:avLst/>
              <a:gdLst>
                <a:gd name="T0" fmla="*/ 0 w 330"/>
                <a:gd name="T1" fmla="*/ 2147483647 h 315"/>
                <a:gd name="T2" fmla="*/ 2147483647 w 330"/>
                <a:gd name="T3" fmla="*/ 2147483647 h 315"/>
                <a:gd name="T4" fmla="*/ 2147483647 w 330"/>
                <a:gd name="T5" fmla="*/ 2147483647 h 315"/>
                <a:gd name="T6" fmla="*/ 2147483647 w 330"/>
                <a:gd name="T7" fmla="*/ 2147483647 h 315"/>
                <a:gd name="T8" fmla="*/ 2147483647 w 330"/>
                <a:gd name="T9" fmla="*/ 2147483647 h 315"/>
                <a:gd name="T10" fmla="*/ 2147483647 w 330"/>
                <a:gd name="T11" fmla="*/ 2147483647 h 315"/>
                <a:gd name="T12" fmla="*/ 2147483647 w 330"/>
                <a:gd name="T13" fmla="*/ 2147483647 h 315"/>
                <a:gd name="T14" fmla="*/ 2147483647 w 330"/>
                <a:gd name="T15" fmla="*/ 2147483647 h 315"/>
                <a:gd name="T16" fmla="*/ 2147483647 w 330"/>
                <a:gd name="T17" fmla="*/ 2147483647 h 315"/>
                <a:gd name="T18" fmla="*/ 2147483647 w 330"/>
                <a:gd name="T19" fmla="*/ 2147483647 h 315"/>
                <a:gd name="T20" fmla="*/ 2147483647 w 330"/>
                <a:gd name="T21" fmla="*/ 2147483647 h 315"/>
                <a:gd name="T22" fmla="*/ 2147483647 w 330"/>
                <a:gd name="T23" fmla="*/ 2147483647 h 315"/>
                <a:gd name="T24" fmla="*/ 2147483647 w 330"/>
                <a:gd name="T25" fmla="*/ 2147483647 h 315"/>
                <a:gd name="T26" fmla="*/ 2147483647 w 330"/>
                <a:gd name="T27" fmla="*/ 0 h 315"/>
                <a:gd name="T28" fmla="*/ 2147483647 w 330"/>
                <a:gd name="T29" fmla="*/ 2147483647 h 315"/>
                <a:gd name="T30" fmla="*/ 2147483647 w 330"/>
                <a:gd name="T31" fmla="*/ 2147483647 h 315"/>
                <a:gd name="T32" fmla="*/ 2147483647 w 330"/>
                <a:gd name="T33" fmla="*/ 2147483647 h 315"/>
                <a:gd name="T34" fmla="*/ 2147483647 w 330"/>
                <a:gd name="T35" fmla="*/ 2147483647 h 315"/>
                <a:gd name="T36" fmla="*/ 2147483647 w 330"/>
                <a:gd name="T37" fmla="*/ 2147483647 h 315"/>
                <a:gd name="T38" fmla="*/ 2147483647 w 330"/>
                <a:gd name="T39" fmla="*/ 2147483647 h 315"/>
                <a:gd name="T40" fmla="*/ 2147483647 w 330"/>
                <a:gd name="T41" fmla="*/ 2147483647 h 315"/>
                <a:gd name="T42" fmla="*/ 0 w 330"/>
                <a:gd name="T43" fmla="*/ 2147483647 h 3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0"/>
                <a:gd name="T67" fmla="*/ 0 h 315"/>
                <a:gd name="T68" fmla="*/ 330 w 330"/>
                <a:gd name="T69" fmla="*/ 315 h 3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0" h="315">
                  <a:moveTo>
                    <a:pt x="0" y="168"/>
                  </a:moveTo>
                  <a:lnTo>
                    <a:pt x="2" y="175"/>
                  </a:lnTo>
                  <a:lnTo>
                    <a:pt x="62" y="213"/>
                  </a:lnTo>
                  <a:lnTo>
                    <a:pt x="192" y="301"/>
                  </a:lnTo>
                  <a:lnTo>
                    <a:pt x="194" y="315"/>
                  </a:lnTo>
                  <a:lnTo>
                    <a:pt x="206" y="313"/>
                  </a:lnTo>
                  <a:lnTo>
                    <a:pt x="232" y="306"/>
                  </a:lnTo>
                  <a:lnTo>
                    <a:pt x="330" y="238"/>
                  </a:lnTo>
                  <a:lnTo>
                    <a:pt x="292" y="193"/>
                  </a:lnTo>
                  <a:lnTo>
                    <a:pt x="292" y="121"/>
                  </a:lnTo>
                  <a:lnTo>
                    <a:pt x="288" y="88"/>
                  </a:lnTo>
                  <a:lnTo>
                    <a:pt x="261" y="55"/>
                  </a:lnTo>
                  <a:lnTo>
                    <a:pt x="275" y="43"/>
                  </a:lnTo>
                  <a:lnTo>
                    <a:pt x="281" y="0"/>
                  </a:lnTo>
                  <a:lnTo>
                    <a:pt x="165" y="7"/>
                  </a:lnTo>
                  <a:lnTo>
                    <a:pt x="105" y="34"/>
                  </a:lnTo>
                  <a:lnTo>
                    <a:pt x="120" y="86"/>
                  </a:lnTo>
                  <a:lnTo>
                    <a:pt x="94" y="88"/>
                  </a:lnTo>
                  <a:lnTo>
                    <a:pt x="80" y="94"/>
                  </a:lnTo>
                  <a:lnTo>
                    <a:pt x="83" y="108"/>
                  </a:lnTo>
                  <a:lnTo>
                    <a:pt x="10" y="140"/>
                  </a:lnTo>
                  <a:lnTo>
                    <a:pt x="0" y="168"/>
                  </a:lnTo>
                  <a:close/>
                </a:path>
              </a:pathLst>
            </a:custGeom>
            <a:solidFill>
              <a:srgbClr val="FFFF99"/>
            </a:solidFill>
            <a:ln w="9525">
              <a:solidFill>
                <a:srgbClr val="D8E4EC"/>
              </a:solidFill>
              <a:round/>
              <a:headEnd/>
              <a:tailEnd/>
            </a:ln>
          </p:spPr>
          <p:txBody>
            <a:bodyPr wrap="none" anchor="ctr"/>
            <a:lstStyle/>
            <a:p>
              <a:endParaRPr lang="fr-FR"/>
            </a:p>
          </p:txBody>
        </p:sp>
        <p:sp>
          <p:nvSpPr>
            <p:cNvPr id="30938" name="Freeform 216"/>
            <p:cNvSpPr>
              <a:spLocks noChangeAspect="1"/>
            </p:cNvSpPr>
            <p:nvPr/>
          </p:nvSpPr>
          <p:spPr bwMode="blackWhite">
            <a:xfrm>
              <a:off x="5180013" y="3475327"/>
              <a:ext cx="484187" cy="498475"/>
            </a:xfrm>
            <a:custGeom>
              <a:avLst/>
              <a:gdLst>
                <a:gd name="T0" fmla="*/ 0 w 342"/>
                <a:gd name="T1" fmla="*/ 2147483647 h 286"/>
                <a:gd name="T2" fmla="*/ 2147483647 w 342"/>
                <a:gd name="T3" fmla="*/ 2147483647 h 286"/>
                <a:gd name="T4" fmla="*/ 2147483647 w 342"/>
                <a:gd name="T5" fmla="*/ 2147483647 h 286"/>
                <a:gd name="T6" fmla="*/ 2147483647 w 342"/>
                <a:gd name="T7" fmla="*/ 2147483647 h 286"/>
                <a:gd name="T8" fmla="*/ 2147483647 w 342"/>
                <a:gd name="T9" fmla="*/ 2147483647 h 286"/>
                <a:gd name="T10" fmla="*/ 2147483647 w 342"/>
                <a:gd name="T11" fmla="*/ 2147483647 h 286"/>
                <a:gd name="T12" fmla="*/ 2147483647 w 342"/>
                <a:gd name="T13" fmla="*/ 0 h 286"/>
                <a:gd name="T14" fmla="*/ 2147483647 w 342"/>
                <a:gd name="T15" fmla="*/ 2147483647 h 286"/>
                <a:gd name="T16" fmla="*/ 2147483647 w 342"/>
                <a:gd name="T17" fmla="*/ 2147483647 h 286"/>
                <a:gd name="T18" fmla="*/ 2147483647 w 342"/>
                <a:gd name="T19" fmla="*/ 2147483647 h 286"/>
                <a:gd name="T20" fmla="*/ 2147483647 w 342"/>
                <a:gd name="T21" fmla="*/ 2147483647 h 286"/>
                <a:gd name="T22" fmla="*/ 2147483647 w 342"/>
                <a:gd name="T23" fmla="*/ 2147483647 h 286"/>
                <a:gd name="T24" fmla="*/ 2147483647 w 342"/>
                <a:gd name="T25" fmla="*/ 2147483647 h 286"/>
                <a:gd name="T26" fmla="*/ 2147483647 w 342"/>
                <a:gd name="T27" fmla="*/ 2147483647 h 286"/>
                <a:gd name="T28" fmla="*/ 2147483647 w 342"/>
                <a:gd name="T29" fmla="*/ 2147483647 h 286"/>
                <a:gd name="T30" fmla="*/ 2147483647 w 342"/>
                <a:gd name="T31" fmla="*/ 2147483647 h 286"/>
                <a:gd name="T32" fmla="*/ 2147483647 w 342"/>
                <a:gd name="T33" fmla="*/ 2147483647 h 286"/>
                <a:gd name="T34" fmla="*/ 2147483647 w 342"/>
                <a:gd name="T35" fmla="*/ 2147483647 h 286"/>
                <a:gd name="T36" fmla="*/ 2147483647 w 342"/>
                <a:gd name="T37" fmla="*/ 2147483647 h 286"/>
                <a:gd name="T38" fmla="*/ 2147483647 w 342"/>
                <a:gd name="T39" fmla="*/ 2147483647 h 286"/>
                <a:gd name="T40" fmla="*/ 2147483647 w 342"/>
                <a:gd name="T41" fmla="*/ 2147483647 h 286"/>
                <a:gd name="T42" fmla="*/ 2147483647 w 342"/>
                <a:gd name="T43" fmla="*/ 2147483647 h 286"/>
                <a:gd name="T44" fmla="*/ 2147483647 w 342"/>
                <a:gd name="T45" fmla="*/ 2147483647 h 286"/>
                <a:gd name="T46" fmla="*/ 2147483647 w 342"/>
                <a:gd name="T47" fmla="*/ 2147483647 h 286"/>
                <a:gd name="T48" fmla="*/ 2147483647 w 342"/>
                <a:gd name="T49" fmla="*/ 2147483647 h 286"/>
                <a:gd name="T50" fmla="*/ 2147483647 w 342"/>
                <a:gd name="T51" fmla="*/ 2147483647 h 286"/>
                <a:gd name="T52" fmla="*/ 2147483647 w 342"/>
                <a:gd name="T53" fmla="*/ 2147483647 h 286"/>
                <a:gd name="T54" fmla="*/ 2147483647 w 342"/>
                <a:gd name="T55" fmla="*/ 2147483647 h 286"/>
                <a:gd name="T56" fmla="*/ 0 w 342"/>
                <a:gd name="T57" fmla="*/ 2147483647 h 2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2"/>
                <a:gd name="T88" fmla="*/ 0 h 286"/>
                <a:gd name="T89" fmla="*/ 342 w 342"/>
                <a:gd name="T90" fmla="*/ 286 h 2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2" h="286">
                  <a:moveTo>
                    <a:pt x="0" y="75"/>
                  </a:moveTo>
                  <a:lnTo>
                    <a:pt x="4" y="50"/>
                  </a:lnTo>
                  <a:lnTo>
                    <a:pt x="22" y="55"/>
                  </a:lnTo>
                  <a:lnTo>
                    <a:pt x="45" y="41"/>
                  </a:lnTo>
                  <a:lnTo>
                    <a:pt x="54" y="30"/>
                  </a:lnTo>
                  <a:lnTo>
                    <a:pt x="36" y="13"/>
                  </a:lnTo>
                  <a:lnTo>
                    <a:pt x="73" y="0"/>
                  </a:lnTo>
                  <a:lnTo>
                    <a:pt x="145" y="34"/>
                  </a:lnTo>
                  <a:lnTo>
                    <a:pt x="146" y="45"/>
                  </a:lnTo>
                  <a:lnTo>
                    <a:pt x="164" y="53"/>
                  </a:lnTo>
                  <a:lnTo>
                    <a:pt x="179" y="62"/>
                  </a:lnTo>
                  <a:lnTo>
                    <a:pt x="193" y="55"/>
                  </a:lnTo>
                  <a:lnTo>
                    <a:pt x="223" y="65"/>
                  </a:lnTo>
                  <a:lnTo>
                    <a:pt x="262" y="130"/>
                  </a:lnTo>
                  <a:lnTo>
                    <a:pt x="267" y="135"/>
                  </a:lnTo>
                  <a:lnTo>
                    <a:pt x="281" y="161"/>
                  </a:lnTo>
                  <a:lnTo>
                    <a:pt x="333" y="167"/>
                  </a:lnTo>
                  <a:lnTo>
                    <a:pt x="342" y="178"/>
                  </a:lnTo>
                  <a:lnTo>
                    <a:pt x="329" y="212"/>
                  </a:lnTo>
                  <a:lnTo>
                    <a:pt x="281" y="229"/>
                  </a:lnTo>
                  <a:lnTo>
                    <a:pt x="230" y="240"/>
                  </a:lnTo>
                  <a:lnTo>
                    <a:pt x="189" y="286"/>
                  </a:lnTo>
                  <a:lnTo>
                    <a:pt x="189" y="268"/>
                  </a:lnTo>
                  <a:lnTo>
                    <a:pt x="159" y="257"/>
                  </a:lnTo>
                  <a:lnTo>
                    <a:pt x="130" y="273"/>
                  </a:lnTo>
                  <a:lnTo>
                    <a:pt x="100" y="222"/>
                  </a:lnTo>
                  <a:lnTo>
                    <a:pt x="76" y="201"/>
                  </a:lnTo>
                  <a:lnTo>
                    <a:pt x="61" y="147"/>
                  </a:lnTo>
                  <a:lnTo>
                    <a:pt x="0" y="75"/>
                  </a:lnTo>
                  <a:close/>
                </a:path>
              </a:pathLst>
            </a:custGeom>
            <a:solidFill>
              <a:srgbClr val="94AC9E"/>
            </a:solidFill>
            <a:ln w="9525">
              <a:solidFill>
                <a:srgbClr val="D8E4EC"/>
              </a:solidFill>
              <a:round/>
              <a:headEnd/>
              <a:tailEnd/>
            </a:ln>
          </p:spPr>
          <p:txBody>
            <a:bodyPr wrap="none" anchor="ctr"/>
            <a:lstStyle/>
            <a:p>
              <a:endParaRPr lang="fr-FR"/>
            </a:p>
          </p:txBody>
        </p:sp>
        <p:sp>
          <p:nvSpPr>
            <p:cNvPr id="30939" name="Freeform 217"/>
            <p:cNvSpPr>
              <a:spLocks noChangeAspect="1"/>
            </p:cNvSpPr>
            <p:nvPr/>
          </p:nvSpPr>
          <p:spPr bwMode="ltGray">
            <a:xfrm>
              <a:off x="7207250" y="4658015"/>
              <a:ext cx="77788" cy="53975"/>
            </a:xfrm>
            <a:custGeom>
              <a:avLst/>
              <a:gdLst>
                <a:gd name="T0" fmla="*/ 0 w 55"/>
                <a:gd name="T1" fmla="*/ 2147483647 h 31"/>
                <a:gd name="T2" fmla="*/ 2147483647 w 55"/>
                <a:gd name="T3" fmla="*/ 2147483647 h 31"/>
                <a:gd name="T4" fmla="*/ 2147483647 w 55"/>
                <a:gd name="T5" fmla="*/ 0 h 31"/>
                <a:gd name="T6" fmla="*/ 2147483647 w 55"/>
                <a:gd name="T7" fmla="*/ 2147483647 h 31"/>
                <a:gd name="T8" fmla="*/ 0 w 55"/>
                <a:gd name="T9" fmla="*/ 2147483647 h 31"/>
                <a:gd name="T10" fmla="*/ 0 60000 65536"/>
                <a:gd name="T11" fmla="*/ 0 60000 65536"/>
                <a:gd name="T12" fmla="*/ 0 60000 65536"/>
                <a:gd name="T13" fmla="*/ 0 60000 65536"/>
                <a:gd name="T14" fmla="*/ 0 60000 65536"/>
                <a:gd name="T15" fmla="*/ 0 w 55"/>
                <a:gd name="T16" fmla="*/ 0 h 31"/>
                <a:gd name="T17" fmla="*/ 55 w 55"/>
                <a:gd name="T18" fmla="*/ 31 h 31"/>
              </a:gdLst>
              <a:ahLst/>
              <a:cxnLst>
                <a:cxn ang="T10">
                  <a:pos x="T0" y="T1"/>
                </a:cxn>
                <a:cxn ang="T11">
                  <a:pos x="T2" y="T3"/>
                </a:cxn>
                <a:cxn ang="T12">
                  <a:pos x="T4" y="T5"/>
                </a:cxn>
                <a:cxn ang="T13">
                  <a:pos x="T6" y="T7"/>
                </a:cxn>
                <a:cxn ang="T14">
                  <a:pos x="T8" y="T9"/>
                </a:cxn>
              </a:cxnLst>
              <a:rect l="T15" t="T16" r="T17" b="T18"/>
              <a:pathLst>
                <a:path w="55" h="31">
                  <a:moveTo>
                    <a:pt x="0" y="19"/>
                  </a:moveTo>
                  <a:lnTo>
                    <a:pt x="3" y="31"/>
                  </a:lnTo>
                  <a:lnTo>
                    <a:pt x="55" y="0"/>
                  </a:lnTo>
                  <a:lnTo>
                    <a:pt x="16" y="9"/>
                  </a:lnTo>
                  <a:lnTo>
                    <a:pt x="0" y="19"/>
                  </a:lnTo>
                  <a:close/>
                </a:path>
              </a:pathLst>
            </a:custGeom>
            <a:solidFill>
              <a:srgbClr val="94AC9E"/>
            </a:solidFill>
            <a:ln w="6350">
              <a:noFill/>
              <a:round/>
              <a:headEnd/>
              <a:tailEnd/>
            </a:ln>
          </p:spPr>
          <p:txBody>
            <a:bodyPr wrap="none" anchor="ctr"/>
            <a:lstStyle/>
            <a:p>
              <a:endParaRPr lang="fr-FR"/>
            </a:p>
          </p:txBody>
        </p:sp>
        <p:sp>
          <p:nvSpPr>
            <p:cNvPr id="30940" name="Freeform 218"/>
            <p:cNvSpPr>
              <a:spLocks noChangeAspect="1"/>
            </p:cNvSpPr>
            <p:nvPr/>
          </p:nvSpPr>
          <p:spPr bwMode="ltGray">
            <a:xfrm>
              <a:off x="2819400" y="4692940"/>
              <a:ext cx="268288" cy="379412"/>
            </a:xfrm>
            <a:custGeom>
              <a:avLst/>
              <a:gdLst>
                <a:gd name="T0" fmla="*/ 0 w 194"/>
                <a:gd name="T1" fmla="*/ 2147483647 h 220"/>
                <a:gd name="T2" fmla="*/ 2147483647 w 194"/>
                <a:gd name="T3" fmla="*/ 2147483647 h 220"/>
                <a:gd name="T4" fmla="*/ 2147483647 w 194"/>
                <a:gd name="T5" fmla="*/ 2147483647 h 220"/>
                <a:gd name="T6" fmla="*/ 2147483647 w 194"/>
                <a:gd name="T7" fmla="*/ 2147483647 h 220"/>
                <a:gd name="T8" fmla="*/ 2147483647 w 194"/>
                <a:gd name="T9" fmla="*/ 2147483647 h 220"/>
                <a:gd name="T10" fmla="*/ 2147483647 w 194"/>
                <a:gd name="T11" fmla="*/ 2147483647 h 220"/>
                <a:gd name="T12" fmla="*/ 2147483647 w 194"/>
                <a:gd name="T13" fmla="*/ 2147483647 h 220"/>
                <a:gd name="T14" fmla="*/ 2147483647 w 194"/>
                <a:gd name="T15" fmla="*/ 2147483647 h 220"/>
                <a:gd name="T16" fmla="*/ 2147483647 w 194"/>
                <a:gd name="T17" fmla="*/ 2147483647 h 220"/>
                <a:gd name="T18" fmla="*/ 2147483647 w 194"/>
                <a:gd name="T19" fmla="*/ 2147483647 h 220"/>
                <a:gd name="T20" fmla="*/ 2147483647 w 194"/>
                <a:gd name="T21" fmla="*/ 2147483647 h 220"/>
                <a:gd name="T22" fmla="*/ 2147483647 w 194"/>
                <a:gd name="T23" fmla="*/ 2147483647 h 220"/>
                <a:gd name="T24" fmla="*/ 2147483647 w 194"/>
                <a:gd name="T25" fmla="*/ 2147483647 h 220"/>
                <a:gd name="T26" fmla="*/ 2147483647 w 194"/>
                <a:gd name="T27" fmla="*/ 2147483647 h 220"/>
                <a:gd name="T28" fmla="*/ 2147483647 w 194"/>
                <a:gd name="T29" fmla="*/ 2147483647 h 220"/>
                <a:gd name="T30" fmla="*/ 2147483647 w 194"/>
                <a:gd name="T31" fmla="*/ 2147483647 h 220"/>
                <a:gd name="T32" fmla="*/ 2147483647 w 194"/>
                <a:gd name="T33" fmla="*/ 2147483647 h 220"/>
                <a:gd name="T34" fmla="*/ 2147483647 w 194"/>
                <a:gd name="T35" fmla="*/ 2147483647 h 220"/>
                <a:gd name="T36" fmla="*/ 2147483647 w 194"/>
                <a:gd name="T37" fmla="*/ 2147483647 h 220"/>
                <a:gd name="T38" fmla="*/ 2147483647 w 194"/>
                <a:gd name="T39" fmla="*/ 2147483647 h 220"/>
                <a:gd name="T40" fmla="*/ 2147483647 w 194"/>
                <a:gd name="T41" fmla="*/ 2147483647 h 220"/>
                <a:gd name="T42" fmla="*/ 2147483647 w 194"/>
                <a:gd name="T43" fmla="*/ 0 h 220"/>
                <a:gd name="T44" fmla="*/ 2147483647 w 194"/>
                <a:gd name="T45" fmla="*/ 2147483647 h 220"/>
                <a:gd name="T46" fmla="*/ 0 w 194"/>
                <a:gd name="T47" fmla="*/ 2147483647 h 2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4"/>
                <a:gd name="T73" fmla="*/ 0 h 220"/>
                <a:gd name="T74" fmla="*/ 194 w 194"/>
                <a:gd name="T75" fmla="*/ 220 h 2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4" h="220">
                  <a:moveTo>
                    <a:pt x="0" y="22"/>
                  </a:moveTo>
                  <a:lnTo>
                    <a:pt x="14" y="45"/>
                  </a:lnTo>
                  <a:lnTo>
                    <a:pt x="5" y="96"/>
                  </a:lnTo>
                  <a:lnTo>
                    <a:pt x="14" y="101"/>
                  </a:lnTo>
                  <a:lnTo>
                    <a:pt x="10" y="108"/>
                  </a:lnTo>
                  <a:lnTo>
                    <a:pt x="1" y="130"/>
                  </a:lnTo>
                  <a:lnTo>
                    <a:pt x="18" y="158"/>
                  </a:lnTo>
                  <a:lnTo>
                    <a:pt x="28" y="219"/>
                  </a:lnTo>
                  <a:lnTo>
                    <a:pt x="39" y="220"/>
                  </a:lnTo>
                  <a:lnTo>
                    <a:pt x="57" y="201"/>
                  </a:lnTo>
                  <a:lnTo>
                    <a:pt x="86" y="217"/>
                  </a:lnTo>
                  <a:lnTo>
                    <a:pt x="88" y="207"/>
                  </a:lnTo>
                  <a:lnTo>
                    <a:pt x="115" y="210"/>
                  </a:lnTo>
                  <a:lnTo>
                    <a:pt x="125" y="166"/>
                  </a:lnTo>
                  <a:lnTo>
                    <a:pt x="172" y="158"/>
                  </a:lnTo>
                  <a:lnTo>
                    <a:pt x="188" y="174"/>
                  </a:lnTo>
                  <a:lnTo>
                    <a:pt x="194" y="139"/>
                  </a:lnTo>
                  <a:lnTo>
                    <a:pt x="184" y="111"/>
                  </a:lnTo>
                  <a:lnTo>
                    <a:pt x="156" y="109"/>
                  </a:lnTo>
                  <a:lnTo>
                    <a:pt x="145" y="65"/>
                  </a:lnTo>
                  <a:lnTo>
                    <a:pt x="73" y="37"/>
                  </a:lnTo>
                  <a:lnTo>
                    <a:pt x="68" y="0"/>
                  </a:lnTo>
                  <a:lnTo>
                    <a:pt x="20" y="23"/>
                  </a:lnTo>
                  <a:lnTo>
                    <a:pt x="0" y="22"/>
                  </a:lnTo>
                  <a:close/>
                </a:path>
              </a:pathLst>
            </a:custGeom>
            <a:solidFill>
              <a:srgbClr val="94AC9E"/>
            </a:solidFill>
            <a:ln w="6350">
              <a:noFill/>
              <a:round/>
              <a:headEnd/>
              <a:tailEnd/>
            </a:ln>
          </p:spPr>
          <p:txBody>
            <a:bodyPr wrap="none" anchor="ctr"/>
            <a:lstStyle/>
            <a:p>
              <a:endParaRPr lang="fr-FR"/>
            </a:p>
          </p:txBody>
        </p:sp>
        <p:sp>
          <p:nvSpPr>
            <p:cNvPr id="30941" name="Freeform 219"/>
            <p:cNvSpPr>
              <a:spLocks noChangeAspect="1"/>
            </p:cNvSpPr>
            <p:nvPr/>
          </p:nvSpPr>
          <p:spPr bwMode="ltGray">
            <a:xfrm>
              <a:off x="5403850" y="3230852"/>
              <a:ext cx="431800" cy="468313"/>
            </a:xfrm>
            <a:custGeom>
              <a:avLst/>
              <a:gdLst>
                <a:gd name="T0" fmla="*/ 0 w 310"/>
                <a:gd name="T1" fmla="*/ 2147483647 h 266"/>
                <a:gd name="T2" fmla="*/ 2147483647 w 310"/>
                <a:gd name="T3" fmla="*/ 0 h 266"/>
                <a:gd name="T4" fmla="*/ 2147483647 w 310"/>
                <a:gd name="T5" fmla="*/ 2147483647 h 266"/>
                <a:gd name="T6" fmla="*/ 2147483647 w 310"/>
                <a:gd name="T7" fmla="*/ 2147483647 h 266"/>
                <a:gd name="T8" fmla="*/ 2147483647 w 310"/>
                <a:gd name="T9" fmla="*/ 2147483647 h 266"/>
                <a:gd name="T10" fmla="*/ 2147483647 w 310"/>
                <a:gd name="T11" fmla="*/ 2147483647 h 266"/>
                <a:gd name="T12" fmla="*/ 2147483647 w 310"/>
                <a:gd name="T13" fmla="*/ 2147483647 h 266"/>
                <a:gd name="T14" fmla="*/ 2147483647 w 310"/>
                <a:gd name="T15" fmla="*/ 2147483647 h 266"/>
                <a:gd name="T16" fmla="*/ 2147483647 w 310"/>
                <a:gd name="T17" fmla="*/ 2147483647 h 266"/>
                <a:gd name="T18" fmla="*/ 2147483647 w 310"/>
                <a:gd name="T19" fmla="*/ 2147483647 h 266"/>
                <a:gd name="T20" fmla="*/ 2147483647 w 310"/>
                <a:gd name="T21" fmla="*/ 2147483647 h 266"/>
                <a:gd name="T22" fmla="*/ 2147483647 w 310"/>
                <a:gd name="T23" fmla="*/ 2147483647 h 266"/>
                <a:gd name="T24" fmla="*/ 2147483647 w 310"/>
                <a:gd name="T25" fmla="*/ 2147483647 h 266"/>
                <a:gd name="T26" fmla="*/ 2147483647 w 310"/>
                <a:gd name="T27" fmla="*/ 2147483647 h 266"/>
                <a:gd name="T28" fmla="*/ 2147483647 w 310"/>
                <a:gd name="T29" fmla="*/ 2147483647 h 266"/>
                <a:gd name="T30" fmla="*/ 2147483647 w 310"/>
                <a:gd name="T31" fmla="*/ 2147483647 h 266"/>
                <a:gd name="T32" fmla="*/ 2147483647 w 310"/>
                <a:gd name="T33" fmla="*/ 2147483647 h 266"/>
                <a:gd name="T34" fmla="*/ 2147483647 w 310"/>
                <a:gd name="T35" fmla="*/ 2147483647 h 266"/>
                <a:gd name="T36" fmla="*/ 2147483647 w 310"/>
                <a:gd name="T37" fmla="*/ 2147483647 h 266"/>
                <a:gd name="T38" fmla="*/ 2147483647 w 310"/>
                <a:gd name="T39" fmla="*/ 2147483647 h 266"/>
                <a:gd name="T40" fmla="*/ 2147483647 w 310"/>
                <a:gd name="T41" fmla="*/ 2147483647 h 266"/>
                <a:gd name="T42" fmla="*/ 2147483647 w 310"/>
                <a:gd name="T43" fmla="*/ 2147483647 h 266"/>
                <a:gd name="T44" fmla="*/ 2147483647 w 310"/>
                <a:gd name="T45" fmla="*/ 2147483647 h 266"/>
                <a:gd name="T46" fmla="*/ 2147483647 w 310"/>
                <a:gd name="T47" fmla="*/ 2147483647 h 266"/>
                <a:gd name="T48" fmla="*/ 2147483647 w 310"/>
                <a:gd name="T49" fmla="*/ 2147483647 h 266"/>
                <a:gd name="T50" fmla="*/ 2147483647 w 310"/>
                <a:gd name="T51" fmla="*/ 2147483647 h 266"/>
                <a:gd name="T52" fmla="*/ 2147483647 w 310"/>
                <a:gd name="T53" fmla="*/ 2147483647 h 266"/>
                <a:gd name="T54" fmla="*/ 2147483647 w 310"/>
                <a:gd name="T55" fmla="*/ 2147483647 h 266"/>
                <a:gd name="T56" fmla="*/ 2147483647 w 310"/>
                <a:gd name="T57" fmla="*/ 2147483647 h 266"/>
                <a:gd name="T58" fmla="*/ 2147483647 w 310"/>
                <a:gd name="T59" fmla="*/ 2147483647 h 266"/>
                <a:gd name="T60" fmla="*/ 2147483647 w 310"/>
                <a:gd name="T61" fmla="*/ 2147483647 h 266"/>
                <a:gd name="T62" fmla="*/ 0 w 310"/>
                <a:gd name="T63" fmla="*/ 2147483647 h 2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0"/>
                <a:gd name="T97" fmla="*/ 0 h 266"/>
                <a:gd name="T98" fmla="*/ 310 w 310"/>
                <a:gd name="T99" fmla="*/ 266 h 2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0" h="266">
                  <a:moveTo>
                    <a:pt x="0" y="9"/>
                  </a:moveTo>
                  <a:lnTo>
                    <a:pt x="8" y="0"/>
                  </a:lnTo>
                  <a:lnTo>
                    <a:pt x="31" y="20"/>
                  </a:lnTo>
                  <a:lnTo>
                    <a:pt x="61" y="4"/>
                  </a:lnTo>
                  <a:lnTo>
                    <a:pt x="64" y="19"/>
                  </a:lnTo>
                  <a:lnTo>
                    <a:pt x="77" y="24"/>
                  </a:lnTo>
                  <a:lnTo>
                    <a:pt x="81" y="42"/>
                  </a:lnTo>
                  <a:lnTo>
                    <a:pt x="123" y="61"/>
                  </a:lnTo>
                  <a:lnTo>
                    <a:pt x="162" y="56"/>
                  </a:lnTo>
                  <a:lnTo>
                    <a:pt x="159" y="45"/>
                  </a:lnTo>
                  <a:lnTo>
                    <a:pt x="210" y="28"/>
                  </a:lnTo>
                  <a:lnTo>
                    <a:pt x="276" y="58"/>
                  </a:lnTo>
                  <a:lnTo>
                    <a:pt x="278" y="75"/>
                  </a:lnTo>
                  <a:lnTo>
                    <a:pt x="267" y="105"/>
                  </a:lnTo>
                  <a:lnTo>
                    <a:pt x="269" y="148"/>
                  </a:lnTo>
                  <a:lnTo>
                    <a:pt x="285" y="161"/>
                  </a:lnTo>
                  <a:lnTo>
                    <a:pt x="272" y="183"/>
                  </a:lnTo>
                  <a:lnTo>
                    <a:pt x="310" y="231"/>
                  </a:lnTo>
                  <a:lnTo>
                    <a:pt x="285" y="266"/>
                  </a:lnTo>
                  <a:lnTo>
                    <a:pt x="216" y="255"/>
                  </a:lnTo>
                  <a:lnTo>
                    <a:pt x="200" y="233"/>
                  </a:lnTo>
                  <a:lnTo>
                    <a:pt x="153" y="240"/>
                  </a:lnTo>
                  <a:lnTo>
                    <a:pt x="119" y="219"/>
                  </a:lnTo>
                  <a:lnTo>
                    <a:pt x="94" y="179"/>
                  </a:lnTo>
                  <a:lnTo>
                    <a:pt x="76" y="172"/>
                  </a:lnTo>
                  <a:lnTo>
                    <a:pt x="72" y="180"/>
                  </a:lnTo>
                  <a:lnTo>
                    <a:pt x="50" y="138"/>
                  </a:lnTo>
                  <a:lnTo>
                    <a:pt x="21" y="113"/>
                  </a:lnTo>
                  <a:lnTo>
                    <a:pt x="35" y="75"/>
                  </a:lnTo>
                  <a:lnTo>
                    <a:pt x="22" y="70"/>
                  </a:lnTo>
                  <a:lnTo>
                    <a:pt x="11" y="49"/>
                  </a:lnTo>
                  <a:lnTo>
                    <a:pt x="0" y="9"/>
                  </a:lnTo>
                  <a:close/>
                </a:path>
              </a:pathLst>
            </a:custGeom>
            <a:solidFill>
              <a:srgbClr val="94AC9E"/>
            </a:solidFill>
            <a:ln w="6350">
              <a:noFill/>
              <a:round/>
              <a:headEnd/>
              <a:tailEnd/>
            </a:ln>
          </p:spPr>
          <p:txBody>
            <a:bodyPr wrap="none" anchor="ctr"/>
            <a:lstStyle/>
            <a:p>
              <a:endParaRPr lang="fr-FR"/>
            </a:p>
          </p:txBody>
        </p:sp>
        <p:sp>
          <p:nvSpPr>
            <p:cNvPr id="30942" name="Freeform 220"/>
            <p:cNvSpPr>
              <a:spLocks noChangeAspect="1"/>
            </p:cNvSpPr>
            <p:nvPr/>
          </p:nvSpPr>
          <p:spPr bwMode="ltGray">
            <a:xfrm>
              <a:off x="6875463" y="4297652"/>
              <a:ext cx="223837" cy="239713"/>
            </a:xfrm>
            <a:custGeom>
              <a:avLst/>
              <a:gdLst>
                <a:gd name="T0" fmla="*/ 0 w 159"/>
                <a:gd name="T1" fmla="*/ 2147483647 h 137"/>
                <a:gd name="T2" fmla="*/ 2147483647 w 159"/>
                <a:gd name="T3" fmla="*/ 2147483647 h 137"/>
                <a:gd name="T4" fmla="*/ 2147483647 w 159"/>
                <a:gd name="T5" fmla="*/ 2147483647 h 137"/>
                <a:gd name="T6" fmla="*/ 2147483647 w 159"/>
                <a:gd name="T7" fmla="*/ 2147483647 h 137"/>
                <a:gd name="T8" fmla="*/ 2147483647 w 159"/>
                <a:gd name="T9" fmla="*/ 2147483647 h 137"/>
                <a:gd name="T10" fmla="*/ 2147483647 w 159"/>
                <a:gd name="T11" fmla="*/ 0 h 137"/>
                <a:gd name="T12" fmla="*/ 2147483647 w 159"/>
                <a:gd name="T13" fmla="*/ 2147483647 h 137"/>
                <a:gd name="T14" fmla="*/ 2147483647 w 159"/>
                <a:gd name="T15" fmla="*/ 2147483647 h 137"/>
                <a:gd name="T16" fmla="*/ 2147483647 w 159"/>
                <a:gd name="T17" fmla="*/ 2147483647 h 137"/>
                <a:gd name="T18" fmla="*/ 2147483647 w 159"/>
                <a:gd name="T19" fmla="*/ 2147483647 h 137"/>
                <a:gd name="T20" fmla="*/ 2147483647 w 159"/>
                <a:gd name="T21" fmla="*/ 2147483647 h 137"/>
                <a:gd name="T22" fmla="*/ 2147483647 w 159"/>
                <a:gd name="T23" fmla="*/ 2147483647 h 137"/>
                <a:gd name="T24" fmla="*/ 2147483647 w 159"/>
                <a:gd name="T25" fmla="*/ 2147483647 h 137"/>
                <a:gd name="T26" fmla="*/ 2147483647 w 159"/>
                <a:gd name="T27" fmla="*/ 2147483647 h 137"/>
                <a:gd name="T28" fmla="*/ 2147483647 w 159"/>
                <a:gd name="T29" fmla="*/ 2147483647 h 137"/>
                <a:gd name="T30" fmla="*/ 2147483647 w 159"/>
                <a:gd name="T31" fmla="*/ 2147483647 h 137"/>
                <a:gd name="T32" fmla="*/ 2147483647 w 159"/>
                <a:gd name="T33" fmla="*/ 2147483647 h 137"/>
                <a:gd name="T34" fmla="*/ 0 w 159"/>
                <a:gd name="T35" fmla="*/ 2147483647 h 1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137"/>
                <a:gd name="T56" fmla="*/ 159 w 159"/>
                <a:gd name="T57" fmla="*/ 137 h 1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137">
                  <a:moveTo>
                    <a:pt x="0" y="62"/>
                  </a:moveTo>
                  <a:lnTo>
                    <a:pt x="9" y="44"/>
                  </a:lnTo>
                  <a:lnTo>
                    <a:pt x="23" y="56"/>
                  </a:lnTo>
                  <a:lnTo>
                    <a:pt x="72" y="51"/>
                  </a:lnTo>
                  <a:lnTo>
                    <a:pt x="88" y="45"/>
                  </a:lnTo>
                  <a:lnTo>
                    <a:pt x="110" y="0"/>
                  </a:lnTo>
                  <a:lnTo>
                    <a:pt x="138" y="2"/>
                  </a:lnTo>
                  <a:lnTo>
                    <a:pt x="131" y="14"/>
                  </a:lnTo>
                  <a:lnTo>
                    <a:pt x="159" y="56"/>
                  </a:lnTo>
                  <a:lnTo>
                    <a:pt x="144" y="52"/>
                  </a:lnTo>
                  <a:lnTo>
                    <a:pt x="116" y="99"/>
                  </a:lnTo>
                  <a:lnTo>
                    <a:pt x="112" y="129"/>
                  </a:lnTo>
                  <a:lnTo>
                    <a:pt x="94" y="137"/>
                  </a:lnTo>
                  <a:lnTo>
                    <a:pt x="64" y="120"/>
                  </a:lnTo>
                  <a:lnTo>
                    <a:pt x="46" y="127"/>
                  </a:lnTo>
                  <a:lnTo>
                    <a:pt x="43" y="114"/>
                  </a:lnTo>
                  <a:lnTo>
                    <a:pt x="19" y="116"/>
                  </a:lnTo>
                  <a:lnTo>
                    <a:pt x="0" y="62"/>
                  </a:lnTo>
                  <a:close/>
                </a:path>
              </a:pathLst>
            </a:custGeom>
            <a:solidFill>
              <a:srgbClr val="FFFF99"/>
            </a:solidFill>
            <a:ln w="6350">
              <a:solidFill>
                <a:srgbClr val="C0C0C0"/>
              </a:solidFill>
              <a:round/>
              <a:headEnd/>
              <a:tailEnd/>
            </a:ln>
          </p:spPr>
          <p:txBody>
            <a:bodyPr wrap="none" anchor="ctr"/>
            <a:lstStyle/>
            <a:p>
              <a:endParaRPr lang="fr-FR"/>
            </a:p>
          </p:txBody>
        </p:sp>
        <p:sp>
          <p:nvSpPr>
            <p:cNvPr id="30943" name="Freeform 221"/>
            <p:cNvSpPr>
              <a:spLocks noChangeAspect="1"/>
            </p:cNvSpPr>
            <p:nvPr/>
          </p:nvSpPr>
          <p:spPr bwMode="ltGray">
            <a:xfrm>
              <a:off x="4513263" y="1976727"/>
              <a:ext cx="587375" cy="584200"/>
            </a:xfrm>
            <a:custGeom>
              <a:avLst/>
              <a:gdLst>
                <a:gd name="T0" fmla="*/ 2147483647 w 419"/>
                <a:gd name="T1" fmla="*/ 2147483647 h 338"/>
                <a:gd name="T2" fmla="*/ 2147483647 w 419"/>
                <a:gd name="T3" fmla="*/ 2147483647 h 338"/>
                <a:gd name="T4" fmla="*/ 2147483647 w 419"/>
                <a:gd name="T5" fmla="*/ 2147483647 h 338"/>
                <a:gd name="T6" fmla="*/ 2147483647 w 419"/>
                <a:gd name="T7" fmla="*/ 2147483647 h 338"/>
                <a:gd name="T8" fmla="*/ 2147483647 w 419"/>
                <a:gd name="T9" fmla="*/ 2147483647 h 338"/>
                <a:gd name="T10" fmla="*/ 2147483647 w 419"/>
                <a:gd name="T11" fmla="*/ 2147483647 h 338"/>
                <a:gd name="T12" fmla="*/ 2147483647 w 419"/>
                <a:gd name="T13" fmla="*/ 2147483647 h 338"/>
                <a:gd name="T14" fmla="*/ 2147483647 w 419"/>
                <a:gd name="T15" fmla="*/ 2147483647 h 338"/>
                <a:gd name="T16" fmla="*/ 2147483647 w 419"/>
                <a:gd name="T17" fmla="*/ 2147483647 h 338"/>
                <a:gd name="T18" fmla="*/ 2147483647 w 419"/>
                <a:gd name="T19" fmla="*/ 2147483647 h 338"/>
                <a:gd name="T20" fmla="*/ 2147483647 w 419"/>
                <a:gd name="T21" fmla="*/ 2147483647 h 338"/>
                <a:gd name="T22" fmla="*/ 2147483647 w 419"/>
                <a:gd name="T23" fmla="*/ 2147483647 h 338"/>
                <a:gd name="T24" fmla="*/ 2147483647 w 419"/>
                <a:gd name="T25" fmla="*/ 2147483647 h 338"/>
                <a:gd name="T26" fmla="*/ 2147483647 w 419"/>
                <a:gd name="T27" fmla="*/ 2147483647 h 338"/>
                <a:gd name="T28" fmla="*/ 2147483647 w 419"/>
                <a:gd name="T29" fmla="*/ 2147483647 h 338"/>
                <a:gd name="T30" fmla="*/ 2147483647 w 419"/>
                <a:gd name="T31" fmla="*/ 2147483647 h 338"/>
                <a:gd name="T32" fmla="*/ 2147483647 w 419"/>
                <a:gd name="T33" fmla="*/ 2147483647 h 338"/>
                <a:gd name="T34" fmla="*/ 2147483647 w 419"/>
                <a:gd name="T35" fmla="*/ 2147483647 h 338"/>
                <a:gd name="T36" fmla="*/ 2147483647 w 419"/>
                <a:gd name="T37" fmla="*/ 2147483647 h 338"/>
                <a:gd name="T38" fmla="*/ 2147483647 w 419"/>
                <a:gd name="T39" fmla="*/ 2147483647 h 338"/>
                <a:gd name="T40" fmla="*/ 2147483647 w 419"/>
                <a:gd name="T41" fmla="*/ 2147483647 h 338"/>
                <a:gd name="T42" fmla="*/ 2147483647 w 419"/>
                <a:gd name="T43" fmla="*/ 2147483647 h 338"/>
                <a:gd name="T44" fmla="*/ 2147483647 w 419"/>
                <a:gd name="T45" fmla="*/ 2147483647 h 338"/>
                <a:gd name="T46" fmla="*/ 2147483647 w 419"/>
                <a:gd name="T47" fmla="*/ 2147483647 h 338"/>
                <a:gd name="T48" fmla="*/ 2147483647 w 419"/>
                <a:gd name="T49" fmla="*/ 2147483647 h 338"/>
                <a:gd name="T50" fmla="*/ 2147483647 w 419"/>
                <a:gd name="T51" fmla="*/ 2147483647 h 338"/>
                <a:gd name="T52" fmla="*/ 2147483647 w 419"/>
                <a:gd name="T53" fmla="*/ 2147483647 h 338"/>
                <a:gd name="T54" fmla="*/ 2147483647 w 419"/>
                <a:gd name="T55" fmla="*/ 2147483647 h 338"/>
                <a:gd name="T56" fmla="*/ 2147483647 w 419"/>
                <a:gd name="T57" fmla="*/ 2147483647 h 338"/>
                <a:gd name="T58" fmla="*/ 2147483647 w 419"/>
                <a:gd name="T59" fmla="*/ 2147483647 h 338"/>
                <a:gd name="T60" fmla="*/ 2147483647 w 419"/>
                <a:gd name="T61" fmla="*/ 2147483647 h 338"/>
                <a:gd name="T62" fmla="*/ 2147483647 w 419"/>
                <a:gd name="T63" fmla="*/ 2147483647 h 338"/>
                <a:gd name="T64" fmla="*/ 2147483647 w 419"/>
                <a:gd name="T65" fmla="*/ 2147483647 h 338"/>
                <a:gd name="T66" fmla="*/ 2147483647 w 419"/>
                <a:gd name="T67" fmla="*/ 2147483647 h 338"/>
                <a:gd name="T68" fmla="*/ 2147483647 w 419"/>
                <a:gd name="T69" fmla="*/ 2147483647 h 338"/>
                <a:gd name="T70" fmla="*/ 2147483647 w 419"/>
                <a:gd name="T71" fmla="*/ 2147483647 h 338"/>
                <a:gd name="T72" fmla="*/ 2147483647 w 419"/>
                <a:gd name="T73" fmla="*/ 2147483647 h 338"/>
                <a:gd name="T74" fmla="*/ 2147483647 w 419"/>
                <a:gd name="T75" fmla="*/ 2147483647 h 338"/>
                <a:gd name="T76" fmla="*/ 2147483647 w 419"/>
                <a:gd name="T77" fmla="*/ 2147483647 h 338"/>
                <a:gd name="T78" fmla="*/ 2147483647 w 419"/>
                <a:gd name="T79" fmla="*/ 2147483647 h 338"/>
                <a:gd name="T80" fmla="*/ 0 w 419"/>
                <a:gd name="T81" fmla="*/ 2147483647 h 3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9"/>
                <a:gd name="T124" fmla="*/ 0 h 338"/>
                <a:gd name="T125" fmla="*/ 419 w 419"/>
                <a:gd name="T126" fmla="*/ 338 h 3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9" h="338">
                  <a:moveTo>
                    <a:pt x="0" y="253"/>
                  </a:moveTo>
                  <a:lnTo>
                    <a:pt x="1" y="267"/>
                  </a:lnTo>
                  <a:lnTo>
                    <a:pt x="39" y="258"/>
                  </a:lnTo>
                  <a:lnTo>
                    <a:pt x="41" y="263"/>
                  </a:lnTo>
                  <a:lnTo>
                    <a:pt x="0" y="273"/>
                  </a:lnTo>
                  <a:lnTo>
                    <a:pt x="10" y="278"/>
                  </a:lnTo>
                  <a:lnTo>
                    <a:pt x="7" y="297"/>
                  </a:lnTo>
                  <a:lnTo>
                    <a:pt x="33" y="281"/>
                  </a:lnTo>
                  <a:lnTo>
                    <a:pt x="3" y="306"/>
                  </a:lnTo>
                  <a:lnTo>
                    <a:pt x="20" y="306"/>
                  </a:lnTo>
                  <a:lnTo>
                    <a:pt x="10" y="328"/>
                  </a:lnTo>
                  <a:lnTo>
                    <a:pt x="50" y="338"/>
                  </a:lnTo>
                  <a:lnTo>
                    <a:pt x="82" y="317"/>
                  </a:lnTo>
                  <a:lnTo>
                    <a:pt x="90" y="298"/>
                  </a:lnTo>
                  <a:lnTo>
                    <a:pt x="99" y="317"/>
                  </a:lnTo>
                  <a:lnTo>
                    <a:pt x="118" y="293"/>
                  </a:lnTo>
                  <a:lnTo>
                    <a:pt x="115" y="271"/>
                  </a:lnTo>
                  <a:lnTo>
                    <a:pt x="123" y="261"/>
                  </a:lnTo>
                  <a:lnTo>
                    <a:pt x="115" y="252"/>
                  </a:lnTo>
                  <a:lnTo>
                    <a:pt x="116" y="204"/>
                  </a:lnTo>
                  <a:lnTo>
                    <a:pt x="146" y="192"/>
                  </a:lnTo>
                  <a:lnTo>
                    <a:pt x="140" y="177"/>
                  </a:lnTo>
                  <a:lnTo>
                    <a:pt x="153" y="141"/>
                  </a:lnTo>
                  <a:lnTo>
                    <a:pt x="181" y="114"/>
                  </a:lnTo>
                  <a:lnTo>
                    <a:pt x="188" y="91"/>
                  </a:lnTo>
                  <a:lnTo>
                    <a:pt x="207" y="87"/>
                  </a:lnTo>
                  <a:lnTo>
                    <a:pt x="214" y="73"/>
                  </a:lnTo>
                  <a:lnTo>
                    <a:pt x="243" y="76"/>
                  </a:lnTo>
                  <a:lnTo>
                    <a:pt x="244" y="58"/>
                  </a:lnTo>
                  <a:lnTo>
                    <a:pt x="251" y="58"/>
                  </a:lnTo>
                  <a:lnTo>
                    <a:pt x="263" y="50"/>
                  </a:lnTo>
                  <a:lnTo>
                    <a:pt x="281" y="67"/>
                  </a:lnTo>
                  <a:lnTo>
                    <a:pt x="315" y="69"/>
                  </a:lnTo>
                  <a:lnTo>
                    <a:pt x="335" y="59"/>
                  </a:lnTo>
                  <a:lnTo>
                    <a:pt x="340" y="37"/>
                  </a:lnTo>
                  <a:lnTo>
                    <a:pt x="372" y="31"/>
                  </a:lnTo>
                  <a:lnTo>
                    <a:pt x="390" y="39"/>
                  </a:lnTo>
                  <a:lnTo>
                    <a:pt x="388" y="58"/>
                  </a:lnTo>
                  <a:lnTo>
                    <a:pt x="418" y="37"/>
                  </a:lnTo>
                  <a:lnTo>
                    <a:pt x="398" y="40"/>
                  </a:lnTo>
                  <a:lnTo>
                    <a:pt x="403" y="35"/>
                  </a:lnTo>
                  <a:lnTo>
                    <a:pt x="383" y="29"/>
                  </a:lnTo>
                  <a:lnTo>
                    <a:pt x="419" y="19"/>
                  </a:lnTo>
                  <a:lnTo>
                    <a:pt x="390" y="6"/>
                  </a:lnTo>
                  <a:lnTo>
                    <a:pt x="370" y="19"/>
                  </a:lnTo>
                  <a:lnTo>
                    <a:pt x="380" y="2"/>
                  </a:lnTo>
                  <a:lnTo>
                    <a:pt x="365" y="0"/>
                  </a:lnTo>
                  <a:lnTo>
                    <a:pt x="355" y="19"/>
                  </a:lnTo>
                  <a:lnTo>
                    <a:pt x="350" y="20"/>
                  </a:lnTo>
                  <a:lnTo>
                    <a:pt x="350" y="4"/>
                  </a:lnTo>
                  <a:lnTo>
                    <a:pt x="323" y="31"/>
                  </a:lnTo>
                  <a:lnTo>
                    <a:pt x="337" y="6"/>
                  </a:lnTo>
                  <a:lnTo>
                    <a:pt x="323" y="3"/>
                  </a:lnTo>
                  <a:lnTo>
                    <a:pt x="295" y="32"/>
                  </a:lnTo>
                  <a:lnTo>
                    <a:pt x="267" y="23"/>
                  </a:lnTo>
                  <a:lnTo>
                    <a:pt x="274" y="39"/>
                  </a:lnTo>
                  <a:lnTo>
                    <a:pt x="263" y="31"/>
                  </a:lnTo>
                  <a:lnTo>
                    <a:pt x="244" y="51"/>
                  </a:lnTo>
                  <a:lnTo>
                    <a:pt x="247" y="34"/>
                  </a:lnTo>
                  <a:lnTo>
                    <a:pt x="236" y="48"/>
                  </a:lnTo>
                  <a:lnTo>
                    <a:pt x="227" y="38"/>
                  </a:lnTo>
                  <a:lnTo>
                    <a:pt x="233" y="53"/>
                  </a:lnTo>
                  <a:lnTo>
                    <a:pt x="211" y="47"/>
                  </a:lnTo>
                  <a:lnTo>
                    <a:pt x="205" y="68"/>
                  </a:lnTo>
                  <a:lnTo>
                    <a:pt x="185" y="75"/>
                  </a:lnTo>
                  <a:lnTo>
                    <a:pt x="204" y="76"/>
                  </a:lnTo>
                  <a:lnTo>
                    <a:pt x="171" y="86"/>
                  </a:lnTo>
                  <a:lnTo>
                    <a:pt x="164" y="100"/>
                  </a:lnTo>
                  <a:lnTo>
                    <a:pt x="174" y="100"/>
                  </a:lnTo>
                  <a:lnTo>
                    <a:pt x="133" y="123"/>
                  </a:lnTo>
                  <a:lnTo>
                    <a:pt x="119" y="164"/>
                  </a:lnTo>
                  <a:lnTo>
                    <a:pt x="74" y="198"/>
                  </a:lnTo>
                  <a:lnTo>
                    <a:pt x="82" y="206"/>
                  </a:lnTo>
                  <a:lnTo>
                    <a:pt x="101" y="200"/>
                  </a:lnTo>
                  <a:lnTo>
                    <a:pt x="56" y="210"/>
                  </a:lnTo>
                  <a:lnTo>
                    <a:pt x="33" y="224"/>
                  </a:lnTo>
                  <a:lnTo>
                    <a:pt x="39" y="231"/>
                  </a:lnTo>
                  <a:lnTo>
                    <a:pt x="21" y="231"/>
                  </a:lnTo>
                  <a:lnTo>
                    <a:pt x="22" y="242"/>
                  </a:lnTo>
                  <a:lnTo>
                    <a:pt x="1" y="242"/>
                  </a:lnTo>
                  <a:lnTo>
                    <a:pt x="21" y="247"/>
                  </a:lnTo>
                  <a:lnTo>
                    <a:pt x="0" y="253"/>
                  </a:lnTo>
                  <a:close/>
                </a:path>
              </a:pathLst>
            </a:custGeom>
            <a:solidFill>
              <a:srgbClr val="94AC9E"/>
            </a:solidFill>
            <a:ln w="6350">
              <a:noFill/>
              <a:round/>
              <a:headEnd/>
              <a:tailEnd/>
            </a:ln>
          </p:spPr>
          <p:txBody>
            <a:bodyPr wrap="none" anchor="ctr"/>
            <a:lstStyle/>
            <a:p>
              <a:endParaRPr lang="fr-FR"/>
            </a:p>
          </p:txBody>
        </p:sp>
        <p:sp>
          <p:nvSpPr>
            <p:cNvPr id="30944" name="Freeform 222"/>
            <p:cNvSpPr>
              <a:spLocks noChangeAspect="1"/>
            </p:cNvSpPr>
            <p:nvPr/>
          </p:nvSpPr>
          <p:spPr bwMode="ltGray">
            <a:xfrm>
              <a:off x="4659313" y="4580227"/>
              <a:ext cx="284162" cy="350838"/>
            </a:xfrm>
            <a:custGeom>
              <a:avLst/>
              <a:gdLst>
                <a:gd name="T0" fmla="*/ 0 w 205"/>
                <a:gd name="T1" fmla="*/ 2147483647 h 202"/>
                <a:gd name="T2" fmla="*/ 2147483647 w 205"/>
                <a:gd name="T3" fmla="*/ 2147483647 h 202"/>
                <a:gd name="T4" fmla="*/ 2147483647 w 205"/>
                <a:gd name="T5" fmla="*/ 2147483647 h 202"/>
                <a:gd name="T6" fmla="*/ 2147483647 w 205"/>
                <a:gd name="T7" fmla="*/ 2147483647 h 202"/>
                <a:gd name="T8" fmla="*/ 2147483647 w 205"/>
                <a:gd name="T9" fmla="*/ 2147483647 h 202"/>
                <a:gd name="T10" fmla="*/ 2147483647 w 205"/>
                <a:gd name="T11" fmla="*/ 2147483647 h 202"/>
                <a:gd name="T12" fmla="*/ 2147483647 w 205"/>
                <a:gd name="T13" fmla="*/ 2147483647 h 202"/>
                <a:gd name="T14" fmla="*/ 2147483647 w 205"/>
                <a:gd name="T15" fmla="*/ 2147483647 h 202"/>
                <a:gd name="T16" fmla="*/ 2147483647 w 205"/>
                <a:gd name="T17" fmla="*/ 2147483647 h 202"/>
                <a:gd name="T18" fmla="*/ 2147483647 w 205"/>
                <a:gd name="T19" fmla="*/ 2147483647 h 202"/>
                <a:gd name="T20" fmla="*/ 2147483647 w 205"/>
                <a:gd name="T21" fmla="*/ 2147483647 h 202"/>
                <a:gd name="T22" fmla="*/ 2147483647 w 205"/>
                <a:gd name="T23" fmla="*/ 2147483647 h 202"/>
                <a:gd name="T24" fmla="*/ 2147483647 w 205"/>
                <a:gd name="T25" fmla="*/ 2147483647 h 202"/>
                <a:gd name="T26" fmla="*/ 2147483647 w 205"/>
                <a:gd name="T27" fmla="*/ 2147483647 h 202"/>
                <a:gd name="T28" fmla="*/ 2147483647 w 205"/>
                <a:gd name="T29" fmla="*/ 0 h 202"/>
                <a:gd name="T30" fmla="*/ 2147483647 w 205"/>
                <a:gd name="T31" fmla="*/ 2147483647 h 202"/>
                <a:gd name="T32" fmla="*/ 2147483647 w 205"/>
                <a:gd name="T33" fmla="*/ 2147483647 h 202"/>
                <a:gd name="T34" fmla="*/ 0 w 205"/>
                <a:gd name="T35" fmla="*/ 2147483647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5"/>
                <a:gd name="T55" fmla="*/ 0 h 202"/>
                <a:gd name="T56" fmla="*/ 205 w 205"/>
                <a:gd name="T57" fmla="*/ 202 h 2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5" h="202">
                  <a:moveTo>
                    <a:pt x="0" y="189"/>
                  </a:moveTo>
                  <a:lnTo>
                    <a:pt x="27" y="182"/>
                  </a:lnTo>
                  <a:lnTo>
                    <a:pt x="159" y="202"/>
                  </a:lnTo>
                  <a:lnTo>
                    <a:pt x="190" y="193"/>
                  </a:lnTo>
                  <a:lnTo>
                    <a:pt x="169" y="178"/>
                  </a:lnTo>
                  <a:lnTo>
                    <a:pt x="169" y="117"/>
                  </a:lnTo>
                  <a:lnTo>
                    <a:pt x="205" y="117"/>
                  </a:lnTo>
                  <a:lnTo>
                    <a:pt x="202" y="83"/>
                  </a:lnTo>
                  <a:lnTo>
                    <a:pt x="169" y="87"/>
                  </a:lnTo>
                  <a:lnTo>
                    <a:pt x="165" y="29"/>
                  </a:lnTo>
                  <a:lnTo>
                    <a:pt x="150" y="18"/>
                  </a:lnTo>
                  <a:lnTo>
                    <a:pt x="129" y="19"/>
                  </a:lnTo>
                  <a:lnTo>
                    <a:pt x="124" y="36"/>
                  </a:lnTo>
                  <a:lnTo>
                    <a:pt x="102" y="38"/>
                  </a:lnTo>
                  <a:lnTo>
                    <a:pt x="75" y="0"/>
                  </a:lnTo>
                  <a:lnTo>
                    <a:pt x="13" y="9"/>
                  </a:lnTo>
                  <a:lnTo>
                    <a:pt x="35" y="85"/>
                  </a:lnTo>
                  <a:lnTo>
                    <a:pt x="0" y="189"/>
                  </a:lnTo>
                  <a:close/>
                </a:path>
              </a:pathLst>
            </a:custGeom>
            <a:solidFill>
              <a:srgbClr val="94AC9E"/>
            </a:solidFill>
            <a:ln w="6350">
              <a:noFill/>
              <a:round/>
              <a:headEnd/>
              <a:tailEnd/>
            </a:ln>
          </p:spPr>
          <p:txBody>
            <a:bodyPr wrap="none" anchor="ctr"/>
            <a:lstStyle/>
            <a:p>
              <a:endParaRPr lang="fr-FR"/>
            </a:p>
          </p:txBody>
        </p:sp>
        <p:sp>
          <p:nvSpPr>
            <p:cNvPr id="30945" name="Freeform 223"/>
            <p:cNvSpPr>
              <a:spLocks noChangeAspect="1"/>
            </p:cNvSpPr>
            <p:nvPr/>
          </p:nvSpPr>
          <p:spPr bwMode="ltGray">
            <a:xfrm>
              <a:off x="4457700" y="4027777"/>
              <a:ext cx="266700" cy="269875"/>
            </a:xfrm>
            <a:custGeom>
              <a:avLst/>
              <a:gdLst>
                <a:gd name="T0" fmla="*/ 0 w 189"/>
                <a:gd name="T1" fmla="*/ 2147483647 h 157"/>
                <a:gd name="T2" fmla="*/ 2147483647 w 189"/>
                <a:gd name="T3" fmla="*/ 2147483647 h 157"/>
                <a:gd name="T4" fmla="*/ 2147483647 w 189"/>
                <a:gd name="T5" fmla="*/ 0 h 157"/>
                <a:gd name="T6" fmla="*/ 2147483647 w 189"/>
                <a:gd name="T7" fmla="*/ 2147483647 h 157"/>
                <a:gd name="T8" fmla="*/ 2147483647 w 189"/>
                <a:gd name="T9" fmla="*/ 0 h 157"/>
                <a:gd name="T10" fmla="*/ 2147483647 w 189"/>
                <a:gd name="T11" fmla="*/ 2147483647 h 157"/>
                <a:gd name="T12" fmla="*/ 2147483647 w 189"/>
                <a:gd name="T13" fmla="*/ 2147483647 h 157"/>
                <a:gd name="T14" fmla="*/ 2147483647 w 189"/>
                <a:gd name="T15" fmla="*/ 2147483647 h 157"/>
                <a:gd name="T16" fmla="*/ 2147483647 w 189"/>
                <a:gd name="T17" fmla="*/ 2147483647 h 157"/>
                <a:gd name="T18" fmla="*/ 2147483647 w 189"/>
                <a:gd name="T19" fmla="*/ 2147483647 h 157"/>
                <a:gd name="T20" fmla="*/ 2147483647 w 189"/>
                <a:gd name="T21" fmla="*/ 2147483647 h 157"/>
                <a:gd name="T22" fmla="*/ 2147483647 w 189"/>
                <a:gd name="T23" fmla="*/ 2147483647 h 157"/>
                <a:gd name="T24" fmla="*/ 2147483647 w 189"/>
                <a:gd name="T25" fmla="*/ 2147483647 h 157"/>
                <a:gd name="T26" fmla="*/ 0 w 189"/>
                <a:gd name="T27" fmla="*/ 214748364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9"/>
                <a:gd name="T43" fmla="*/ 0 h 157"/>
                <a:gd name="T44" fmla="*/ 189 w 189"/>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9" h="157">
                  <a:moveTo>
                    <a:pt x="0" y="122"/>
                  </a:moveTo>
                  <a:lnTo>
                    <a:pt x="13" y="34"/>
                  </a:lnTo>
                  <a:lnTo>
                    <a:pt x="32" y="0"/>
                  </a:lnTo>
                  <a:lnTo>
                    <a:pt x="106" y="18"/>
                  </a:lnTo>
                  <a:lnTo>
                    <a:pt x="169" y="0"/>
                  </a:lnTo>
                  <a:lnTo>
                    <a:pt x="182" y="20"/>
                  </a:lnTo>
                  <a:lnTo>
                    <a:pt x="189" y="34"/>
                  </a:lnTo>
                  <a:lnTo>
                    <a:pt x="172" y="48"/>
                  </a:lnTo>
                  <a:lnTo>
                    <a:pt x="138" y="119"/>
                  </a:lnTo>
                  <a:lnTo>
                    <a:pt x="108" y="114"/>
                  </a:lnTo>
                  <a:lnTo>
                    <a:pt x="91" y="148"/>
                  </a:lnTo>
                  <a:lnTo>
                    <a:pt x="55" y="157"/>
                  </a:lnTo>
                  <a:lnTo>
                    <a:pt x="32" y="127"/>
                  </a:lnTo>
                  <a:lnTo>
                    <a:pt x="0" y="122"/>
                  </a:lnTo>
                  <a:close/>
                </a:path>
              </a:pathLst>
            </a:custGeom>
            <a:solidFill>
              <a:srgbClr val="94AC9E"/>
            </a:solidFill>
            <a:ln w="6350">
              <a:noFill/>
              <a:round/>
              <a:headEnd/>
              <a:tailEnd/>
            </a:ln>
          </p:spPr>
          <p:txBody>
            <a:bodyPr wrap="none" anchor="ctr"/>
            <a:lstStyle/>
            <a:p>
              <a:endParaRPr lang="fr-FR"/>
            </a:p>
          </p:txBody>
        </p:sp>
        <p:sp>
          <p:nvSpPr>
            <p:cNvPr id="30946" name="Freeform 224"/>
            <p:cNvSpPr>
              <a:spLocks noChangeAspect="1"/>
            </p:cNvSpPr>
            <p:nvPr/>
          </p:nvSpPr>
          <p:spPr bwMode="ltGray">
            <a:xfrm>
              <a:off x="6554788" y="4261140"/>
              <a:ext cx="250825" cy="322262"/>
            </a:xfrm>
            <a:custGeom>
              <a:avLst/>
              <a:gdLst>
                <a:gd name="T0" fmla="*/ 0 w 176"/>
                <a:gd name="T1" fmla="*/ 0 h 184"/>
                <a:gd name="T2" fmla="*/ 2147483647 w 176"/>
                <a:gd name="T3" fmla="*/ 2147483647 h 184"/>
                <a:gd name="T4" fmla="*/ 2147483647 w 176"/>
                <a:gd name="T5" fmla="*/ 2147483647 h 184"/>
                <a:gd name="T6" fmla="*/ 2147483647 w 176"/>
                <a:gd name="T7" fmla="*/ 2147483647 h 184"/>
                <a:gd name="T8" fmla="*/ 2147483647 w 176"/>
                <a:gd name="T9" fmla="*/ 2147483647 h 184"/>
                <a:gd name="T10" fmla="*/ 2147483647 w 176"/>
                <a:gd name="T11" fmla="*/ 2147483647 h 184"/>
                <a:gd name="T12" fmla="*/ 2147483647 w 176"/>
                <a:gd name="T13" fmla="*/ 2147483647 h 184"/>
                <a:gd name="T14" fmla="*/ 2147483647 w 176"/>
                <a:gd name="T15" fmla="*/ 2147483647 h 184"/>
                <a:gd name="T16" fmla="*/ 2147483647 w 176"/>
                <a:gd name="T17" fmla="*/ 2147483647 h 184"/>
                <a:gd name="T18" fmla="*/ 2147483647 w 176"/>
                <a:gd name="T19" fmla="*/ 2147483647 h 184"/>
                <a:gd name="T20" fmla="*/ 2147483647 w 176"/>
                <a:gd name="T21" fmla="*/ 2147483647 h 184"/>
                <a:gd name="T22" fmla="*/ 2147483647 w 176"/>
                <a:gd name="T23" fmla="*/ 2147483647 h 184"/>
                <a:gd name="T24" fmla="*/ 0 w 176"/>
                <a:gd name="T25" fmla="*/ 0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6"/>
                <a:gd name="T40" fmla="*/ 0 h 184"/>
                <a:gd name="T41" fmla="*/ 176 w 176"/>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6" h="184">
                  <a:moveTo>
                    <a:pt x="0" y="0"/>
                  </a:moveTo>
                  <a:lnTo>
                    <a:pt x="38" y="7"/>
                  </a:lnTo>
                  <a:lnTo>
                    <a:pt x="88" y="54"/>
                  </a:lnTo>
                  <a:lnTo>
                    <a:pt x="128" y="73"/>
                  </a:lnTo>
                  <a:lnTo>
                    <a:pt x="123" y="86"/>
                  </a:lnTo>
                  <a:lnTo>
                    <a:pt x="137" y="84"/>
                  </a:lnTo>
                  <a:lnTo>
                    <a:pt x="135" y="102"/>
                  </a:lnTo>
                  <a:lnTo>
                    <a:pt x="176" y="137"/>
                  </a:lnTo>
                  <a:lnTo>
                    <a:pt x="171" y="183"/>
                  </a:lnTo>
                  <a:lnTo>
                    <a:pt x="155" y="184"/>
                  </a:lnTo>
                  <a:lnTo>
                    <a:pt x="118" y="157"/>
                  </a:lnTo>
                  <a:lnTo>
                    <a:pt x="59" y="64"/>
                  </a:lnTo>
                  <a:lnTo>
                    <a:pt x="0" y="0"/>
                  </a:lnTo>
                  <a:close/>
                </a:path>
              </a:pathLst>
            </a:custGeom>
            <a:solidFill>
              <a:srgbClr val="FFFF99"/>
            </a:solidFill>
            <a:ln w="6350">
              <a:solidFill>
                <a:srgbClr val="C0C0C0"/>
              </a:solidFill>
              <a:round/>
              <a:headEnd/>
              <a:tailEnd/>
            </a:ln>
          </p:spPr>
          <p:txBody>
            <a:bodyPr wrap="none" anchor="ctr"/>
            <a:lstStyle/>
            <a:p>
              <a:endParaRPr lang="fr-FR"/>
            </a:p>
          </p:txBody>
        </p:sp>
        <p:sp>
          <p:nvSpPr>
            <p:cNvPr id="30947" name="Freeform 225"/>
            <p:cNvSpPr>
              <a:spLocks noChangeAspect="1"/>
            </p:cNvSpPr>
            <p:nvPr/>
          </p:nvSpPr>
          <p:spPr bwMode="ltGray">
            <a:xfrm>
              <a:off x="6788150" y="4589752"/>
              <a:ext cx="211138" cy="76200"/>
            </a:xfrm>
            <a:custGeom>
              <a:avLst/>
              <a:gdLst>
                <a:gd name="T0" fmla="*/ 0 w 148"/>
                <a:gd name="T1" fmla="*/ 2147483647 h 46"/>
                <a:gd name="T2" fmla="*/ 2147483647 w 148"/>
                <a:gd name="T3" fmla="*/ 0 h 46"/>
                <a:gd name="T4" fmla="*/ 2147483647 w 148"/>
                <a:gd name="T5" fmla="*/ 2147483647 h 46"/>
                <a:gd name="T6" fmla="*/ 2147483647 w 148"/>
                <a:gd name="T7" fmla="*/ 2147483647 h 46"/>
                <a:gd name="T8" fmla="*/ 2147483647 w 148"/>
                <a:gd name="T9" fmla="*/ 2147483647 h 46"/>
                <a:gd name="T10" fmla="*/ 2147483647 w 148"/>
                <a:gd name="T11" fmla="*/ 2147483647 h 46"/>
                <a:gd name="T12" fmla="*/ 2147483647 w 148"/>
                <a:gd name="T13" fmla="*/ 2147483647 h 46"/>
                <a:gd name="T14" fmla="*/ 0 w 148"/>
                <a:gd name="T15" fmla="*/ 2147483647 h 46"/>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46"/>
                <a:gd name="T26" fmla="*/ 148 w 14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46">
                  <a:moveTo>
                    <a:pt x="0" y="12"/>
                  </a:moveTo>
                  <a:lnTo>
                    <a:pt x="10" y="0"/>
                  </a:lnTo>
                  <a:lnTo>
                    <a:pt x="114" y="14"/>
                  </a:lnTo>
                  <a:lnTo>
                    <a:pt x="124" y="26"/>
                  </a:lnTo>
                  <a:lnTo>
                    <a:pt x="145" y="30"/>
                  </a:lnTo>
                  <a:lnTo>
                    <a:pt x="148" y="46"/>
                  </a:lnTo>
                  <a:lnTo>
                    <a:pt x="27" y="23"/>
                  </a:lnTo>
                  <a:lnTo>
                    <a:pt x="0" y="12"/>
                  </a:lnTo>
                  <a:close/>
                </a:path>
              </a:pathLst>
            </a:custGeom>
            <a:solidFill>
              <a:srgbClr val="FFFF99"/>
            </a:solidFill>
            <a:ln w="6350">
              <a:solidFill>
                <a:srgbClr val="C0C0C0"/>
              </a:solidFill>
              <a:round/>
              <a:headEnd/>
              <a:tailEnd/>
            </a:ln>
          </p:spPr>
          <p:txBody>
            <a:bodyPr wrap="none" anchor="ctr"/>
            <a:lstStyle/>
            <a:p>
              <a:endParaRPr lang="fr-FR"/>
            </a:p>
          </p:txBody>
        </p:sp>
        <p:sp>
          <p:nvSpPr>
            <p:cNvPr id="30948" name="Freeform 226"/>
            <p:cNvSpPr>
              <a:spLocks noChangeAspect="1"/>
            </p:cNvSpPr>
            <p:nvPr/>
          </p:nvSpPr>
          <p:spPr bwMode="ltGray">
            <a:xfrm>
              <a:off x="7099300" y="4361152"/>
              <a:ext cx="138113" cy="219075"/>
            </a:xfrm>
            <a:custGeom>
              <a:avLst/>
              <a:gdLst>
                <a:gd name="T0" fmla="*/ 0 w 100"/>
                <a:gd name="T1" fmla="*/ 2147483647 h 119"/>
                <a:gd name="T2" fmla="*/ 2147483647 w 100"/>
                <a:gd name="T3" fmla="*/ 2147483647 h 119"/>
                <a:gd name="T4" fmla="*/ 2147483647 w 100"/>
                <a:gd name="T5" fmla="*/ 2147483647 h 119"/>
                <a:gd name="T6" fmla="*/ 2147483647 w 100"/>
                <a:gd name="T7" fmla="*/ 2147483647 h 119"/>
                <a:gd name="T8" fmla="*/ 2147483647 w 100"/>
                <a:gd name="T9" fmla="*/ 2147483647 h 119"/>
                <a:gd name="T10" fmla="*/ 2147483647 w 100"/>
                <a:gd name="T11" fmla="*/ 2147483647 h 119"/>
                <a:gd name="T12" fmla="*/ 2147483647 w 100"/>
                <a:gd name="T13" fmla="*/ 2147483647 h 119"/>
                <a:gd name="T14" fmla="*/ 2147483647 w 100"/>
                <a:gd name="T15" fmla="*/ 2147483647 h 119"/>
                <a:gd name="T16" fmla="*/ 2147483647 w 100"/>
                <a:gd name="T17" fmla="*/ 2147483647 h 119"/>
                <a:gd name="T18" fmla="*/ 2147483647 w 100"/>
                <a:gd name="T19" fmla="*/ 2147483647 h 119"/>
                <a:gd name="T20" fmla="*/ 2147483647 w 100"/>
                <a:gd name="T21" fmla="*/ 2147483647 h 119"/>
                <a:gd name="T22" fmla="*/ 2147483647 w 100"/>
                <a:gd name="T23" fmla="*/ 2147483647 h 119"/>
                <a:gd name="T24" fmla="*/ 2147483647 w 100"/>
                <a:gd name="T25" fmla="*/ 2147483647 h 119"/>
                <a:gd name="T26" fmla="*/ 2147483647 w 100"/>
                <a:gd name="T27" fmla="*/ 2147483647 h 119"/>
                <a:gd name="T28" fmla="*/ 2147483647 w 100"/>
                <a:gd name="T29" fmla="*/ 0 h 119"/>
                <a:gd name="T30" fmla="*/ 2147483647 w 100"/>
                <a:gd name="T31" fmla="*/ 2147483647 h 119"/>
                <a:gd name="T32" fmla="*/ 2147483647 w 100"/>
                <a:gd name="T33" fmla="*/ 2147483647 h 119"/>
                <a:gd name="T34" fmla="*/ 2147483647 w 100"/>
                <a:gd name="T35" fmla="*/ 2147483647 h 119"/>
                <a:gd name="T36" fmla="*/ 0 w 100"/>
                <a:gd name="T37" fmla="*/ 2147483647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
                <a:gd name="T58" fmla="*/ 0 h 119"/>
                <a:gd name="T59" fmla="*/ 100 w 100"/>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 h="119">
                  <a:moveTo>
                    <a:pt x="0" y="71"/>
                  </a:moveTo>
                  <a:lnTo>
                    <a:pt x="12" y="93"/>
                  </a:lnTo>
                  <a:lnTo>
                    <a:pt x="8" y="115"/>
                  </a:lnTo>
                  <a:lnTo>
                    <a:pt x="25" y="119"/>
                  </a:lnTo>
                  <a:lnTo>
                    <a:pt x="24" y="75"/>
                  </a:lnTo>
                  <a:lnTo>
                    <a:pt x="33" y="71"/>
                  </a:lnTo>
                  <a:lnTo>
                    <a:pt x="35" y="88"/>
                  </a:lnTo>
                  <a:lnTo>
                    <a:pt x="45" y="108"/>
                  </a:lnTo>
                  <a:lnTo>
                    <a:pt x="62" y="99"/>
                  </a:lnTo>
                  <a:lnTo>
                    <a:pt x="41" y="58"/>
                  </a:lnTo>
                  <a:lnTo>
                    <a:pt x="74" y="40"/>
                  </a:lnTo>
                  <a:lnTo>
                    <a:pt x="29" y="51"/>
                  </a:lnTo>
                  <a:lnTo>
                    <a:pt x="23" y="25"/>
                  </a:lnTo>
                  <a:lnTo>
                    <a:pt x="88" y="22"/>
                  </a:lnTo>
                  <a:lnTo>
                    <a:pt x="100" y="0"/>
                  </a:lnTo>
                  <a:lnTo>
                    <a:pt x="81" y="15"/>
                  </a:lnTo>
                  <a:lnTo>
                    <a:pt x="33" y="7"/>
                  </a:lnTo>
                  <a:lnTo>
                    <a:pt x="18" y="17"/>
                  </a:lnTo>
                  <a:lnTo>
                    <a:pt x="0" y="71"/>
                  </a:lnTo>
                  <a:close/>
                </a:path>
              </a:pathLst>
            </a:custGeom>
            <a:solidFill>
              <a:srgbClr val="94AC9E"/>
            </a:solidFill>
            <a:ln w="6350">
              <a:noFill/>
              <a:round/>
              <a:headEnd/>
              <a:tailEnd/>
            </a:ln>
          </p:spPr>
          <p:txBody>
            <a:bodyPr wrap="none" anchor="ctr"/>
            <a:lstStyle/>
            <a:p>
              <a:endParaRPr lang="fr-FR"/>
            </a:p>
          </p:txBody>
        </p:sp>
        <p:sp>
          <p:nvSpPr>
            <p:cNvPr id="30949" name="Freeform 227"/>
            <p:cNvSpPr>
              <a:spLocks noChangeAspect="1"/>
            </p:cNvSpPr>
            <p:nvPr/>
          </p:nvSpPr>
          <p:spPr bwMode="ltGray">
            <a:xfrm>
              <a:off x="7299325" y="4497677"/>
              <a:ext cx="69850" cy="22225"/>
            </a:xfrm>
            <a:custGeom>
              <a:avLst/>
              <a:gdLst>
                <a:gd name="T0" fmla="*/ 0 w 46"/>
                <a:gd name="T1" fmla="*/ 2147483647 h 15"/>
                <a:gd name="T2" fmla="*/ 2147483647 w 46"/>
                <a:gd name="T3" fmla="*/ 0 h 15"/>
                <a:gd name="T4" fmla="*/ 2147483647 w 46"/>
                <a:gd name="T5" fmla="*/ 2147483647 h 15"/>
                <a:gd name="T6" fmla="*/ 0 w 46"/>
                <a:gd name="T7" fmla="*/ 2147483647 h 15"/>
                <a:gd name="T8" fmla="*/ 0 60000 65536"/>
                <a:gd name="T9" fmla="*/ 0 60000 65536"/>
                <a:gd name="T10" fmla="*/ 0 60000 65536"/>
                <a:gd name="T11" fmla="*/ 0 60000 65536"/>
                <a:gd name="T12" fmla="*/ 0 w 46"/>
                <a:gd name="T13" fmla="*/ 0 h 15"/>
                <a:gd name="T14" fmla="*/ 46 w 46"/>
                <a:gd name="T15" fmla="*/ 15 h 15"/>
              </a:gdLst>
              <a:ahLst/>
              <a:cxnLst>
                <a:cxn ang="T8">
                  <a:pos x="T0" y="T1"/>
                </a:cxn>
                <a:cxn ang="T9">
                  <a:pos x="T2" y="T3"/>
                </a:cxn>
                <a:cxn ang="T10">
                  <a:pos x="T4" y="T5"/>
                </a:cxn>
                <a:cxn ang="T11">
                  <a:pos x="T6" y="T7"/>
                </a:cxn>
              </a:cxnLst>
              <a:rect l="T12" t="T13" r="T14" b="T15"/>
              <a:pathLst>
                <a:path w="46" h="15">
                  <a:moveTo>
                    <a:pt x="0" y="5"/>
                  </a:moveTo>
                  <a:lnTo>
                    <a:pt x="25" y="0"/>
                  </a:lnTo>
                  <a:lnTo>
                    <a:pt x="46" y="15"/>
                  </a:lnTo>
                  <a:lnTo>
                    <a:pt x="0" y="5"/>
                  </a:lnTo>
                  <a:close/>
                </a:path>
              </a:pathLst>
            </a:custGeom>
            <a:solidFill>
              <a:srgbClr val="94AC9E"/>
            </a:solidFill>
            <a:ln w="6350">
              <a:noFill/>
              <a:round/>
              <a:headEnd/>
              <a:tailEnd/>
            </a:ln>
          </p:spPr>
          <p:txBody>
            <a:bodyPr wrap="none" anchor="ctr"/>
            <a:lstStyle/>
            <a:p>
              <a:endParaRPr lang="fr-FR"/>
            </a:p>
          </p:txBody>
        </p:sp>
        <p:sp>
          <p:nvSpPr>
            <p:cNvPr id="30950" name="Freeform 228"/>
            <p:cNvSpPr>
              <a:spLocks noChangeAspect="1"/>
            </p:cNvSpPr>
            <p:nvPr/>
          </p:nvSpPr>
          <p:spPr bwMode="ltGray">
            <a:xfrm>
              <a:off x="7369175" y="4429415"/>
              <a:ext cx="233363" cy="242887"/>
            </a:xfrm>
            <a:custGeom>
              <a:avLst/>
              <a:gdLst>
                <a:gd name="T0" fmla="*/ 0 w 170"/>
                <a:gd name="T1" fmla="*/ 2147483647 h 140"/>
                <a:gd name="T2" fmla="*/ 2147483647 w 170"/>
                <a:gd name="T3" fmla="*/ 2147483647 h 140"/>
                <a:gd name="T4" fmla="*/ 2147483647 w 170"/>
                <a:gd name="T5" fmla="*/ 2147483647 h 140"/>
                <a:gd name="T6" fmla="*/ 2147483647 w 170"/>
                <a:gd name="T7" fmla="*/ 2147483647 h 140"/>
                <a:gd name="T8" fmla="*/ 2147483647 w 170"/>
                <a:gd name="T9" fmla="*/ 2147483647 h 140"/>
                <a:gd name="T10" fmla="*/ 2147483647 w 170"/>
                <a:gd name="T11" fmla="*/ 2147483647 h 140"/>
                <a:gd name="T12" fmla="*/ 2147483647 w 170"/>
                <a:gd name="T13" fmla="*/ 2147483647 h 140"/>
                <a:gd name="T14" fmla="*/ 2147483647 w 170"/>
                <a:gd name="T15" fmla="*/ 2147483647 h 140"/>
                <a:gd name="T16" fmla="*/ 2147483647 w 170"/>
                <a:gd name="T17" fmla="*/ 2147483647 h 140"/>
                <a:gd name="T18" fmla="*/ 2147483647 w 170"/>
                <a:gd name="T19" fmla="*/ 2147483647 h 140"/>
                <a:gd name="T20" fmla="*/ 2147483647 w 170"/>
                <a:gd name="T21" fmla="*/ 2147483647 h 140"/>
                <a:gd name="T22" fmla="*/ 2147483647 w 170"/>
                <a:gd name="T23" fmla="*/ 2147483647 h 140"/>
                <a:gd name="T24" fmla="*/ 2147483647 w 170"/>
                <a:gd name="T25" fmla="*/ 2147483647 h 140"/>
                <a:gd name="T26" fmla="*/ 2147483647 w 170"/>
                <a:gd name="T27" fmla="*/ 2147483647 h 140"/>
                <a:gd name="T28" fmla="*/ 2147483647 w 170"/>
                <a:gd name="T29" fmla="*/ 2147483647 h 140"/>
                <a:gd name="T30" fmla="*/ 2147483647 w 170"/>
                <a:gd name="T31" fmla="*/ 2147483647 h 140"/>
                <a:gd name="T32" fmla="*/ 2147483647 w 170"/>
                <a:gd name="T33" fmla="*/ 2147483647 h 140"/>
                <a:gd name="T34" fmla="*/ 2147483647 w 170"/>
                <a:gd name="T35" fmla="*/ 2147483647 h 140"/>
                <a:gd name="T36" fmla="*/ 2147483647 w 170"/>
                <a:gd name="T37" fmla="*/ 0 h 140"/>
                <a:gd name="T38" fmla="*/ 0 w 170"/>
                <a:gd name="T39" fmla="*/ 2147483647 h 1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0"/>
                <a:gd name="T61" fmla="*/ 0 h 140"/>
                <a:gd name="T62" fmla="*/ 170 w 170"/>
                <a:gd name="T63" fmla="*/ 140 h 1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0" h="140">
                  <a:moveTo>
                    <a:pt x="0" y="18"/>
                  </a:moveTo>
                  <a:lnTo>
                    <a:pt x="25" y="31"/>
                  </a:lnTo>
                  <a:lnTo>
                    <a:pt x="50" y="28"/>
                  </a:lnTo>
                  <a:lnTo>
                    <a:pt x="18" y="38"/>
                  </a:lnTo>
                  <a:lnTo>
                    <a:pt x="34" y="60"/>
                  </a:lnTo>
                  <a:lnTo>
                    <a:pt x="48" y="41"/>
                  </a:lnTo>
                  <a:lnTo>
                    <a:pt x="59" y="60"/>
                  </a:lnTo>
                  <a:lnTo>
                    <a:pt x="119" y="82"/>
                  </a:lnTo>
                  <a:lnTo>
                    <a:pt x="135" y="116"/>
                  </a:lnTo>
                  <a:lnTo>
                    <a:pt x="123" y="114"/>
                  </a:lnTo>
                  <a:lnTo>
                    <a:pt x="113" y="131"/>
                  </a:lnTo>
                  <a:lnTo>
                    <a:pt x="150" y="124"/>
                  </a:lnTo>
                  <a:lnTo>
                    <a:pt x="170" y="140"/>
                  </a:lnTo>
                  <a:lnTo>
                    <a:pt x="168" y="35"/>
                  </a:lnTo>
                  <a:lnTo>
                    <a:pt x="116" y="18"/>
                  </a:lnTo>
                  <a:lnTo>
                    <a:pt x="73" y="48"/>
                  </a:lnTo>
                  <a:lnTo>
                    <a:pt x="56" y="32"/>
                  </a:lnTo>
                  <a:lnTo>
                    <a:pt x="51" y="6"/>
                  </a:lnTo>
                  <a:lnTo>
                    <a:pt x="25" y="0"/>
                  </a:lnTo>
                  <a:lnTo>
                    <a:pt x="0" y="18"/>
                  </a:lnTo>
                  <a:close/>
                </a:path>
              </a:pathLst>
            </a:custGeom>
            <a:solidFill>
              <a:srgbClr val="FFFF99"/>
            </a:solidFill>
            <a:ln w="6350">
              <a:solidFill>
                <a:srgbClr val="C0C0C0"/>
              </a:solidFill>
              <a:round/>
              <a:headEnd/>
              <a:tailEnd/>
            </a:ln>
          </p:spPr>
          <p:txBody>
            <a:bodyPr wrap="none" anchor="ctr"/>
            <a:lstStyle/>
            <a:p>
              <a:endParaRPr lang="fr-FR"/>
            </a:p>
          </p:txBody>
        </p:sp>
        <p:sp>
          <p:nvSpPr>
            <p:cNvPr id="30951" name="Freeform 229"/>
            <p:cNvSpPr>
              <a:spLocks noChangeAspect="1"/>
            </p:cNvSpPr>
            <p:nvPr/>
          </p:nvSpPr>
          <p:spPr bwMode="ltGray">
            <a:xfrm>
              <a:off x="7286625" y="4353215"/>
              <a:ext cx="28575" cy="85725"/>
            </a:xfrm>
            <a:custGeom>
              <a:avLst/>
              <a:gdLst>
                <a:gd name="T0" fmla="*/ 0 w 21"/>
                <a:gd name="T1" fmla="*/ 2147483647 h 49"/>
                <a:gd name="T2" fmla="*/ 2147483647 w 21"/>
                <a:gd name="T3" fmla="*/ 2147483647 h 49"/>
                <a:gd name="T4" fmla="*/ 2147483647 w 21"/>
                <a:gd name="T5" fmla="*/ 2147483647 h 49"/>
                <a:gd name="T6" fmla="*/ 2147483647 w 21"/>
                <a:gd name="T7" fmla="*/ 2147483647 h 49"/>
                <a:gd name="T8" fmla="*/ 2147483647 w 21"/>
                <a:gd name="T9" fmla="*/ 2147483647 h 49"/>
                <a:gd name="T10" fmla="*/ 2147483647 w 21"/>
                <a:gd name="T11" fmla="*/ 2147483647 h 49"/>
                <a:gd name="T12" fmla="*/ 2147483647 w 21"/>
                <a:gd name="T13" fmla="*/ 2147483647 h 49"/>
                <a:gd name="T14" fmla="*/ 2147483647 w 21"/>
                <a:gd name="T15" fmla="*/ 0 h 49"/>
                <a:gd name="T16" fmla="*/ 0 w 21"/>
                <a:gd name="T17" fmla="*/ 214748364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49"/>
                <a:gd name="T29" fmla="*/ 21 w 21"/>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49">
                  <a:moveTo>
                    <a:pt x="0" y="18"/>
                  </a:moveTo>
                  <a:lnTo>
                    <a:pt x="5" y="41"/>
                  </a:lnTo>
                  <a:lnTo>
                    <a:pt x="17" y="49"/>
                  </a:lnTo>
                  <a:lnTo>
                    <a:pt x="10" y="29"/>
                  </a:lnTo>
                  <a:lnTo>
                    <a:pt x="21" y="26"/>
                  </a:lnTo>
                  <a:lnTo>
                    <a:pt x="19" y="11"/>
                  </a:lnTo>
                  <a:lnTo>
                    <a:pt x="5" y="22"/>
                  </a:lnTo>
                  <a:lnTo>
                    <a:pt x="11" y="0"/>
                  </a:lnTo>
                  <a:lnTo>
                    <a:pt x="0" y="18"/>
                  </a:lnTo>
                  <a:close/>
                </a:path>
              </a:pathLst>
            </a:custGeom>
            <a:solidFill>
              <a:srgbClr val="94AC9E"/>
            </a:solidFill>
            <a:ln w="6350">
              <a:noFill/>
              <a:round/>
              <a:headEnd/>
              <a:tailEnd/>
            </a:ln>
          </p:spPr>
          <p:txBody>
            <a:bodyPr wrap="none" anchor="ctr"/>
            <a:lstStyle/>
            <a:p>
              <a:endParaRPr lang="fr-FR"/>
            </a:p>
          </p:txBody>
        </p:sp>
        <p:sp>
          <p:nvSpPr>
            <p:cNvPr id="30952" name="Freeform 230"/>
            <p:cNvSpPr>
              <a:spLocks noChangeAspect="1"/>
            </p:cNvSpPr>
            <p:nvPr/>
          </p:nvSpPr>
          <p:spPr bwMode="ltGray">
            <a:xfrm>
              <a:off x="5586413" y="3699165"/>
              <a:ext cx="177800" cy="252412"/>
            </a:xfrm>
            <a:custGeom>
              <a:avLst/>
              <a:gdLst>
                <a:gd name="T0" fmla="*/ 0 w 125"/>
                <a:gd name="T1" fmla="*/ 2147483647 h 141"/>
                <a:gd name="T2" fmla="*/ 2147483647 w 125"/>
                <a:gd name="T3" fmla="*/ 2147483647 h 141"/>
                <a:gd name="T4" fmla="*/ 2147483647 w 125"/>
                <a:gd name="T5" fmla="*/ 2147483647 h 141"/>
                <a:gd name="T6" fmla="*/ 2147483647 w 125"/>
                <a:gd name="T7" fmla="*/ 2147483647 h 141"/>
                <a:gd name="T8" fmla="*/ 2147483647 w 125"/>
                <a:gd name="T9" fmla="*/ 2147483647 h 141"/>
                <a:gd name="T10" fmla="*/ 2147483647 w 125"/>
                <a:gd name="T11" fmla="*/ 2147483647 h 141"/>
                <a:gd name="T12" fmla="*/ 2147483647 w 125"/>
                <a:gd name="T13" fmla="*/ 2147483647 h 141"/>
                <a:gd name="T14" fmla="*/ 2147483647 w 125"/>
                <a:gd name="T15" fmla="*/ 2147483647 h 141"/>
                <a:gd name="T16" fmla="*/ 2147483647 w 125"/>
                <a:gd name="T17" fmla="*/ 0 h 141"/>
                <a:gd name="T18" fmla="*/ 2147483647 w 125"/>
                <a:gd name="T19" fmla="*/ 2147483647 h 141"/>
                <a:gd name="T20" fmla="*/ 2147483647 w 125"/>
                <a:gd name="T21" fmla="*/ 2147483647 h 141"/>
                <a:gd name="T22" fmla="*/ 2147483647 w 125"/>
                <a:gd name="T23" fmla="*/ 2147483647 h 141"/>
                <a:gd name="T24" fmla="*/ 2147483647 w 125"/>
                <a:gd name="T25" fmla="*/ 2147483647 h 141"/>
                <a:gd name="T26" fmla="*/ 2147483647 w 125"/>
                <a:gd name="T27" fmla="*/ 2147483647 h 141"/>
                <a:gd name="T28" fmla="*/ 0 w 125"/>
                <a:gd name="T29" fmla="*/ 2147483647 h 1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5"/>
                <a:gd name="T46" fmla="*/ 0 h 141"/>
                <a:gd name="T47" fmla="*/ 125 w 125"/>
                <a:gd name="T48" fmla="*/ 141 h 1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5" h="141">
                  <a:moveTo>
                    <a:pt x="0" y="100"/>
                  </a:moveTo>
                  <a:lnTo>
                    <a:pt x="18" y="141"/>
                  </a:lnTo>
                  <a:lnTo>
                    <a:pt x="47" y="134"/>
                  </a:lnTo>
                  <a:lnTo>
                    <a:pt x="94" y="99"/>
                  </a:lnTo>
                  <a:lnTo>
                    <a:pt x="93" y="82"/>
                  </a:lnTo>
                  <a:lnTo>
                    <a:pt x="124" y="52"/>
                  </a:lnTo>
                  <a:lnTo>
                    <a:pt x="125" y="42"/>
                  </a:lnTo>
                  <a:lnTo>
                    <a:pt x="109" y="23"/>
                  </a:lnTo>
                  <a:lnTo>
                    <a:pt x="70" y="0"/>
                  </a:lnTo>
                  <a:lnTo>
                    <a:pt x="61" y="1"/>
                  </a:lnTo>
                  <a:lnTo>
                    <a:pt x="66" y="13"/>
                  </a:lnTo>
                  <a:lnTo>
                    <a:pt x="52" y="38"/>
                  </a:lnTo>
                  <a:lnTo>
                    <a:pt x="61" y="49"/>
                  </a:lnTo>
                  <a:lnTo>
                    <a:pt x="48" y="83"/>
                  </a:lnTo>
                  <a:lnTo>
                    <a:pt x="0" y="100"/>
                  </a:lnTo>
                  <a:close/>
                </a:path>
              </a:pathLst>
            </a:custGeom>
            <a:solidFill>
              <a:srgbClr val="94AC9E"/>
            </a:solidFill>
            <a:ln w="6350">
              <a:noFill/>
              <a:round/>
              <a:headEnd/>
              <a:tailEnd/>
            </a:ln>
          </p:spPr>
          <p:txBody>
            <a:bodyPr wrap="none" anchor="ctr"/>
            <a:lstStyle/>
            <a:p>
              <a:endParaRPr lang="fr-FR"/>
            </a:p>
          </p:txBody>
        </p:sp>
        <p:sp>
          <p:nvSpPr>
            <p:cNvPr id="30953" name="Freeform 231"/>
            <p:cNvSpPr>
              <a:spLocks noChangeAspect="1"/>
            </p:cNvSpPr>
            <p:nvPr/>
          </p:nvSpPr>
          <p:spPr bwMode="blackWhite">
            <a:xfrm>
              <a:off x="5943600" y="3357852"/>
              <a:ext cx="663575" cy="833438"/>
            </a:xfrm>
            <a:custGeom>
              <a:avLst/>
              <a:gdLst>
                <a:gd name="T0" fmla="*/ 0 w 476"/>
                <a:gd name="T1" fmla="*/ 2147483647 h 476"/>
                <a:gd name="T2" fmla="*/ 2147483647 w 476"/>
                <a:gd name="T3" fmla="*/ 2147483647 h 476"/>
                <a:gd name="T4" fmla="*/ 2147483647 w 476"/>
                <a:gd name="T5" fmla="*/ 2147483647 h 476"/>
                <a:gd name="T6" fmla="*/ 2147483647 w 476"/>
                <a:gd name="T7" fmla="*/ 2147483647 h 476"/>
                <a:gd name="T8" fmla="*/ 2147483647 w 476"/>
                <a:gd name="T9" fmla="*/ 2147483647 h 476"/>
                <a:gd name="T10" fmla="*/ 2147483647 w 476"/>
                <a:gd name="T11" fmla="*/ 2147483647 h 476"/>
                <a:gd name="T12" fmla="*/ 2147483647 w 476"/>
                <a:gd name="T13" fmla="*/ 2147483647 h 476"/>
                <a:gd name="T14" fmla="*/ 2147483647 w 476"/>
                <a:gd name="T15" fmla="*/ 2147483647 h 476"/>
                <a:gd name="T16" fmla="*/ 2147483647 w 476"/>
                <a:gd name="T17" fmla="*/ 2147483647 h 476"/>
                <a:gd name="T18" fmla="*/ 2147483647 w 476"/>
                <a:gd name="T19" fmla="*/ 2147483647 h 476"/>
                <a:gd name="T20" fmla="*/ 2147483647 w 476"/>
                <a:gd name="T21" fmla="*/ 2147483647 h 476"/>
                <a:gd name="T22" fmla="*/ 2147483647 w 476"/>
                <a:gd name="T23" fmla="*/ 2147483647 h 476"/>
                <a:gd name="T24" fmla="*/ 2147483647 w 476"/>
                <a:gd name="T25" fmla="*/ 2147483647 h 476"/>
                <a:gd name="T26" fmla="*/ 2147483647 w 476"/>
                <a:gd name="T27" fmla="*/ 0 h 476"/>
                <a:gd name="T28" fmla="*/ 2147483647 w 476"/>
                <a:gd name="T29" fmla="*/ 2147483647 h 476"/>
                <a:gd name="T30" fmla="*/ 2147483647 w 476"/>
                <a:gd name="T31" fmla="*/ 2147483647 h 476"/>
                <a:gd name="T32" fmla="*/ 2147483647 w 476"/>
                <a:gd name="T33" fmla="*/ 2147483647 h 476"/>
                <a:gd name="T34" fmla="*/ 2147483647 w 476"/>
                <a:gd name="T35" fmla="*/ 2147483647 h 476"/>
                <a:gd name="T36" fmla="*/ 2147483647 w 476"/>
                <a:gd name="T37" fmla="*/ 2147483647 h 476"/>
                <a:gd name="T38" fmla="*/ 2147483647 w 476"/>
                <a:gd name="T39" fmla="*/ 2147483647 h 476"/>
                <a:gd name="T40" fmla="*/ 2147483647 w 476"/>
                <a:gd name="T41" fmla="*/ 2147483647 h 476"/>
                <a:gd name="T42" fmla="*/ 2147483647 w 476"/>
                <a:gd name="T43" fmla="*/ 2147483647 h 476"/>
                <a:gd name="T44" fmla="*/ 2147483647 w 476"/>
                <a:gd name="T45" fmla="*/ 2147483647 h 476"/>
                <a:gd name="T46" fmla="*/ 2147483647 w 476"/>
                <a:gd name="T47" fmla="*/ 2147483647 h 476"/>
                <a:gd name="T48" fmla="*/ 2147483647 w 476"/>
                <a:gd name="T49" fmla="*/ 2147483647 h 476"/>
                <a:gd name="T50" fmla="*/ 2147483647 w 476"/>
                <a:gd name="T51" fmla="*/ 2147483647 h 476"/>
                <a:gd name="T52" fmla="*/ 2147483647 w 476"/>
                <a:gd name="T53" fmla="*/ 2147483647 h 476"/>
                <a:gd name="T54" fmla="*/ 2147483647 w 476"/>
                <a:gd name="T55" fmla="*/ 2147483647 h 476"/>
                <a:gd name="T56" fmla="*/ 2147483647 w 476"/>
                <a:gd name="T57" fmla="*/ 2147483647 h 476"/>
                <a:gd name="T58" fmla="*/ 2147483647 w 476"/>
                <a:gd name="T59" fmla="*/ 2147483647 h 476"/>
                <a:gd name="T60" fmla="*/ 2147483647 w 476"/>
                <a:gd name="T61" fmla="*/ 2147483647 h 476"/>
                <a:gd name="T62" fmla="*/ 2147483647 w 476"/>
                <a:gd name="T63" fmla="*/ 2147483647 h 476"/>
                <a:gd name="T64" fmla="*/ 2147483647 w 476"/>
                <a:gd name="T65" fmla="*/ 2147483647 h 476"/>
                <a:gd name="T66" fmla="*/ 2147483647 w 476"/>
                <a:gd name="T67" fmla="*/ 2147483647 h 476"/>
                <a:gd name="T68" fmla="*/ 2147483647 w 476"/>
                <a:gd name="T69" fmla="*/ 2147483647 h 476"/>
                <a:gd name="T70" fmla="*/ 2147483647 w 476"/>
                <a:gd name="T71" fmla="*/ 2147483647 h 476"/>
                <a:gd name="T72" fmla="*/ 2147483647 w 476"/>
                <a:gd name="T73" fmla="*/ 2147483647 h 476"/>
                <a:gd name="T74" fmla="*/ 2147483647 w 476"/>
                <a:gd name="T75" fmla="*/ 2147483647 h 476"/>
                <a:gd name="T76" fmla="*/ 2147483647 w 476"/>
                <a:gd name="T77" fmla="*/ 2147483647 h 476"/>
                <a:gd name="T78" fmla="*/ 2147483647 w 476"/>
                <a:gd name="T79" fmla="*/ 2147483647 h 476"/>
                <a:gd name="T80" fmla="*/ 2147483647 w 476"/>
                <a:gd name="T81" fmla="*/ 2147483647 h 476"/>
                <a:gd name="T82" fmla="*/ 2147483647 w 476"/>
                <a:gd name="T83" fmla="*/ 2147483647 h 476"/>
                <a:gd name="T84" fmla="*/ 2147483647 w 476"/>
                <a:gd name="T85" fmla="*/ 2147483647 h 476"/>
                <a:gd name="T86" fmla="*/ 2147483647 w 476"/>
                <a:gd name="T87" fmla="*/ 2147483647 h 476"/>
                <a:gd name="T88" fmla="*/ 2147483647 w 476"/>
                <a:gd name="T89" fmla="*/ 2147483647 h 476"/>
                <a:gd name="T90" fmla="*/ 2147483647 w 476"/>
                <a:gd name="T91" fmla="*/ 2147483647 h 476"/>
                <a:gd name="T92" fmla="*/ 2147483647 w 476"/>
                <a:gd name="T93" fmla="*/ 2147483647 h 476"/>
                <a:gd name="T94" fmla="*/ 2147483647 w 476"/>
                <a:gd name="T95" fmla="*/ 2147483647 h 476"/>
                <a:gd name="T96" fmla="*/ 2147483647 w 476"/>
                <a:gd name="T97" fmla="*/ 2147483647 h 476"/>
                <a:gd name="T98" fmla="*/ 2147483647 w 476"/>
                <a:gd name="T99" fmla="*/ 2147483647 h 476"/>
                <a:gd name="T100" fmla="*/ 2147483647 w 476"/>
                <a:gd name="T101" fmla="*/ 2147483647 h 476"/>
                <a:gd name="T102" fmla="*/ 2147483647 w 476"/>
                <a:gd name="T103" fmla="*/ 2147483647 h 476"/>
                <a:gd name="T104" fmla="*/ 2147483647 w 476"/>
                <a:gd name="T105" fmla="*/ 2147483647 h 476"/>
                <a:gd name="T106" fmla="*/ 2147483647 w 476"/>
                <a:gd name="T107" fmla="*/ 2147483647 h 476"/>
                <a:gd name="T108" fmla="*/ 2147483647 w 476"/>
                <a:gd name="T109" fmla="*/ 2147483647 h 476"/>
                <a:gd name="T110" fmla="*/ 2147483647 w 476"/>
                <a:gd name="T111" fmla="*/ 2147483647 h 476"/>
                <a:gd name="T112" fmla="*/ 2147483647 w 476"/>
                <a:gd name="T113" fmla="*/ 2147483647 h 476"/>
                <a:gd name="T114" fmla="*/ 2147483647 w 476"/>
                <a:gd name="T115" fmla="*/ 2147483647 h 476"/>
                <a:gd name="T116" fmla="*/ 2147483647 w 476"/>
                <a:gd name="T117" fmla="*/ 2147483647 h 476"/>
                <a:gd name="T118" fmla="*/ 2147483647 w 476"/>
                <a:gd name="T119" fmla="*/ 2147483647 h 476"/>
                <a:gd name="T120" fmla="*/ 2147483647 w 476"/>
                <a:gd name="T121" fmla="*/ 2147483647 h 476"/>
                <a:gd name="T122" fmla="*/ 0 w 476"/>
                <a:gd name="T123" fmla="*/ 2147483647 h 4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
                <a:gd name="T187" fmla="*/ 0 h 476"/>
                <a:gd name="T188" fmla="*/ 476 w 476"/>
                <a:gd name="T189" fmla="*/ 476 h 4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 h="476">
                  <a:moveTo>
                    <a:pt x="0" y="216"/>
                  </a:moveTo>
                  <a:lnTo>
                    <a:pt x="13" y="205"/>
                  </a:lnTo>
                  <a:lnTo>
                    <a:pt x="50" y="205"/>
                  </a:lnTo>
                  <a:lnTo>
                    <a:pt x="25" y="156"/>
                  </a:lnTo>
                  <a:lnTo>
                    <a:pt x="40" y="142"/>
                  </a:lnTo>
                  <a:lnTo>
                    <a:pt x="60" y="144"/>
                  </a:lnTo>
                  <a:lnTo>
                    <a:pt x="109" y="89"/>
                  </a:lnTo>
                  <a:lnTo>
                    <a:pt x="106" y="74"/>
                  </a:lnTo>
                  <a:lnTo>
                    <a:pt x="118" y="66"/>
                  </a:lnTo>
                  <a:lnTo>
                    <a:pt x="96" y="49"/>
                  </a:lnTo>
                  <a:lnTo>
                    <a:pt x="96" y="22"/>
                  </a:lnTo>
                  <a:lnTo>
                    <a:pt x="143" y="22"/>
                  </a:lnTo>
                  <a:lnTo>
                    <a:pt x="156" y="10"/>
                  </a:lnTo>
                  <a:lnTo>
                    <a:pt x="182" y="0"/>
                  </a:lnTo>
                  <a:lnTo>
                    <a:pt x="199" y="9"/>
                  </a:lnTo>
                  <a:lnTo>
                    <a:pt x="176" y="36"/>
                  </a:lnTo>
                  <a:lnTo>
                    <a:pt x="187" y="60"/>
                  </a:lnTo>
                  <a:lnTo>
                    <a:pt x="169" y="63"/>
                  </a:lnTo>
                  <a:lnTo>
                    <a:pt x="177" y="91"/>
                  </a:lnTo>
                  <a:lnTo>
                    <a:pt x="211" y="102"/>
                  </a:lnTo>
                  <a:lnTo>
                    <a:pt x="195" y="129"/>
                  </a:lnTo>
                  <a:lnTo>
                    <a:pt x="239" y="154"/>
                  </a:lnTo>
                  <a:lnTo>
                    <a:pt x="324" y="170"/>
                  </a:lnTo>
                  <a:lnTo>
                    <a:pt x="325" y="145"/>
                  </a:lnTo>
                  <a:lnTo>
                    <a:pt x="336" y="142"/>
                  </a:lnTo>
                  <a:lnTo>
                    <a:pt x="338" y="154"/>
                  </a:lnTo>
                  <a:lnTo>
                    <a:pt x="345" y="165"/>
                  </a:lnTo>
                  <a:lnTo>
                    <a:pt x="388" y="160"/>
                  </a:lnTo>
                  <a:lnTo>
                    <a:pt x="385" y="146"/>
                  </a:lnTo>
                  <a:lnTo>
                    <a:pt x="454" y="115"/>
                  </a:lnTo>
                  <a:lnTo>
                    <a:pt x="460" y="134"/>
                  </a:lnTo>
                  <a:lnTo>
                    <a:pt x="476" y="140"/>
                  </a:lnTo>
                  <a:lnTo>
                    <a:pt x="469" y="157"/>
                  </a:lnTo>
                  <a:lnTo>
                    <a:pt x="441" y="168"/>
                  </a:lnTo>
                  <a:lnTo>
                    <a:pt x="398" y="247"/>
                  </a:lnTo>
                  <a:lnTo>
                    <a:pt x="390" y="215"/>
                  </a:lnTo>
                  <a:lnTo>
                    <a:pt x="383" y="228"/>
                  </a:lnTo>
                  <a:lnTo>
                    <a:pt x="373" y="212"/>
                  </a:lnTo>
                  <a:lnTo>
                    <a:pt x="392" y="193"/>
                  </a:lnTo>
                  <a:lnTo>
                    <a:pt x="355" y="190"/>
                  </a:lnTo>
                  <a:lnTo>
                    <a:pt x="331" y="167"/>
                  </a:lnTo>
                  <a:lnTo>
                    <a:pt x="324" y="180"/>
                  </a:lnTo>
                  <a:lnTo>
                    <a:pt x="332" y="190"/>
                  </a:lnTo>
                  <a:lnTo>
                    <a:pt x="322" y="197"/>
                  </a:lnTo>
                  <a:lnTo>
                    <a:pt x="332" y="207"/>
                  </a:lnTo>
                  <a:lnTo>
                    <a:pt x="338" y="251"/>
                  </a:lnTo>
                  <a:lnTo>
                    <a:pt x="324" y="244"/>
                  </a:lnTo>
                  <a:lnTo>
                    <a:pt x="296" y="280"/>
                  </a:lnTo>
                  <a:lnTo>
                    <a:pt x="198" y="352"/>
                  </a:lnTo>
                  <a:lnTo>
                    <a:pt x="191" y="440"/>
                  </a:lnTo>
                  <a:lnTo>
                    <a:pt x="150" y="476"/>
                  </a:lnTo>
                  <a:lnTo>
                    <a:pt x="114" y="407"/>
                  </a:lnTo>
                  <a:lnTo>
                    <a:pt x="99" y="353"/>
                  </a:lnTo>
                  <a:lnTo>
                    <a:pt x="85" y="340"/>
                  </a:lnTo>
                  <a:lnTo>
                    <a:pt x="75" y="242"/>
                  </a:lnTo>
                  <a:lnTo>
                    <a:pt x="67" y="238"/>
                  </a:lnTo>
                  <a:lnTo>
                    <a:pt x="62" y="259"/>
                  </a:lnTo>
                  <a:lnTo>
                    <a:pt x="38" y="265"/>
                  </a:lnTo>
                  <a:lnTo>
                    <a:pt x="14" y="239"/>
                  </a:lnTo>
                  <a:lnTo>
                    <a:pt x="38" y="226"/>
                  </a:lnTo>
                  <a:lnTo>
                    <a:pt x="14" y="231"/>
                  </a:lnTo>
                  <a:lnTo>
                    <a:pt x="0" y="216"/>
                  </a:lnTo>
                  <a:close/>
                </a:path>
              </a:pathLst>
            </a:custGeom>
            <a:solidFill>
              <a:srgbClr val="FFFF99"/>
            </a:solidFill>
            <a:ln w="9525">
              <a:solidFill>
                <a:srgbClr val="C0C0C0"/>
              </a:solidFill>
              <a:round/>
              <a:headEnd/>
              <a:tailEnd/>
            </a:ln>
          </p:spPr>
          <p:txBody>
            <a:bodyPr wrap="none" anchor="ctr"/>
            <a:lstStyle/>
            <a:p>
              <a:endParaRPr lang="fr-FR"/>
            </a:p>
          </p:txBody>
        </p:sp>
        <p:sp>
          <p:nvSpPr>
            <p:cNvPr id="30954" name="Freeform 232"/>
            <p:cNvSpPr>
              <a:spLocks noChangeAspect="1"/>
            </p:cNvSpPr>
            <p:nvPr/>
          </p:nvSpPr>
          <p:spPr bwMode="ltGray">
            <a:xfrm>
              <a:off x="5362575" y="3880140"/>
              <a:ext cx="238125" cy="188912"/>
            </a:xfrm>
            <a:custGeom>
              <a:avLst/>
              <a:gdLst>
                <a:gd name="T0" fmla="*/ 0 w 144"/>
                <a:gd name="T1" fmla="*/ 2147483647 h 118"/>
                <a:gd name="T2" fmla="*/ 2147483647 w 144"/>
                <a:gd name="T3" fmla="*/ 2147483647 h 118"/>
                <a:gd name="T4" fmla="*/ 2147483647 w 144"/>
                <a:gd name="T5" fmla="*/ 2147483647 h 118"/>
                <a:gd name="T6" fmla="*/ 2147483647 w 144"/>
                <a:gd name="T7" fmla="*/ 2147483647 h 118"/>
                <a:gd name="T8" fmla="*/ 2147483647 w 144"/>
                <a:gd name="T9" fmla="*/ 2147483647 h 118"/>
                <a:gd name="T10" fmla="*/ 2147483647 w 144"/>
                <a:gd name="T11" fmla="*/ 0 h 118"/>
                <a:gd name="T12" fmla="*/ 2147483647 w 144"/>
                <a:gd name="T13" fmla="*/ 2147483647 h 118"/>
                <a:gd name="T14" fmla="*/ 2147483647 w 144"/>
                <a:gd name="T15" fmla="*/ 2147483647 h 118"/>
                <a:gd name="T16" fmla="*/ 2147483647 w 144"/>
                <a:gd name="T17" fmla="*/ 2147483647 h 118"/>
                <a:gd name="T18" fmla="*/ 2147483647 w 144"/>
                <a:gd name="T19" fmla="*/ 2147483647 h 118"/>
                <a:gd name="T20" fmla="*/ 0 w 144"/>
                <a:gd name="T21" fmla="*/ 2147483647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4"/>
                <a:gd name="T34" fmla="*/ 0 h 118"/>
                <a:gd name="T35" fmla="*/ 144 w 144"/>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4" h="118">
                  <a:moveTo>
                    <a:pt x="0" y="49"/>
                  </a:moveTo>
                  <a:lnTo>
                    <a:pt x="25" y="31"/>
                  </a:lnTo>
                  <a:lnTo>
                    <a:pt x="48" y="38"/>
                  </a:lnTo>
                  <a:lnTo>
                    <a:pt x="52" y="59"/>
                  </a:lnTo>
                  <a:lnTo>
                    <a:pt x="85" y="12"/>
                  </a:lnTo>
                  <a:lnTo>
                    <a:pt x="129" y="0"/>
                  </a:lnTo>
                  <a:lnTo>
                    <a:pt x="144" y="44"/>
                  </a:lnTo>
                  <a:lnTo>
                    <a:pt x="132" y="61"/>
                  </a:lnTo>
                  <a:lnTo>
                    <a:pt x="82" y="91"/>
                  </a:lnTo>
                  <a:lnTo>
                    <a:pt x="15" y="118"/>
                  </a:lnTo>
                  <a:lnTo>
                    <a:pt x="0" y="49"/>
                  </a:lnTo>
                  <a:close/>
                </a:path>
              </a:pathLst>
            </a:custGeom>
            <a:solidFill>
              <a:srgbClr val="94AC9E"/>
            </a:solidFill>
            <a:ln w="6350">
              <a:noFill/>
              <a:round/>
              <a:headEnd/>
              <a:tailEnd/>
            </a:ln>
          </p:spPr>
          <p:txBody>
            <a:bodyPr wrap="none" anchor="ctr"/>
            <a:lstStyle/>
            <a:p>
              <a:endParaRPr lang="fr-FR"/>
            </a:p>
          </p:txBody>
        </p:sp>
        <p:sp>
          <p:nvSpPr>
            <p:cNvPr id="30955" name="Freeform 233"/>
            <p:cNvSpPr>
              <a:spLocks/>
            </p:cNvSpPr>
            <p:nvPr/>
          </p:nvSpPr>
          <p:spPr bwMode="auto">
            <a:xfrm>
              <a:off x="8289925" y="5448590"/>
              <a:ext cx="112713" cy="220662"/>
            </a:xfrm>
            <a:custGeom>
              <a:avLst/>
              <a:gdLst>
                <a:gd name="T0" fmla="*/ 2147483647 w 132"/>
                <a:gd name="T1" fmla="*/ 0 h 248"/>
                <a:gd name="T2" fmla="*/ 2147483647 w 132"/>
                <a:gd name="T3" fmla="*/ 2147483647 h 248"/>
                <a:gd name="T4" fmla="*/ 2147483647 w 132"/>
                <a:gd name="T5" fmla="*/ 2147483647 h 248"/>
                <a:gd name="T6" fmla="*/ 2147483647 w 132"/>
                <a:gd name="T7" fmla="*/ 2147483647 h 248"/>
                <a:gd name="T8" fmla="*/ 2147483647 w 132"/>
                <a:gd name="T9" fmla="*/ 2147483647 h 248"/>
                <a:gd name="T10" fmla="*/ 0 w 132"/>
                <a:gd name="T11" fmla="*/ 2147483647 h 248"/>
                <a:gd name="T12" fmla="*/ 2147483647 w 132"/>
                <a:gd name="T13" fmla="*/ 2147483647 h 248"/>
                <a:gd name="T14" fmla="*/ 2147483647 w 132"/>
                <a:gd name="T15" fmla="*/ 2147483647 h 248"/>
                <a:gd name="T16" fmla="*/ 2147483647 w 132"/>
                <a:gd name="T17" fmla="*/ 2147483647 h 248"/>
                <a:gd name="T18" fmla="*/ 2147483647 w 132"/>
                <a:gd name="T19" fmla="*/ 2147483647 h 248"/>
                <a:gd name="T20" fmla="*/ 2147483647 w 132"/>
                <a:gd name="T21" fmla="*/ 2147483647 h 248"/>
                <a:gd name="T22" fmla="*/ 2147483647 w 132"/>
                <a:gd name="T23" fmla="*/ 2147483647 h 248"/>
                <a:gd name="T24" fmla="*/ 2147483647 w 132"/>
                <a:gd name="T25" fmla="*/ 2147483647 h 248"/>
                <a:gd name="T26" fmla="*/ 2147483647 w 132"/>
                <a:gd name="T27" fmla="*/ 2147483647 h 248"/>
                <a:gd name="T28" fmla="*/ 2147483647 w 132"/>
                <a:gd name="T29" fmla="*/ 2147483647 h 248"/>
                <a:gd name="T30" fmla="*/ 2147483647 w 132"/>
                <a:gd name="T31" fmla="*/ 2147483647 h 248"/>
                <a:gd name="T32" fmla="*/ 2147483647 w 132"/>
                <a:gd name="T33" fmla="*/ 2147483647 h 248"/>
                <a:gd name="T34" fmla="*/ 2147483647 w 132"/>
                <a:gd name="T35" fmla="*/ 2147483647 h 248"/>
                <a:gd name="T36" fmla="*/ 2147483647 w 132"/>
                <a:gd name="T37" fmla="*/ 2147483647 h 248"/>
                <a:gd name="T38" fmla="*/ 2147483647 w 132"/>
                <a:gd name="T39" fmla="*/ 2147483647 h 248"/>
                <a:gd name="T40" fmla="*/ 2147483647 w 132"/>
                <a:gd name="T41" fmla="*/ 0 h 2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2"/>
                <a:gd name="T64" fmla="*/ 0 h 248"/>
                <a:gd name="T65" fmla="*/ 132 w 132"/>
                <a:gd name="T66" fmla="*/ 248 h 2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2" h="248">
                  <a:moveTo>
                    <a:pt x="10" y="0"/>
                  </a:moveTo>
                  <a:lnTo>
                    <a:pt x="10" y="29"/>
                  </a:lnTo>
                  <a:lnTo>
                    <a:pt x="26" y="64"/>
                  </a:lnTo>
                  <a:lnTo>
                    <a:pt x="40" y="90"/>
                  </a:lnTo>
                  <a:lnTo>
                    <a:pt x="29" y="125"/>
                  </a:lnTo>
                  <a:lnTo>
                    <a:pt x="0" y="154"/>
                  </a:lnTo>
                  <a:lnTo>
                    <a:pt x="1" y="177"/>
                  </a:lnTo>
                  <a:lnTo>
                    <a:pt x="14" y="236"/>
                  </a:lnTo>
                  <a:lnTo>
                    <a:pt x="40" y="248"/>
                  </a:lnTo>
                  <a:lnTo>
                    <a:pt x="48" y="206"/>
                  </a:lnTo>
                  <a:lnTo>
                    <a:pt x="78" y="182"/>
                  </a:lnTo>
                  <a:lnTo>
                    <a:pt x="121" y="160"/>
                  </a:lnTo>
                  <a:lnTo>
                    <a:pt x="132" y="127"/>
                  </a:lnTo>
                  <a:lnTo>
                    <a:pt x="130" y="104"/>
                  </a:lnTo>
                  <a:lnTo>
                    <a:pt x="78" y="104"/>
                  </a:lnTo>
                  <a:lnTo>
                    <a:pt x="78" y="68"/>
                  </a:lnTo>
                  <a:lnTo>
                    <a:pt x="62" y="68"/>
                  </a:lnTo>
                  <a:lnTo>
                    <a:pt x="45" y="61"/>
                  </a:lnTo>
                  <a:lnTo>
                    <a:pt x="48" y="24"/>
                  </a:lnTo>
                  <a:lnTo>
                    <a:pt x="38" y="2"/>
                  </a:lnTo>
                  <a:lnTo>
                    <a:pt x="10" y="0"/>
                  </a:lnTo>
                </a:path>
              </a:pathLst>
            </a:custGeom>
            <a:solidFill>
              <a:srgbClr val="94AC9E"/>
            </a:solidFill>
            <a:ln w="0">
              <a:solidFill>
                <a:srgbClr val="D8E4EC"/>
              </a:solidFill>
              <a:round/>
              <a:headEnd/>
              <a:tailEnd/>
            </a:ln>
          </p:spPr>
          <p:txBody>
            <a:bodyPr/>
            <a:lstStyle/>
            <a:p>
              <a:endParaRPr lang="fr-FR"/>
            </a:p>
          </p:txBody>
        </p:sp>
        <p:sp>
          <p:nvSpPr>
            <p:cNvPr id="30956" name="Freeform 234"/>
            <p:cNvSpPr>
              <a:spLocks/>
            </p:cNvSpPr>
            <p:nvPr/>
          </p:nvSpPr>
          <p:spPr bwMode="auto">
            <a:xfrm>
              <a:off x="8070850" y="5632740"/>
              <a:ext cx="209550" cy="206375"/>
            </a:xfrm>
            <a:custGeom>
              <a:avLst/>
              <a:gdLst>
                <a:gd name="T0" fmla="*/ 2147483647 w 247"/>
                <a:gd name="T1" fmla="*/ 0 h 234"/>
                <a:gd name="T2" fmla="*/ 2147483647 w 247"/>
                <a:gd name="T3" fmla="*/ 2147483647 h 234"/>
                <a:gd name="T4" fmla="*/ 2147483647 w 247"/>
                <a:gd name="T5" fmla="*/ 2147483647 h 234"/>
                <a:gd name="T6" fmla="*/ 2147483647 w 247"/>
                <a:gd name="T7" fmla="*/ 2147483647 h 234"/>
                <a:gd name="T8" fmla="*/ 2147483647 w 247"/>
                <a:gd name="T9" fmla="*/ 2147483647 h 234"/>
                <a:gd name="T10" fmla="*/ 0 w 247"/>
                <a:gd name="T11" fmla="*/ 2147483647 h 234"/>
                <a:gd name="T12" fmla="*/ 2147483647 w 247"/>
                <a:gd name="T13" fmla="*/ 2147483647 h 234"/>
                <a:gd name="T14" fmla="*/ 2147483647 w 247"/>
                <a:gd name="T15" fmla="*/ 2147483647 h 234"/>
                <a:gd name="T16" fmla="*/ 2147483647 w 247"/>
                <a:gd name="T17" fmla="*/ 2147483647 h 234"/>
                <a:gd name="T18" fmla="*/ 2147483647 w 247"/>
                <a:gd name="T19" fmla="*/ 2147483647 h 234"/>
                <a:gd name="T20" fmla="*/ 2147483647 w 247"/>
                <a:gd name="T21" fmla="*/ 2147483647 h 234"/>
                <a:gd name="T22" fmla="*/ 2147483647 w 247"/>
                <a:gd name="T23" fmla="*/ 2147483647 h 234"/>
                <a:gd name="T24" fmla="*/ 2147483647 w 247"/>
                <a:gd name="T25" fmla="*/ 2147483647 h 234"/>
                <a:gd name="T26" fmla="*/ 2147483647 w 247"/>
                <a:gd name="T27" fmla="*/ 2147483647 h 234"/>
                <a:gd name="T28" fmla="*/ 2147483647 w 247"/>
                <a:gd name="T29" fmla="*/ 2147483647 h 234"/>
                <a:gd name="T30" fmla="*/ 2147483647 w 247"/>
                <a:gd name="T31" fmla="*/ 2147483647 h 234"/>
                <a:gd name="T32" fmla="*/ 2147483647 w 247"/>
                <a:gd name="T33" fmla="*/ 2147483647 h 234"/>
                <a:gd name="T34" fmla="*/ 2147483647 w 247"/>
                <a:gd name="T35" fmla="*/ 0 h 234"/>
                <a:gd name="T36" fmla="*/ 2147483647 w 247"/>
                <a:gd name="T37" fmla="*/ 0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
                <a:gd name="T58" fmla="*/ 0 h 234"/>
                <a:gd name="T59" fmla="*/ 247 w 247"/>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 h="234">
                  <a:moveTo>
                    <a:pt x="191" y="0"/>
                  </a:moveTo>
                  <a:lnTo>
                    <a:pt x="188" y="38"/>
                  </a:lnTo>
                  <a:lnTo>
                    <a:pt x="150" y="56"/>
                  </a:lnTo>
                  <a:lnTo>
                    <a:pt x="120" y="96"/>
                  </a:lnTo>
                  <a:lnTo>
                    <a:pt x="47" y="123"/>
                  </a:lnTo>
                  <a:lnTo>
                    <a:pt x="0" y="167"/>
                  </a:lnTo>
                  <a:lnTo>
                    <a:pt x="11" y="196"/>
                  </a:lnTo>
                  <a:lnTo>
                    <a:pt x="56" y="234"/>
                  </a:lnTo>
                  <a:lnTo>
                    <a:pt x="106" y="191"/>
                  </a:lnTo>
                  <a:lnTo>
                    <a:pt x="124" y="151"/>
                  </a:lnTo>
                  <a:lnTo>
                    <a:pt x="165" y="123"/>
                  </a:lnTo>
                  <a:lnTo>
                    <a:pt x="188" y="123"/>
                  </a:lnTo>
                  <a:lnTo>
                    <a:pt x="196" y="89"/>
                  </a:lnTo>
                  <a:lnTo>
                    <a:pt x="222" y="61"/>
                  </a:lnTo>
                  <a:lnTo>
                    <a:pt x="247" y="38"/>
                  </a:lnTo>
                  <a:lnTo>
                    <a:pt x="236" y="7"/>
                  </a:lnTo>
                  <a:lnTo>
                    <a:pt x="222" y="25"/>
                  </a:lnTo>
                  <a:lnTo>
                    <a:pt x="221" y="0"/>
                  </a:lnTo>
                  <a:lnTo>
                    <a:pt x="191" y="0"/>
                  </a:lnTo>
                </a:path>
              </a:pathLst>
            </a:custGeom>
            <a:solidFill>
              <a:srgbClr val="94AC9E"/>
            </a:solidFill>
            <a:ln w="0">
              <a:solidFill>
                <a:srgbClr val="D8E4EC"/>
              </a:solidFill>
              <a:round/>
              <a:headEnd/>
              <a:tailEnd/>
            </a:ln>
          </p:spPr>
          <p:txBody>
            <a:bodyPr/>
            <a:lstStyle/>
            <a:p>
              <a:endParaRPr lang="fr-FR"/>
            </a:p>
          </p:txBody>
        </p:sp>
        <p:sp>
          <p:nvSpPr>
            <p:cNvPr id="30957" name="Freeform 235"/>
            <p:cNvSpPr>
              <a:spLocks/>
            </p:cNvSpPr>
            <p:nvPr/>
          </p:nvSpPr>
          <p:spPr bwMode="auto">
            <a:xfrm>
              <a:off x="8159750" y="5045365"/>
              <a:ext cx="63500" cy="50800"/>
            </a:xfrm>
            <a:custGeom>
              <a:avLst/>
              <a:gdLst>
                <a:gd name="T0" fmla="*/ 2147483647 w 73"/>
                <a:gd name="T1" fmla="*/ 0 h 59"/>
                <a:gd name="T2" fmla="*/ 0 w 73"/>
                <a:gd name="T3" fmla="*/ 2147483647 h 59"/>
                <a:gd name="T4" fmla="*/ 2147483647 w 73"/>
                <a:gd name="T5" fmla="*/ 2147483647 h 59"/>
                <a:gd name="T6" fmla="*/ 2147483647 w 73"/>
                <a:gd name="T7" fmla="*/ 2147483647 h 59"/>
                <a:gd name="T8" fmla="*/ 2147483647 w 73"/>
                <a:gd name="T9" fmla="*/ 2147483647 h 59"/>
                <a:gd name="T10" fmla="*/ 2147483647 w 73"/>
                <a:gd name="T11" fmla="*/ 2147483647 h 59"/>
                <a:gd name="T12" fmla="*/ 2147483647 w 73"/>
                <a:gd name="T13" fmla="*/ 2147483647 h 59"/>
                <a:gd name="T14" fmla="*/ 2147483647 w 73"/>
                <a:gd name="T15" fmla="*/ 0 h 59"/>
                <a:gd name="T16" fmla="*/ 0 60000 65536"/>
                <a:gd name="T17" fmla="*/ 0 60000 65536"/>
                <a:gd name="T18" fmla="*/ 0 60000 65536"/>
                <a:gd name="T19" fmla="*/ 0 60000 65536"/>
                <a:gd name="T20" fmla="*/ 0 60000 65536"/>
                <a:gd name="T21" fmla="*/ 0 60000 65536"/>
                <a:gd name="T22" fmla="*/ 0 60000 65536"/>
                <a:gd name="T23" fmla="*/ 0 60000 65536"/>
                <a:gd name="T24" fmla="*/ 0 w 73"/>
                <a:gd name="T25" fmla="*/ 0 h 59"/>
                <a:gd name="T26" fmla="*/ 73 w 73"/>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 h="59">
                  <a:moveTo>
                    <a:pt x="24" y="0"/>
                  </a:moveTo>
                  <a:lnTo>
                    <a:pt x="0" y="12"/>
                  </a:lnTo>
                  <a:lnTo>
                    <a:pt x="14" y="30"/>
                  </a:lnTo>
                  <a:lnTo>
                    <a:pt x="38" y="47"/>
                  </a:lnTo>
                  <a:lnTo>
                    <a:pt x="66" y="59"/>
                  </a:lnTo>
                  <a:lnTo>
                    <a:pt x="73" y="42"/>
                  </a:lnTo>
                  <a:lnTo>
                    <a:pt x="54" y="12"/>
                  </a:lnTo>
                  <a:lnTo>
                    <a:pt x="24" y="0"/>
                  </a:lnTo>
                </a:path>
              </a:pathLst>
            </a:custGeom>
            <a:solidFill>
              <a:srgbClr val="94AC9E"/>
            </a:solidFill>
            <a:ln w="0">
              <a:solidFill>
                <a:srgbClr val="D8E4EC"/>
              </a:solidFill>
              <a:round/>
              <a:headEnd/>
              <a:tailEnd/>
            </a:ln>
          </p:spPr>
          <p:txBody>
            <a:bodyPr/>
            <a:lstStyle/>
            <a:p>
              <a:endParaRPr lang="fr-FR"/>
            </a:p>
          </p:txBody>
        </p:sp>
        <p:sp>
          <p:nvSpPr>
            <p:cNvPr id="30958" name="Text Box 236"/>
            <p:cNvSpPr txBox="1">
              <a:spLocks noChangeArrowheads="1"/>
            </p:cNvSpPr>
            <p:nvPr/>
          </p:nvSpPr>
          <p:spPr bwMode="auto">
            <a:xfrm>
              <a:off x="1028700" y="4324640"/>
              <a:ext cx="1285875"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SOUTH AMERICA</a:t>
              </a:r>
            </a:p>
          </p:txBody>
        </p:sp>
        <p:sp>
          <p:nvSpPr>
            <p:cNvPr id="30959" name="Text Box 237"/>
            <p:cNvSpPr txBox="1">
              <a:spLocks noChangeArrowheads="1"/>
            </p:cNvSpPr>
            <p:nvPr/>
          </p:nvSpPr>
          <p:spPr bwMode="auto">
            <a:xfrm>
              <a:off x="3629025" y="2383127"/>
              <a:ext cx="790575"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EUROPE</a:t>
              </a:r>
            </a:p>
          </p:txBody>
        </p:sp>
        <p:sp>
          <p:nvSpPr>
            <p:cNvPr id="30960" name="Text Box 238"/>
            <p:cNvSpPr txBox="1">
              <a:spLocks noChangeArrowheads="1"/>
            </p:cNvSpPr>
            <p:nvPr/>
          </p:nvSpPr>
          <p:spPr bwMode="auto">
            <a:xfrm>
              <a:off x="4219575" y="3805527"/>
              <a:ext cx="790575"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AFRICA</a:t>
              </a:r>
            </a:p>
          </p:txBody>
        </p:sp>
        <p:sp>
          <p:nvSpPr>
            <p:cNvPr id="30961" name="Text Box 239"/>
            <p:cNvSpPr txBox="1">
              <a:spLocks noChangeArrowheads="1"/>
            </p:cNvSpPr>
            <p:nvPr/>
          </p:nvSpPr>
          <p:spPr bwMode="auto">
            <a:xfrm>
              <a:off x="7146925" y="2795877"/>
              <a:ext cx="806450"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ASIA</a:t>
              </a:r>
            </a:p>
          </p:txBody>
        </p:sp>
        <p:sp>
          <p:nvSpPr>
            <p:cNvPr id="30962" name="Rectangle 240"/>
            <p:cNvSpPr>
              <a:spLocks noChangeArrowheads="1"/>
            </p:cNvSpPr>
            <p:nvPr/>
          </p:nvSpPr>
          <p:spPr bwMode="auto">
            <a:xfrm>
              <a:off x="996950" y="3346740"/>
              <a:ext cx="279400" cy="152400"/>
            </a:xfrm>
            <a:prstGeom prst="rect">
              <a:avLst/>
            </a:prstGeom>
            <a:noFill/>
            <a:ln w="9525">
              <a:noFill/>
              <a:miter lim="800000"/>
              <a:headEnd/>
              <a:tailEnd/>
            </a:ln>
          </p:spPr>
          <p:txBody>
            <a:bodyPr wrap="none" lIns="0" tIns="0" rIns="0" bIns="0">
              <a:spAutoFit/>
            </a:bodyPr>
            <a:lstStyle/>
            <a:p>
              <a:pPr algn="ctr"/>
              <a:r>
                <a:rPr lang="fr-FR" sz="1000" b="1">
                  <a:solidFill>
                    <a:schemeClr val="bg1"/>
                  </a:solidFill>
                  <a:latin typeface="Small Fonts"/>
                </a:rPr>
                <a:t>3810</a:t>
              </a:r>
              <a:endParaRPr lang="fr-FR" sz="1000" b="1">
                <a:solidFill>
                  <a:schemeClr val="bg1"/>
                </a:solidFill>
              </a:endParaRPr>
            </a:p>
          </p:txBody>
        </p:sp>
        <p:sp>
          <p:nvSpPr>
            <p:cNvPr id="30963" name="Rectangle 241"/>
            <p:cNvSpPr>
              <a:spLocks noChangeArrowheads="1"/>
            </p:cNvSpPr>
            <p:nvPr/>
          </p:nvSpPr>
          <p:spPr bwMode="auto">
            <a:xfrm>
              <a:off x="3559175" y="4153190"/>
              <a:ext cx="61913" cy="122237"/>
            </a:xfrm>
            <a:prstGeom prst="rect">
              <a:avLst/>
            </a:prstGeom>
            <a:noFill/>
            <a:ln w="9525">
              <a:noFill/>
              <a:miter lim="800000"/>
              <a:headEnd/>
              <a:tailEnd/>
            </a:ln>
          </p:spPr>
          <p:txBody>
            <a:bodyPr wrap="none" lIns="0" tIns="0" rIns="0" bIns="0">
              <a:spAutoFit/>
            </a:bodyPr>
            <a:lstStyle/>
            <a:p>
              <a:pPr algn="ctr"/>
              <a:r>
                <a:rPr lang="fr-FR" sz="800" b="1">
                  <a:solidFill>
                    <a:srgbClr val="FFFFFF"/>
                  </a:solidFill>
                  <a:latin typeface="Small Fonts"/>
                </a:rPr>
                <a:t>?</a:t>
              </a:r>
              <a:endParaRPr lang="fr-FR" sz="800"/>
            </a:p>
          </p:txBody>
        </p:sp>
        <p:sp>
          <p:nvSpPr>
            <p:cNvPr id="30964" name="Freeform 242"/>
            <p:cNvSpPr>
              <a:spLocks/>
            </p:cNvSpPr>
            <p:nvPr/>
          </p:nvSpPr>
          <p:spPr bwMode="auto">
            <a:xfrm>
              <a:off x="2063750" y="3053052"/>
              <a:ext cx="620713" cy="514350"/>
            </a:xfrm>
            <a:custGeom>
              <a:avLst/>
              <a:gdLst>
                <a:gd name="T0" fmla="*/ 2147483647 w 367"/>
                <a:gd name="T1" fmla="*/ 2147483647 h 256"/>
                <a:gd name="T2" fmla="*/ 2147483647 w 367"/>
                <a:gd name="T3" fmla="*/ 2147483647 h 256"/>
                <a:gd name="T4" fmla="*/ 2147483647 w 367"/>
                <a:gd name="T5" fmla="*/ 2147483647 h 256"/>
                <a:gd name="T6" fmla="*/ 2147483647 w 367"/>
                <a:gd name="T7" fmla="*/ 2147483647 h 256"/>
                <a:gd name="T8" fmla="*/ 2147483647 w 367"/>
                <a:gd name="T9" fmla="*/ 2147483647 h 256"/>
                <a:gd name="T10" fmla="*/ 2147483647 w 367"/>
                <a:gd name="T11" fmla="*/ 2147483647 h 256"/>
                <a:gd name="T12" fmla="*/ 2147483647 w 367"/>
                <a:gd name="T13" fmla="*/ 2147483647 h 256"/>
                <a:gd name="T14" fmla="*/ 2147483647 w 367"/>
                <a:gd name="T15" fmla="*/ 2147483647 h 256"/>
                <a:gd name="T16" fmla="*/ 2147483647 w 367"/>
                <a:gd name="T17" fmla="*/ 2147483647 h 256"/>
                <a:gd name="T18" fmla="*/ 2147483647 w 367"/>
                <a:gd name="T19" fmla="*/ 2147483647 h 256"/>
                <a:gd name="T20" fmla="*/ 2147483647 w 367"/>
                <a:gd name="T21" fmla="*/ 2147483647 h 256"/>
                <a:gd name="T22" fmla="*/ 2147483647 w 367"/>
                <a:gd name="T23" fmla="*/ 2147483647 h 256"/>
                <a:gd name="T24" fmla="*/ 2147483647 w 367"/>
                <a:gd name="T25" fmla="*/ 2147483647 h 256"/>
                <a:gd name="T26" fmla="*/ 2147483647 w 367"/>
                <a:gd name="T27" fmla="*/ 2147483647 h 256"/>
                <a:gd name="T28" fmla="*/ 2147483647 w 367"/>
                <a:gd name="T29" fmla="*/ 2147483647 h 256"/>
                <a:gd name="T30" fmla="*/ 2147483647 w 367"/>
                <a:gd name="T31" fmla="*/ 2147483647 h 256"/>
                <a:gd name="T32" fmla="*/ 2147483647 w 367"/>
                <a:gd name="T33" fmla="*/ 2147483647 h 256"/>
                <a:gd name="T34" fmla="*/ 2147483647 w 367"/>
                <a:gd name="T35" fmla="*/ 2147483647 h 256"/>
                <a:gd name="T36" fmla="*/ 2147483647 w 367"/>
                <a:gd name="T37" fmla="*/ 2147483647 h 256"/>
                <a:gd name="T38" fmla="*/ 2147483647 w 367"/>
                <a:gd name="T39" fmla="*/ 2147483647 h 256"/>
                <a:gd name="T40" fmla="*/ 2147483647 w 367"/>
                <a:gd name="T41" fmla="*/ 2147483647 h 256"/>
                <a:gd name="T42" fmla="*/ 2147483647 w 367"/>
                <a:gd name="T43" fmla="*/ 2147483647 h 256"/>
                <a:gd name="T44" fmla="*/ 2147483647 w 367"/>
                <a:gd name="T45" fmla="*/ 2147483647 h 256"/>
                <a:gd name="T46" fmla="*/ 2147483647 w 367"/>
                <a:gd name="T47" fmla="*/ 2147483647 h 256"/>
                <a:gd name="T48" fmla="*/ 2147483647 w 367"/>
                <a:gd name="T49" fmla="*/ 2147483647 h 256"/>
                <a:gd name="T50" fmla="*/ 2147483647 w 367"/>
                <a:gd name="T51" fmla="*/ 2147483647 h 256"/>
                <a:gd name="T52" fmla="*/ 2147483647 w 367"/>
                <a:gd name="T53" fmla="*/ 2147483647 h 256"/>
                <a:gd name="T54" fmla="*/ 2147483647 w 367"/>
                <a:gd name="T55" fmla="*/ 2147483647 h 256"/>
                <a:gd name="T56" fmla="*/ 2147483647 w 367"/>
                <a:gd name="T57" fmla="*/ 2147483647 h 256"/>
                <a:gd name="T58" fmla="*/ 2147483647 w 367"/>
                <a:gd name="T59" fmla="*/ 2147483647 h 256"/>
                <a:gd name="T60" fmla="*/ 2147483647 w 367"/>
                <a:gd name="T61" fmla="*/ 2147483647 h 256"/>
                <a:gd name="T62" fmla="*/ 2147483647 w 367"/>
                <a:gd name="T63" fmla="*/ 2147483647 h 256"/>
                <a:gd name="T64" fmla="*/ 2147483647 w 367"/>
                <a:gd name="T65" fmla="*/ 2147483647 h 256"/>
                <a:gd name="T66" fmla="*/ 2147483647 w 367"/>
                <a:gd name="T67" fmla="*/ 2147483647 h 256"/>
                <a:gd name="T68" fmla="*/ 2147483647 w 367"/>
                <a:gd name="T69" fmla="*/ 2147483647 h 256"/>
                <a:gd name="T70" fmla="*/ 2147483647 w 367"/>
                <a:gd name="T71" fmla="*/ 2147483647 h 256"/>
                <a:gd name="T72" fmla="*/ 2147483647 w 367"/>
                <a:gd name="T73" fmla="*/ 2147483647 h 256"/>
                <a:gd name="T74" fmla="*/ 2147483647 w 367"/>
                <a:gd name="T75" fmla="*/ 2147483647 h 256"/>
                <a:gd name="T76" fmla="*/ 2147483647 w 367"/>
                <a:gd name="T77" fmla="*/ 2147483647 h 256"/>
                <a:gd name="T78" fmla="*/ 2147483647 w 367"/>
                <a:gd name="T79" fmla="*/ 2147483647 h 25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7"/>
                <a:gd name="T121" fmla="*/ 0 h 256"/>
                <a:gd name="T122" fmla="*/ 367 w 367"/>
                <a:gd name="T123" fmla="*/ 256 h 25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7" h="256">
                  <a:moveTo>
                    <a:pt x="233" y="3"/>
                  </a:moveTo>
                  <a:cubicBezTo>
                    <a:pt x="224" y="6"/>
                    <a:pt x="206" y="22"/>
                    <a:pt x="197" y="30"/>
                  </a:cubicBezTo>
                  <a:cubicBezTo>
                    <a:pt x="188" y="38"/>
                    <a:pt x="183" y="47"/>
                    <a:pt x="179" y="54"/>
                  </a:cubicBezTo>
                  <a:cubicBezTo>
                    <a:pt x="175" y="61"/>
                    <a:pt x="174" y="66"/>
                    <a:pt x="173" y="75"/>
                  </a:cubicBezTo>
                  <a:cubicBezTo>
                    <a:pt x="172" y="84"/>
                    <a:pt x="173" y="98"/>
                    <a:pt x="173" y="108"/>
                  </a:cubicBezTo>
                  <a:cubicBezTo>
                    <a:pt x="173" y="118"/>
                    <a:pt x="173" y="126"/>
                    <a:pt x="173" y="135"/>
                  </a:cubicBezTo>
                  <a:cubicBezTo>
                    <a:pt x="173" y="144"/>
                    <a:pt x="177" y="160"/>
                    <a:pt x="173" y="165"/>
                  </a:cubicBezTo>
                  <a:cubicBezTo>
                    <a:pt x="169" y="170"/>
                    <a:pt x="158" y="168"/>
                    <a:pt x="146" y="168"/>
                  </a:cubicBezTo>
                  <a:cubicBezTo>
                    <a:pt x="134" y="168"/>
                    <a:pt x="115" y="172"/>
                    <a:pt x="101" y="165"/>
                  </a:cubicBezTo>
                  <a:cubicBezTo>
                    <a:pt x="87" y="158"/>
                    <a:pt x="72" y="130"/>
                    <a:pt x="62" y="126"/>
                  </a:cubicBezTo>
                  <a:cubicBezTo>
                    <a:pt x="52" y="122"/>
                    <a:pt x="47" y="131"/>
                    <a:pt x="41" y="138"/>
                  </a:cubicBezTo>
                  <a:cubicBezTo>
                    <a:pt x="35" y="145"/>
                    <a:pt x="31" y="159"/>
                    <a:pt x="26" y="171"/>
                  </a:cubicBezTo>
                  <a:cubicBezTo>
                    <a:pt x="21" y="183"/>
                    <a:pt x="11" y="200"/>
                    <a:pt x="8" y="213"/>
                  </a:cubicBezTo>
                  <a:cubicBezTo>
                    <a:pt x="5" y="226"/>
                    <a:pt x="0" y="242"/>
                    <a:pt x="8" y="249"/>
                  </a:cubicBezTo>
                  <a:cubicBezTo>
                    <a:pt x="16" y="256"/>
                    <a:pt x="41" y="254"/>
                    <a:pt x="56" y="252"/>
                  </a:cubicBezTo>
                  <a:cubicBezTo>
                    <a:pt x="71" y="250"/>
                    <a:pt x="91" y="248"/>
                    <a:pt x="98" y="240"/>
                  </a:cubicBezTo>
                  <a:cubicBezTo>
                    <a:pt x="105" y="232"/>
                    <a:pt x="94" y="210"/>
                    <a:pt x="101" y="201"/>
                  </a:cubicBezTo>
                  <a:cubicBezTo>
                    <a:pt x="108" y="192"/>
                    <a:pt x="130" y="187"/>
                    <a:pt x="143" y="186"/>
                  </a:cubicBezTo>
                  <a:cubicBezTo>
                    <a:pt x="156" y="185"/>
                    <a:pt x="173" y="191"/>
                    <a:pt x="182" y="195"/>
                  </a:cubicBezTo>
                  <a:cubicBezTo>
                    <a:pt x="191" y="199"/>
                    <a:pt x="191" y="207"/>
                    <a:pt x="197" y="210"/>
                  </a:cubicBezTo>
                  <a:cubicBezTo>
                    <a:pt x="203" y="213"/>
                    <a:pt x="208" y="218"/>
                    <a:pt x="218" y="213"/>
                  </a:cubicBezTo>
                  <a:cubicBezTo>
                    <a:pt x="228" y="208"/>
                    <a:pt x="248" y="193"/>
                    <a:pt x="260" y="180"/>
                  </a:cubicBezTo>
                  <a:cubicBezTo>
                    <a:pt x="272" y="167"/>
                    <a:pt x="278" y="152"/>
                    <a:pt x="290" y="138"/>
                  </a:cubicBezTo>
                  <a:cubicBezTo>
                    <a:pt x="302" y="124"/>
                    <a:pt x="321" y="106"/>
                    <a:pt x="332" y="96"/>
                  </a:cubicBezTo>
                  <a:cubicBezTo>
                    <a:pt x="343" y="86"/>
                    <a:pt x="355" y="83"/>
                    <a:pt x="359" y="75"/>
                  </a:cubicBezTo>
                  <a:cubicBezTo>
                    <a:pt x="363" y="67"/>
                    <a:pt x="367" y="50"/>
                    <a:pt x="359" y="45"/>
                  </a:cubicBezTo>
                  <a:cubicBezTo>
                    <a:pt x="351" y="40"/>
                    <a:pt x="324" y="39"/>
                    <a:pt x="311" y="42"/>
                  </a:cubicBezTo>
                  <a:cubicBezTo>
                    <a:pt x="298" y="45"/>
                    <a:pt x="291" y="54"/>
                    <a:pt x="281" y="66"/>
                  </a:cubicBezTo>
                  <a:cubicBezTo>
                    <a:pt x="271" y="78"/>
                    <a:pt x="258" y="101"/>
                    <a:pt x="251" y="114"/>
                  </a:cubicBezTo>
                  <a:cubicBezTo>
                    <a:pt x="244" y="127"/>
                    <a:pt x="244" y="136"/>
                    <a:pt x="239" y="144"/>
                  </a:cubicBezTo>
                  <a:cubicBezTo>
                    <a:pt x="234" y="152"/>
                    <a:pt x="225" y="162"/>
                    <a:pt x="218" y="165"/>
                  </a:cubicBezTo>
                  <a:cubicBezTo>
                    <a:pt x="211" y="168"/>
                    <a:pt x="198" y="169"/>
                    <a:pt x="197" y="162"/>
                  </a:cubicBezTo>
                  <a:cubicBezTo>
                    <a:pt x="196" y="155"/>
                    <a:pt x="210" y="132"/>
                    <a:pt x="212" y="123"/>
                  </a:cubicBezTo>
                  <a:cubicBezTo>
                    <a:pt x="214" y="114"/>
                    <a:pt x="212" y="111"/>
                    <a:pt x="212" y="105"/>
                  </a:cubicBezTo>
                  <a:cubicBezTo>
                    <a:pt x="212" y="99"/>
                    <a:pt x="206" y="92"/>
                    <a:pt x="209" y="87"/>
                  </a:cubicBezTo>
                  <a:cubicBezTo>
                    <a:pt x="212" y="82"/>
                    <a:pt x="219" y="78"/>
                    <a:pt x="227" y="75"/>
                  </a:cubicBezTo>
                  <a:cubicBezTo>
                    <a:pt x="235" y="72"/>
                    <a:pt x="251" y="76"/>
                    <a:pt x="257" y="72"/>
                  </a:cubicBezTo>
                  <a:cubicBezTo>
                    <a:pt x="263" y="68"/>
                    <a:pt x="264" y="57"/>
                    <a:pt x="263" y="48"/>
                  </a:cubicBezTo>
                  <a:cubicBezTo>
                    <a:pt x="262" y="39"/>
                    <a:pt x="255" y="22"/>
                    <a:pt x="251" y="15"/>
                  </a:cubicBezTo>
                  <a:cubicBezTo>
                    <a:pt x="247" y="8"/>
                    <a:pt x="242" y="0"/>
                    <a:pt x="233" y="3"/>
                  </a:cubicBezTo>
                  <a:close/>
                </a:path>
              </a:pathLst>
            </a:custGeom>
            <a:solidFill>
              <a:schemeClr val="accent1"/>
            </a:solidFill>
            <a:ln w="12700">
              <a:solidFill>
                <a:srgbClr val="BCA44E"/>
              </a:solidFill>
              <a:round/>
              <a:headEnd/>
              <a:tailEnd/>
            </a:ln>
          </p:spPr>
          <p:txBody>
            <a:bodyPr anchor="ctr"/>
            <a:lstStyle/>
            <a:p>
              <a:endParaRPr lang="fr-FR"/>
            </a:p>
          </p:txBody>
        </p:sp>
        <p:sp>
          <p:nvSpPr>
            <p:cNvPr id="30965" name="Freeform 243"/>
            <p:cNvSpPr>
              <a:spLocks/>
            </p:cNvSpPr>
            <p:nvPr/>
          </p:nvSpPr>
          <p:spPr bwMode="auto">
            <a:xfrm>
              <a:off x="1851025" y="3135602"/>
              <a:ext cx="165100" cy="228600"/>
            </a:xfrm>
            <a:custGeom>
              <a:avLst/>
              <a:gdLst>
                <a:gd name="T0" fmla="*/ 2147483647 w 81"/>
                <a:gd name="T1" fmla="*/ 2147483647 h 109"/>
                <a:gd name="T2" fmla="*/ 2147483647 w 81"/>
                <a:gd name="T3" fmla="*/ 2147483647 h 109"/>
                <a:gd name="T4" fmla="*/ 2147483647 w 81"/>
                <a:gd name="T5" fmla="*/ 2147483647 h 109"/>
                <a:gd name="T6" fmla="*/ 2147483647 w 81"/>
                <a:gd name="T7" fmla="*/ 2147483647 h 109"/>
                <a:gd name="T8" fmla="*/ 2147483647 w 81"/>
                <a:gd name="T9" fmla="*/ 2147483647 h 109"/>
                <a:gd name="T10" fmla="*/ 2147483647 w 81"/>
                <a:gd name="T11" fmla="*/ 2147483647 h 109"/>
                <a:gd name="T12" fmla="*/ 2147483647 w 81"/>
                <a:gd name="T13" fmla="*/ 2147483647 h 109"/>
                <a:gd name="T14" fmla="*/ 2147483647 w 81"/>
                <a:gd name="T15" fmla="*/ 2147483647 h 109"/>
                <a:gd name="T16" fmla="*/ 2147483647 w 81"/>
                <a:gd name="T17" fmla="*/ 2147483647 h 109"/>
                <a:gd name="T18" fmla="*/ 2147483647 w 81"/>
                <a:gd name="T19" fmla="*/ 2147483647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109"/>
                <a:gd name="T32" fmla="*/ 81 w 81"/>
                <a:gd name="T33" fmla="*/ 109 h 1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109">
                  <a:moveTo>
                    <a:pt x="67" y="12"/>
                  </a:moveTo>
                  <a:cubicBezTo>
                    <a:pt x="57" y="6"/>
                    <a:pt x="26" y="0"/>
                    <a:pt x="16" y="3"/>
                  </a:cubicBezTo>
                  <a:cubicBezTo>
                    <a:pt x="6" y="6"/>
                    <a:pt x="10" y="23"/>
                    <a:pt x="7" y="33"/>
                  </a:cubicBezTo>
                  <a:cubicBezTo>
                    <a:pt x="4" y="43"/>
                    <a:pt x="0" y="56"/>
                    <a:pt x="1" y="63"/>
                  </a:cubicBezTo>
                  <a:cubicBezTo>
                    <a:pt x="2" y="70"/>
                    <a:pt x="11" y="74"/>
                    <a:pt x="16" y="78"/>
                  </a:cubicBezTo>
                  <a:cubicBezTo>
                    <a:pt x="21" y="82"/>
                    <a:pt x="27" y="86"/>
                    <a:pt x="31" y="90"/>
                  </a:cubicBezTo>
                  <a:cubicBezTo>
                    <a:pt x="35" y="94"/>
                    <a:pt x="36" y="109"/>
                    <a:pt x="43" y="105"/>
                  </a:cubicBezTo>
                  <a:cubicBezTo>
                    <a:pt x="50" y="101"/>
                    <a:pt x="71" y="77"/>
                    <a:pt x="76" y="66"/>
                  </a:cubicBezTo>
                  <a:cubicBezTo>
                    <a:pt x="81" y="55"/>
                    <a:pt x="76" y="47"/>
                    <a:pt x="76" y="39"/>
                  </a:cubicBezTo>
                  <a:cubicBezTo>
                    <a:pt x="76" y="31"/>
                    <a:pt x="77" y="18"/>
                    <a:pt x="67" y="12"/>
                  </a:cubicBezTo>
                  <a:close/>
                </a:path>
              </a:pathLst>
            </a:custGeom>
            <a:solidFill>
              <a:schemeClr val="accent1"/>
            </a:solidFill>
            <a:ln w="12700">
              <a:solidFill>
                <a:srgbClr val="BCA44E"/>
              </a:solidFill>
              <a:round/>
              <a:headEnd/>
              <a:tailEnd/>
            </a:ln>
          </p:spPr>
          <p:txBody>
            <a:bodyPr anchor="ctr"/>
            <a:lstStyle/>
            <a:p>
              <a:endParaRPr lang="fr-FR"/>
            </a:p>
          </p:txBody>
        </p:sp>
        <p:sp>
          <p:nvSpPr>
            <p:cNvPr id="30966" name="Freeform 244"/>
            <p:cNvSpPr>
              <a:spLocks/>
            </p:cNvSpPr>
            <p:nvPr/>
          </p:nvSpPr>
          <p:spPr bwMode="auto">
            <a:xfrm>
              <a:off x="2771775" y="4181765"/>
              <a:ext cx="150813" cy="209550"/>
            </a:xfrm>
            <a:custGeom>
              <a:avLst/>
              <a:gdLst>
                <a:gd name="T0" fmla="*/ 2147483647 w 74"/>
                <a:gd name="T1" fmla="*/ 2147483647 h 99"/>
                <a:gd name="T2" fmla="*/ 2147483647 w 74"/>
                <a:gd name="T3" fmla="*/ 2147483647 h 99"/>
                <a:gd name="T4" fmla="*/ 2147483647 w 74"/>
                <a:gd name="T5" fmla="*/ 2147483647 h 99"/>
                <a:gd name="T6" fmla="*/ 2147483647 w 74"/>
                <a:gd name="T7" fmla="*/ 2147483647 h 99"/>
                <a:gd name="T8" fmla="*/ 2147483647 w 74"/>
                <a:gd name="T9" fmla="*/ 2147483647 h 99"/>
                <a:gd name="T10" fmla="*/ 2147483647 w 74"/>
                <a:gd name="T11" fmla="*/ 2147483647 h 99"/>
                <a:gd name="T12" fmla="*/ 2147483647 w 74"/>
                <a:gd name="T13" fmla="*/ 2147483647 h 99"/>
                <a:gd name="T14" fmla="*/ 0 60000 65536"/>
                <a:gd name="T15" fmla="*/ 0 60000 65536"/>
                <a:gd name="T16" fmla="*/ 0 60000 65536"/>
                <a:gd name="T17" fmla="*/ 0 60000 65536"/>
                <a:gd name="T18" fmla="*/ 0 60000 65536"/>
                <a:gd name="T19" fmla="*/ 0 60000 65536"/>
                <a:gd name="T20" fmla="*/ 0 60000 65536"/>
                <a:gd name="T21" fmla="*/ 0 w 74"/>
                <a:gd name="T22" fmla="*/ 0 h 99"/>
                <a:gd name="T23" fmla="*/ 74 w 7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99">
                  <a:moveTo>
                    <a:pt x="42" y="3"/>
                  </a:moveTo>
                  <a:cubicBezTo>
                    <a:pt x="33" y="6"/>
                    <a:pt x="24" y="26"/>
                    <a:pt x="18" y="36"/>
                  </a:cubicBezTo>
                  <a:cubicBezTo>
                    <a:pt x="12" y="46"/>
                    <a:pt x="0" y="53"/>
                    <a:pt x="3" y="63"/>
                  </a:cubicBezTo>
                  <a:cubicBezTo>
                    <a:pt x="6" y="73"/>
                    <a:pt x="26" y="99"/>
                    <a:pt x="33" y="96"/>
                  </a:cubicBezTo>
                  <a:cubicBezTo>
                    <a:pt x="40" y="93"/>
                    <a:pt x="42" y="57"/>
                    <a:pt x="48" y="45"/>
                  </a:cubicBezTo>
                  <a:cubicBezTo>
                    <a:pt x="54" y="33"/>
                    <a:pt x="70" y="29"/>
                    <a:pt x="72" y="21"/>
                  </a:cubicBezTo>
                  <a:cubicBezTo>
                    <a:pt x="74" y="13"/>
                    <a:pt x="51" y="0"/>
                    <a:pt x="42" y="3"/>
                  </a:cubicBezTo>
                  <a:close/>
                </a:path>
              </a:pathLst>
            </a:custGeom>
            <a:solidFill>
              <a:schemeClr val="accent1"/>
            </a:solidFill>
            <a:ln w="12700">
              <a:solidFill>
                <a:srgbClr val="BCA44E"/>
              </a:solidFill>
              <a:round/>
              <a:headEnd/>
              <a:tailEnd/>
            </a:ln>
          </p:spPr>
          <p:txBody>
            <a:bodyPr anchor="ctr"/>
            <a:lstStyle/>
            <a:p>
              <a:endParaRPr lang="fr-FR"/>
            </a:p>
          </p:txBody>
        </p:sp>
        <p:sp>
          <p:nvSpPr>
            <p:cNvPr id="30967" name="Freeform 245"/>
            <p:cNvSpPr>
              <a:spLocks/>
            </p:cNvSpPr>
            <p:nvPr/>
          </p:nvSpPr>
          <p:spPr bwMode="auto">
            <a:xfrm>
              <a:off x="2743200" y="4400840"/>
              <a:ext cx="150813" cy="346075"/>
            </a:xfrm>
            <a:custGeom>
              <a:avLst/>
              <a:gdLst>
                <a:gd name="T0" fmla="*/ 2147483647 w 74"/>
                <a:gd name="T1" fmla="*/ 2147483647 h 164"/>
                <a:gd name="T2" fmla="*/ 2147483647 w 74"/>
                <a:gd name="T3" fmla="*/ 2147483647 h 164"/>
                <a:gd name="T4" fmla="*/ 2147483647 w 74"/>
                <a:gd name="T5" fmla="*/ 2147483647 h 164"/>
                <a:gd name="T6" fmla="*/ 2147483647 w 74"/>
                <a:gd name="T7" fmla="*/ 2147483647 h 164"/>
                <a:gd name="T8" fmla="*/ 2147483647 w 74"/>
                <a:gd name="T9" fmla="*/ 2147483647 h 164"/>
                <a:gd name="T10" fmla="*/ 2147483647 w 74"/>
                <a:gd name="T11" fmla="*/ 2147483647 h 164"/>
                <a:gd name="T12" fmla="*/ 2147483647 w 74"/>
                <a:gd name="T13" fmla="*/ 2147483647 h 164"/>
                <a:gd name="T14" fmla="*/ 2147483647 w 74"/>
                <a:gd name="T15" fmla="*/ 2147483647 h 164"/>
                <a:gd name="T16" fmla="*/ 2147483647 w 74"/>
                <a:gd name="T17" fmla="*/ 2147483647 h 164"/>
                <a:gd name="T18" fmla="*/ 2147483647 w 74"/>
                <a:gd name="T19" fmla="*/ 2147483647 h 164"/>
                <a:gd name="T20" fmla="*/ 2147483647 w 74"/>
                <a:gd name="T21" fmla="*/ 2147483647 h 164"/>
                <a:gd name="T22" fmla="*/ 2147483647 w 74"/>
                <a:gd name="T23" fmla="*/ 2147483647 h 164"/>
                <a:gd name="T24" fmla="*/ 2147483647 w 74"/>
                <a:gd name="T25" fmla="*/ 2147483647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64"/>
                <a:gd name="T41" fmla="*/ 74 w 74"/>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64">
                  <a:moveTo>
                    <a:pt x="38" y="1"/>
                  </a:moveTo>
                  <a:cubicBezTo>
                    <a:pt x="28" y="2"/>
                    <a:pt x="10" y="16"/>
                    <a:pt x="5" y="25"/>
                  </a:cubicBezTo>
                  <a:cubicBezTo>
                    <a:pt x="0" y="34"/>
                    <a:pt x="8" y="50"/>
                    <a:pt x="8" y="58"/>
                  </a:cubicBezTo>
                  <a:cubicBezTo>
                    <a:pt x="8" y="66"/>
                    <a:pt x="6" y="69"/>
                    <a:pt x="8" y="76"/>
                  </a:cubicBezTo>
                  <a:cubicBezTo>
                    <a:pt x="10" y="83"/>
                    <a:pt x="17" y="89"/>
                    <a:pt x="20" y="100"/>
                  </a:cubicBezTo>
                  <a:cubicBezTo>
                    <a:pt x="23" y="111"/>
                    <a:pt x="24" y="132"/>
                    <a:pt x="26" y="142"/>
                  </a:cubicBezTo>
                  <a:cubicBezTo>
                    <a:pt x="28" y="152"/>
                    <a:pt x="31" y="164"/>
                    <a:pt x="35" y="163"/>
                  </a:cubicBezTo>
                  <a:cubicBezTo>
                    <a:pt x="39" y="162"/>
                    <a:pt x="48" y="142"/>
                    <a:pt x="50" y="133"/>
                  </a:cubicBezTo>
                  <a:cubicBezTo>
                    <a:pt x="52" y="124"/>
                    <a:pt x="47" y="117"/>
                    <a:pt x="50" y="106"/>
                  </a:cubicBezTo>
                  <a:cubicBezTo>
                    <a:pt x="53" y="95"/>
                    <a:pt x="68" y="79"/>
                    <a:pt x="71" y="67"/>
                  </a:cubicBezTo>
                  <a:cubicBezTo>
                    <a:pt x="74" y="55"/>
                    <a:pt x="72" y="42"/>
                    <a:pt x="71" y="34"/>
                  </a:cubicBezTo>
                  <a:cubicBezTo>
                    <a:pt x="70" y="26"/>
                    <a:pt x="71" y="21"/>
                    <a:pt x="65" y="16"/>
                  </a:cubicBezTo>
                  <a:cubicBezTo>
                    <a:pt x="59" y="11"/>
                    <a:pt x="48" y="0"/>
                    <a:pt x="38" y="1"/>
                  </a:cubicBezTo>
                  <a:close/>
                </a:path>
              </a:pathLst>
            </a:custGeom>
            <a:solidFill>
              <a:schemeClr val="accent1"/>
            </a:solidFill>
            <a:ln w="12700">
              <a:solidFill>
                <a:srgbClr val="BCA44E"/>
              </a:solidFill>
              <a:round/>
              <a:headEnd/>
              <a:tailEnd/>
            </a:ln>
          </p:spPr>
          <p:txBody>
            <a:bodyPr anchor="ctr"/>
            <a:lstStyle/>
            <a:p>
              <a:endParaRPr lang="fr-FR"/>
            </a:p>
          </p:txBody>
        </p:sp>
        <p:sp>
          <p:nvSpPr>
            <p:cNvPr id="30968" name="Freeform 246"/>
            <p:cNvSpPr>
              <a:spLocks/>
            </p:cNvSpPr>
            <p:nvPr/>
          </p:nvSpPr>
          <p:spPr bwMode="auto">
            <a:xfrm>
              <a:off x="2860675" y="4446877"/>
              <a:ext cx="641350" cy="288925"/>
            </a:xfrm>
            <a:custGeom>
              <a:avLst/>
              <a:gdLst>
                <a:gd name="T0" fmla="*/ 2147483647 w 332"/>
                <a:gd name="T1" fmla="*/ 0 h 137"/>
                <a:gd name="T2" fmla="*/ 2147483647 w 332"/>
                <a:gd name="T3" fmla="*/ 2147483647 h 137"/>
                <a:gd name="T4" fmla="*/ 2147483647 w 332"/>
                <a:gd name="T5" fmla="*/ 2147483647 h 137"/>
                <a:gd name="T6" fmla="*/ 2147483647 w 332"/>
                <a:gd name="T7" fmla="*/ 2147483647 h 137"/>
                <a:gd name="T8" fmla="*/ 2147483647 w 332"/>
                <a:gd name="T9" fmla="*/ 2147483647 h 137"/>
                <a:gd name="T10" fmla="*/ 2147483647 w 332"/>
                <a:gd name="T11" fmla="*/ 2147483647 h 137"/>
                <a:gd name="T12" fmla="*/ 2147483647 w 332"/>
                <a:gd name="T13" fmla="*/ 2147483647 h 137"/>
                <a:gd name="T14" fmla="*/ 2147483647 w 332"/>
                <a:gd name="T15" fmla="*/ 2147483647 h 137"/>
                <a:gd name="T16" fmla="*/ 2147483647 w 332"/>
                <a:gd name="T17" fmla="*/ 2147483647 h 137"/>
                <a:gd name="T18" fmla="*/ 2147483647 w 332"/>
                <a:gd name="T19" fmla="*/ 2147483647 h 137"/>
                <a:gd name="T20" fmla="*/ 2147483647 w 332"/>
                <a:gd name="T21" fmla="*/ 2147483647 h 137"/>
                <a:gd name="T22" fmla="*/ 2147483647 w 332"/>
                <a:gd name="T23" fmla="*/ 2147483647 h 137"/>
                <a:gd name="T24" fmla="*/ 2147483647 w 332"/>
                <a:gd name="T25" fmla="*/ 2147483647 h 137"/>
                <a:gd name="T26" fmla="*/ 2147483647 w 332"/>
                <a:gd name="T27" fmla="*/ 2147483647 h 137"/>
                <a:gd name="T28" fmla="*/ 2147483647 w 332"/>
                <a:gd name="T29" fmla="*/ 2147483647 h 137"/>
                <a:gd name="T30" fmla="*/ 2147483647 w 332"/>
                <a:gd name="T31" fmla="*/ 2147483647 h 137"/>
                <a:gd name="T32" fmla="*/ 2147483647 w 332"/>
                <a:gd name="T33" fmla="*/ 2147483647 h 137"/>
                <a:gd name="T34" fmla="*/ 2147483647 w 332"/>
                <a:gd name="T35" fmla="*/ 2147483647 h 137"/>
                <a:gd name="T36" fmla="*/ 2147483647 w 332"/>
                <a:gd name="T37" fmla="*/ 2147483647 h 137"/>
                <a:gd name="T38" fmla="*/ 2147483647 w 332"/>
                <a:gd name="T39" fmla="*/ 2147483647 h 137"/>
                <a:gd name="T40" fmla="*/ 2147483647 w 332"/>
                <a:gd name="T41" fmla="*/ 2147483647 h 137"/>
                <a:gd name="T42" fmla="*/ 2147483647 w 332"/>
                <a:gd name="T43" fmla="*/ 2147483647 h 137"/>
                <a:gd name="T44" fmla="*/ 2147483647 w 332"/>
                <a:gd name="T45" fmla="*/ 2147483647 h 137"/>
                <a:gd name="T46" fmla="*/ 2147483647 w 332"/>
                <a:gd name="T47" fmla="*/ 2147483647 h 137"/>
                <a:gd name="T48" fmla="*/ 2147483647 w 332"/>
                <a:gd name="T49" fmla="*/ 0 h 1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2"/>
                <a:gd name="T76" fmla="*/ 0 h 137"/>
                <a:gd name="T77" fmla="*/ 332 w 332"/>
                <a:gd name="T78" fmla="*/ 137 h 1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2" h="137">
                  <a:moveTo>
                    <a:pt x="211" y="0"/>
                  </a:moveTo>
                  <a:cubicBezTo>
                    <a:pt x="203" y="0"/>
                    <a:pt x="191" y="7"/>
                    <a:pt x="175" y="9"/>
                  </a:cubicBezTo>
                  <a:cubicBezTo>
                    <a:pt x="159" y="11"/>
                    <a:pt x="134" y="12"/>
                    <a:pt x="118" y="12"/>
                  </a:cubicBezTo>
                  <a:cubicBezTo>
                    <a:pt x="102" y="12"/>
                    <a:pt x="92" y="6"/>
                    <a:pt x="76" y="6"/>
                  </a:cubicBezTo>
                  <a:cubicBezTo>
                    <a:pt x="60" y="6"/>
                    <a:pt x="34" y="6"/>
                    <a:pt x="22" y="12"/>
                  </a:cubicBezTo>
                  <a:cubicBezTo>
                    <a:pt x="10" y="18"/>
                    <a:pt x="7" y="31"/>
                    <a:pt x="4" y="42"/>
                  </a:cubicBezTo>
                  <a:cubicBezTo>
                    <a:pt x="1" y="53"/>
                    <a:pt x="0" y="71"/>
                    <a:pt x="1" y="81"/>
                  </a:cubicBezTo>
                  <a:cubicBezTo>
                    <a:pt x="2" y="91"/>
                    <a:pt x="5" y="100"/>
                    <a:pt x="13" y="105"/>
                  </a:cubicBezTo>
                  <a:cubicBezTo>
                    <a:pt x="21" y="110"/>
                    <a:pt x="37" y="112"/>
                    <a:pt x="52" y="114"/>
                  </a:cubicBezTo>
                  <a:cubicBezTo>
                    <a:pt x="67" y="116"/>
                    <a:pt x="88" y="121"/>
                    <a:pt x="100" y="117"/>
                  </a:cubicBezTo>
                  <a:cubicBezTo>
                    <a:pt x="112" y="113"/>
                    <a:pt x="118" y="99"/>
                    <a:pt x="124" y="90"/>
                  </a:cubicBezTo>
                  <a:cubicBezTo>
                    <a:pt x="130" y="81"/>
                    <a:pt x="129" y="68"/>
                    <a:pt x="139" y="60"/>
                  </a:cubicBezTo>
                  <a:cubicBezTo>
                    <a:pt x="149" y="52"/>
                    <a:pt x="169" y="44"/>
                    <a:pt x="184" y="39"/>
                  </a:cubicBezTo>
                  <a:cubicBezTo>
                    <a:pt x="199" y="34"/>
                    <a:pt x="216" y="22"/>
                    <a:pt x="229" y="27"/>
                  </a:cubicBezTo>
                  <a:cubicBezTo>
                    <a:pt x="242" y="32"/>
                    <a:pt x="257" y="53"/>
                    <a:pt x="262" y="66"/>
                  </a:cubicBezTo>
                  <a:cubicBezTo>
                    <a:pt x="267" y="79"/>
                    <a:pt x="259" y="98"/>
                    <a:pt x="259" y="108"/>
                  </a:cubicBezTo>
                  <a:cubicBezTo>
                    <a:pt x="259" y="118"/>
                    <a:pt x="254" y="122"/>
                    <a:pt x="259" y="126"/>
                  </a:cubicBezTo>
                  <a:cubicBezTo>
                    <a:pt x="264" y="130"/>
                    <a:pt x="282" y="137"/>
                    <a:pt x="292" y="135"/>
                  </a:cubicBezTo>
                  <a:cubicBezTo>
                    <a:pt x="302" y="133"/>
                    <a:pt x="316" y="123"/>
                    <a:pt x="322" y="111"/>
                  </a:cubicBezTo>
                  <a:cubicBezTo>
                    <a:pt x="328" y="99"/>
                    <a:pt x="332" y="71"/>
                    <a:pt x="331" y="60"/>
                  </a:cubicBezTo>
                  <a:cubicBezTo>
                    <a:pt x="330" y="49"/>
                    <a:pt x="321" y="48"/>
                    <a:pt x="313" y="42"/>
                  </a:cubicBezTo>
                  <a:cubicBezTo>
                    <a:pt x="305" y="36"/>
                    <a:pt x="290" y="29"/>
                    <a:pt x="280" y="27"/>
                  </a:cubicBezTo>
                  <a:cubicBezTo>
                    <a:pt x="270" y="25"/>
                    <a:pt x="259" y="30"/>
                    <a:pt x="250" y="27"/>
                  </a:cubicBezTo>
                  <a:cubicBezTo>
                    <a:pt x="241" y="24"/>
                    <a:pt x="233" y="16"/>
                    <a:pt x="226" y="12"/>
                  </a:cubicBezTo>
                  <a:cubicBezTo>
                    <a:pt x="219" y="8"/>
                    <a:pt x="219" y="0"/>
                    <a:pt x="211" y="0"/>
                  </a:cubicBezTo>
                  <a:close/>
                </a:path>
              </a:pathLst>
            </a:custGeom>
            <a:solidFill>
              <a:schemeClr val="accent1"/>
            </a:solidFill>
            <a:ln w="12700">
              <a:solidFill>
                <a:srgbClr val="BCA44E"/>
              </a:solidFill>
              <a:round/>
              <a:headEnd/>
              <a:tailEnd/>
            </a:ln>
          </p:spPr>
          <p:txBody>
            <a:bodyPr anchor="ctr"/>
            <a:lstStyle/>
            <a:p>
              <a:endParaRPr lang="fr-FR"/>
            </a:p>
          </p:txBody>
        </p:sp>
        <p:sp>
          <p:nvSpPr>
            <p:cNvPr id="30969" name="Freeform 247"/>
            <p:cNvSpPr>
              <a:spLocks/>
            </p:cNvSpPr>
            <p:nvPr/>
          </p:nvSpPr>
          <p:spPr bwMode="auto">
            <a:xfrm>
              <a:off x="3335338" y="4743740"/>
              <a:ext cx="100012" cy="276225"/>
            </a:xfrm>
            <a:custGeom>
              <a:avLst/>
              <a:gdLst>
                <a:gd name="T0" fmla="*/ 2147483647 w 49"/>
                <a:gd name="T1" fmla="*/ 0 h 131"/>
                <a:gd name="T2" fmla="*/ 2147483647 w 49"/>
                <a:gd name="T3" fmla="*/ 2147483647 h 131"/>
                <a:gd name="T4" fmla="*/ 2147483647 w 49"/>
                <a:gd name="T5" fmla="*/ 2147483647 h 131"/>
                <a:gd name="T6" fmla="*/ 2147483647 w 49"/>
                <a:gd name="T7" fmla="*/ 2147483647 h 131"/>
                <a:gd name="T8" fmla="*/ 2147483647 w 49"/>
                <a:gd name="T9" fmla="*/ 2147483647 h 131"/>
                <a:gd name="T10" fmla="*/ 2147483647 w 49"/>
                <a:gd name="T11" fmla="*/ 2147483647 h 131"/>
                <a:gd name="T12" fmla="*/ 2147483647 w 49"/>
                <a:gd name="T13" fmla="*/ 2147483647 h 131"/>
                <a:gd name="T14" fmla="*/ 2147483647 w 49"/>
                <a:gd name="T15" fmla="*/ 2147483647 h 131"/>
                <a:gd name="T16" fmla="*/ 2147483647 w 49"/>
                <a:gd name="T17" fmla="*/ 2147483647 h 131"/>
                <a:gd name="T18" fmla="*/ 2147483647 w 49"/>
                <a:gd name="T19" fmla="*/ 0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31"/>
                <a:gd name="T32" fmla="*/ 49 w 49"/>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31">
                  <a:moveTo>
                    <a:pt x="24" y="0"/>
                  </a:moveTo>
                  <a:cubicBezTo>
                    <a:pt x="17" y="0"/>
                    <a:pt x="6" y="13"/>
                    <a:pt x="3" y="21"/>
                  </a:cubicBezTo>
                  <a:cubicBezTo>
                    <a:pt x="0" y="29"/>
                    <a:pt x="5" y="38"/>
                    <a:pt x="6" y="51"/>
                  </a:cubicBezTo>
                  <a:cubicBezTo>
                    <a:pt x="7" y="64"/>
                    <a:pt x="10" y="89"/>
                    <a:pt x="12" y="102"/>
                  </a:cubicBezTo>
                  <a:cubicBezTo>
                    <a:pt x="14" y="115"/>
                    <a:pt x="16" y="127"/>
                    <a:pt x="21" y="129"/>
                  </a:cubicBezTo>
                  <a:cubicBezTo>
                    <a:pt x="26" y="131"/>
                    <a:pt x="41" y="126"/>
                    <a:pt x="45" y="117"/>
                  </a:cubicBezTo>
                  <a:cubicBezTo>
                    <a:pt x="49" y="108"/>
                    <a:pt x="45" y="85"/>
                    <a:pt x="45" y="72"/>
                  </a:cubicBezTo>
                  <a:cubicBezTo>
                    <a:pt x="45" y="59"/>
                    <a:pt x="45" y="48"/>
                    <a:pt x="45" y="39"/>
                  </a:cubicBezTo>
                  <a:cubicBezTo>
                    <a:pt x="45" y="30"/>
                    <a:pt x="47" y="24"/>
                    <a:pt x="45" y="18"/>
                  </a:cubicBezTo>
                  <a:cubicBezTo>
                    <a:pt x="43" y="12"/>
                    <a:pt x="31" y="0"/>
                    <a:pt x="24" y="0"/>
                  </a:cubicBezTo>
                  <a:close/>
                </a:path>
              </a:pathLst>
            </a:custGeom>
            <a:solidFill>
              <a:schemeClr val="accent1"/>
            </a:solidFill>
            <a:ln w="12700">
              <a:solidFill>
                <a:srgbClr val="BCA44E"/>
              </a:solidFill>
              <a:round/>
              <a:headEnd/>
              <a:tailEnd/>
            </a:ln>
          </p:spPr>
          <p:txBody>
            <a:bodyPr anchor="ctr"/>
            <a:lstStyle/>
            <a:p>
              <a:endParaRPr lang="fr-FR"/>
            </a:p>
          </p:txBody>
        </p:sp>
        <p:sp>
          <p:nvSpPr>
            <p:cNvPr id="30970" name="Freeform 248"/>
            <p:cNvSpPr>
              <a:spLocks/>
            </p:cNvSpPr>
            <p:nvPr/>
          </p:nvSpPr>
          <p:spPr bwMode="auto">
            <a:xfrm>
              <a:off x="3162300" y="4935827"/>
              <a:ext cx="179388" cy="425450"/>
            </a:xfrm>
            <a:custGeom>
              <a:avLst/>
              <a:gdLst>
                <a:gd name="T0" fmla="*/ 2147483647 w 118"/>
                <a:gd name="T1" fmla="*/ 2147483647 h 220"/>
                <a:gd name="T2" fmla="*/ 2147483647 w 118"/>
                <a:gd name="T3" fmla="*/ 2147483647 h 220"/>
                <a:gd name="T4" fmla="*/ 2147483647 w 118"/>
                <a:gd name="T5" fmla="*/ 2147483647 h 220"/>
                <a:gd name="T6" fmla="*/ 2147483647 w 118"/>
                <a:gd name="T7" fmla="*/ 2147483647 h 220"/>
                <a:gd name="T8" fmla="*/ 2147483647 w 118"/>
                <a:gd name="T9" fmla="*/ 2147483647 h 220"/>
                <a:gd name="T10" fmla="*/ 2147483647 w 118"/>
                <a:gd name="T11" fmla="*/ 2147483647 h 220"/>
                <a:gd name="T12" fmla="*/ 2147483647 w 118"/>
                <a:gd name="T13" fmla="*/ 2147483647 h 220"/>
                <a:gd name="T14" fmla="*/ 2147483647 w 118"/>
                <a:gd name="T15" fmla="*/ 2147483647 h 220"/>
                <a:gd name="T16" fmla="*/ 2147483647 w 118"/>
                <a:gd name="T17" fmla="*/ 2147483647 h 220"/>
                <a:gd name="T18" fmla="*/ 2147483647 w 118"/>
                <a:gd name="T19" fmla="*/ 2147483647 h 220"/>
                <a:gd name="T20" fmla="*/ 2147483647 w 118"/>
                <a:gd name="T21" fmla="*/ 2147483647 h 220"/>
                <a:gd name="T22" fmla="*/ 2147483647 w 118"/>
                <a:gd name="T23" fmla="*/ 2147483647 h 220"/>
                <a:gd name="T24" fmla="*/ 2147483647 w 118"/>
                <a:gd name="T25" fmla="*/ 2147483647 h 220"/>
                <a:gd name="T26" fmla="*/ 2147483647 w 118"/>
                <a:gd name="T27" fmla="*/ 2147483647 h 220"/>
                <a:gd name="T28" fmla="*/ 2147483647 w 118"/>
                <a:gd name="T29" fmla="*/ 2147483647 h 220"/>
                <a:gd name="T30" fmla="*/ 2147483647 w 118"/>
                <a:gd name="T31" fmla="*/ 2147483647 h 2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220"/>
                <a:gd name="T50" fmla="*/ 118 w 118"/>
                <a:gd name="T51" fmla="*/ 220 h 2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220">
                  <a:moveTo>
                    <a:pt x="31" y="8"/>
                  </a:moveTo>
                  <a:cubicBezTo>
                    <a:pt x="25" y="16"/>
                    <a:pt x="20" y="50"/>
                    <a:pt x="16" y="62"/>
                  </a:cubicBezTo>
                  <a:cubicBezTo>
                    <a:pt x="12" y="74"/>
                    <a:pt x="6" y="70"/>
                    <a:pt x="4" y="80"/>
                  </a:cubicBezTo>
                  <a:cubicBezTo>
                    <a:pt x="2" y="90"/>
                    <a:pt x="0" y="113"/>
                    <a:pt x="1" y="125"/>
                  </a:cubicBezTo>
                  <a:cubicBezTo>
                    <a:pt x="2" y="137"/>
                    <a:pt x="3" y="140"/>
                    <a:pt x="10" y="155"/>
                  </a:cubicBezTo>
                  <a:cubicBezTo>
                    <a:pt x="17" y="170"/>
                    <a:pt x="28" y="210"/>
                    <a:pt x="40" y="215"/>
                  </a:cubicBezTo>
                  <a:cubicBezTo>
                    <a:pt x="52" y="220"/>
                    <a:pt x="78" y="195"/>
                    <a:pt x="85" y="185"/>
                  </a:cubicBezTo>
                  <a:cubicBezTo>
                    <a:pt x="92" y="175"/>
                    <a:pt x="86" y="164"/>
                    <a:pt x="85" y="155"/>
                  </a:cubicBezTo>
                  <a:cubicBezTo>
                    <a:pt x="84" y="146"/>
                    <a:pt x="75" y="137"/>
                    <a:pt x="76" y="131"/>
                  </a:cubicBezTo>
                  <a:cubicBezTo>
                    <a:pt x="77" y="125"/>
                    <a:pt x="85" y="124"/>
                    <a:pt x="91" y="119"/>
                  </a:cubicBezTo>
                  <a:cubicBezTo>
                    <a:pt x="97" y="114"/>
                    <a:pt x="112" y="109"/>
                    <a:pt x="115" y="101"/>
                  </a:cubicBezTo>
                  <a:cubicBezTo>
                    <a:pt x="118" y="93"/>
                    <a:pt x="115" y="78"/>
                    <a:pt x="112" y="68"/>
                  </a:cubicBezTo>
                  <a:cubicBezTo>
                    <a:pt x="109" y="58"/>
                    <a:pt x="99" y="45"/>
                    <a:pt x="94" y="38"/>
                  </a:cubicBezTo>
                  <a:cubicBezTo>
                    <a:pt x="89" y="31"/>
                    <a:pt x="86" y="27"/>
                    <a:pt x="79" y="23"/>
                  </a:cubicBezTo>
                  <a:cubicBezTo>
                    <a:pt x="72" y="19"/>
                    <a:pt x="58" y="15"/>
                    <a:pt x="49" y="11"/>
                  </a:cubicBezTo>
                  <a:cubicBezTo>
                    <a:pt x="40" y="7"/>
                    <a:pt x="37" y="0"/>
                    <a:pt x="31" y="8"/>
                  </a:cubicBezTo>
                  <a:close/>
                </a:path>
              </a:pathLst>
            </a:custGeom>
            <a:solidFill>
              <a:schemeClr val="accent1"/>
            </a:solidFill>
            <a:ln w="12700">
              <a:solidFill>
                <a:srgbClr val="BCA44E"/>
              </a:solidFill>
              <a:round/>
              <a:headEnd/>
              <a:tailEnd/>
            </a:ln>
          </p:spPr>
          <p:txBody>
            <a:bodyPr anchor="ctr"/>
            <a:lstStyle/>
            <a:p>
              <a:endParaRPr lang="fr-FR"/>
            </a:p>
          </p:txBody>
        </p:sp>
        <p:sp>
          <p:nvSpPr>
            <p:cNvPr id="30971" name="Freeform 249"/>
            <p:cNvSpPr>
              <a:spLocks/>
            </p:cNvSpPr>
            <p:nvPr/>
          </p:nvSpPr>
          <p:spPr bwMode="auto">
            <a:xfrm>
              <a:off x="3008313" y="5189827"/>
              <a:ext cx="193675" cy="231775"/>
            </a:xfrm>
            <a:custGeom>
              <a:avLst/>
              <a:gdLst>
                <a:gd name="T0" fmla="*/ 2147483647 w 113"/>
                <a:gd name="T1" fmla="*/ 2147483647 h 134"/>
                <a:gd name="T2" fmla="*/ 2147483647 w 113"/>
                <a:gd name="T3" fmla="*/ 2147483647 h 134"/>
                <a:gd name="T4" fmla="*/ 2147483647 w 113"/>
                <a:gd name="T5" fmla="*/ 2147483647 h 134"/>
                <a:gd name="T6" fmla="*/ 2147483647 w 113"/>
                <a:gd name="T7" fmla="*/ 2147483647 h 134"/>
                <a:gd name="T8" fmla="*/ 2147483647 w 113"/>
                <a:gd name="T9" fmla="*/ 2147483647 h 134"/>
                <a:gd name="T10" fmla="*/ 2147483647 w 113"/>
                <a:gd name="T11" fmla="*/ 2147483647 h 134"/>
                <a:gd name="T12" fmla="*/ 2147483647 w 113"/>
                <a:gd name="T13" fmla="*/ 2147483647 h 134"/>
                <a:gd name="T14" fmla="*/ 2147483647 w 113"/>
                <a:gd name="T15" fmla="*/ 2147483647 h 134"/>
                <a:gd name="T16" fmla="*/ 2147483647 w 113"/>
                <a:gd name="T17" fmla="*/ 2147483647 h 134"/>
                <a:gd name="T18" fmla="*/ 2147483647 w 113"/>
                <a:gd name="T19" fmla="*/ 2147483647 h 134"/>
                <a:gd name="T20" fmla="*/ 2147483647 w 113"/>
                <a:gd name="T21" fmla="*/ 2147483647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3"/>
                <a:gd name="T34" fmla="*/ 0 h 134"/>
                <a:gd name="T35" fmla="*/ 113 w 113"/>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3" h="134">
                  <a:moveTo>
                    <a:pt x="76" y="4"/>
                  </a:moveTo>
                  <a:cubicBezTo>
                    <a:pt x="66" y="0"/>
                    <a:pt x="45" y="7"/>
                    <a:pt x="34" y="13"/>
                  </a:cubicBezTo>
                  <a:cubicBezTo>
                    <a:pt x="23" y="19"/>
                    <a:pt x="15" y="30"/>
                    <a:pt x="10" y="40"/>
                  </a:cubicBezTo>
                  <a:cubicBezTo>
                    <a:pt x="5" y="50"/>
                    <a:pt x="5" y="65"/>
                    <a:pt x="4" y="76"/>
                  </a:cubicBezTo>
                  <a:cubicBezTo>
                    <a:pt x="3" y="87"/>
                    <a:pt x="0" y="97"/>
                    <a:pt x="4" y="106"/>
                  </a:cubicBezTo>
                  <a:cubicBezTo>
                    <a:pt x="8" y="115"/>
                    <a:pt x="14" y="132"/>
                    <a:pt x="25" y="133"/>
                  </a:cubicBezTo>
                  <a:cubicBezTo>
                    <a:pt x="36" y="134"/>
                    <a:pt x="58" y="115"/>
                    <a:pt x="70" y="112"/>
                  </a:cubicBezTo>
                  <a:cubicBezTo>
                    <a:pt x="82" y="109"/>
                    <a:pt x="93" y="118"/>
                    <a:pt x="100" y="112"/>
                  </a:cubicBezTo>
                  <a:cubicBezTo>
                    <a:pt x="107" y="106"/>
                    <a:pt x="113" y="85"/>
                    <a:pt x="112" y="73"/>
                  </a:cubicBezTo>
                  <a:cubicBezTo>
                    <a:pt x="111" y="61"/>
                    <a:pt x="99" y="49"/>
                    <a:pt x="94" y="40"/>
                  </a:cubicBezTo>
                  <a:cubicBezTo>
                    <a:pt x="89" y="31"/>
                    <a:pt x="86" y="8"/>
                    <a:pt x="76" y="4"/>
                  </a:cubicBezTo>
                  <a:close/>
                </a:path>
              </a:pathLst>
            </a:custGeom>
            <a:solidFill>
              <a:schemeClr val="accent1"/>
            </a:solidFill>
            <a:ln w="12700">
              <a:solidFill>
                <a:srgbClr val="BCA44E"/>
              </a:solidFill>
              <a:round/>
              <a:headEnd/>
              <a:tailEnd/>
            </a:ln>
          </p:spPr>
          <p:txBody>
            <a:bodyPr anchor="ctr"/>
            <a:lstStyle/>
            <a:p>
              <a:endParaRPr lang="fr-FR"/>
            </a:p>
          </p:txBody>
        </p:sp>
        <p:sp>
          <p:nvSpPr>
            <p:cNvPr id="30972" name="Freeform 250"/>
            <p:cNvSpPr>
              <a:spLocks/>
            </p:cNvSpPr>
            <p:nvPr/>
          </p:nvSpPr>
          <p:spPr bwMode="auto">
            <a:xfrm>
              <a:off x="4541838" y="2627602"/>
              <a:ext cx="201612" cy="139700"/>
            </a:xfrm>
            <a:custGeom>
              <a:avLst/>
              <a:gdLst>
                <a:gd name="T0" fmla="*/ 2147483647 w 99"/>
                <a:gd name="T1" fmla="*/ 2147483647 h 66"/>
                <a:gd name="T2" fmla="*/ 2147483647 w 99"/>
                <a:gd name="T3" fmla="*/ 2147483647 h 66"/>
                <a:gd name="T4" fmla="*/ 0 w 99"/>
                <a:gd name="T5" fmla="*/ 2147483647 h 66"/>
                <a:gd name="T6" fmla="*/ 2147483647 w 99"/>
                <a:gd name="T7" fmla="*/ 2147483647 h 66"/>
                <a:gd name="T8" fmla="*/ 2147483647 w 99"/>
                <a:gd name="T9" fmla="*/ 2147483647 h 66"/>
                <a:gd name="T10" fmla="*/ 2147483647 w 99"/>
                <a:gd name="T11" fmla="*/ 2147483647 h 66"/>
                <a:gd name="T12" fmla="*/ 2147483647 w 99"/>
                <a:gd name="T13" fmla="*/ 2147483647 h 66"/>
                <a:gd name="T14" fmla="*/ 0 60000 65536"/>
                <a:gd name="T15" fmla="*/ 0 60000 65536"/>
                <a:gd name="T16" fmla="*/ 0 60000 65536"/>
                <a:gd name="T17" fmla="*/ 0 60000 65536"/>
                <a:gd name="T18" fmla="*/ 0 60000 65536"/>
                <a:gd name="T19" fmla="*/ 0 60000 65536"/>
                <a:gd name="T20" fmla="*/ 0 60000 65536"/>
                <a:gd name="T21" fmla="*/ 0 w 99"/>
                <a:gd name="T22" fmla="*/ 0 h 66"/>
                <a:gd name="T23" fmla="*/ 99 w 99"/>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66">
                  <a:moveTo>
                    <a:pt x="78" y="19"/>
                  </a:moveTo>
                  <a:cubicBezTo>
                    <a:pt x="66" y="10"/>
                    <a:pt x="31" y="2"/>
                    <a:pt x="18" y="1"/>
                  </a:cubicBezTo>
                  <a:cubicBezTo>
                    <a:pt x="5" y="0"/>
                    <a:pt x="0" y="6"/>
                    <a:pt x="0" y="13"/>
                  </a:cubicBezTo>
                  <a:cubicBezTo>
                    <a:pt x="0" y="20"/>
                    <a:pt x="11" y="35"/>
                    <a:pt x="15" y="43"/>
                  </a:cubicBezTo>
                  <a:cubicBezTo>
                    <a:pt x="19" y="51"/>
                    <a:pt x="12" y="62"/>
                    <a:pt x="24" y="64"/>
                  </a:cubicBezTo>
                  <a:cubicBezTo>
                    <a:pt x="36" y="66"/>
                    <a:pt x="81" y="64"/>
                    <a:pt x="90" y="58"/>
                  </a:cubicBezTo>
                  <a:cubicBezTo>
                    <a:pt x="99" y="52"/>
                    <a:pt x="90" y="28"/>
                    <a:pt x="78" y="19"/>
                  </a:cubicBezTo>
                  <a:close/>
                </a:path>
              </a:pathLst>
            </a:custGeom>
            <a:solidFill>
              <a:schemeClr val="accent1"/>
            </a:solidFill>
            <a:ln w="12700">
              <a:solidFill>
                <a:srgbClr val="BCA44E"/>
              </a:solidFill>
              <a:round/>
              <a:headEnd/>
              <a:tailEnd/>
            </a:ln>
          </p:spPr>
          <p:txBody>
            <a:bodyPr anchor="ctr"/>
            <a:lstStyle/>
            <a:p>
              <a:endParaRPr lang="fr-FR"/>
            </a:p>
          </p:txBody>
        </p:sp>
        <p:sp>
          <p:nvSpPr>
            <p:cNvPr id="30973" name="Freeform 251"/>
            <p:cNvSpPr>
              <a:spLocks/>
            </p:cNvSpPr>
            <p:nvPr/>
          </p:nvSpPr>
          <p:spPr bwMode="auto">
            <a:xfrm>
              <a:off x="4756150" y="2780002"/>
              <a:ext cx="306388" cy="195263"/>
            </a:xfrm>
            <a:custGeom>
              <a:avLst/>
              <a:gdLst>
                <a:gd name="T0" fmla="*/ 2147483647 w 150"/>
                <a:gd name="T1" fmla="*/ 2147483647 h 102"/>
                <a:gd name="T2" fmla="*/ 2147483647 w 150"/>
                <a:gd name="T3" fmla="*/ 2147483647 h 102"/>
                <a:gd name="T4" fmla="*/ 2147483647 w 150"/>
                <a:gd name="T5" fmla="*/ 2147483647 h 102"/>
                <a:gd name="T6" fmla="*/ 2147483647 w 150"/>
                <a:gd name="T7" fmla="*/ 2147483647 h 102"/>
                <a:gd name="T8" fmla="*/ 2147483647 w 150"/>
                <a:gd name="T9" fmla="*/ 2147483647 h 102"/>
                <a:gd name="T10" fmla="*/ 2147483647 w 150"/>
                <a:gd name="T11" fmla="*/ 2147483647 h 102"/>
                <a:gd name="T12" fmla="*/ 2147483647 w 150"/>
                <a:gd name="T13" fmla="*/ 2147483647 h 102"/>
                <a:gd name="T14" fmla="*/ 2147483647 w 150"/>
                <a:gd name="T15" fmla="*/ 2147483647 h 102"/>
                <a:gd name="T16" fmla="*/ 2147483647 w 150"/>
                <a:gd name="T17" fmla="*/ 2147483647 h 102"/>
                <a:gd name="T18" fmla="*/ 2147483647 w 150"/>
                <a:gd name="T19" fmla="*/ 2147483647 h 102"/>
                <a:gd name="T20" fmla="*/ 2147483647 w 150"/>
                <a:gd name="T21" fmla="*/ 2147483647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02"/>
                <a:gd name="T35" fmla="*/ 150 w 150"/>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02">
                  <a:moveTo>
                    <a:pt x="144" y="49"/>
                  </a:moveTo>
                  <a:cubicBezTo>
                    <a:pt x="138" y="39"/>
                    <a:pt x="110" y="29"/>
                    <a:pt x="99" y="22"/>
                  </a:cubicBezTo>
                  <a:cubicBezTo>
                    <a:pt x="88" y="15"/>
                    <a:pt x="87" y="10"/>
                    <a:pt x="75" y="7"/>
                  </a:cubicBezTo>
                  <a:cubicBezTo>
                    <a:pt x="63" y="4"/>
                    <a:pt x="35" y="0"/>
                    <a:pt x="24" y="1"/>
                  </a:cubicBezTo>
                  <a:cubicBezTo>
                    <a:pt x="13" y="2"/>
                    <a:pt x="11" y="7"/>
                    <a:pt x="9" y="13"/>
                  </a:cubicBezTo>
                  <a:cubicBezTo>
                    <a:pt x="7" y="19"/>
                    <a:pt x="0" y="30"/>
                    <a:pt x="9" y="37"/>
                  </a:cubicBezTo>
                  <a:cubicBezTo>
                    <a:pt x="18" y="44"/>
                    <a:pt x="50" y="50"/>
                    <a:pt x="63" y="55"/>
                  </a:cubicBezTo>
                  <a:cubicBezTo>
                    <a:pt x="76" y="60"/>
                    <a:pt x="76" y="62"/>
                    <a:pt x="87" y="70"/>
                  </a:cubicBezTo>
                  <a:cubicBezTo>
                    <a:pt x="98" y="78"/>
                    <a:pt x="118" y="98"/>
                    <a:pt x="126" y="100"/>
                  </a:cubicBezTo>
                  <a:cubicBezTo>
                    <a:pt x="134" y="102"/>
                    <a:pt x="134" y="89"/>
                    <a:pt x="138" y="82"/>
                  </a:cubicBezTo>
                  <a:cubicBezTo>
                    <a:pt x="142" y="75"/>
                    <a:pt x="150" y="59"/>
                    <a:pt x="144" y="49"/>
                  </a:cubicBezTo>
                  <a:close/>
                </a:path>
              </a:pathLst>
            </a:custGeom>
            <a:solidFill>
              <a:schemeClr val="accent1"/>
            </a:solidFill>
            <a:ln w="12700">
              <a:solidFill>
                <a:srgbClr val="BCA44E"/>
              </a:solidFill>
              <a:round/>
              <a:headEnd/>
              <a:tailEnd/>
            </a:ln>
          </p:spPr>
          <p:txBody>
            <a:bodyPr anchor="ctr"/>
            <a:lstStyle/>
            <a:p>
              <a:endParaRPr lang="fr-FR"/>
            </a:p>
          </p:txBody>
        </p:sp>
        <p:sp>
          <p:nvSpPr>
            <p:cNvPr id="30974" name="Freeform 252"/>
            <p:cNvSpPr>
              <a:spLocks/>
            </p:cNvSpPr>
            <p:nvPr/>
          </p:nvSpPr>
          <p:spPr bwMode="auto">
            <a:xfrm>
              <a:off x="4202113" y="3415002"/>
              <a:ext cx="676275" cy="290513"/>
            </a:xfrm>
            <a:custGeom>
              <a:avLst/>
              <a:gdLst>
                <a:gd name="T0" fmla="*/ 2147483647 w 319"/>
                <a:gd name="T1" fmla="*/ 2147483647 h 207"/>
                <a:gd name="T2" fmla="*/ 2147483647 w 319"/>
                <a:gd name="T3" fmla="*/ 2147483647 h 207"/>
                <a:gd name="T4" fmla="*/ 2147483647 w 319"/>
                <a:gd name="T5" fmla="*/ 2147483647 h 207"/>
                <a:gd name="T6" fmla="*/ 2147483647 w 319"/>
                <a:gd name="T7" fmla="*/ 2147483647 h 207"/>
                <a:gd name="T8" fmla="*/ 2147483647 w 319"/>
                <a:gd name="T9" fmla="*/ 2147483647 h 207"/>
                <a:gd name="T10" fmla="*/ 2147483647 w 319"/>
                <a:gd name="T11" fmla="*/ 2147483647 h 207"/>
                <a:gd name="T12" fmla="*/ 2147483647 w 319"/>
                <a:gd name="T13" fmla="*/ 2147483647 h 207"/>
                <a:gd name="T14" fmla="*/ 2147483647 w 319"/>
                <a:gd name="T15" fmla="*/ 2147483647 h 207"/>
                <a:gd name="T16" fmla="*/ 2147483647 w 319"/>
                <a:gd name="T17" fmla="*/ 2147483647 h 207"/>
                <a:gd name="T18" fmla="*/ 2147483647 w 319"/>
                <a:gd name="T19" fmla="*/ 2147483647 h 207"/>
                <a:gd name="T20" fmla="*/ 2147483647 w 319"/>
                <a:gd name="T21" fmla="*/ 2147483647 h 207"/>
                <a:gd name="T22" fmla="*/ 2147483647 w 319"/>
                <a:gd name="T23" fmla="*/ 2147483647 h 207"/>
                <a:gd name="T24" fmla="*/ 2147483647 w 319"/>
                <a:gd name="T25" fmla="*/ 2147483647 h 207"/>
                <a:gd name="T26" fmla="*/ 2147483647 w 319"/>
                <a:gd name="T27" fmla="*/ 2147483647 h 207"/>
                <a:gd name="T28" fmla="*/ 2147483647 w 319"/>
                <a:gd name="T29" fmla="*/ 2147483647 h 207"/>
                <a:gd name="T30" fmla="*/ 2147483647 w 319"/>
                <a:gd name="T31" fmla="*/ 2147483647 h 207"/>
                <a:gd name="T32" fmla="*/ 2147483647 w 319"/>
                <a:gd name="T33" fmla="*/ 2147483647 h 207"/>
                <a:gd name="T34" fmla="*/ 2147483647 w 319"/>
                <a:gd name="T35" fmla="*/ 2147483647 h 207"/>
                <a:gd name="T36" fmla="*/ 2147483647 w 319"/>
                <a:gd name="T37" fmla="*/ 2147483647 h 207"/>
                <a:gd name="T38" fmla="*/ 2147483647 w 319"/>
                <a:gd name="T39" fmla="*/ 2147483647 h 207"/>
                <a:gd name="T40" fmla="*/ 2147483647 w 319"/>
                <a:gd name="T41" fmla="*/ 2147483647 h 207"/>
                <a:gd name="T42" fmla="*/ 2147483647 w 319"/>
                <a:gd name="T43" fmla="*/ 2147483647 h 207"/>
                <a:gd name="T44" fmla="*/ 2147483647 w 319"/>
                <a:gd name="T45" fmla="*/ 2147483647 h 207"/>
                <a:gd name="T46" fmla="*/ 2147483647 w 319"/>
                <a:gd name="T47" fmla="*/ 2147483647 h 207"/>
                <a:gd name="T48" fmla="*/ 2147483647 w 319"/>
                <a:gd name="T49" fmla="*/ 2147483647 h 207"/>
                <a:gd name="T50" fmla="*/ 2147483647 w 319"/>
                <a:gd name="T51" fmla="*/ 2147483647 h 207"/>
                <a:gd name="T52" fmla="*/ 2147483647 w 319"/>
                <a:gd name="T53" fmla="*/ 2147483647 h 2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19"/>
                <a:gd name="T82" fmla="*/ 0 h 207"/>
                <a:gd name="T83" fmla="*/ 319 w 319"/>
                <a:gd name="T84" fmla="*/ 207 h 2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19" h="207">
                  <a:moveTo>
                    <a:pt x="28" y="104"/>
                  </a:moveTo>
                  <a:cubicBezTo>
                    <a:pt x="38" y="95"/>
                    <a:pt x="54" y="82"/>
                    <a:pt x="64" y="74"/>
                  </a:cubicBezTo>
                  <a:cubicBezTo>
                    <a:pt x="74" y="66"/>
                    <a:pt x="78" y="57"/>
                    <a:pt x="88" y="53"/>
                  </a:cubicBezTo>
                  <a:cubicBezTo>
                    <a:pt x="98" y="49"/>
                    <a:pt x="116" y="54"/>
                    <a:pt x="127" y="50"/>
                  </a:cubicBezTo>
                  <a:cubicBezTo>
                    <a:pt x="138" y="46"/>
                    <a:pt x="147" y="37"/>
                    <a:pt x="154" y="29"/>
                  </a:cubicBezTo>
                  <a:cubicBezTo>
                    <a:pt x="161" y="21"/>
                    <a:pt x="165" y="4"/>
                    <a:pt x="172" y="2"/>
                  </a:cubicBezTo>
                  <a:cubicBezTo>
                    <a:pt x="179" y="0"/>
                    <a:pt x="187" y="11"/>
                    <a:pt x="196" y="17"/>
                  </a:cubicBezTo>
                  <a:cubicBezTo>
                    <a:pt x="205" y="23"/>
                    <a:pt x="218" y="30"/>
                    <a:pt x="226" y="38"/>
                  </a:cubicBezTo>
                  <a:cubicBezTo>
                    <a:pt x="234" y="46"/>
                    <a:pt x="233" y="56"/>
                    <a:pt x="244" y="65"/>
                  </a:cubicBezTo>
                  <a:cubicBezTo>
                    <a:pt x="255" y="74"/>
                    <a:pt x="277" y="80"/>
                    <a:pt x="289" y="89"/>
                  </a:cubicBezTo>
                  <a:cubicBezTo>
                    <a:pt x="301" y="98"/>
                    <a:pt x="319" y="105"/>
                    <a:pt x="319" y="122"/>
                  </a:cubicBezTo>
                  <a:cubicBezTo>
                    <a:pt x="319" y="139"/>
                    <a:pt x="298" y="178"/>
                    <a:pt x="286" y="191"/>
                  </a:cubicBezTo>
                  <a:cubicBezTo>
                    <a:pt x="274" y="204"/>
                    <a:pt x="253" y="207"/>
                    <a:pt x="247" y="200"/>
                  </a:cubicBezTo>
                  <a:cubicBezTo>
                    <a:pt x="241" y="193"/>
                    <a:pt x="252" y="165"/>
                    <a:pt x="250" y="152"/>
                  </a:cubicBezTo>
                  <a:cubicBezTo>
                    <a:pt x="248" y="139"/>
                    <a:pt x="237" y="133"/>
                    <a:pt x="232" y="122"/>
                  </a:cubicBezTo>
                  <a:cubicBezTo>
                    <a:pt x="227" y="111"/>
                    <a:pt x="223" y="92"/>
                    <a:pt x="217" y="83"/>
                  </a:cubicBezTo>
                  <a:cubicBezTo>
                    <a:pt x="211" y="74"/>
                    <a:pt x="200" y="68"/>
                    <a:pt x="193" y="68"/>
                  </a:cubicBezTo>
                  <a:cubicBezTo>
                    <a:pt x="186" y="68"/>
                    <a:pt x="177" y="75"/>
                    <a:pt x="172" y="86"/>
                  </a:cubicBezTo>
                  <a:cubicBezTo>
                    <a:pt x="167" y="97"/>
                    <a:pt x="162" y="125"/>
                    <a:pt x="160" y="137"/>
                  </a:cubicBezTo>
                  <a:cubicBezTo>
                    <a:pt x="158" y="149"/>
                    <a:pt x="163" y="155"/>
                    <a:pt x="160" y="161"/>
                  </a:cubicBezTo>
                  <a:cubicBezTo>
                    <a:pt x="157" y="167"/>
                    <a:pt x="146" y="176"/>
                    <a:pt x="139" y="176"/>
                  </a:cubicBezTo>
                  <a:cubicBezTo>
                    <a:pt x="132" y="176"/>
                    <a:pt x="123" y="164"/>
                    <a:pt x="115" y="164"/>
                  </a:cubicBezTo>
                  <a:cubicBezTo>
                    <a:pt x="107" y="164"/>
                    <a:pt x="100" y="175"/>
                    <a:pt x="91" y="176"/>
                  </a:cubicBezTo>
                  <a:cubicBezTo>
                    <a:pt x="82" y="177"/>
                    <a:pt x="65" y="178"/>
                    <a:pt x="58" y="173"/>
                  </a:cubicBezTo>
                  <a:cubicBezTo>
                    <a:pt x="51" y="168"/>
                    <a:pt x="55" y="153"/>
                    <a:pt x="46" y="146"/>
                  </a:cubicBezTo>
                  <a:cubicBezTo>
                    <a:pt x="37" y="139"/>
                    <a:pt x="8" y="135"/>
                    <a:pt x="4" y="128"/>
                  </a:cubicBezTo>
                  <a:cubicBezTo>
                    <a:pt x="0" y="121"/>
                    <a:pt x="18" y="113"/>
                    <a:pt x="28" y="104"/>
                  </a:cubicBezTo>
                  <a:close/>
                </a:path>
              </a:pathLst>
            </a:custGeom>
            <a:solidFill>
              <a:schemeClr val="accent1"/>
            </a:solidFill>
            <a:ln w="12700">
              <a:solidFill>
                <a:srgbClr val="BCA44E"/>
              </a:solidFill>
              <a:round/>
              <a:headEnd/>
              <a:tailEnd/>
            </a:ln>
          </p:spPr>
          <p:txBody>
            <a:bodyPr anchor="ctr"/>
            <a:lstStyle/>
            <a:p>
              <a:endParaRPr lang="fr-FR"/>
            </a:p>
          </p:txBody>
        </p:sp>
        <p:sp>
          <p:nvSpPr>
            <p:cNvPr id="30975" name="Freeform 253"/>
            <p:cNvSpPr>
              <a:spLocks/>
            </p:cNvSpPr>
            <p:nvPr/>
          </p:nvSpPr>
          <p:spPr bwMode="auto">
            <a:xfrm>
              <a:off x="4589463" y="3665827"/>
              <a:ext cx="87312" cy="144463"/>
            </a:xfrm>
            <a:custGeom>
              <a:avLst/>
              <a:gdLst>
                <a:gd name="T0" fmla="*/ 2147483647 w 61"/>
                <a:gd name="T1" fmla="*/ 0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02"/>
                <a:gd name="T29" fmla="*/ 61 w 61"/>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02">
                  <a:moveTo>
                    <a:pt x="46" y="0"/>
                  </a:moveTo>
                  <a:cubicBezTo>
                    <a:pt x="37" y="0"/>
                    <a:pt x="14" y="6"/>
                    <a:pt x="7" y="15"/>
                  </a:cubicBezTo>
                  <a:cubicBezTo>
                    <a:pt x="0" y="24"/>
                    <a:pt x="1" y="45"/>
                    <a:pt x="4" y="57"/>
                  </a:cubicBezTo>
                  <a:cubicBezTo>
                    <a:pt x="7" y="69"/>
                    <a:pt x="17" y="83"/>
                    <a:pt x="25" y="90"/>
                  </a:cubicBezTo>
                  <a:cubicBezTo>
                    <a:pt x="33" y="97"/>
                    <a:pt x="51" y="102"/>
                    <a:pt x="55" y="99"/>
                  </a:cubicBezTo>
                  <a:cubicBezTo>
                    <a:pt x="59" y="96"/>
                    <a:pt x="50" y="85"/>
                    <a:pt x="49" y="75"/>
                  </a:cubicBezTo>
                  <a:cubicBezTo>
                    <a:pt x="48" y="65"/>
                    <a:pt x="44" y="46"/>
                    <a:pt x="46" y="36"/>
                  </a:cubicBezTo>
                  <a:cubicBezTo>
                    <a:pt x="48" y="26"/>
                    <a:pt x="61" y="17"/>
                    <a:pt x="61" y="12"/>
                  </a:cubicBezTo>
                  <a:cubicBezTo>
                    <a:pt x="61" y="7"/>
                    <a:pt x="55" y="0"/>
                    <a:pt x="46" y="0"/>
                  </a:cubicBezTo>
                  <a:close/>
                </a:path>
              </a:pathLst>
            </a:custGeom>
            <a:solidFill>
              <a:schemeClr val="accent1"/>
            </a:solidFill>
            <a:ln w="12700">
              <a:solidFill>
                <a:srgbClr val="BCA44E"/>
              </a:solidFill>
              <a:round/>
              <a:headEnd/>
              <a:tailEnd/>
            </a:ln>
          </p:spPr>
          <p:txBody>
            <a:bodyPr anchor="ctr"/>
            <a:lstStyle/>
            <a:p>
              <a:endParaRPr lang="fr-FR"/>
            </a:p>
          </p:txBody>
        </p:sp>
        <p:sp>
          <p:nvSpPr>
            <p:cNvPr id="30976" name="Freeform 254"/>
            <p:cNvSpPr>
              <a:spLocks/>
            </p:cNvSpPr>
            <p:nvPr/>
          </p:nvSpPr>
          <p:spPr bwMode="auto">
            <a:xfrm>
              <a:off x="5226050" y="3430877"/>
              <a:ext cx="73025" cy="76200"/>
            </a:xfrm>
            <a:custGeom>
              <a:avLst/>
              <a:gdLst>
                <a:gd name="T0" fmla="*/ 2147483647 w 45"/>
                <a:gd name="T1" fmla="*/ 2147483647 h 48"/>
                <a:gd name="T2" fmla="*/ 2147483647 w 45"/>
                <a:gd name="T3" fmla="*/ 2147483647 h 48"/>
                <a:gd name="T4" fmla="*/ 2147483647 w 45"/>
                <a:gd name="T5" fmla="*/ 2147483647 h 48"/>
                <a:gd name="T6" fmla="*/ 2147483647 w 45"/>
                <a:gd name="T7" fmla="*/ 2147483647 h 48"/>
                <a:gd name="T8" fmla="*/ 2147483647 w 45"/>
                <a:gd name="T9" fmla="*/ 2147483647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40" y="6"/>
                  </a:moveTo>
                  <a:cubicBezTo>
                    <a:pt x="35" y="0"/>
                    <a:pt x="8" y="4"/>
                    <a:pt x="4" y="9"/>
                  </a:cubicBezTo>
                  <a:cubicBezTo>
                    <a:pt x="0" y="14"/>
                    <a:pt x="8" y="33"/>
                    <a:pt x="13" y="39"/>
                  </a:cubicBezTo>
                  <a:cubicBezTo>
                    <a:pt x="18" y="45"/>
                    <a:pt x="33" y="48"/>
                    <a:pt x="37" y="45"/>
                  </a:cubicBezTo>
                  <a:cubicBezTo>
                    <a:pt x="41" y="42"/>
                    <a:pt x="45" y="12"/>
                    <a:pt x="40" y="6"/>
                  </a:cubicBezTo>
                  <a:close/>
                </a:path>
              </a:pathLst>
            </a:custGeom>
            <a:solidFill>
              <a:schemeClr val="accent1"/>
            </a:solidFill>
            <a:ln w="12700">
              <a:solidFill>
                <a:srgbClr val="BCA44E"/>
              </a:solidFill>
              <a:round/>
              <a:headEnd/>
              <a:tailEnd/>
            </a:ln>
          </p:spPr>
          <p:txBody>
            <a:bodyPr anchor="ctr"/>
            <a:lstStyle/>
            <a:p>
              <a:endParaRPr lang="fr-FR"/>
            </a:p>
          </p:txBody>
        </p:sp>
        <p:sp>
          <p:nvSpPr>
            <p:cNvPr id="30977" name="Freeform 255"/>
            <p:cNvSpPr>
              <a:spLocks/>
            </p:cNvSpPr>
            <p:nvPr/>
          </p:nvSpPr>
          <p:spPr bwMode="auto">
            <a:xfrm>
              <a:off x="5668963" y="2133890"/>
              <a:ext cx="333375" cy="244475"/>
            </a:xfrm>
            <a:custGeom>
              <a:avLst/>
              <a:gdLst>
                <a:gd name="T0" fmla="*/ 2147483647 w 163"/>
                <a:gd name="T1" fmla="*/ 2147483647 h 131"/>
                <a:gd name="T2" fmla="*/ 0 w 163"/>
                <a:gd name="T3" fmla="*/ 2147483647 h 131"/>
                <a:gd name="T4" fmla="*/ 2147483647 w 163"/>
                <a:gd name="T5" fmla="*/ 2147483647 h 131"/>
                <a:gd name="T6" fmla="*/ 2147483647 w 163"/>
                <a:gd name="T7" fmla="*/ 2147483647 h 131"/>
                <a:gd name="T8" fmla="*/ 2147483647 w 163"/>
                <a:gd name="T9" fmla="*/ 2147483647 h 131"/>
                <a:gd name="T10" fmla="*/ 2147483647 w 163"/>
                <a:gd name="T11" fmla="*/ 2147483647 h 131"/>
                <a:gd name="T12" fmla="*/ 2147483647 w 163"/>
                <a:gd name="T13" fmla="*/ 2147483647 h 131"/>
                <a:gd name="T14" fmla="*/ 2147483647 w 163"/>
                <a:gd name="T15" fmla="*/ 2147483647 h 131"/>
                <a:gd name="T16" fmla="*/ 2147483647 w 163"/>
                <a:gd name="T17" fmla="*/ 2147483647 h 131"/>
                <a:gd name="T18" fmla="*/ 2147483647 w 163"/>
                <a:gd name="T19" fmla="*/ 2147483647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3"/>
                <a:gd name="T31" fmla="*/ 0 h 131"/>
                <a:gd name="T32" fmla="*/ 163 w 163"/>
                <a:gd name="T33" fmla="*/ 131 h 1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3" h="131">
                  <a:moveTo>
                    <a:pt x="42" y="2"/>
                  </a:moveTo>
                  <a:cubicBezTo>
                    <a:pt x="24" y="4"/>
                    <a:pt x="0" y="21"/>
                    <a:pt x="0" y="35"/>
                  </a:cubicBezTo>
                  <a:cubicBezTo>
                    <a:pt x="0" y="49"/>
                    <a:pt x="27" y="71"/>
                    <a:pt x="42" y="86"/>
                  </a:cubicBezTo>
                  <a:cubicBezTo>
                    <a:pt x="57" y="101"/>
                    <a:pt x="77" y="125"/>
                    <a:pt x="87" y="128"/>
                  </a:cubicBezTo>
                  <a:cubicBezTo>
                    <a:pt x="97" y="131"/>
                    <a:pt x="99" y="110"/>
                    <a:pt x="102" y="101"/>
                  </a:cubicBezTo>
                  <a:cubicBezTo>
                    <a:pt x="105" y="92"/>
                    <a:pt x="97" y="77"/>
                    <a:pt x="105" y="71"/>
                  </a:cubicBezTo>
                  <a:cubicBezTo>
                    <a:pt x="113" y="65"/>
                    <a:pt x="145" y="68"/>
                    <a:pt x="153" y="62"/>
                  </a:cubicBezTo>
                  <a:cubicBezTo>
                    <a:pt x="161" y="56"/>
                    <a:pt x="163" y="42"/>
                    <a:pt x="156" y="35"/>
                  </a:cubicBezTo>
                  <a:cubicBezTo>
                    <a:pt x="149" y="28"/>
                    <a:pt x="129" y="25"/>
                    <a:pt x="111" y="20"/>
                  </a:cubicBezTo>
                  <a:cubicBezTo>
                    <a:pt x="93" y="15"/>
                    <a:pt x="60" y="0"/>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0978" name="Freeform 256"/>
            <p:cNvSpPr>
              <a:spLocks/>
            </p:cNvSpPr>
            <p:nvPr/>
          </p:nvSpPr>
          <p:spPr bwMode="auto">
            <a:xfrm>
              <a:off x="5970588" y="2156115"/>
              <a:ext cx="606425" cy="419100"/>
            </a:xfrm>
            <a:custGeom>
              <a:avLst/>
              <a:gdLst>
                <a:gd name="T0" fmla="*/ 2147483647 w 297"/>
                <a:gd name="T1" fmla="*/ 2147483647 h 199"/>
                <a:gd name="T2" fmla="*/ 2147483647 w 297"/>
                <a:gd name="T3" fmla="*/ 2147483647 h 199"/>
                <a:gd name="T4" fmla="*/ 2147483647 w 297"/>
                <a:gd name="T5" fmla="*/ 2147483647 h 199"/>
                <a:gd name="T6" fmla="*/ 2147483647 w 297"/>
                <a:gd name="T7" fmla="*/ 2147483647 h 199"/>
                <a:gd name="T8" fmla="*/ 2147483647 w 297"/>
                <a:gd name="T9" fmla="*/ 2147483647 h 199"/>
                <a:gd name="T10" fmla="*/ 2147483647 w 297"/>
                <a:gd name="T11" fmla="*/ 2147483647 h 199"/>
                <a:gd name="T12" fmla="*/ 2147483647 w 297"/>
                <a:gd name="T13" fmla="*/ 2147483647 h 199"/>
                <a:gd name="T14" fmla="*/ 2147483647 w 297"/>
                <a:gd name="T15" fmla="*/ 2147483647 h 199"/>
                <a:gd name="T16" fmla="*/ 2147483647 w 297"/>
                <a:gd name="T17" fmla="*/ 2147483647 h 199"/>
                <a:gd name="T18" fmla="*/ 2147483647 w 297"/>
                <a:gd name="T19" fmla="*/ 2147483647 h 199"/>
                <a:gd name="T20" fmla="*/ 2147483647 w 297"/>
                <a:gd name="T21" fmla="*/ 2147483647 h 199"/>
                <a:gd name="T22" fmla="*/ 2147483647 w 297"/>
                <a:gd name="T23" fmla="*/ 2147483647 h 199"/>
                <a:gd name="T24" fmla="*/ 2147483647 w 297"/>
                <a:gd name="T25" fmla="*/ 2147483647 h 199"/>
                <a:gd name="T26" fmla="*/ 2147483647 w 297"/>
                <a:gd name="T27" fmla="*/ 2147483647 h 199"/>
                <a:gd name="T28" fmla="*/ 2147483647 w 297"/>
                <a:gd name="T29" fmla="*/ 2147483647 h 199"/>
                <a:gd name="T30" fmla="*/ 2147483647 w 297"/>
                <a:gd name="T31" fmla="*/ 2147483647 h 199"/>
                <a:gd name="T32" fmla="*/ 2147483647 w 297"/>
                <a:gd name="T33" fmla="*/ 2147483647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7"/>
                <a:gd name="T52" fmla="*/ 0 h 199"/>
                <a:gd name="T53" fmla="*/ 297 w 297"/>
                <a:gd name="T54" fmla="*/ 199 h 1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7" h="199">
                  <a:moveTo>
                    <a:pt x="191" y="6"/>
                  </a:moveTo>
                  <a:cubicBezTo>
                    <a:pt x="171" y="10"/>
                    <a:pt x="124" y="21"/>
                    <a:pt x="107" y="24"/>
                  </a:cubicBezTo>
                  <a:cubicBezTo>
                    <a:pt x="90" y="27"/>
                    <a:pt x="103" y="21"/>
                    <a:pt x="89" y="27"/>
                  </a:cubicBezTo>
                  <a:cubicBezTo>
                    <a:pt x="75" y="33"/>
                    <a:pt x="34" y="52"/>
                    <a:pt x="20" y="63"/>
                  </a:cubicBezTo>
                  <a:cubicBezTo>
                    <a:pt x="6" y="74"/>
                    <a:pt x="0" y="85"/>
                    <a:pt x="2" y="96"/>
                  </a:cubicBezTo>
                  <a:cubicBezTo>
                    <a:pt x="4" y="107"/>
                    <a:pt x="25" y="118"/>
                    <a:pt x="35" y="132"/>
                  </a:cubicBezTo>
                  <a:cubicBezTo>
                    <a:pt x="45" y="146"/>
                    <a:pt x="46" y="169"/>
                    <a:pt x="59" y="180"/>
                  </a:cubicBezTo>
                  <a:cubicBezTo>
                    <a:pt x="72" y="191"/>
                    <a:pt x="98" y="199"/>
                    <a:pt x="116" y="198"/>
                  </a:cubicBezTo>
                  <a:cubicBezTo>
                    <a:pt x="134" y="197"/>
                    <a:pt x="148" y="185"/>
                    <a:pt x="167" y="177"/>
                  </a:cubicBezTo>
                  <a:cubicBezTo>
                    <a:pt x="186" y="169"/>
                    <a:pt x="210" y="157"/>
                    <a:pt x="230" y="153"/>
                  </a:cubicBezTo>
                  <a:cubicBezTo>
                    <a:pt x="250" y="149"/>
                    <a:pt x="277" y="159"/>
                    <a:pt x="287" y="156"/>
                  </a:cubicBezTo>
                  <a:cubicBezTo>
                    <a:pt x="297" y="153"/>
                    <a:pt x="295" y="142"/>
                    <a:pt x="293" y="132"/>
                  </a:cubicBezTo>
                  <a:cubicBezTo>
                    <a:pt x="291" y="122"/>
                    <a:pt x="280" y="104"/>
                    <a:pt x="272" y="93"/>
                  </a:cubicBezTo>
                  <a:cubicBezTo>
                    <a:pt x="264" y="82"/>
                    <a:pt x="250" y="74"/>
                    <a:pt x="245" y="63"/>
                  </a:cubicBezTo>
                  <a:cubicBezTo>
                    <a:pt x="240" y="52"/>
                    <a:pt x="245" y="34"/>
                    <a:pt x="242" y="24"/>
                  </a:cubicBezTo>
                  <a:cubicBezTo>
                    <a:pt x="239" y="14"/>
                    <a:pt x="235" y="6"/>
                    <a:pt x="227" y="3"/>
                  </a:cubicBezTo>
                  <a:cubicBezTo>
                    <a:pt x="219" y="0"/>
                    <a:pt x="211" y="2"/>
                    <a:pt x="191" y="6"/>
                  </a:cubicBezTo>
                  <a:close/>
                </a:path>
              </a:pathLst>
            </a:custGeom>
            <a:solidFill>
              <a:schemeClr val="accent1"/>
            </a:solidFill>
            <a:ln w="12700">
              <a:solidFill>
                <a:srgbClr val="BCA44E"/>
              </a:solidFill>
              <a:round/>
              <a:headEnd/>
              <a:tailEnd/>
            </a:ln>
          </p:spPr>
          <p:txBody>
            <a:bodyPr anchor="ctr"/>
            <a:lstStyle/>
            <a:p>
              <a:endParaRPr lang="fr-FR"/>
            </a:p>
          </p:txBody>
        </p:sp>
        <p:sp>
          <p:nvSpPr>
            <p:cNvPr id="30979" name="Freeform 257"/>
            <p:cNvSpPr>
              <a:spLocks/>
            </p:cNvSpPr>
            <p:nvPr/>
          </p:nvSpPr>
          <p:spPr bwMode="auto">
            <a:xfrm>
              <a:off x="5516563" y="2394240"/>
              <a:ext cx="415925" cy="596900"/>
            </a:xfrm>
            <a:custGeom>
              <a:avLst/>
              <a:gdLst>
                <a:gd name="T0" fmla="*/ 2147483647 w 204"/>
                <a:gd name="T1" fmla="*/ 2147483647 h 338"/>
                <a:gd name="T2" fmla="*/ 2147483647 w 204"/>
                <a:gd name="T3" fmla="*/ 2147483647 h 338"/>
                <a:gd name="T4" fmla="*/ 2147483647 w 204"/>
                <a:gd name="T5" fmla="*/ 2147483647 h 338"/>
                <a:gd name="T6" fmla="*/ 2147483647 w 204"/>
                <a:gd name="T7" fmla="*/ 2147483647 h 338"/>
                <a:gd name="T8" fmla="*/ 2147483647 w 204"/>
                <a:gd name="T9" fmla="*/ 2147483647 h 338"/>
                <a:gd name="T10" fmla="*/ 2147483647 w 204"/>
                <a:gd name="T11" fmla="*/ 2147483647 h 338"/>
                <a:gd name="T12" fmla="*/ 2147483647 w 204"/>
                <a:gd name="T13" fmla="*/ 2147483647 h 338"/>
                <a:gd name="T14" fmla="*/ 2147483647 w 204"/>
                <a:gd name="T15" fmla="*/ 2147483647 h 338"/>
                <a:gd name="T16" fmla="*/ 2147483647 w 204"/>
                <a:gd name="T17" fmla="*/ 2147483647 h 338"/>
                <a:gd name="T18" fmla="*/ 2147483647 w 204"/>
                <a:gd name="T19" fmla="*/ 2147483647 h 338"/>
                <a:gd name="T20" fmla="*/ 2147483647 w 204"/>
                <a:gd name="T21" fmla="*/ 2147483647 h 338"/>
                <a:gd name="T22" fmla="*/ 2147483647 w 204"/>
                <a:gd name="T23" fmla="*/ 2147483647 h 338"/>
                <a:gd name="T24" fmla="*/ 2147483647 w 204"/>
                <a:gd name="T25" fmla="*/ 2147483647 h 338"/>
                <a:gd name="T26" fmla="*/ 2147483647 w 204"/>
                <a:gd name="T27" fmla="*/ 2147483647 h 338"/>
                <a:gd name="T28" fmla="*/ 2147483647 w 204"/>
                <a:gd name="T29" fmla="*/ 2147483647 h 338"/>
                <a:gd name="T30" fmla="*/ 2147483647 w 204"/>
                <a:gd name="T31" fmla="*/ 2147483647 h 338"/>
                <a:gd name="T32" fmla="*/ 2147483647 w 204"/>
                <a:gd name="T33" fmla="*/ 2147483647 h 338"/>
                <a:gd name="T34" fmla="*/ 2147483647 w 204"/>
                <a:gd name="T35" fmla="*/ 2147483647 h 338"/>
                <a:gd name="T36" fmla="*/ 2147483647 w 204"/>
                <a:gd name="T37" fmla="*/ 2147483647 h 338"/>
                <a:gd name="T38" fmla="*/ 2147483647 w 204"/>
                <a:gd name="T39" fmla="*/ 2147483647 h 338"/>
                <a:gd name="T40" fmla="*/ 2147483647 w 204"/>
                <a:gd name="T41" fmla="*/ 2147483647 h 338"/>
                <a:gd name="T42" fmla="*/ 2147483647 w 204"/>
                <a:gd name="T43" fmla="*/ 2147483647 h 338"/>
                <a:gd name="T44" fmla="*/ 2147483647 w 204"/>
                <a:gd name="T45" fmla="*/ 2147483647 h 3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4"/>
                <a:gd name="T70" fmla="*/ 0 h 338"/>
                <a:gd name="T71" fmla="*/ 204 w 204"/>
                <a:gd name="T72" fmla="*/ 338 h 3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4" h="338">
                  <a:moveTo>
                    <a:pt x="174" y="16"/>
                  </a:moveTo>
                  <a:cubicBezTo>
                    <a:pt x="161" y="7"/>
                    <a:pt x="137" y="2"/>
                    <a:pt x="126" y="1"/>
                  </a:cubicBezTo>
                  <a:cubicBezTo>
                    <a:pt x="115" y="0"/>
                    <a:pt x="117" y="5"/>
                    <a:pt x="108" y="13"/>
                  </a:cubicBezTo>
                  <a:cubicBezTo>
                    <a:pt x="99" y="21"/>
                    <a:pt x="77" y="36"/>
                    <a:pt x="69" y="52"/>
                  </a:cubicBezTo>
                  <a:cubicBezTo>
                    <a:pt x="61" y="68"/>
                    <a:pt x="69" y="93"/>
                    <a:pt x="63" y="106"/>
                  </a:cubicBezTo>
                  <a:cubicBezTo>
                    <a:pt x="57" y="119"/>
                    <a:pt x="36" y="118"/>
                    <a:pt x="30" y="130"/>
                  </a:cubicBezTo>
                  <a:cubicBezTo>
                    <a:pt x="24" y="142"/>
                    <a:pt x="30" y="160"/>
                    <a:pt x="27" y="175"/>
                  </a:cubicBezTo>
                  <a:cubicBezTo>
                    <a:pt x="24" y="190"/>
                    <a:pt x="15" y="210"/>
                    <a:pt x="12" y="220"/>
                  </a:cubicBezTo>
                  <a:cubicBezTo>
                    <a:pt x="9" y="230"/>
                    <a:pt x="0" y="232"/>
                    <a:pt x="6" y="238"/>
                  </a:cubicBezTo>
                  <a:cubicBezTo>
                    <a:pt x="12" y="244"/>
                    <a:pt x="35" y="247"/>
                    <a:pt x="48" y="256"/>
                  </a:cubicBezTo>
                  <a:cubicBezTo>
                    <a:pt x="61" y="265"/>
                    <a:pt x="78" y="282"/>
                    <a:pt x="84" y="292"/>
                  </a:cubicBezTo>
                  <a:cubicBezTo>
                    <a:pt x="90" y="302"/>
                    <a:pt x="78" y="312"/>
                    <a:pt x="84" y="319"/>
                  </a:cubicBezTo>
                  <a:cubicBezTo>
                    <a:pt x="90" y="326"/>
                    <a:pt x="111" y="336"/>
                    <a:pt x="120" y="337"/>
                  </a:cubicBezTo>
                  <a:cubicBezTo>
                    <a:pt x="129" y="338"/>
                    <a:pt x="141" y="334"/>
                    <a:pt x="141" y="328"/>
                  </a:cubicBezTo>
                  <a:cubicBezTo>
                    <a:pt x="141" y="322"/>
                    <a:pt x="125" y="312"/>
                    <a:pt x="120" y="301"/>
                  </a:cubicBezTo>
                  <a:cubicBezTo>
                    <a:pt x="115" y="290"/>
                    <a:pt x="114" y="275"/>
                    <a:pt x="114" y="265"/>
                  </a:cubicBezTo>
                  <a:cubicBezTo>
                    <a:pt x="114" y="255"/>
                    <a:pt x="116" y="248"/>
                    <a:pt x="120" y="238"/>
                  </a:cubicBezTo>
                  <a:cubicBezTo>
                    <a:pt x="124" y="228"/>
                    <a:pt x="129" y="213"/>
                    <a:pt x="138" y="202"/>
                  </a:cubicBezTo>
                  <a:cubicBezTo>
                    <a:pt x="147" y="191"/>
                    <a:pt x="167" y="183"/>
                    <a:pt x="174" y="172"/>
                  </a:cubicBezTo>
                  <a:cubicBezTo>
                    <a:pt x="181" y="161"/>
                    <a:pt x="177" y="148"/>
                    <a:pt x="177" y="136"/>
                  </a:cubicBezTo>
                  <a:cubicBezTo>
                    <a:pt x="177" y="124"/>
                    <a:pt x="173" y="113"/>
                    <a:pt x="177" y="100"/>
                  </a:cubicBezTo>
                  <a:cubicBezTo>
                    <a:pt x="181" y="87"/>
                    <a:pt x="204" y="70"/>
                    <a:pt x="204" y="58"/>
                  </a:cubicBezTo>
                  <a:cubicBezTo>
                    <a:pt x="204" y="46"/>
                    <a:pt x="187" y="25"/>
                    <a:pt x="174" y="16"/>
                  </a:cubicBezTo>
                  <a:close/>
                </a:path>
              </a:pathLst>
            </a:custGeom>
            <a:solidFill>
              <a:schemeClr val="accent1"/>
            </a:solidFill>
            <a:ln w="12700">
              <a:solidFill>
                <a:srgbClr val="BCA44E"/>
              </a:solidFill>
              <a:round/>
              <a:headEnd/>
              <a:tailEnd/>
            </a:ln>
          </p:spPr>
          <p:txBody>
            <a:bodyPr anchor="ctr"/>
            <a:lstStyle/>
            <a:p>
              <a:endParaRPr lang="fr-FR"/>
            </a:p>
          </p:txBody>
        </p:sp>
        <p:sp>
          <p:nvSpPr>
            <p:cNvPr id="30980" name="Freeform 258"/>
            <p:cNvSpPr>
              <a:spLocks/>
            </p:cNvSpPr>
            <p:nvPr/>
          </p:nvSpPr>
          <p:spPr bwMode="auto">
            <a:xfrm>
              <a:off x="5867400" y="2883190"/>
              <a:ext cx="242888" cy="174625"/>
            </a:xfrm>
            <a:custGeom>
              <a:avLst/>
              <a:gdLst>
                <a:gd name="T0" fmla="*/ 2147483647 w 119"/>
                <a:gd name="T1" fmla="*/ 2147483647 h 83"/>
                <a:gd name="T2" fmla="*/ 2147483647 w 119"/>
                <a:gd name="T3" fmla="*/ 0 h 83"/>
                <a:gd name="T4" fmla="*/ 2147483647 w 119"/>
                <a:gd name="T5" fmla="*/ 2147483647 h 83"/>
                <a:gd name="T6" fmla="*/ 2147483647 w 119"/>
                <a:gd name="T7" fmla="*/ 2147483647 h 83"/>
                <a:gd name="T8" fmla="*/ 2147483647 w 119"/>
                <a:gd name="T9" fmla="*/ 2147483647 h 83"/>
                <a:gd name="T10" fmla="*/ 2147483647 w 119"/>
                <a:gd name="T11" fmla="*/ 2147483647 h 83"/>
                <a:gd name="T12" fmla="*/ 2147483647 w 119"/>
                <a:gd name="T13" fmla="*/ 2147483647 h 83"/>
                <a:gd name="T14" fmla="*/ 0 60000 65536"/>
                <a:gd name="T15" fmla="*/ 0 60000 65536"/>
                <a:gd name="T16" fmla="*/ 0 60000 65536"/>
                <a:gd name="T17" fmla="*/ 0 60000 65536"/>
                <a:gd name="T18" fmla="*/ 0 60000 65536"/>
                <a:gd name="T19" fmla="*/ 0 60000 65536"/>
                <a:gd name="T20" fmla="*/ 0 60000 65536"/>
                <a:gd name="T21" fmla="*/ 0 w 119"/>
                <a:gd name="T22" fmla="*/ 0 h 83"/>
                <a:gd name="T23" fmla="*/ 119 w 119"/>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83">
                  <a:moveTo>
                    <a:pt x="101" y="18"/>
                  </a:moveTo>
                  <a:cubicBezTo>
                    <a:pt x="88" y="6"/>
                    <a:pt x="54" y="0"/>
                    <a:pt x="38" y="0"/>
                  </a:cubicBezTo>
                  <a:cubicBezTo>
                    <a:pt x="22" y="0"/>
                    <a:pt x="4" y="10"/>
                    <a:pt x="2" y="21"/>
                  </a:cubicBezTo>
                  <a:cubicBezTo>
                    <a:pt x="0" y="32"/>
                    <a:pt x="9" y="59"/>
                    <a:pt x="23" y="69"/>
                  </a:cubicBezTo>
                  <a:cubicBezTo>
                    <a:pt x="37" y="79"/>
                    <a:pt x="71" y="80"/>
                    <a:pt x="86" y="81"/>
                  </a:cubicBezTo>
                  <a:cubicBezTo>
                    <a:pt x="101" y="82"/>
                    <a:pt x="113" y="83"/>
                    <a:pt x="116" y="75"/>
                  </a:cubicBezTo>
                  <a:cubicBezTo>
                    <a:pt x="119" y="67"/>
                    <a:pt x="114" y="30"/>
                    <a:pt x="101" y="18"/>
                  </a:cubicBezTo>
                  <a:close/>
                </a:path>
              </a:pathLst>
            </a:custGeom>
            <a:solidFill>
              <a:schemeClr val="accent1"/>
            </a:solidFill>
            <a:ln w="12700">
              <a:solidFill>
                <a:srgbClr val="BCA44E"/>
              </a:solidFill>
              <a:round/>
              <a:headEnd/>
              <a:tailEnd/>
            </a:ln>
          </p:spPr>
          <p:txBody>
            <a:bodyPr anchor="ctr"/>
            <a:lstStyle/>
            <a:p>
              <a:endParaRPr lang="fr-FR"/>
            </a:p>
          </p:txBody>
        </p:sp>
        <p:sp>
          <p:nvSpPr>
            <p:cNvPr id="30981" name="Freeform 259"/>
            <p:cNvSpPr>
              <a:spLocks/>
            </p:cNvSpPr>
            <p:nvPr/>
          </p:nvSpPr>
          <p:spPr bwMode="auto">
            <a:xfrm>
              <a:off x="6681788" y="2132302"/>
              <a:ext cx="515937" cy="327025"/>
            </a:xfrm>
            <a:custGeom>
              <a:avLst/>
              <a:gdLst>
                <a:gd name="T0" fmla="*/ 2147483647 w 253"/>
                <a:gd name="T1" fmla="*/ 2147483647 h 156"/>
                <a:gd name="T2" fmla="*/ 2147483647 w 253"/>
                <a:gd name="T3" fmla="*/ 2147483647 h 156"/>
                <a:gd name="T4" fmla="*/ 2147483647 w 253"/>
                <a:gd name="T5" fmla="*/ 2147483647 h 156"/>
                <a:gd name="T6" fmla="*/ 2147483647 w 253"/>
                <a:gd name="T7" fmla="*/ 2147483647 h 156"/>
                <a:gd name="T8" fmla="*/ 2147483647 w 253"/>
                <a:gd name="T9" fmla="*/ 2147483647 h 156"/>
                <a:gd name="T10" fmla="*/ 2147483647 w 253"/>
                <a:gd name="T11" fmla="*/ 2147483647 h 156"/>
                <a:gd name="T12" fmla="*/ 2147483647 w 253"/>
                <a:gd name="T13" fmla="*/ 2147483647 h 156"/>
                <a:gd name="T14" fmla="*/ 2147483647 w 253"/>
                <a:gd name="T15" fmla="*/ 2147483647 h 156"/>
                <a:gd name="T16" fmla="*/ 2147483647 w 253"/>
                <a:gd name="T17" fmla="*/ 2147483647 h 156"/>
                <a:gd name="T18" fmla="*/ 2147483647 w 253"/>
                <a:gd name="T19" fmla="*/ 2147483647 h 156"/>
                <a:gd name="T20" fmla="*/ 2147483647 w 253"/>
                <a:gd name="T21" fmla="*/ 2147483647 h 156"/>
                <a:gd name="T22" fmla="*/ 2147483647 w 253"/>
                <a:gd name="T23" fmla="*/ 2147483647 h 156"/>
                <a:gd name="T24" fmla="*/ 2147483647 w 253"/>
                <a:gd name="T25" fmla="*/ 2147483647 h 156"/>
                <a:gd name="T26" fmla="*/ 2147483647 w 253"/>
                <a:gd name="T27" fmla="*/ 214748364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3"/>
                <a:gd name="T43" fmla="*/ 0 h 156"/>
                <a:gd name="T44" fmla="*/ 253 w 253"/>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3" h="156">
                  <a:moveTo>
                    <a:pt x="206" y="6"/>
                  </a:moveTo>
                  <a:cubicBezTo>
                    <a:pt x="194" y="3"/>
                    <a:pt x="172" y="0"/>
                    <a:pt x="164" y="9"/>
                  </a:cubicBezTo>
                  <a:cubicBezTo>
                    <a:pt x="156" y="18"/>
                    <a:pt x="164" y="48"/>
                    <a:pt x="155" y="60"/>
                  </a:cubicBezTo>
                  <a:cubicBezTo>
                    <a:pt x="146" y="72"/>
                    <a:pt x="132" y="83"/>
                    <a:pt x="110" y="84"/>
                  </a:cubicBezTo>
                  <a:cubicBezTo>
                    <a:pt x="88" y="85"/>
                    <a:pt x="40" y="66"/>
                    <a:pt x="23" y="66"/>
                  </a:cubicBezTo>
                  <a:cubicBezTo>
                    <a:pt x="6" y="66"/>
                    <a:pt x="0" y="79"/>
                    <a:pt x="5" y="87"/>
                  </a:cubicBezTo>
                  <a:cubicBezTo>
                    <a:pt x="10" y="95"/>
                    <a:pt x="38" y="109"/>
                    <a:pt x="53" y="114"/>
                  </a:cubicBezTo>
                  <a:cubicBezTo>
                    <a:pt x="68" y="119"/>
                    <a:pt x="86" y="114"/>
                    <a:pt x="98" y="120"/>
                  </a:cubicBezTo>
                  <a:cubicBezTo>
                    <a:pt x="110" y="126"/>
                    <a:pt x="116" y="145"/>
                    <a:pt x="125" y="150"/>
                  </a:cubicBezTo>
                  <a:cubicBezTo>
                    <a:pt x="134" y="155"/>
                    <a:pt x="138" y="156"/>
                    <a:pt x="155" y="150"/>
                  </a:cubicBezTo>
                  <a:cubicBezTo>
                    <a:pt x="172" y="144"/>
                    <a:pt x="211" y="127"/>
                    <a:pt x="227" y="111"/>
                  </a:cubicBezTo>
                  <a:cubicBezTo>
                    <a:pt x="243" y="95"/>
                    <a:pt x="249" y="67"/>
                    <a:pt x="251" y="54"/>
                  </a:cubicBezTo>
                  <a:cubicBezTo>
                    <a:pt x="253" y="41"/>
                    <a:pt x="246" y="38"/>
                    <a:pt x="239" y="30"/>
                  </a:cubicBezTo>
                  <a:cubicBezTo>
                    <a:pt x="232" y="22"/>
                    <a:pt x="218" y="9"/>
                    <a:pt x="206" y="6"/>
                  </a:cubicBezTo>
                  <a:close/>
                </a:path>
              </a:pathLst>
            </a:custGeom>
            <a:solidFill>
              <a:schemeClr val="accent1"/>
            </a:solidFill>
            <a:ln w="12700">
              <a:solidFill>
                <a:srgbClr val="BCA44E"/>
              </a:solidFill>
              <a:round/>
              <a:headEnd/>
              <a:tailEnd/>
            </a:ln>
          </p:spPr>
          <p:txBody>
            <a:bodyPr anchor="ctr"/>
            <a:lstStyle/>
            <a:p>
              <a:endParaRPr lang="fr-FR"/>
            </a:p>
          </p:txBody>
        </p:sp>
        <p:sp>
          <p:nvSpPr>
            <p:cNvPr id="30982" name="Freeform 260"/>
            <p:cNvSpPr>
              <a:spLocks/>
            </p:cNvSpPr>
            <p:nvPr/>
          </p:nvSpPr>
          <p:spPr bwMode="auto">
            <a:xfrm>
              <a:off x="6276975" y="2892715"/>
              <a:ext cx="193675" cy="127000"/>
            </a:xfrm>
            <a:custGeom>
              <a:avLst/>
              <a:gdLst>
                <a:gd name="T0" fmla="*/ 2147483647 w 95"/>
                <a:gd name="T1" fmla="*/ 2147483647 h 60"/>
                <a:gd name="T2" fmla="*/ 2147483647 w 95"/>
                <a:gd name="T3" fmla="*/ 2147483647 h 60"/>
                <a:gd name="T4" fmla="*/ 2147483647 w 95"/>
                <a:gd name="T5" fmla="*/ 2147483647 h 60"/>
                <a:gd name="T6" fmla="*/ 2147483647 w 95"/>
                <a:gd name="T7" fmla="*/ 2147483647 h 60"/>
                <a:gd name="T8" fmla="*/ 2147483647 w 95"/>
                <a:gd name="T9" fmla="*/ 2147483647 h 60"/>
                <a:gd name="T10" fmla="*/ 2147483647 w 95"/>
                <a:gd name="T11" fmla="*/ 2147483647 h 60"/>
                <a:gd name="T12" fmla="*/ 2147483647 w 95"/>
                <a:gd name="T13" fmla="*/ 2147483647 h 60"/>
                <a:gd name="T14" fmla="*/ 0 60000 65536"/>
                <a:gd name="T15" fmla="*/ 0 60000 65536"/>
                <a:gd name="T16" fmla="*/ 0 60000 65536"/>
                <a:gd name="T17" fmla="*/ 0 60000 65536"/>
                <a:gd name="T18" fmla="*/ 0 60000 65536"/>
                <a:gd name="T19" fmla="*/ 0 60000 65536"/>
                <a:gd name="T20" fmla="*/ 0 60000 65536"/>
                <a:gd name="T21" fmla="*/ 0 w 95"/>
                <a:gd name="T22" fmla="*/ 0 h 60"/>
                <a:gd name="T23" fmla="*/ 95 w 9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60">
                  <a:moveTo>
                    <a:pt x="50" y="1"/>
                  </a:moveTo>
                  <a:cubicBezTo>
                    <a:pt x="41" y="2"/>
                    <a:pt x="36" y="25"/>
                    <a:pt x="29" y="31"/>
                  </a:cubicBezTo>
                  <a:cubicBezTo>
                    <a:pt x="22" y="37"/>
                    <a:pt x="0" y="36"/>
                    <a:pt x="5" y="40"/>
                  </a:cubicBezTo>
                  <a:cubicBezTo>
                    <a:pt x="10" y="44"/>
                    <a:pt x="48" y="56"/>
                    <a:pt x="62" y="58"/>
                  </a:cubicBezTo>
                  <a:cubicBezTo>
                    <a:pt x="76" y="60"/>
                    <a:pt x="89" y="58"/>
                    <a:pt x="92" y="52"/>
                  </a:cubicBezTo>
                  <a:cubicBezTo>
                    <a:pt x="95" y="46"/>
                    <a:pt x="89" y="30"/>
                    <a:pt x="83" y="22"/>
                  </a:cubicBezTo>
                  <a:cubicBezTo>
                    <a:pt x="77" y="14"/>
                    <a:pt x="59" y="0"/>
                    <a:pt x="50" y="1"/>
                  </a:cubicBezTo>
                  <a:close/>
                </a:path>
              </a:pathLst>
            </a:custGeom>
            <a:solidFill>
              <a:schemeClr val="accent1"/>
            </a:solidFill>
            <a:ln w="12700">
              <a:solidFill>
                <a:srgbClr val="BCA44E"/>
              </a:solidFill>
              <a:round/>
              <a:headEnd/>
              <a:tailEnd/>
            </a:ln>
          </p:spPr>
          <p:txBody>
            <a:bodyPr anchor="ctr"/>
            <a:lstStyle/>
            <a:p>
              <a:endParaRPr lang="fr-FR"/>
            </a:p>
          </p:txBody>
        </p:sp>
        <p:sp>
          <p:nvSpPr>
            <p:cNvPr id="30983" name="Freeform 261"/>
            <p:cNvSpPr>
              <a:spLocks/>
            </p:cNvSpPr>
            <p:nvPr/>
          </p:nvSpPr>
          <p:spPr bwMode="auto">
            <a:xfrm>
              <a:off x="6088063" y="3092740"/>
              <a:ext cx="425450" cy="192087"/>
            </a:xfrm>
            <a:custGeom>
              <a:avLst/>
              <a:gdLst>
                <a:gd name="T0" fmla="*/ 2147483647 w 209"/>
                <a:gd name="T1" fmla="*/ 2147483647 h 91"/>
                <a:gd name="T2" fmla="*/ 2147483647 w 209"/>
                <a:gd name="T3" fmla="*/ 2147483647 h 91"/>
                <a:gd name="T4" fmla="*/ 2147483647 w 209"/>
                <a:gd name="T5" fmla="*/ 2147483647 h 91"/>
                <a:gd name="T6" fmla="*/ 2147483647 w 209"/>
                <a:gd name="T7" fmla="*/ 2147483647 h 91"/>
                <a:gd name="T8" fmla="*/ 2147483647 w 209"/>
                <a:gd name="T9" fmla="*/ 2147483647 h 91"/>
                <a:gd name="T10" fmla="*/ 2147483647 w 209"/>
                <a:gd name="T11" fmla="*/ 2147483647 h 91"/>
                <a:gd name="T12" fmla="*/ 2147483647 w 209"/>
                <a:gd name="T13" fmla="*/ 2147483647 h 91"/>
                <a:gd name="T14" fmla="*/ 2147483647 w 209"/>
                <a:gd name="T15" fmla="*/ 2147483647 h 91"/>
                <a:gd name="T16" fmla="*/ 2147483647 w 209"/>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91"/>
                <a:gd name="T29" fmla="*/ 209 w 209"/>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91">
                  <a:moveTo>
                    <a:pt x="143" y="8"/>
                  </a:moveTo>
                  <a:cubicBezTo>
                    <a:pt x="124" y="0"/>
                    <a:pt x="112" y="0"/>
                    <a:pt x="95" y="2"/>
                  </a:cubicBezTo>
                  <a:cubicBezTo>
                    <a:pt x="78" y="4"/>
                    <a:pt x="56" y="10"/>
                    <a:pt x="41" y="17"/>
                  </a:cubicBezTo>
                  <a:cubicBezTo>
                    <a:pt x="26" y="24"/>
                    <a:pt x="4" y="34"/>
                    <a:pt x="2" y="44"/>
                  </a:cubicBezTo>
                  <a:cubicBezTo>
                    <a:pt x="0" y="54"/>
                    <a:pt x="17" y="70"/>
                    <a:pt x="29" y="77"/>
                  </a:cubicBezTo>
                  <a:cubicBezTo>
                    <a:pt x="41" y="84"/>
                    <a:pt x="58" y="91"/>
                    <a:pt x="77" y="89"/>
                  </a:cubicBezTo>
                  <a:cubicBezTo>
                    <a:pt x="96" y="87"/>
                    <a:pt x="121" y="72"/>
                    <a:pt x="143" y="65"/>
                  </a:cubicBezTo>
                  <a:cubicBezTo>
                    <a:pt x="165" y="58"/>
                    <a:pt x="209" y="55"/>
                    <a:pt x="209" y="47"/>
                  </a:cubicBezTo>
                  <a:cubicBezTo>
                    <a:pt x="209" y="39"/>
                    <a:pt x="162" y="16"/>
                    <a:pt x="143" y="8"/>
                  </a:cubicBezTo>
                  <a:close/>
                </a:path>
              </a:pathLst>
            </a:custGeom>
            <a:solidFill>
              <a:schemeClr val="accent1"/>
            </a:solidFill>
            <a:ln w="12700">
              <a:solidFill>
                <a:srgbClr val="BCA44E"/>
              </a:solidFill>
              <a:round/>
              <a:headEnd/>
              <a:tailEnd/>
            </a:ln>
          </p:spPr>
          <p:txBody>
            <a:bodyPr anchor="ctr"/>
            <a:lstStyle/>
            <a:p>
              <a:endParaRPr lang="fr-FR"/>
            </a:p>
          </p:txBody>
        </p:sp>
        <p:sp>
          <p:nvSpPr>
            <p:cNvPr id="30984" name="Freeform 262"/>
            <p:cNvSpPr>
              <a:spLocks/>
            </p:cNvSpPr>
            <p:nvPr/>
          </p:nvSpPr>
          <p:spPr bwMode="auto">
            <a:xfrm>
              <a:off x="7075488" y="2892715"/>
              <a:ext cx="157162" cy="230187"/>
            </a:xfrm>
            <a:custGeom>
              <a:avLst/>
              <a:gdLst>
                <a:gd name="T0" fmla="*/ 2147483647 w 77"/>
                <a:gd name="T1" fmla="*/ 2147483647 h 109"/>
                <a:gd name="T2" fmla="*/ 2147483647 w 77"/>
                <a:gd name="T3" fmla="*/ 2147483647 h 109"/>
                <a:gd name="T4" fmla="*/ 2147483647 w 77"/>
                <a:gd name="T5" fmla="*/ 2147483647 h 109"/>
                <a:gd name="T6" fmla="*/ 2147483647 w 77"/>
                <a:gd name="T7" fmla="*/ 2147483647 h 109"/>
                <a:gd name="T8" fmla="*/ 2147483647 w 77"/>
                <a:gd name="T9" fmla="*/ 2147483647 h 109"/>
                <a:gd name="T10" fmla="*/ 2147483647 w 77"/>
                <a:gd name="T11" fmla="*/ 2147483647 h 109"/>
                <a:gd name="T12" fmla="*/ 0 60000 65536"/>
                <a:gd name="T13" fmla="*/ 0 60000 65536"/>
                <a:gd name="T14" fmla="*/ 0 60000 65536"/>
                <a:gd name="T15" fmla="*/ 0 60000 65536"/>
                <a:gd name="T16" fmla="*/ 0 60000 65536"/>
                <a:gd name="T17" fmla="*/ 0 60000 65536"/>
                <a:gd name="T18" fmla="*/ 0 w 77"/>
                <a:gd name="T19" fmla="*/ 0 h 109"/>
                <a:gd name="T20" fmla="*/ 77 w 77"/>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77" h="109">
                  <a:moveTo>
                    <a:pt x="73" y="13"/>
                  </a:moveTo>
                  <a:cubicBezTo>
                    <a:pt x="69" y="5"/>
                    <a:pt x="48" y="4"/>
                    <a:pt x="37" y="4"/>
                  </a:cubicBezTo>
                  <a:cubicBezTo>
                    <a:pt x="26" y="4"/>
                    <a:pt x="8" y="0"/>
                    <a:pt x="4" y="16"/>
                  </a:cubicBezTo>
                  <a:cubicBezTo>
                    <a:pt x="0" y="32"/>
                    <a:pt x="3" y="97"/>
                    <a:pt x="13" y="103"/>
                  </a:cubicBezTo>
                  <a:cubicBezTo>
                    <a:pt x="23" y="109"/>
                    <a:pt x="55" y="69"/>
                    <a:pt x="64" y="55"/>
                  </a:cubicBezTo>
                  <a:cubicBezTo>
                    <a:pt x="73" y="41"/>
                    <a:pt x="77" y="21"/>
                    <a:pt x="73" y="13"/>
                  </a:cubicBezTo>
                  <a:close/>
                </a:path>
              </a:pathLst>
            </a:custGeom>
            <a:solidFill>
              <a:schemeClr val="accent1"/>
            </a:solidFill>
            <a:ln w="12700">
              <a:solidFill>
                <a:srgbClr val="BCA44E"/>
              </a:solidFill>
              <a:round/>
              <a:headEnd/>
              <a:tailEnd/>
            </a:ln>
          </p:spPr>
          <p:txBody>
            <a:bodyPr anchor="ctr"/>
            <a:lstStyle/>
            <a:p>
              <a:endParaRPr lang="fr-FR"/>
            </a:p>
          </p:txBody>
        </p:sp>
        <p:sp>
          <p:nvSpPr>
            <p:cNvPr id="30985" name="Freeform 263"/>
            <p:cNvSpPr>
              <a:spLocks/>
            </p:cNvSpPr>
            <p:nvPr/>
          </p:nvSpPr>
          <p:spPr bwMode="auto">
            <a:xfrm>
              <a:off x="6932613" y="3126077"/>
              <a:ext cx="120650" cy="252413"/>
            </a:xfrm>
            <a:custGeom>
              <a:avLst/>
              <a:gdLst>
                <a:gd name="T0" fmla="*/ 2147483647 w 80"/>
                <a:gd name="T1" fmla="*/ 2147483647 h 96"/>
                <a:gd name="T2" fmla="*/ 2147483647 w 80"/>
                <a:gd name="T3" fmla="*/ 2147483647 h 96"/>
                <a:gd name="T4" fmla="*/ 2147483647 w 80"/>
                <a:gd name="T5" fmla="*/ 2147483647 h 96"/>
                <a:gd name="T6" fmla="*/ 2147483647 w 80"/>
                <a:gd name="T7" fmla="*/ 2147483647 h 96"/>
                <a:gd name="T8" fmla="*/ 2147483647 w 80"/>
                <a:gd name="T9" fmla="*/ 2147483647 h 96"/>
                <a:gd name="T10" fmla="*/ 2147483647 w 80"/>
                <a:gd name="T11" fmla="*/ 2147483647 h 96"/>
                <a:gd name="T12" fmla="*/ 2147483647 w 80"/>
                <a:gd name="T13" fmla="*/ 2147483647 h 96"/>
                <a:gd name="T14" fmla="*/ 0 60000 65536"/>
                <a:gd name="T15" fmla="*/ 0 60000 65536"/>
                <a:gd name="T16" fmla="*/ 0 60000 65536"/>
                <a:gd name="T17" fmla="*/ 0 60000 65536"/>
                <a:gd name="T18" fmla="*/ 0 60000 65536"/>
                <a:gd name="T19" fmla="*/ 0 60000 65536"/>
                <a:gd name="T20" fmla="*/ 0 60000 65536"/>
                <a:gd name="T21" fmla="*/ 0 w 80"/>
                <a:gd name="T22" fmla="*/ 0 h 96"/>
                <a:gd name="T23" fmla="*/ 80 w 8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96">
                  <a:moveTo>
                    <a:pt x="71" y="4"/>
                  </a:moveTo>
                  <a:cubicBezTo>
                    <a:pt x="66" y="0"/>
                    <a:pt x="48" y="8"/>
                    <a:pt x="41" y="13"/>
                  </a:cubicBezTo>
                  <a:cubicBezTo>
                    <a:pt x="34" y="18"/>
                    <a:pt x="32" y="26"/>
                    <a:pt x="26" y="37"/>
                  </a:cubicBezTo>
                  <a:cubicBezTo>
                    <a:pt x="20" y="48"/>
                    <a:pt x="0" y="74"/>
                    <a:pt x="2" y="82"/>
                  </a:cubicBezTo>
                  <a:cubicBezTo>
                    <a:pt x="4" y="90"/>
                    <a:pt x="29" y="96"/>
                    <a:pt x="41" y="88"/>
                  </a:cubicBezTo>
                  <a:cubicBezTo>
                    <a:pt x="53" y="80"/>
                    <a:pt x="68" y="50"/>
                    <a:pt x="74" y="37"/>
                  </a:cubicBezTo>
                  <a:cubicBezTo>
                    <a:pt x="80" y="24"/>
                    <a:pt x="76" y="8"/>
                    <a:pt x="71" y="4"/>
                  </a:cubicBezTo>
                  <a:close/>
                </a:path>
              </a:pathLst>
            </a:custGeom>
            <a:solidFill>
              <a:schemeClr val="accent1"/>
            </a:solidFill>
            <a:ln w="12700">
              <a:solidFill>
                <a:srgbClr val="BCA44E"/>
              </a:solidFill>
              <a:round/>
              <a:headEnd/>
              <a:tailEnd/>
            </a:ln>
          </p:spPr>
          <p:txBody>
            <a:bodyPr anchor="ctr"/>
            <a:lstStyle/>
            <a:p>
              <a:endParaRPr lang="fr-FR"/>
            </a:p>
          </p:txBody>
        </p:sp>
        <p:sp>
          <p:nvSpPr>
            <p:cNvPr id="30986" name="Freeform 264"/>
            <p:cNvSpPr>
              <a:spLocks/>
            </p:cNvSpPr>
            <p:nvPr/>
          </p:nvSpPr>
          <p:spPr bwMode="auto">
            <a:xfrm>
              <a:off x="6777038" y="3138777"/>
              <a:ext cx="134937" cy="200025"/>
            </a:xfrm>
            <a:custGeom>
              <a:avLst/>
              <a:gdLst>
                <a:gd name="T0" fmla="*/ 2147483647 w 66"/>
                <a:gd name="T1" fmla="*/ 2147483647 h 95"/>
                <a:gd name="T2" fmla="*/ 2147483647 w 66"/>
                <a:gd name="T3" fmla="*/ 2147483647 h 95"/>
                <a:gd name="T4" fmla="*/ 2147483647 w 66"/>
                <a:gd name="T5" fmla="*/ 2147483647 h 95"/>
                <a:gd name="T6" fmla="*/ 2147483647 w 66"/>
                <a:gd name="T7" fmla="*/ 2147483647 h 95"/>
                <a:gd name="T8" fmla="*/ 2147483647 w 66"/>
                <a:gd name="T9" fmla="*/ 2147483647 h 95"/>
                <a:gd name="T10" fmla="*/ 0 w 66"/>
                <a:gd name="T11" fmla="*/ 2147483647 h 95"/>
                <a:gd name="T12" fmla="*/ 2147483647 w 66"/>
                <a:gd name="T13" fmla="*/ 2147483647 h 95"/>
                <a:gd name="T14" fmla="*/ 2147483647 w 66"/>
                <a:gd name="T15" fmla="*/ 2147483647 h 95"/>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95"/>
                <a:gd name="T26" fmla="*/ 66 w 66"/>
                <a:gd name="T27" fmla="*/ 95 h 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95">
                  <a:moveTo>
                    <a:pt x="9" y="4"/>
                  </a:moveTo>
                  <a:cubicBezTo>
                    <a:pt x="14" y="0"/>
                    <a:pt x="33" y="0"/>
                    <a:pt x="42" y="10"/>
                  </a:cubicBezTo>
                  <a:cubicBezTo>
                    <a:pt x="51" y="20"/>
                    <a:pt x="66" y="51"/>
                    <a:pt x="66" y="64"/>
                  </a:cubicBezTo>
                  <a:cubicBezTo>
                    <a:pt x="66" y="77"/>
                    <a:pt x="53" y="84"/>
                    <a:pt x="45" y="88"/>
                  </a:cubicBezTo>
                  <a:cubicBezTo>
                    <a:pt x="37" y="92"/>
                    <a:pt x="22" y="95"/>
                    <a:pt x="15" y="91"/>
                  </a:cubicBezTo>
                  <a:cubicBezTo>
                    <a:pt x="8" y="87"/>
                    <a:pt x="0" y="70"/>
                    <a:pt x="0" y="61"/>
                  </a:cubicBezTo>
                  <a:cubicBezTo>
                    <a:pt x="0" y="52"/>
                    <a:pt x="10" y="42"/>
                    <a:pt x="12" y="34"/>
                  </a:cubicBezTo>
                  <a:cubicBezTo>
                    <a:pt x="14" y="26"/>
                    <a:pt x="4" y="8"/>
                    <a:pt x="9" y="4"/>
                  </a:cubicBezTo>
                  <a:close/>
                </a:path>
              </a:pathLst>
            </a:custGeom>
            <a:solidFill>
              <a:schemeClr val="accent1"/>
            </a:solidFill>
            <a:ln w="12700">
              <a:solidFill>
                <a:srgbClr val="BCA44E"/>
              </a:solidFill>
              <a:round/>
              <a:headEnd/>
              <a:tailEnd/>
            </a:ln>
          </p:spPr>
          <p:txBody>
            <a:bodyPr anchor="ctr"/>
            <a:lstStyle/>
            <a:p>
              <a:endParaRPr lang="fr-FR"/>
            </a:p>
          </p:txBody>
        </p:sp>
        <p:sp>
          <p:nvSpPr>
            <p:cNvPr id="30987" name="Freeform 265"/>
            <p:cNvSpPr>
              <a:spLocks/>
            </p:cNvSpPr>
            <p:nvPr/>
          </p:nvSpPr>
          <p:spPr bwMode="auto">
            <a:xfrm>
              <a:off x="6453188" y="3310227"/>
              <a:ext cx="450850" cy="247650"/>
            </a:xfrm>
            <a:custGeom>
              <a:avLst/>
              <a:gdLst>
                <a:gd name="T0" fmla="*/ 2147483647 w 221"/>
                <a:gd name="T1" fmla="*/ 2147483647 h 118"/>
                <a:gd name="T2" fmla="*/ 2147483647 w 221"/>
                <a:gd name="T3" fmla="*/ 2147483647 h 118"/>
                <a:gd name="T4" fmla="*/ 2147483647 w 221"/>
                <a:gd name="T5" fmla="*/ 2147483647 h 118"/>
                <a:gd name="T6" fmla="*/ 2147483647 w 221"/>
                <a:gd name="T7" fmla="*/ 2147483647 h 118"/>
                <a:gd name="T8" fmla="*/ 2147483647 w 221"/>
                <a:gd name="T9" fmla="*/ 2147483647 h 118"/>
                <a:gd name="T10" fmla="*/ 2147483647 w 221"/>
                <a:gd name="T11" fmla="*/ 2147483647 h 118"/>
                <a:gd name="T12" fmla="*/ 2147483647 w 221"/>
                <a:gd name="T13" fmla="*/ 2147483647 h 118"/>
                <a:gd name="T14" fmla="*/ 2147483647 w 221"/>
                <a:gd name="T15" fmla="*/ 2147483647 h 118"/>
                <a:gd name="T16" fmla="*/ 2147483647 w 221"/>
                <a:gd name="T17" fmla="*/ 2147483647 h 118"/>
                <a:gd name="T18" fmla="*/ 2147483647 w 221"/>
                <a:gd name="T19" fmla="*/ 2147483647 h 118"/>
                <a:gd name="T20" fmla="*/ 2147483647 w 221"/>
                <a:gd name="T21" fmla="*/ 2147483647 h 118"/>
                <a:gd name="T22" fmla="*/ 2147483647 w 221"/>
                <a:gd name="T23" fmla="*/ 2147483647 h 118"/>
                <a:gd name="T24" fmla="*/ 2147483647 w 221"/>
                <a:gd name="T25" fmla="*/ 2147483647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
                <a:gd name="T40" fmla="*/ 0 h 118"/>
                <a:gd name="T41" fmla="*/ 221 w 221"/>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 h="118">
                  <a:moveTo>
                    <a:pt x="195" y="109"/>
                  </a:moveTo>
                  <a:cubicBezTo>
                    <a:pt x="205" y="102"/>
                    <a:pt x="221" y="82"/>
                    <a:pt x="219" y="73"/>
                  </a:cubicBezTo>
                  <a:cubicBezTo>
                    <a:pt x="217" y="64"/>
                    <a:pt x="195" y="59"/>
                    <a:pt x="186" y="58"/>
                  </a:cubicBezTo>
                  <a:cubicBezTo>
                    <a:pt x="177" y="57"/>
                    <a:pt x="169" y="68"/>
                    <a:pt x="162" y="64"/>
                  </a:cubicBezTo>
                  <a:cubicBezTo>
                    <a:pt x="155" y="60"/>
                    <a:pt x="150" y="42"/>
                    <a:pt x="147" y="34"/>
                  </a:cubicBezTo>
                  <a:cubicBezTo>
                    <a:pt x="144" y="26"/>
                    <a:pt x="157" y="19"/>
                    <a:pt x="144" y="16"/>
                  </a:cubicBezTo>
                  <a:cubicBezTo>
                    <a:pt x="131" y="13"/>
                    <a:pt x="89" y="14"/>
                    <a:pt x="66" y="13"/>
                  </a:cubicBezTo>
                  <a:cubicBezTo>
                    <a:pt x="43" y="12"/>
                    <a:pt x="0" y="0"/>
                    <a:pt x="6" y="7"/>
                  </a:cubicBezTo>
                  <a:cubicBezTo>
                    <a:pt x="12" y="14"/>
                    <a:pt x="87" y="42"/>
                    <a:pt x="102" y="52"/>
                  </a:cubicBezTo>
                  <a:cubicBezTo>
                    <a:pt x="117" y="62"/>
                    <a:pt x="95" y="61"/>
                    <a:pt x="96" y="70"/>
                  </a:cubicBezTo>
                  <a:cubicBezTo>
                    <a:pt x="97" y="79"/>
                    <a:pt x="95" y="98"/>
                    <a:pt x="105" y="106"/>
                  </a:cubicBezTo>
                  <a:cubicBezTo>
                    <a:pt x="115" y="114"/>
                    <a:pt x="141" y="118"/>
                    <a:pt x="156" y="118"/>
                  </a:cubicBezTo>
                  <a:cubicBezTo>
                    <a:pt x="171" y="118"/>
                    <a:pt x="185" y="116"/>
                    <a:pt x="195" y="109"/>
                  </a:cubicBezTo>
                  <a:close/>
                </a:path>
              </a:pathLst>
            </a:custGeom>
            <a:solidFill>
              <a:schemeClr val="accent1"/>
            </a:solidFill>
            <a:ln w="12700">
              <a:solidFill>
                <a:srgbClr val="BCA44E"/>
              </a:solidFill>
              <a:round/>
              <a:headEnd/>
              <a:tailEnd/>
            </a:ln>
          </p:spPr>
          <p:txBody>
            <a:bodyPr anchor="ctr"/>
            <a:lstStyle/>
            <a:p>
              <a:endParaRPr lang="fr-FR"/>
            </a:p>
          </p:txBody>
        </p:sp>
        <p:sp>
          <p:nvSpPr>
            <p:cNvPr id="30988" name="Freeform 266"/>
            <p:cNvSpPr>
              <a:spLocks/>
            </p:cNvSpPr>
            <p:nvPr/>
          </p:nvSpPr>
          <p:spPr bwMode="auto">
            <a:xfrm>
              <a:off x="5853113" y="3364202"/>
              <a:ext cx="238125" cy="306388"/>
            </a:xfrm>
            <a:custGeom>
              <a:avLst/>
              <a:gdLst>
                <a:gd name="T0" fmla="*/ 2147483647 w 117"/>
                <a:gd name="T1" fmla="*/ 2147483647 h 146"/>
                <a:gd name="T2" fmla="*/ 2147483647 w 117"/>
                <a:gd name="T3" fmla="*/ 2147483647 h 146"/>
                <a:gd name="T4" fmla="*/ 2147483647 w 117"/>
                <a:gd name="T5" fmla="*/ 2147483647 h 146"/>
                <a:gd name="T6" fmla="*/ 2147483647 w 117"/>
                <a:gd name="T7" fmla="*/ 2147483647 h 146"/>
                <a:gd name="T8" fmla="*/ 0 w 117"/>
                <a:gd name="T9" fmla="*/ 2147483647 h 146"/>
                <a:gd name="T10" fmla="*/ 2147483647 w 117"/>
                <a:gd name="T11" fmla="*/ 2147483647 h 146"/>
                <a:gd name="T12" fmla="*/ 2147483647 w 117"/>
                <a:gd name="T13" fmla="*/ 2147483647 h 146"/>
                <a:gd name="T14" fmla="*/ 2147483647 w 117"/>
                <a:gd name="T15" fmla="*/ 2147483647 h 146"/>
                <a:gd name="T16" fmla="*/ 2147483647 w 117"/>
                <a:gd name="T17" fmla="*/ 2147483647 h 146"/>
                <a:gd name="T18" fmla="*/ 2147483647 w 117"/>
                <a:gd name="T19" fmla="*/ 2147483647 h 146"/>
                <a:gd name="T20" fmla="*/ 2147483647 w 117"/>
                <a:gd name="T21" fmla="*/ 2147483647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146"/>
                <a:gd name="T35" fmla="*/ 117 w 117"/>
                <a:gd name="T36" fmla="*/ 146 h 1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146">
                  <a:moveTo>
                    <a:pt x="84" y="2"/>
                  </a:moveTo>
                  <a:cubicBezTo>
                    <a:pt x="75" y="4"/>
                    <a:pt x="54" y="39"/>
                    <a:pt x="48" y="53"/>
                  </a:cubicBezTo>
                  <a:cubicBezTo>
                    <a:pt x="42" y="67"/>
                    <a:pt x="52" y="75"/>
                    <a:pt x="48" y="83"/>
                  </a:cubicBezTo>
                  <a:cubicBezTo>
                    <a:pt x="44" y="91"/>
                    <a:pt x="29" y="92"/>
                    <a:pt x="21" y="101"/>
                  </a:cubicBezTo>
                  <a:cubicBezTo>
                    <a:pt x="13" y="110"/>
                    <a:pt x="0" y="130"/>
                    <a:pt x="0" y="137"/>
                  </a:cubicBezTo>
                  <a:cubicBezTo>
                    <a:pt x="0" y="144"/>
                    <a:pt x="10" y="146"/>
                    <a:pt x="18" y="143"/>
                  </a:cubicBezTo>
                  <a:cubicBezTo>
                    <a:pt x="26" y="140"/>
                    <a:pt x="34" y="126"/>
                    <a:pt x="48" y="119"/>
                  </a:cubicBezTo>
                  <a:cubicBezTo>
                    <a:pt x="62" y="112"/>
                    <a:pt x="90" y="108"/>
                    <a:pt x="102" y="101"/>
                  </a:cubicBezTo>
                  <a:cubicBezTo>
                    <a:pt x="114" y="94"/>
                    <a:pt x="117" y="87"/>
                    <a:pt x="117" y="77"/>
                  </a:cubicBezTo>
                  <a:cubicBezTo>
                    <a:pt x="117" y="67"/>
                    <a:pt x="109" y="49"/>
                    <a:pt x="105" y="38"/>
                  </a:cubicBezTo>
                  <a:cubicBezTo>
                    <a:pt x="101" y="27"/>
                    <a:pt x="93" y="0"/>
                    <a:pt x="84" y="2"/>
                  </a:cubicBezTo>
                  <a:close/>
                </a:path>
              </a:pathLst>
            </a:custGeom>
            <a:solidFill>
              <a:schemeClr val="accent1"/>
            </a:solidFill>
            <a:ln w="12700">
              <a:solidFill>
                <a:srgbClr val="BCA44E"/>
              </a:solidFill>
              <a:round/>
              <a:headEnd/>
              <a:tailEnd/>
            </a:ln>
          </p:spPr>
          <p:txBody>
            <a:bodyPr anchor="ctr"/>
            <a:lstStyle/>
            <a:p>
              <a:endParaRPr lang="fr-FR"/>
            </a:p>
          </p:txBody>
        </p:sp>
        <p:sp>
          <p:nvSpPr>
            <p:cNvPr id="30989" name="Freeform 267"/>
            <p:cNvSpPr>
              <a:spLocks/>
            </p:cNvSpPr>
            <p:nvPr/>
          </p:nvSpPr>
          <p:spPr bwMode="auto">
            <a:xfrm>
              <a:off x="6380163" y="3669002"/>
              <a:ext cx="133350" cy="127000"/>
            </a:xfrm>
            <a:custGeom>
              <a:avLst/>
              <a:gdLst>
                <a:gd name="T0" fmla="*/ 2147483647 w 93"/>
                <a:gd name="T1" fmla="*/ 2147483647 h 78"/>
                <a:gd name="T2" fmla="*/ 2147483647 w 93"/>
                <a:gd name="T3" fmla="*/ 2147483647 h 78"/>
                <a:gd name="T4" fmla="*/ 2147483647 w 93"/>
                <a:gd name="T5" fmla="*/ 2147483647 h 78"/>
                <a:gd name="T6" fmla="*/ 2147483647 w 93"/>
                <a:gd name="T7" fmla="*/ 2147483647 h 78"/>
                <a:gd name="T8" fmla="*/ 2147483647 w 93"/>
                <a:gd name="T9" fmla="*/ 2147483647 h 78"/>
                <a:gd name="T10" fmla="*/ 2147483647 w 93"/>
                <a:gd name="T11" fmla="*/ 2147483647 h 78"/>
                <a:gd name="T12" fmla="*/ 0 60000 65536"/>
                <a:gd name="T13" fmla="*/ 0 60000 65536"/>
                <a:gd name="T14" fmla="*/ 0 60000 65536"/>
                <a:gd name="T15" fmla="*/ 0 60000 65536"/>
                <a:gd name="T16" fmla="*/ 0 60000 65536"/>
                <a:gd name="T17" fmla="*/ 0 60000 65536"/>
                <a:gd name="T18" fmla="*/ 0 w 93"/>
                <a:gd name="T19" fmla="*/ 0 h 78"/>
                <a:gd name="T20" fmla="*/ 93 w 93"/>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93" h="78">
                  <a:moveTo>
                    <a:pt x="84" y="25"/>
                  </a:moveTo>
                  <a:cubicBezTo>
                    <a:pt x="75" y="17"/>
                    <a:pt x="24" y="2"/>
                    <a:pt x="12" y="1"/>
                  </a:cubicBezTo>
                  <a:cubicBezTo>
                    <a:pt x="0" y="0"/>
                    <a:pt x="9" y="7"/>
                    <a:pt x="12" y="19"/>
                  </a:cubicBezTo>
                  <a:cubicBezTo>
                    <a:pt x="15" y="31"/>
                    <a:pt x="24" y="68"/>
                    <a:pt x="33" y="73"/>
                  </a:cubicBezTo>
                  <a:cubicBezTo>
                    <a:pt x="42" y="78"/>
                    <a:pt x="61" y="55"/>
                    <a:pt x="69" y="49"/>
                  </a:cubicBezTo>
                  <a:cubicBezTo>
                    <a:pt x="77" y="43"/>
                    <a:pt x="93" y="33"/>
                    <a:pt x="84" y="25"/>
                  </a:cubicBezTo>
                  <a:close/>
                </a:path>
              </a:pathLst>
            </a:custGeom>
            <a:solidFill>
              <a:schemeClr val="accent1"/>
            </a:solidFill>
            <a:ln w="12700">
              <a:solidFill>
                <a:srgbClr val="BCA44E"/>
              </a:solidFill>
              <a:round/>
              <a:headEnd/>
              <a:tailEnd/>
            </a:ln>
          </p:spPr>
          <p:txBody>
            <a:bodyPr anchor="ctr"/>
            <a:lstStyle/>
            <a:p>
              <a:endParaRPr lang="fr-FR"/>
            </a:p>
          </p:txBody>
        </p:sp>
        <p:sp>
          <p:nvSpPr>
            <p:cNvPr id="30990" name="Freeform 268"/>
            <p:cNvSpPr>
              <a:spLocks/>
            </p:cNvSpPr>
            <p:nvPr/>
          </p:nvSpPr>
          <p:spPr bwMode="auto">
            <a:xfrm>
              <a:off x="7045325" y="3284827"/>
              <a:ext cx="52388" cy="123825"/>
            </a:xfrm>
            <a:custGeom>
              <a:avLst/>
              <a:gdLst>
                <a:gd name="T0" fmla="*/ 2147483647 w 26"/>
                <a:gd name="T1" fmla="*/ 2147483647 h 59"/>
                <a:gd name="T2" fmla="*/ 2147483647 w 26"/>
                <a:gd name="T3" fmla="*/ 2147483647 h 59"/>
                <a:gd name="T4" fmla="*/ 2147483647 w 26"/>
                <a:gd name="T5" fmla="*/ 2147483647 h 59"/>
                <a:gd name="T6" fmla="*/ 2147483647 w 26"/>
                <a:gd name="T7" fmla="*/ 2147483647 h 59"/>
                <a:gd name="T8" fmla="*/ 2147483647 w 26"/>
                <a:gd name="T9" fmla="*/ 2147483647 h 59"/>
                <a:gd name="T10" fmla="*/ 0 60000 65536"/>
                <a:gd name="T11" fmla="*/ 0 60000 65536"/>
                <a:gd name="T12" fmla="*/ 0 60000 65536"/>
                <a:gd name="T13" fmla="*/ 0 60000 65536"/>
                <a:gd name="T14" fmla="*/ 0 60000 65536"/>
                <a:gd name="T15" fmla="*/ 0 w 26"/>
                <a:gd name="T16" fmla="*/ 0 h 59"/>
                <a:gd name="T17" fmla="*/ 26 w 26"/>
                <a:gd name="T18" fmla="*/ 59 h 59"/>
              </a:gdLst>
              <a:ahLst/>
              <a:cxnLst>
                <a:cxn ang="T10">
                  <a:pos x="T0" y="T1"/>
                </a:cxn>
                <a:cxn ang="T11">
                  <a:pos x="T2" y="T3"/>
                </a:cxn>
                <a:cxn ang="T12">
                  <a:pos x="T4" y="T5"/>
                </a:cxn>
                <a:cxn ang="T13">
                  <a:pos x="T6" y="T7"/>
                </a:cxn>
                <a:cxn ang="T14">
                  <a:pos x="T8" y="T9"/>
                </a:cxn>
              </a:cxnLst>
              <a:rect l="T15" t="T16" r="T17" b="T18"/>
              <a:pathLst>
                <a:path w="26" h="59">
                  <a:moveTo>
                    <a:pt x="19" y="1"/>
                  </a:moveTo>
                  <a:cubicBezTo>
                    <a:pt x="15" y="2"/>
                    <a:pt x="2" y="22"/>
                    <a:pt x="1" y="31"/>
                  </a:cubicBezTo>
                  <a:cubicBezTo>
                    <a:pt x="0" y="40"/>
                    <a:pt x="6" y="59"/>
                    <a:pt x="10" y="58"/>
                  </a:cubicBezTo>
                  <a:cubicBezTo>
                    <a:pt x="14" y="57"/>
                    <a:pt x="24" y="31"/>
                    <a:pt x="25" y="22"/>
                  </a:cubicBezTo>
                  <a:cubicBezTo>
                    <a:pt x="26" y="13"/>
                    <a:pt x="23" y="0"/>
                    <a:pt x="19" y="1"/>
                  </a:cubicBezTo>
                  <a:close/>
                </a:path>
              </a:pathLst>
            </a:custGeom>
            <a:solidFill>
              <a:schemeClr val="accent1"/>
            </a:solidFill>
            <a:ln w="12700">
              <a:solidFill>
                <a:srgbClr val="BCA44E"/>
              </a:solidFill>
              <a:round/>
              <a:headEnd/>
              <a:tailEnd/>
            </a:ln>
          </p:spPr>
          <p:txBody>
            <a:bodyPr anchor="ctr"/>
            <a:lstStyle/>
            <a:p>
              <a:endParaRPr lang="fr-FR"/>
            </a:p>
          </p:txBody>
        </p:sp>
        <p:sp>
          <p:nvSpPr>
            <p:cNvPr id="30991" name="Freeform 269"/>
            <p:cNvSpPr>
              <a:spLocks/>
            </p:cNvSpPr>
            <p:nvPr/>
          </p:nvSpPr>
          <p:spPr bwMode="auto">
            <a:xfrm>
              <a:off x="7153275" y="4945352"/>
              <a:ext cx="612775" cy="361950"/>
            </a:xfrm>
            <a:custGeom>
              <a:avLst/>
              <a:gdLst>
                <a:gd name="T0" fmla="*/ 2147483647 w 300"/>
                <a:gd name="T1" fmla="*/ 0 h 190"/>
                <a:gd name="T2" fmla="*/ 2147483647 w 300"/>
                <a:gd name="T3" fmla="*/ 2147483647 h 190"/>
                <a:gd name="T4" fmla="*/ 2147483647 w 300"/>
                <a:gd name="T5" fmla="*/ 2147483647 h 190"/>
                <a:gd name="T6" fmla="*/ 2147483647 w 300"/>
                <a:gd name="T7" fmla="*/ 2147483647 h 190"/>
                <a:gd name="T8" fmla="*/ 2147483647 w 300"/>
                <a:gd name="T9" fmla="*/ 2147483647 h 190"/>
                <a:gd name="T10" fmla="*/ 2147483647 w 300"/>
                <a:gd name="T11" fmla="*/ 2147483647 h 190"/>
                <a:gd name="T12" fmla="*/ 2147483647 w 300"/>
                <a:gd name="T13" fmla="*/ 2147483647 h 190"/>
                <a:gd name="T14" fmla="*/ 2147483647 w 300"/>
                <a:gd name="T15" fmla="*/ 2147483647 h 190"/>
                <a:gd name="T16" fmla="*/ 2147483647 w 300"/>
                <a:gd name="T17" fmla="*/ 2147483647 h 190"/>
                <a:gd name="T18" fmla="*/ 2147483647 w 300"/>
                <a:gd name="T19" fmla="*/ 2147483647 h 190"/>
                <a:gd name="T20" fmla="*/ 2147483647 w 300"/>
                <a:gd name="T21" fmla="*/ 2147483647 h 190"/>
                <a:gd name="T22" fmla="*/ 2147483647 w 300"/>
                <a:gd name="T23" fmla="*/ 2147483647 h 190"/>
                <a:gd name="T24" fmla="*/ 2147483647 w 300"/>
                <a:gd name="T25" fmla="*/ 2147483647 h 190"/>
                <a:gd name="T26" fmla="*/ 2147483647 w 300"/>
                <a:gd name="T27" fmla="*/ 2147483647 h 190"/>
                <a:gd name="T28" fmla="*/ 2147483647 w 300"/>
                <a:gd name="T29" fmla="*/ 2147483647 h 190"/>
                <a:gd name="T30" fmla="*/ 2147483647 w 300"/>
                <a:gd name="T31" fmla="*/ 2147483647 h 190"/>
                <a:gd name="T32" fmla="*/ 2147483647 w 300"/>
                <a:gd name="T33" fmla="*/ 2147483647 h 190"/>
                <a:gd name="T34" fmla="*/ 2147483647 w 300"/>
                <a:gd name="T35" fmla="*/ 2147483647 h 190"/>
                <a:gd name="T36" fmla="*/ 2147483647 w 300"/>
                <a:gd name="T37" fmla="*/ 2147483647 h 190"/>
                <a:gd name="T38" fmla="*/ 2147483647 w 300"/>
                <a:gd name="T39" fmla="*/ 2147483647 h 190"/>
                <a:gd name="T40" fmla="*/ 2147483647 w 300"/>
                <a:gd name="T41" fmla="*/ 2147483647 h 190"/>
                <a:gd name="T42" fmla="*/ 2147483647 w 300"/>
                <a:gd name="T43" fmla="*/ 2147483647 h 190"/>
                <a:gd name="T44" fmla="*/ 2147483647 w 300"/>
                <a:gd name="T45" fmla="*/ 2147483647 h 190"/>
                <a:gd name="T46" fmla="*/ 2147483647 w 300"/>
                <a:gd name="T47" fmla="*/ 2147483647 h 190"/>
                <a:gd name="T48" fmla="*/ 2147483647 w 300"/>
                <a:gd name="T49" fmla="*/ 2147483647 h 190"/>
                <a:gd name="T50" fmla="*/ 2147483647 w 300"/>
                <a:gd name="T51" fmla="*/ 2147483647 h 190"/>
                <a:gd name="T52" fmla="*/ 2147483647 w 300"/>
                <a:gd name="T53" fmla="*/ 0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00"/>
                <a:gd name="T82" fmla="*/ 0 h 190"/>
                <a:gd name="T83" fmla="*/ 300 w 300"/>
                <a:gd name="T84" fmla="*/ 190 h 1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00" h="190">
                  <a:moveTo>
                    <a:pt x="38" y="0"/>
                  </a:moveTo>
                  <a:cubicBezTo>
                    <a:pt x="29" y="0"/>
                    <a:pt x="10" y="18"/>
                    <a:pt x="5" y="27"/>
                  </a:cubicBezTo>
                  <a:cubicBezTo>
                    <a:pt x="0" y="36"/>
                    <a:pt x="1" y="44"/>
                    <a:pt x="5" y="51"/>
                  </a:cubicBezTo>
                  <a:cubicBezTo>
                    <a:pt x="9" y="58"/>
                    <a:pt x="26" y="60"/>
                    <a:pt x="29" y="66"/>
                  </a:cubicBezTo>
                  <a:cubicBezTo>
                    <a:pt x="32" y="72"/>
                    <a:pt x="24" y="81"/>
                    <a:pt x="23" y="90"/>
                  </a:cubicBezTo>
                  <a:cubicBezTo>
                    <a:pt x="22" y="99"/>
                    <a:pt x="23" y="111"/>
                    <a:pt x="23" y="123"/>
                  </a:cubicBezTo>
                  <a:cubicBezTo>
                    <a:pt x="23" y="135"/>
                    <a:pt x="16" y="158"/>
                    <a:pt x="23" y="165"/>
                  </a:cubicBezTo>
                  <a:cubicBezTo>
                    <a:pt x="30" y="172"/>
                    <a:pt x="52" y="165"/>
                    <a:pt x="68" y="165"/>
                  </a:cubicBezTo>
                  <a:cubicBezTo>
                    <a:pt x="84" y="165"/>
                    <a:pt x="108" y="165"/>
                    <a:pt x="122" y="168"/>
                  </a:cubicBezTo>
                  <a:cubicBezTo>
                    <a:pt x="136" y="171"/>
                    <a:pt x="144" y="182"/>
                    <a:pt x="155" y="183"/>
                  </a:cubicBezTo>
                  <a:cubicBezTo>
                    <a:pt x="166" y="184"/>
                    <a:pt x="176" y="176"/>
                    <a:pt x="191" y="177"/>
                  </a:cubicBezTo>
                  <a:cubicBezTo>
                    <a:pt x="206" y="178"/>
                    <a:pt x="231" y="188"/>
                    <a:pt x="245" y="189"/>
                  </a:cubicBezTo>
                  <a:cubicBezTo>
                    <a:pt x="259" y="190"/>
                    <a:pt x="266" y="190"/>
                    <a:pt x="275" y="180"/>
                  </a:cubicBezTo>
                  <a:cubicBezTo>
                    <a:pt x="284" y="170"/>
                    <a:pt x="298" y="150"/>
                    <a:pt x="299" y="132"/>
                  </a:cubicBezTo>
                  <a:cubicBezTo>
                    <a:pt x="300" y="114"/>
                    <a:pt x="286" y="86"/>
                    <a:pt x="278" y="72"/>
                  </a:cubicBezTo>
                  <a:cubicBezTo>
                    <a:pt x="270" y="58"/>
                    <a:pt x="261" y="52"/>
                    <a:pt x="251" y="48"/>
                  </a:cubicBezTo>
                  <a:cubicBezTo>
                    <a:pt x="241" y="44"/>
                    <a:pt x="226" y="44"/>
                    <a:pt x="218" y="48"/>
                  </a:cubicBezTo>
                  <a:cubicBezTo>
                    <a:pt x="210" y="52"/>
                    <a:pt x="210" y="65"/>
                    <a:pt x="203" y="72"/>
                  </a:cubicBezTo>
                  <a:cubicBezTo>
                    <a:pt x="196" y="79"/>
                    <a:pt x="182" y="82"/>
                    <a:pt x="173" y="90"/>
                  </a:cubicBezTo>
                  <a:cubicBezTo>
                    <a:pt x="164" y="98"/>
                    <a:pt x="156" y="113"/>
                    <a:pt x="149" y="120"/>
                  </a:cubicBezTo>
                  <a:cubicBezTo>
                    <a:pt x="142" y="127"/>
                    <a:pt x="142" y="131"/>
                    <a:pt x="131" y="132"/>
                  </a:cubicBezTo>
                  <a:cubicBezTo>
                    <a:pt x="120" y="133"/>
                    <a:pt x="92" y="130"/>
                    <a:pt x="80" y="129"/>
                  </a:cubicBezTo>
                  <a:cubicBezTo>
                    <a:pt x="68" y="128"/>
                    <a:pt x="63" y="135"/>
                    <a:pt x="59" y="129"/>
                  </a:cubicBezTo>
                  <a:cubicBezTo>
                    <a:pt x="55" y="123"/>
                    <a:pt x="54" y="104"/>
                    <a:pt x="56" y="93"/>
                  </a:cubicBezTo>
                  <a:cubicBezTo>
                    <a:pt x="58" y="82"/>
                    <a:pt x="71" y="70"/>
                    <a:pt x="71" y="60"/>
                  </a:cubicBezTo>
                  <a:cubicBezTo>
                    <a:pt x="71" y="50"/>
                    <a:pt x="63" y="39"/>
                    <a:pt x="59" y="30"/>
                  </a:cubicBezTo>
                  <a:cubicBezTo>
                    <a:pt x="55" y="21"/>
                    <a:pt x="47" y="0"/>
                    <a:pt x="38" y="0"/>
                  </a:cubicBezTo>
                  <a:close/>
                </a:path>
              </a:pathLst>
            </a:custGeom>
            <a:solidFill>
              <a:schemeClr val="accent1"/>
            </a:solidFill>
            <a:ln w="12700">
              <a:solidFill>
                <a:srgbClr val="BCA44E"/>
              </a:solidFill>
              <a:round/>
              <a:headEnd/>
              <a:tailEnd/>
            </a:ln>
          </p:spPr>
          <p:txBody>
            <a:bodyPr anchor="ctr"/>
            <a:lstStyle/>
            <a:p>
              <a:endParaRPr lang="fr-FR"/>
            </a:p>
          </p:txBody>
        </p:sp>
        <p:sp>
          <p:nvSpPr>
            <p:cNvPr id="30992" name="Freeform 270"/>
            <p:cNvSpPr>
              <a:spLocks/>
            </p:cNvSpPr>
            <p:nvPr/>
          </p:nvSpPr>
          <p:spPr bwMode="auto">
            <a:xfrm>
              <a:off x="7273925" y="5097752"/>
              <a:ext cx="192088" cy="88900"/>
            </a:xfrm>
            <a:custGeom>
              <a:avLst/>
              <a:gdLst>
                <a:gd name="T0" fmla="*/ 2147483647 w 100"/>
                <a:gd name="T1" fmla="*/ 2147483647 h 48"/>
                <a:gd name="T2" fmla="*/ 2147483647 w 100"/>
                <a:gd name="T3" fmla="*/ 0 h 48"/>
                <a:gd name="T4" fmla="*/ 2147483647 w 100"/>
                <a:gd name="T5" fmla="*/ 2147483647 h 48"/>
                <a:gd name="T6" fmla="*/ 2147483647 w 100"/>
                <a:gd name="T7" fmla="*/ 2147483647 h 48"/>
                <a:gd name="T8" fmla="*/ 2147483647 w 100"/>
                <a:gd name="T9" fmla="*/ 2147483647 h 48"/>
                <a:gd name="T10" fmla="*/ 2147483647 w 100"/>
                <a:gd name="T11" fmla="*/ 2147483647 h 48"/>
                <a:gd name="T12" fmla="*/ 2147483647 w 100"/>
                <a:gd name="T13" fmla="*/ 2147483647 h 48"/>
                <a:gd name="T14" fmla="*/ 2147483647 w 10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48"/>
                <a:gd name="T26" fmla="*/ 100 w 10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48">
                  <a:moveTo>
                    <a:pt x="96" y="12"/>
                  </a:moveTo>
                  <a:cubicBezTo>
                    <a:pt x="92" y="5"/>
                    <a:pt x="64" y="0"/>
                    <a:pt x="54" y="0"/>
                  </a:cubicBezTo>
                  <a:cubicBezTo>
                    <a:pt x="44" y="0"/>
                    <a:pt x="40" y="8"/>
                    <a:pt x="33" y="9"/>
                  </a:cubicBezTo>
                  <a:cubicBezTo>
                    <a:pt x="26" y="10"/>
                    <a:pt x="13" y="6"/>
                    <a:pt x="9" y="9"/>
                  </a:cubicBezTo>
                  <a:cubicBezTo>
                    <a:pt x="5" y="12"/>
                    <a:pt x="0" y="22"/>
                    <a:pt x="6" y="27"/>
                  </a:cubicBezTo>
                  <a:cubicBezTo>
                    <a:pt x="12" y="32"/>
                    <a:pt x="33" y="36"/>
                    <a:pt x="45" y="39"/>
                  </a:cubicBezTo>
                  <a:cubicBezTo>
                    <a:pt x="57" y="42"/>
                    <a:pt x="73" y="48"/>
                    <a:pt x="81" y="45"/>
                  </a:cubicBezTo>
                  <a:cubicBezTo>
                    <a:pt x="89" y="42"/>
                    <a:pt x="100" y="19"/>
                    <a:pt x="96" y="12"/>
                  </a:cubicBezTo>
                  <a:close/>
                </a:path>
              </a:pathLst>
            </a:custGeom>
            <a:solidFill>
              <a:schemeClr val="accent1"/>
            </a:solidFill>
            <a:ln w="12700">
              <a:solidFill>
                <a:srgbClr val="BCA44E"/>
              </a:solidFill>
              <a:round/>
              <a:headEnd/>
              <a:tailEnd/>
            </a:ln>
          </p:spPr>
          <p:txBody>
            <a:bodyPr anchor="ctr"/>
            <a:lstStyle/>
            <a:p>
              <a:endParaRPr lang="fr-FR"/>
            </a:p>
          </p:txBody>
        </p:sp>
        <p:sp>
          <p:nvSpPr>
            <p:cNvPr id="30993" name="Freeform 271"/>
            <p:cNvSpPr>
              <a:spLocks/>
            </p:cNvSpPr>
            <p:nvPr/>
          </p:nvSpPr>
          <p:spPr bwMode="auto">
            <a:xfrm>
              <a:off x="6911975" y="3427702"/>
              <a:ext cx="96838" cy="112713"/>
            </a:xfrm>
            <a:custGeom>
              <a:avLst/>
              <a:gdLst>
                <a:gd name="T0" fmla="*/ 2147483647 w 47"/>
                <a:gd name="T1" fmla="*/ 2147483647 h 54"/>
                <a:gd name="T2" fmla="*/ 2147483647 w 47"/>
                <a:gd name="T3" fmla="*/ 2147483647 h 54"/>
                <a:gd name="T4" fmla="*/ 2147483647 w 47"/>
                <a:gd name="T5" fmla="*/ 2147483647 h 54"/>
                <a:gd name="T6" fmla="*/ 2147483647 w 47"/>
                <a:gd name="T7" fmla="*/ 2147483647 h 54"/>
                <a:gd name="T8" fmla="*/ 2147483647 w 47"/>
                <a:gd name="T9" fmla="*/ 2147483647 h 54"/>
                <a:gd name="T10" fmla="*/ 2147483647 w 47"/>
                <a:gd name="T11" fmla="*/ 2147483647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42" y="2"/>
                  </a:moveTo>
                  <a:cubicBezTo>
                    <a:pt x="37" y="0"/>
                    <a:pt x="12" y="9"/>
                    <a:pt x="6" y="14"/>
                  </a:cubicBezTo>
                  <a:cubicBezTo>
                    <a:pt x="0" y="19"/>
                    <a:pt x="3" y="29"/>
                    <a:pt x="6" y="35"/>
                  </a:cubicBezTo>
                  <a:cubicBezTo>
                    <a:pt x="9" y="41"/>
                    <a:pt x="22" y="54"/>
                    <a:pt x="27" y="53"/>
                  </a:cubicBezTo>
                  <a:cubicBezTo>
                    <a:pt x="32" y="52"/>
                    <a:pt x="33" y="34"/>
                    <a:pt x="36" y="26"/>
                  </a:cubicBezTo>
                  <a:cubicBezTo>
                    <a:pt x="39" y="18"/>
                    <a:pt x="47" y="4"/>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0994" name="Freeform 272"/>
            <p:cNvSpPr>
              <a:spLocks/>
            </p:cNvSpPr>
            <p:nvPr/>
          </p:nvSpPr>
          <p:spPr bwMode="auto">
            <a:xfrm>
              <a:off x="5449888" y="3719802"/>
              <a:ext cx="217487" cy="239713"/>
            </a:xfrm>
            <a:custGeom>
              <a:avLst/>
              <a:gdLst>
                <a:gd name="T0" fmla="*/ 2147483647 w 127"/>
                <a:gd name="T1" fmla="*/ 2147483647 h 150"/>
                <a:gd name="T2" fmla="*/ 2147483647 w 127"/>
                <a:gd name="T3" fmla="*/ 2147483647 h 150"/>
                <a:gd name="T4" fmla="*/ 2147483647 w 127"/>
                <a:gd name="T5" fmla="*/ 2147483647 h 150"/>
                <a:gd name="T6" fmla="*/ 2147483647 w 127"/>
                <a:gd name="T7" fmla="*/ 2147483647 h 150"/>
                <a:gd name="T8" fmla="*/ 2147483647 w 127"/>
                <a:gd name="T9" fmla="*/ 2147483647 h 150"/>
                <a:gd name="T10" fmla="*/ 2147483647 w 127"/>
                <a:gd name="T11" fmla="*/ 2147483647 h 150"/>
                <a:gd name="T12" fmla="*/ 2147483647 w 127"/>
                <a:gd name="T13" fmla="*/ 2147483647 h 150"/>
                <a:gd name="T14" fmla="*/ 2147483647 w 127"/>
                <a:gd name="T15" fmla="*/ 2147483647 h 150"/>
                <a:gd name="T16" fmla="*/ 2147483647 w 127"/>
                <a:gd name="T17" fmla="*/ 2147483647 h 150"/>
                <a:gd name="T18" fmla="*/ 2147483647 w 127"/>
                <a:gd name="T19" fmla="*/ 2147483647 h 150"/>
                <a:gd name="T20" fmla="*/ 2147483647 w 127"/>
                <a:gd name="T21" fmla="*/ 2147483647 h 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150"/>
                <a:gd name="T35" fmla="*/ 127 w 127"/>
                <a:gd name="T36" fmla="*/ 150 h 1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150">
                  <a:moveTo>
                    <a:pt x="89" y="4"/>
                  </a:moveTo>
                  <a:cubicBezTo>
                    <a:pt x="81" y="8"/>
                    <a:pt x="83" y="47"/>
                    <a:pt x="74" y="55"/>
                  </a:cubicBezTo>
                  <a:cubicBezTo>
                    <a:pt x="65" y="63"/>
                    <a:pt x="44" y="46"/>
                    <a:pt x="32" y="55"/>
                  </a:cubicBezTo>
                  <a:cubicBezTo>
                    <a:pt x="20" y="64"/>
                    <a:pt x="4" y="97"/>
                    <a:pt x="2" y="112"/>
                  </a:cubicBezTo>
                  <a:cubicBezTo>
                    <a:pt x="0" y="127"/>
                    <a:pt x="16" y="140"/>
                    <a:pt x="23" y="145"/>
                  </a:cubicBezTo>
                  <a:cubicBezTo>
                    <a:pt x="30" y="150"/>
                    <a:pt x="47" y="150"/>
                    <a:pt x="47" y="145"/>
                  </a:cubicBezTo>
                  <a:cubicBezTo>
                    <a:pt x="47" y="140"/>
                    <a:pt x="21" y="120"/>
                    <a:pt x="26" y="112"/>
                  </a:cubicBezTo>
                  <a:cubicBezTo>
                    <a:pt x="31" y="104"/>
                    <a:pt x="62" y="101"/>
                    <a:pt x="77" y="94"/>
                  </a:cubicBezTo>
                  <a:cubicBezTo>
                    <a:pt x="92" y="87"/>
                    <a:pt x="112" y="77"/>
                    <a:pt x="119" y="67"/>
                  </a:cubicBezTo>
                  <a:cubicBezTo>
                    <a:pt x="126" y="57"/>
                    <a:pt x="127" y="41"/>
                    <a:pt x="122" y="31"/>
                  </a:cubicBezTo>
                  <a:cubicBezTo>
                    <a:pt x="117" y="21"/>
                    <a:pt x="97" y="0"/>
                    <a:pt x="89" y="4"/>
                  </a:cubicBezTo>
                  <a:close/>
                </a:path>
              </a:pathLst>
            </a:custGeom>
            <a:solidFill>
              <a:schemeClr val="accent1"/>
            </a:solidFill>
            <a:ln w="12700">
              <a:solidFill>
                <a:srgbClr val="BCA44E"/>
              </a:solidFill>
              <a:round/>
              <a:headEnd/>
              <a:tailEnd/>
            </a:ln>
          </p:spPr>
          <p:txBody>
            <a:bodyPr anchor="ctr"/>
            <a:lstStyle/>
            <a:p>
              <a:endParaRPr lang="fr-FR"/>
            </a:p>
          </p:txBody>
        </p:sp>
        <p:sp>
          <p:nvSpPr>
            <p:cNvPr id="30995" name="Freeform 273"/>
            <p:cNvSpPr>
              <a:spLocks/>
            </p:cNvSpPr>
            <p:nvPr/>
          </p:nvSpPr>
          <p:spPr bwMode="auto">
            <a:xfrm>
              <a:off x="5364163" y="3408652"/>
              <a:ext cx="125412" cy="234950"/>
            </a:xfrm>
            <a:custGeom>
              <a:avLst/>
              <a:gdLst>
                <a:gd name="T0" fmla="*/ 2147483647 w 73"/>
                <a:gd name="T1" fmla="*/ 2147483647 h 118"/>
                <a:gd name="T2" fmla="*/ 2147483647 w 73"/>
                <a:gd name="T3" fmla="*/ 2147483647 h 118"/>
                <a:gd name="T4" fmla="*/ 2147483647 w 73"/>
                <a:gd name="T5" fmla="*/ 2147483647 h 118"/>
                <a:gd name="T6" fmla="*/ 2147483647 w 73"/>
                <a:gd name="T7" fmla="*/ 2147483647 h 118"/>
                <a:gd name="T8" fmla="*/ 2147483647 w 73"/>
                <a:gd name="T9" fmla="*/ 2147483647 h 118"/>
                <a:gd name="T10" fmla="*/ 2147483647 w 73"/>
                <a:gd name="T11" fmla="*/ 2147483647 h 118"/>
                <a:gd name="T12" fmla="*/ 2147483647 w 73"/>
                <a:gd name="T13" fmla="*/ 2147483647 h 118"/>
                <a:gd name="T14" fmla="*/ 2147483647 w 73"/>
                <a:gd name="T15" fmla="*/ 2147483647 h 118"/>
                <a:gd name="T16" fmla="*/ 0 60000 65536"/>
                <a:gd name="T17" fmla="*/ 0 60000 65536"/>
                <a:gd name="T18" fmla="*/ 0 60000 65536"/>
                <a:gd name="T19" fmla="*/ 0 60000 65536"/>
                <a:gd name="T20" fmla="*/ 0 60000 65536"/>
                <a:gd name="T21" fmla="*/ 0 60000 65536"/>
                <a:gd name="T22" fmla="*/ 0 60000 65536"/>
                <a:gd name="T23" fmla="*/ 0 60000 65536"/>
                <a:gd name="T24" fmla="*/ 0 w 73"/>
                <a:gd name="T25" fmla="*/ 0 h 118"/>
                <a:gd name="T26" fmla="*/ 73 w 73"/>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3" h="118">
                  <a:moveTo>
                    <a:pt x="17" y="5"/>
                  </a:moveTo>
                  <a:cubicBezTo>
                    <a:pt x="25" y="10"/>
                    <a:pt x="43" y="47"/>
                    <a:pt x="50" y="59"/>
                  </a:cubicBezTo>
                  <a:cubicBezTo>
                    <a:pt x="57" y="71"/>
                    <a:pt x="55" y="71"/>
                    <a:pt x="59" y="80"/>
                  </a:cubicBezTo>
                  <a:cubicBezTo>
                    <a:pt x="63" y="89"/>
                    <a:pt x="73" y="114"/>
                    <a:pt x="71" y="116"/>
                  </a:cubicBezTo>
                  <a:cubicBezTo>
                    <a:pt x="69" y="118"/>
                    <a:pt x="55" y="100"/>
                    <a:pt x="47" y="92"/>
                  </a:cubicBezTo>
                  <a:cubicBezTo>
                    <a:pt x="39" y="84"/>
                    <a:pt x="27" y="75"/>
                    <a:pt x="20" y="65"/>
                  </a:cubicBezTo>
                  <a:cubicBezTo>
                    <a:pt x="13" y="55"/>
                    <a:pt x="4" y="38"/>
                    <a:pt x="2" y="29"/>
                  </a:cubicBezTo>
                  <a:cubicBezTo>
                    <a:pt x="0" y="20"/>
                    <a:pt x="9" y="0"/>
                    <a:pt x="17" y="5"/>
                  </a:cubicBezTo>
                  <a:close/>
                </a:path>
              </a:pathLst>
            </a:custGeom>
            <a:solidFill>
              <a:schemeClr val="accent1"/>
            </a:solidFill>
            <a:ln w="12700">
              <a:solidFill>
                <a:srgbClr val="BCA44E"/>
              </a:solidFill>
              <a:round/>
              <a:headEnd/>
              <a:tailEnd/>
            </a:ln>
          </p:spPr>
          <p:txBody>
            <a:bodyPr anchor="ctr"/>
            <a:lstStyle/>
            <a:p>
              <a:endParaRPr lang="fr-FR"/>
            </a:p>
          </p:txBody>
        </p:sp>
        <p:sp>
          <p:nvSpPr>
            <p:cNvPr id="30996" name="Freeform 274"/>
            <p:cNvSpPr>
              <a:spLocks/>
            </p:cNvSpPr>
            <p:nvPr/>
          </p:nvSpPr>
          <p:spPr bwMode="auto">
            <a:xfrm>
              <a:off x="5449888" y="3422940"/>
              <a:ext cx="242887" cy="269875"/>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2147483647 w 134"/>
                <a:gd name="T17" fmla="*/ 2147483647 h 140"/>
                <a:gd name="T18" fmla="*/ 2147483647 w 134"/>
                <a:gd name="T19" fmla="*/ 2147483647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40"/>
                <a:gd name="T32" fmla="*/ 134 w 134"/>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40">
                  <a:moveTo>
                    <a:pt x="5" y="1"/>
                  </a:moveTo>
                  <a:cubicBezTo>
                    <a:pt x="10" y="2"/>
                    <a:pt x="33" y="16"/>
                    <a:pt x="44" y="28"/>
                  </a:cubicBezTo>
                  <a:cubicBezTo>
                    <a:pt x="55" y="40"/>
                    <a:pt x="59" y="63"/>
                    <a:pt x="71" y="76"/>
                  </a:cubicBezTo>
                  <a:cubicBezTo>
                    <a:pt x="83" y="89"/>
                    <a:pt x="110" y="96"/>
                    <a:pt x="119" y="106"/>
                  </a:cubicBezTo>
                  <a:cubicBezTo>
                    <a:pt x="128" y="116"/>
                    <a:pt x="134" y="138"/>
                    <a:pt x="128" y="139"/>
                  </a:cubicBezTo>
                  <a:cubicBezTo>
                    <a:pt x="122" y="140"/>
                    <a:pt x="93" y="116"/>
                    <a:pt x="83" y="109"/>
                  </a:cubicBezTo>
                  <a:cubicBezTo>
                    <a:pt x="73" y="102"/>
                    <a:pt x="72" y="106"/>
                    <a:pt x="65" y="97"/>
                  </a:cubicBezTo>
                  <a:cubicBezTo>
                    <a:pt x="58" y="88"/>
                    <a:pt x="50" y="67"/>
                    <a:pt x="41" y="55"/>
                  </a:cubicBezTo>
                  <a:cubicBezTo>
                    <a:pt x="32" y="43"/>
                    <a:pt x="18" y="30"/>
                    <a:pt x="11" y="22"/>
                  </a:cubicBezTo>
                  <a:cubicBezTo>
                    <a:pt x="4" y="14"/>
                    <a:pt x="0" y="0"/>
                    <a:pt x="5" y="1"/>
                  </a:cubicBezTo>
                  <a:close/>
                </a:path>
              </a:pathLst>
            </a:custGeom>
            <a:solidFill>
              <a:schemeClr val="accent1"/>
            </a:solidFill>
            <a:ln w="12700">
              <a:solidFill>
                <a:srgbClr val="BCA44E"/>
              </a:solidFill>
              <a:round/>
              <a:headEnd/>
              <a:tailEnd/>
            </a:ln>
          </p:spPr>
          <p:txBody>
            <a:bodyPr anchor="ctr"/>
            <a:lstStyle/>
            <a:p>
              <a:endParaRPr lang="fr-FR"/>
            </a:p>
          </p:txBody>
        </p:sp>
        <p:sp>
          <p:nvSpPr>
            <p:cNvPr id="30997" name="Freeform 275"/>
            <p:cNvSpPr>
              <a:spLocks/>
            </p:cNvSpPr>
            <p:nvPr/>
          </p:nvSpPr>
          <p:spPr bwMode="auto">
            <a:xfrm>
              <a:off x="1454150" y="2373602"/>
              <a:ext cx="488950" cy="490538"/>
            </a:xfrm>
            <a:custGeom>
              <a:avLst/>
              <a:gdLst>
                <a:gd name="T0" fmla="*/ 2147483647 w 320"/>
                <a:gd name="T1" fmla="*/ 2147483647 h 296"/>
                <a:gd name="T2" fmla="*/ 2147483647 w 320"/>
                <a:gd name="T3" fmla="*/ 2147483647 h 296"/>
                <a:gd name="T4" fmla="*/ 2147483647 w 320"/>
                <a:gd name="T5" fmla="*/ 2147483647 h 296"/>
                <a:gd name="T6" fmla="*/ 2147483647 w 320"/>
                <a:gd name="T7" fmla="*/ 2147483647 h 296"/>
                <a:gd name="T8" fmla="*/ 2147483647 w 320"/>
                <a:gd name="T9" fmla="*/ 2147483647 h 296"/>
                <a:gd name="T10" fmla="*/ 2147483647 w 320"/>
                <a:gd name="T11" fmla="*/ 2147483647 h 296"/>
                <a:gd name="T12" fmla="*/ 2147483647 w 320"/>
                <a:gd name="T13" fmla="*/ 2147483647 h 296"/>
                <a:gd name="T14" fmla="*/ 2147483647 w 320"/>
                <a:gd name="T15" fmla="*/ 2147483647 h 296"/>
                <a:gd name="T16" fmla="*/ 2147483647 w 320"/>
                <a:gd name="T17" fmla="*/ 2147483647 h 296"/>
                <a:gd name="T18" fmla="*/ 2147483647 w 320"/>
                <a:gd name="T19" fmla="*/ 2147483647 h 296"/>
                <a:gd name="T20" fmla="*/ 2147483647 w 320"/>
                <a:gd name="T21" fmla="*/ 2147483647 h 296"/>
                <a:gd name="T22" fmla="*/ 2147483647 w 320"/>
                <a:gd name="T23" fmla="*/ 2147483647 h 296"/>
                <a:gd name="T24" fmla="*/ 2147483647 w 320"/>
                <a:gd name="T25" fmla="*/ 2147483647 h 296"/>
                <a:gd name="T26" fmla="*/ 2147483647 w 320"/>
                <a:gd name="T27" fmla="*/ 2147483647 h 296"/>
                <a:gd name="T28" fmla="*/ 2147483647 w 320"/>
                <a:gd name="T29" fmla="*/ 2147483647 h 296"/>
                <a:gd name="T30" fmla="*/ 2147483647 w 320"/>
                <a:gd name="T31" fmla="*/ 2147483647 h 296"/>
                <a:gd name="T32" fmla="*/ 2147483647 w 320"/>
                <a:gd name="T33" fmla="*/ 2147483647 h 296"/>
                <a:gd name="T34" fmla="*/ 2147483647 w 320"/>
                <a:gd name="T35" fmla="*/ 2147483647 h 296"/>
                <a:gd name="T36" fmla="*/ 2147483647 w 320"/>
                <a:gd name="T37" fmla="*/ 2147483647 h 296"/>
                <a:gd name="T38" fmla="*/ 2147483647 w 320"/>
                <a:gd name="T39" fmla="*/ 2147483647 h 2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
                <a:gd name="T61" fmla="*/ 0 h 296"/>
                <a:gd name="T62" fmla="*/ 320 w 320"/>
                <a:gd name="T63" fmla="*/ 296 h 2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 h="296">
                  <a:moveTo>
                    <a:pt x="105" y="2"/>
                  </a:moveTo>
                  <a:cubicBezTo>
                    <a:pt x="91" y="4"/>
                    <a:pt x="45" y="23"/>
                    <a:pt x="30" y="32"/>
                  </a:cubicBezTo>
                  <a:cubicBezTo>
                    <a:pt x="15" y="41"/>
                    <a:pt x="15" y="45"/>
                    <a:pt x="12" y="53"/>
                  </a:cubicBezTo>
                  <a:cubicBezTo>
                    <a:pt x="9" y="61"/>
                    <a:pt x="0" y="70"/>
                    <a:pt x="12" y="83"/>
                  </a:cubicBezTo>
                  <a:cubicBezTo>
                    <a:pt x="24" y="96"/>
                    <a:pt x="63" y="109"/>
                    <a:pt x="84" y="128"/>
                  </a:cubicBezTo>
                  <a:cubicBezTo>
                    <a:pt x="105" y="147"/>
                    <a:pt x="121" y="186"/>
                    <a:pt x="138" y="200"/>
                  </a:cubicBezTo>
                  <a:cubicBezTo>
                    <a:pt x="155" y="214"/>
                    <a:pt x="174" y="206"/>
                    <a:pt x="186" y="212"/>
                  </a:cubicBezTo>
                  <a:cubicBezTo>
                    <a:pt x="198" y="218"/>
                    <a:pt x="203" y="229"/>
                    <a:pt x="210" y="239"/>
                  </a:cubicBezTo>
                  <a:cubicBezTo>
                    <a:pt x="217" y="249"/>
                    <a:pt x="226" y="266"/>
                    <a:pt x="231" y="275"/>
                  </a:cubicBezTo>
                  <a:cubicBezTo>
                    <a:pt x="236" y="284"/>
                    <a:pt x="235" y="296"/>
                    <a:pt x="243" y="296"/>
                  </a:cubicBezTo>
                  <a:cubicBezTo>
                    <a:pt x="251" y="296"/>
                    <a:pt x="270" y="282"/>
                    <a:pt x="282" y="272"/>
                  </a:cubicBezTo>
                  <a:cubicBezTo>
                    <a:pt x="294" y="262"/>
                    <a:pt x="310" y="248"/>
                    <a:pt x="315" y="233"/>
                  </a:cubicBezTo>
                  <a:cubicBezTo>
                    <a:pt x="320" y="218"/>
                    <a:pt x="318" y="197"/>
                    <a:pt x="315" y="179"/>
                  </a:cubicBezTo>
                  <a:cubicBezTo>
                    <a:pt x="312" y="161"/>
                    <a:pt x="304" y="134"/>
                    <a:pt x="294" y="122"/>
                  </a:cubicBezTo>
                  <a:cubicBezTo>
                    <a:pt x="284" y="110"/>
                    <a:pt x="267" y="109"/>
                    <a:pt x="252" y="107"/>
                  </a:cubicBezTo>
                  <a:cubicBezTo>
                    <a:pt x="237" y="105"/>
                    <a:pt x="219" y="113"/>
                    <a:pt x="204" y="110"/>
                  </a:cubicBezTo>
                  <a:cubicBezTo>
                    <a:pt x="189" y="107"/>
                    <a:pt x="171" y="95"/>
                    <a:pt x="159" y="86"/>
                  </a:cubicBezTo>
                  <a:cubicBezTo>
                    <a:pt x="147" y="77"/>
                    <a:pt x="142" y="64"/>
                    <a:pt x="135" y="53"/>
                  </a:cubicBezTo>
                  <a:cubicBezTo>
                    <a:pt x="128" y="42"/>
                    <a:pt x="122" y="28"/>
                    <a:pt x="117" y="20"/>
                  </a:cubicBezTo>
                  <a:cubicBezTo>
                    <a:pt x="112" y="12"/>
                    <a:pt x="119" y="0"/>
                    <a:pt x="105" y="2"/>
                  </a:cubicBezTo>
                  <a:close/>
                </a:path>
              </a:pathLst>
            </a:custGeom>
            <a:solidFill>
              <a:schemeClr val="accent1"/>
            </a:solidFill>
            <a:ln w="12700">
              <a:solidFill>
                <a:srgbClr val="BCA44E"/>
              </a:solidFill>
              <a:round/>
              <a:headEnd/>
              <a:tailEnd/>
            </a:ln>
          </p:spPr>
          <p:txBody>
            <a:bodyPr anchor="ctr"/>
            <a:lstStyle/>
            <a:p>
              <a:endParaRPr lang="fr-FR"/>
            </a:p>
          </p:txBody>
        </p:sp>
        <p:sp>
          <p:nvSpPr>
            <p:cNvPr id="30998" name="Freeform 276"/>
            <p:cNvSpPr>
              <a:spLocks/>
            </p:cNvSpPr>
            <p:nvPr/>
          </p:nvSpPr>
          <p:spPr bwMode="auto">
            <a:xfrm>
              <a:off x="1193800" y="2100552"/>
              <a:ext cx="307975" cy="280988"/>
            </a:xfrm>
            <a:custGeom>
              <a:avLst/>
              <a:gdLst>
                <a:gd name="T0" fmla="*/ 2147483647 w 205"/>
                <a:gd name="T1" fmla="*/ 2147483647 h 134"/>
                <a:gd name="T2" fmla="*/ 2147483647 w 205"/>
                <a:gd name="T3" fmla="*/ 2147483647 h 134"/>
                <a:gd name="T4" fmla="*/ 2147483647 w 205"/>
                <a:gd name="T5" fmla="*/ 2147483647 h 134"/>
                <a:gd name="T6" fmla="*/ 2147483647 w 205"/>
                <a:gd name="T7" fmla="*/ 2147483647 h 134"/>
                <a:gd name="T8" fmla="*/ 2147483647 w 205"/>
                <a:gd name="T9" fmla="*/ 2147483647 h 134"/>
                <a:gd name="T10" fmla="*/ 2147483647 w 205"/>
                <a:gd name="T11" fmla="*/ 2147483647 h 134"/>
                <a:gd name="T12" fmla="*/ 2147483647 w 205"/>
                <a:gd name="T13" fmla="*/ 2147483647 h 134"/>
                <a:gd name="T14" fmla="*/ 2147483647 w 205"/>
                <a:gd name="T15" fmla="*/ 2147483647 h 134"/>
                <a:gd name="T16" fmla="*/ 2147483647 w 205"/>
                <a:gd name="T17" fmla="*/ 2147483647 h 134"/>
                <a:gd name="T18" fmla="*/ 2147483647 w 205"/>
                <a:gd name="T19" fmla="*/ 2147483647 h 134"/>
                <a:gd name="T20" fmla="*/ 2147483647 w 205"/>
                <a:gd name="T21" fmla="*/ 2147483647 h 134"/>
                <a:gd name="T22" fmla="*/ 2147483647 w 205"/>
                <a:gd name="T23" fmla="*/ 2147483647 h 134"/>
                <a:gd name="T24" fmla="*/ 2147483647 w 205"/>
                <a:gd name="T25" fmla="*/ 2147483647 h 134"/>
                <a:gd name="T26" fmla="*/ 2147483647 w 205"/>
                <a:gd name="T27" fmla="*/ 2147483647 h 1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5"/>
                <a:gd name="T43" fmla="*/ 0 h 134"/>
                <a:gd name="T44" fmla="*/ 205 w 205"/>
                <a:gd name="T45" fmla="*/ 134 h 1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5" h="134">
                  <a:moveTo>
                    <a:pt x="74" y="3"/>
                  </a:moveTo>
                  <a:cubicBezTo>
                    <a:pt x="64" y="0"/>
                    <a:pt x="16" y="8"/>
                    <a:pt x="8" y="18"/>
                  </a:cubicBezTo>
                  <a:cubicBezTo>
                    <a:pt x="0" y="28"/>
                    <a:pt x="14" y="58"/>
                    <a:pt x="26" y="66"/>
                  </a:cubicBezTo>
                  <a:cubicBezTo>
                    <a:pt x="38" y="74"/>
                    <a:pt x="66" y="66"/>
                    <a:pt x="83" y="66"/>
                  </a:cubicBezTo>
                  <a:cubicBezTo>
                    <a:pt x="100" y="66"/>
                    <a:pt x="120" y="63"/>
                    <a:pt x="131" y="66"/>
                  </a:cubicBezTo>
                  <a:cubicBezTo>
                    <a:pt x="142" y="69"/>
                    <a:pt x="143" y="74"/>
                    <a:pt x="149" y="84"/>
                  </a:cubicBezTo>
                  <a:cubicBezTo>
                    <a:pt x="155" y="94"/>
                    <a:pt x="161" y="124"/>
                    <a:pt x="170" y="129"/>
                  </a:cubicBezTo>
                  <a:cubicBezTo>
                    <a:pt x="179" y="134"/>
                    <a:pt x="195" y="126"/>
                    <a:pt x="200" y="117"/>
                  </a:cubicBezTo>
                  <a:cubicBezTo>
                    <a:pt x="205" y="108"/>
                    <a:pt x="205" y="86"/>
                    <a:pt x="203" y="75"/>
                  </a:cubicBezTo>
                  <a:cubicBezTo>
                    <a:pt x="201" y="64"/>
                    <a:pt x="199" y="56"/>
                    <a:pt x="191" y="51"/>
                  </a:cubicBezTo>
                  <a:cubicBezTo>
                    <a:pt x="183" y="46"/>
                    <a:pt x="171" y="46"/>
                    <a:pt x="158" y="45"/>
                  </a:cubicBezTo>
                  <a:cubicBezTo>
                    <a:pt x="145" y="44"/>
                    <a:pt x="128" y="46"/>
                    <a:pt x="113" y="45"/>
                  </a:cubicBezTo>
                  <a:cubicBezTo>
                    <a:pt x="98" y="44"/>
                    <a:pt x="76" y="40"/>
                    <a:pt x="68" y="36"/>
                  </a:cubicBezTo>
                  <a:cubicBezTo>
                    <a:pt x="60" y="32"/>
                    <a:pt x="84" y="6"/>
                    <a:pt x="74" y="3"/>
                  </a:cubicBezTo>
                  <a:close/>
                </a:path>
              </a:pathLst>
            </a:custGeom>
            <a:solidFill>
              <a:schemeClr val="accent1"/>
            </a:solidFill>
            <a:ln w="12700">
              <a:solidFill>
                <a:srgbClr val="BCA44E"/>
              </a:solidFill>
              <a:round/>
              <a:headEnd/>
              <a:tailEnd/>
            </a:ln>
          </p:spPr>
          <p:txBody>
            <a:bodyPr anchor="ctr"/>
            <a:lstStyle/>
            <a:p>
              <a:endParaRPr lang="fr-FR"/>
            </a:p>
          </p:txBody>
        </p:sp>
        <p:sp>
          <p:nvSpPr>
            <p:cNvPr id="30999" name="Freeform 277"/>
            <p:cNvSpPr>
              <a:spLocks/>
            </p:cNvSpPr>
            <p:nvPr/>
          </p:nvSpPr>
          <p:spPr bwMode="auto">
            <a:xfrm>
              <a:off x="2771775" y="5589877"/>
              <a:ext cx="112713" cy="207963"/>
            </a:xfrm>
            <a:custGeom>
              <a:avLst/>
              <a:gdLst>
                <a:gd name="T0" fmla="*/ 2147483647 w 55"/>
                <a:gd name="T1" fmla="*/ 2147483647 h 99"/>
                <a:gd name="T2" fmla="*/ 2147483647 w 55"/>
                <a:gd name="T3" fmla="*/ 2147483647 h 99"/>
                <a:gd name="T4" fmla="*/ 2147483647 w 55"/>
                <a:gd name="T5" fmla="*/ 2147483647 h 99"/>
                <a:gd name="T6" fmla="*/ 2147483647 w 55"/>
                <a:gd name="T7" fmla="*/ 2147483647 h 99"/>
                <a:gd name="T8" fmla="*/ 2147483647 w 55"/>
                <a:gd name="T9" fmla="*/ 2147483647 h 99"/>
                <a:gd name="T10" fmla="*/ 2147483647 w 55"/>
                <a:gd name="T11" fmla="*/ 2147483647 h 99"/>
                <a:gd name="T12" fmla="*/ 2147483647 w 55"/>
                <a:gd name="T13" fmla="*/ 2147483647 h 99"/>
                <a:gd name="T14" fmla="*/ 2147483647 w 55"/>
                <a:gd name="T15" fmla="*/ 2147483647 h 99"/>
                <a:gd name="T16" fmla="*/ 2147483647 w 55"/>
                <a:gd name="T17" fmla="*/ 2147483647 h 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99"/>
                <a:gd name="T29" fmla="*/ 55 w 55"/>
                <a:gd name="T30" fmla="*/ 99 h 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99">
                  <a:moveTo>
                    <a:pt x="6" y="3"/>
                  </a:moveTo>
                  <a:cubicBezTo>
                    <a:pt x="12" y="0"/>
                    <a:pt x="34" y="5"/>
                    <a:pt x="42" y="12"/>
                  </a:cubicBezTo>
                  <a:cubicBezTo>
                    <a:pt x="50" y="19"/>
                    <a:pt x="53" y="33"/>
                    <a:pt x="54" y="45"/>
                  </a:cubicBezTo>
                  <a:cubicBezTo>
                    <a:pt x="55" y="57"/>
                    <a:pt x="53" y="75"/>
                    <a:pt x="48" y="84"/>
                  </a:cubicBezTo>
                  <a:cubicBezTo>
                    <a:pt x="43" y="93"/>
                    <a:pt x="30" y="99"/>
                    <a:pt x="24" y="99"/>
                  </a:cubicBezTo>
                  <a:cubicBezTo>
                    <a:pt x="18" y="99"/>
                    <a:pt x="12" y="88"/>
                    <a:pt x="9" y="81"/>
                  </a:cubicBezTo>
                  <a:cubicBezTo>
                    <a:pt x="6" y="74"/>
                    <a:pt x="6" y="62"/>
                    <a:pt x="6" y="54"/>
                  </a:cubicBezTo>
                  <a:cubicBezTo>
                    <a:pt x="6" y="46"/>
                    <a:pt x="6" y="37"/>
                    <a:pt x="6" y="30"/>
                  </a:cubicBezTo>
                  <a:cubicBezTo>
                    <a:pt x="6" y="23"/>
                    <a:pt x="0" y="6"/>
                    <a:pt x="6" y="3"/>
                  </a:cubicBezTo>
                  <a:close/>
                </a:path>
              </a:pathLst>
            </a:custGeom>
            <a:solidFill>
              <a:schemeClr val="accent1"/>
            </a:solidFill>
            <a:ln w="12700">
              <a:solidFill>
                <a:srgbClr val="BCA44E"/>
              </a:solidFill>
              <a:round/>
              <a:headEnd/>
              <a:tailEnd/>
            </a:ln>
          </p:spPr>
          <p:txBody>
            <a:bodyPr anchor="ctr"/>
            <a:lstStyle/>
            <a:p>
              <a:endParaRPr lang="fr-FR"/>
            </a:p>
          </p:txBody>
        </p:sp>
        <p:sp>
          <p:nvSpPr>
            <p:cNvPr id="31000" name="Text Box 278"/>
            <p:cNvSpPr txBox="1">
              <a:spLocks noChangeArrowheads="1"/>
            </p:cNvSpPr>
            <p:nvPr/>
          </p:nvSpPr>
          <p:spPr bwMode="auto">
            <a:xfrm>
              <a:off x="5915025" y="2262477"/>
              <a:ext cx="600076"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FSU</a:t>
              </a:r>
            </a:p>
          </p:txBody>
        </p:sp>
        <p:sp>
          <p:nvSpPr>
            <p:cNvPr id="31001" name="Text Box 282"/>
            <p:cNvSpPr txBox="1">
              <a:spLocks noChangeArrowheads="1"/>
            </p:cNvSpPr>
            <p:nvPr/>
          </p:nvSpPr>
          <p:spPr bwMode="auto">
            <a:xfrm>
              <a:off x="409575" y="2768890"/>
              <a:ext cx="1190625" cy="215444"/>
            </a:xfrm>
            <a:prstGeom prst="rect">
              <a:avLst/>
            </a:prstGeom>
            <a:solidFill>
              <a:schemeClr val="bg1"/>
            </a:solidFill>
            <a:ln w="25400" algn="ctr">
              <a:solidFill>
                <a:srgbClr val="C0C0C0"/>
              </a:solidFill>
              <a:miter lim="800000"/>
              <a:headEnd/>
              <a:tailEnd/>
            </a:ln>
          </p:spPr>
          <p:txBody>
            <a:bodyPr>
              <a:spAutoFit/>
            </a:bodyPr>
            <a:lstStyle/>
            <a:p>
              <a:pPr algn="ctr"/>
              <a:r>
                <a:rPr lang="fr-FR" sz="800" b="1"/>
                <a:t>NORTH AMERICA </a:t>
              </a:r>
            </a:p>
          </p:txBody>
        </p:sp>
        <p:sp>
          <p:nvSpPr>
            <p:cNvPr id="31002" name="Freeform 284"/>
            <p:cNvSpPr>
              <a:spLocks/>
            </p:cNvSpPr>
            <p:nvPr/>
          </p:nvSpPr>
          <p:spPr bwMode="auto">
            <a:xfrm rot="1706854">
              <a:off x="4446588" y="3014952"/>
              <a:ext cx="42862" cy="141288"/>
            </a:xfrm>
            <a:custGeom>
              <a:avLst/>
              <a:gdLst>
                <a:gd name="T0" fmla="*/ 2147483647 w 61"/>
                <a:gd name="T1" fmla="*/ 0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02"/>
                <a:gd name="T29" fmla="*/ 61 w 61"/>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02">
                  <a:moveTo>
                    <a:pt x="46" y="0"/>
                  </a:moveTo>
                  <a:cubicBezTo>
                    <a:pt x="37" y="0"/>
                    <a:pt x="14" y="6"/>
                    <a:pt x="7" y="15"/>
                  </a:cubicBezTo>
                  <a:cubicBezTo>
                    <a:pt x="0" y="24"/>
                    <a:pt x="1" y="45"/>
                    <a:pt x="4" y="57"/>
                  </a:cubicBezTo>
                  <a:cubicBezTo>
                    <a:pt x="7" y="69"/>
                    <a:pt x="17" y="83"/>
                    <a:pt x="25" y="90"/>
                  </a:cubicBezTo>
                  <a:cubicBezTo>
                    <a:pt x="33" y="97"/>
                    <a:pt x="51" y="102"/>
                    <a:pt x="55" y="99"/>
                  </a:cubicBezTo>
                  <a:cubicBezTo>
                    <a:pt x="59" y="96"/>
                    <a:pt x="50" y="85"/>
                    <a:pt x="49" y="75"/>
                  </a:cubicBezTo>
                  <a:cubicBezTo>
                    <a:pt x="48" y="65"/>
                    <a:pt x="44" y="46"/>
                    <a:pt x="46" y="36"/>
                  </a:cubicBezTo>
                  <a:cubicBezTo>
                    <a:pt x="48" y="26"/>
                    <a:pt x="61" y="17"/>
                    <a:pt x="61" y="12"/>
                  </a:cubicBezTo>
                  <a:cubicBezTo>
                    <a:pt x="61" y="7"/>
                    <a:pt x="55" y="0"/>
                    <a:pt x="46" y="0"/>
                  </a:cubicBezTo>
                  <a:close/>
                </a:path>
              </a:pathLst>
            </a:custGeom>
            <a:solidFill>
              <a:schemeClr val="accent1"/>
            </a:solidFill>
            <a:ln w="12700">
              <a:solidFill>
                <a:srgbClr val="BCA44E"/>
              </a:solidFill>
              <a:round/>
              <a:headEnd/>
              <a:tailEnd/>
            </a:ln>
          </p:spPr>
          <p:txBody>
            <a:bodyPr anchor="ctr"/>
            <a:lstStyle/>
            <a:p>
              <a:endParaRPr lang="fr-FR"/>
            </a:p>
          </p:txBody>
        </p:sp>
        <p:sp>
          <p:nvSpPr>
            <p:cNvPr id="31003" name="Freeform 285"/>
            <p:cNvSpPr>
              <a:spLocks/>
            </p:cNvSpPr>
            <p:nvPr/>
          </p:nvSpPr>
          <p:spPr bwMode="auto">
            <a:xfrm>
              <a:off x="4287838" y="3138777"/>
              <a:ext cx="165100" cy="69850"/>
            </a:xfrm>
            <a:custGeom>
              <a:avLst/>
              <a:gdLst>
                <a:gd name="T0" fmla="*/ 2147483647 w 100"/>
                <a:gd name="T1" fmla="*/ 2147483647 h 48"/>
                <a:gd name="T2" fmla="*/ 2147483647 w 100"/>
                <a:gd name="T3" fmla="*/ 0 h 48"/>
                <a:gd name="T4" fmla="*/ 2147483647 w 100"/>
                <a:gd name="T5" fmla="*/ 2147483647 h 48"/>
                <a:gd name="T6" fmla="*/ 2147483647 w 100"/>
                <a:gd name="T7" fmla="*/ 2147483647 h 48"/>
                <a:gd name="T8" fmla="*/ 2147483647 w 100"/>
                <a:gd name="T9" fmla="*/ 2147483647 h 48"/>
                <a:gd name="T10" fmla="*/ 2147483647 w 100"/>
                <a:gd name="T11" fmla="*/ 2147483647 h 48"/>
                <a:gd name="T12" fmla="*/ 2147483647 w 100"/>
                <a:gd name="T13" fmla="*/ 2147483647 h 48"/>
                <a:gd name="T14" fmla="*/ 2147483647 w 10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48"/>
                <a:gd name="T26" fmla="*/ 100 w 10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48">
                  <a:moveTo>
                    <a:pt x="96" y="12"/>
                  </a:moveTo>
                  <a:cubicBezTo>
                    <a:pt x="92" y="5"/>
                    <a:pt x="64" y="0"/>
                    <a:pt x="54" y="0"/>
                  </a:cubicBezTo>
                  <a:cubicBezTo>
                    <a:pt x="44" y="0"/>
                    <a:pt x="40" y="8"/>
                    <a:pt x="33" y="9"/>
                  </a:cubicBezTo>
                  <a:cubicBezTo>
                    <a:pt x="26" y="10"/>
                    <a:pt x="13" y="6"/>
                    <a:pt x="9" y="9"/>
                  </a:cubicBezTo>
                  <a:cubicBezTo>
                    <a:pt x="5" y="12"/>
                    <a:pt x="0" y="22"/>
                    <a:pt x="6" y="27"/>
                  </a:cubicBezTo>
                  <a:cubicBezTo>
                    <a:pt x="12" y="32"/>
                    <a:pt x="33" y="36"/>
                    <a:pt x="45" y="39"/>
                  </a:cubicBezTo>
                  <a:cubicBezTo>
                    <a:pt x="57" y="42"/>
                    <a:pt x="73" y="48"/>
                    <a:pt x="81" y="45"/>
                  </a:cubicBezTo>
                  <a:cubicBezTo>
                    <a:pt x="89" y="42"/>
                    <a:pt x="100" y="19"/>
                    <a:pt x="96" y="12"/>
                  </a:cubicBezTo>
                  <a:close/>
                </a:path>
              </a:pathLst>
            </a:custGeom>
            <a:solidFill>
              <a:schemeClr val="accent1"/>
            </a:solidFill>
            <a:ln w="12700">
              <a:solidFill>
                <a:srgbClr val="BCA44E"/>
              </a:solidFill>
              <a:round/>
              <a:headEnd/>
              <a:tailEnd/>
            </a:ln>
          </p:spPr>
          <p:txBody>
            <a:bodyPr anchor="ctr"/>
            <a:lstStyle/>
            <a:p>
              <a:endParaRPr lang="fr-FR"/>
            </a:p>
          </p:txBody>
        </p:sp>
        <p:sp>
          <p:nvSpPr>
            <p:cNvPr id="31004" name="Freeform 286"/>
            <p:cNvSpPr>
              <a:spLocks/>
            </p:cNvSpPr>
            <p:nvPr/>
          </p:nvSpPr>
          <p:spPr bwMode="auto">
            <a:xfrm>
              <a:off x="4668838" y="2567277"/>
              <a:ext cx="138112" cy="96838"/>
            </a:xfrm>
            <a:custGeom>
              <a:avLst/>
              <a:gdLst>
                <a:gd name="T0" fmla="*/ 2147483647 w 100"/>
                <a:gd name="T1" fmla="*/ 2147483647 h 48"/>
                <a:gd name="T2" fmla="*/ 2147483647 w 100"/>
                <a:gd name="T3" fmla="*/ 0 h 48"/>
                <a:gd name="T4" fmla="*/ 2147483647 w 100"/>
                <a:gd name="T5" fmla="*/ 2147483647 h 48"/>
                <a:gd name="T6" fmla="*/ 2147483647 w 100"/>
                <a:gd name="T7" fmla="*/ 2147483647 h 48"/>
                <a:gd name="T8" fmla="*/ 2147483647 w 100"/>
                <a:gd name="T9" fmla="*/ 2147483647 h 48"/>
                <a:gd name="T10" fmla="*/ 2147483647 w 100"/>
                <a:gd name="T11" fmla="*/ 2147483647 h 48"/>
                <a:gd name="T12" fmla="*/ 2147483647 w 100"/>
                <a:gd name="T13" fmla="*/ 2147483647 h 48"/>
                <a:gd name="T14" fmla="*/ 2147483647 w 10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48"/>
                <a:gd name="T26" fmla="*/ 100 w 10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48">
                  <a:moveTo>
                    <a:pt x="96" y="12"/>
                  </a:moveTo>
                  <a:cubicBezTo>
                    <a:pt x="92" y="5"/>
                    <a:pt x="64" y="0"/>
                    <a:pt x="54" y="0"/>
                  </a:cubicBezTo>
                  <a:cubicBezTo>
                    <a:pt x="44" y="0"/>
                    <a:pt x="40" y="8"/>
                    <a:pt x="33" y="9"/>
                  </a:cubicBezTo>
                  <a:cubicBezTo>
                    <a:pt x="26" y="10"/>
                    <a:pt x="13" y="6"/>
                    <a:pt x="9" y="9"/>
                  </a:cubicBezTo>
                  <a:cubicBezTo>
                    <a:pt x="5" y="12"/>
                    <a:pt x="0" y="22"/>
                    <a:pt x="6" y="27"/>
                  </a:cubicBezTo>
                  <a:cubicBezTo>
                    <a:pt x="12" y="32"/>
                    <a:pt x="33" y="36"/>
                    <a:pt x="45" y="39"/>
                  </a:cubicBezTo>
                  <a:cubicBezTo>
                    <a:pt x="57" y="42"/>
                    <a:pt x="73" y="48"/>
                    <a:pt x="81" y="45"/>
                  </a:cubicBezTo>
                  <a:cubicBezTo>
                    <a:pt x="89" y="42"/>
                    <a:pt x="100" y="19"/>
                    <a:pt x="96" y="12"/>
                  </a:cubicBezTo>
                  <a:close/>
                </a:path>
              </a:pathLst>
            </a:custGeom>
            <a:solidFill>
              <a:schemeClr val="accent1"/>
            </a:solidFill>
            <a:ln w="12700">
              <a:solidFill>
                <a:srgbClr val="BCA44E"/>
              </a:solidFill>
              <a:round/>
              <a:headEnd/>
              <a:tailEnd/>
            </a:ln>
          </p:spPr>
          <p:txBody>
            <a:bodyPr anchor="ctr"/>
            <a:lstStyle/>
            <a:p>
              <a:endParaRPr lang="fr-FR"/>
            </a:p>
          </p:txBody>
        </p:sp>
        <p:sp>
          <p:nvSpPr>
            <p:cNvPr id="31005" name="Freeform 287"/>
            <p:cNvSpPr>
              <a:spLocks/>
            </p:cNvSpPr>
            <p:nvPr/>
          </p:nvSpPr>
          <p:spPr bwMode="auto">
            <a:xfrm>
              <a:off x="4768850" y="2684752"/>
              <a:ext cx="96838" cy="93663"/>
            </a:xfrm>
            <a:custGeom>
              <a:avLst/>
              <a:gdLst>
                <a:gd name="T0" fmla="*/ 2147483647 w 47"/>
                <a:gd name="T1" fmla="*/ 2147483647 h 54"/>
                <a:gd name="T2" fmla="*/ 2147483647 w 47"/>
                <a:gd name="T3" fmla="*/ 2147483647 h 54"/>
                <a:gd name="T4" fmla="*/ 2147483647 w 47"/>
                <a:gd name="T5" fmla="*/ 2147483647 h 54"/>
                <a:gd name="T6" fmla="*/ 2147483647 w 47"/>
                <a:gd name="T7" fmla="*/ 2147483647 h 54"/>
                <a:gd name="T8" fmla="*/ 2147483647 w 47"/>
                <a:gd name="T9" fmla="*/ 2147483647 h 54"/>
                <a:gd name="T10" fmla="*/ 2147483647 w 47"/>
                <a:gd name="T11" fmla="*/ 2147483647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42" y="2"/>
                  </a:moveTo>
                  <a:cubicBezTo>
                    <a:pt x="37" y="0"/>
                    <a:pt x="12" y="9"/>
                    <a:pt x="6" y="14"/>
                  </a:cubicBezTo>
                  <a:cubicBezTo>
                    <a:pt x="0" y="19"/>
                    <a:pt x="3" y="29"/>
                    <a:pt x="6" y="35"/>
                  </a:cubicBezTo>
                  <a:cubicBezTo>
                    <a:pt x="9" y="41"/>
                    <a:pt x="22" y="54"/>
                    <a:pt x="27" y="53"/>
                  </a:cubicBezTo>
                  <a:cubicBezTo>
                    <a:pt x="32" y="52"/>
                    <a:pt x="33" y="34"/>
                    <a:pt x="36" y="26"/>
                  </a:cubicBezTo>
                  <a:cubicBezTo>
                    <a:pt x="39" y="18"/>
                    <a:pt x="47" y="4"/>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1006" name="Freeform 288"/>
            <p:cNvSpPr>
              <a:spLocks/>
            </p:cNvSpPr>
            <p:nvPr/>
          </p:nvSpPr>
          <p:spPr bwMode="auto">
            <a:xfrm>
              <a:off x="4916488" y="3014952"/>
              <a:ext cx="144462" cy="79375"/>
            </a:xfrm>
            <a:custGeom>
              <a:avLst/>
              <a:gdLst>
                <a:gd name="T0" fmla="*/ 2147483647 w 100"/>
                <a:gd name="T1" fmla="*/ 2147483647 h 48"/>
                <a:gd name="T2" fmla="*/ 2147483647 w 100"/>
                <a:gd name="T3" fmla="*/ 0 h 48"/>
                <a:gd name="T4" fmla="*/ 2147483647 w 100"/>
                <a:gd name="T5" fmla="*/ 2147483647 h 48"/>
                <a:gd name="T6" fmla="*/ 2147483647 w 100"/>
                <a:gd name="T7" fmla="*/ 2147483647 h 48"/>
                <a:gd name="T8" fmla="*/ 2147483647 w 100"/>
                <a:gd name="T9" fmla="*/ 2147483647 h 48"/>
                <a:gd name="T10" fmla="*/ 2147483647 w 100"/>
                <a:gd name="T11" fmla="*/ 2147483647 h 48"/>
                <a:gd name="T12" fmla="*/ 2147483647 w 100"/>
                <a:gd name="T13" fmla="*/ 2147483647 h 48"/>
                <a:gd name="T14" fmla="*/ 2147483647 w 10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48"/>
                <a:gd name="T26" fmla="*/ 100 w 10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48">
                  <a:moveTo>
                    <a:pt x="96" y="12"/>
                  </a:moveTo>
                  <a:cubicBezTo>
                    <a:pt x="92" y="5"/>
                    <a:pt x="64" y="0"/>
                    <a:pt x="54" y="0"/>
                  </a:cubicBezTo>
                  <a:cubicBezTo>
                    <a:pt x="44" y="0"/>
                    <a:pt x="40" y="8"/>
                    <a:pt x="33" y="9"/>
                  </a:cubicBezTo>
                  <a:cubicBezTo>
                    <a:pt x="26" y="10"/>
                    <a:pt x="13" y="6"/>
                    <a:pt x="9" y="9"/>
                  </a:cubicBezTo>
                  <a:cubicBezTo>
                    <a:pt x="5" y="12"/>
                    <a:pt x="0" y="22"/>
                    <a:pt x="6" y="27"/>
                  </a:cubicBezTo>
                  <a:cubicBezTo>
                    <a:pt x="12" y="32"/>
                    <a:pt x="33" y="36"/>
                    <a:pt x="45" y="39"/>
                  </a:cubicBezTo>
                  <a:cubicBezTo>
                    <a:pt x="57" y="42"/>
                    <a:pt x="73" y="48"/>
                    <a:pt x="81" y="45"/>
                  </a:cubicBezTo>
                  <a:cubicBezTo>
                    <a:pt x="89" y="42"/>
                    <a:pt x="100" y="19"/>
                    <a:pt x="96" y="12"/>
                  </a:cubicBezTo>
                  <a:close/>
                </a:path>
              </a:pathLst>
            </a:custGeom>
            <a:solidFill>
              <a:schemeClr val="accent1"/>
            </a:solidFill>
            <a:ln w="12700">
              <a:solidFill>
                <a:srgbClr val="BCA44E"/>
              </a:solidFill>
              <a:round/>
              <a:headEnd/>
              <a:tailEnd/>
            </a:ln>
          </p:spPr>
          <p:txBody>
            <a:bodyPr anchor="ctr"/>
            <a:lstStyle/>
            <a:p>
              <a:endParaRPr lang="fr-FR"/>
            </a:p>
          </p:txBody>
        </p:sp>
        <p:sp>
          <p:nvSpPr>
            <p:cNvPr id="31007" name="Text Box 289"/>
            <p:cNvSpPr txBox="1">
              <a:spLocks noChangeArrowheads="1"/>
            </p:cNvSpPr>
            <p:nvPr/>
          </p:nvSpPr>
          <p:spPr bwMode="auto">
            <a:xfrm>
              <a:off x="6958013" y="5067590"/>
              <a:ext cx="806450"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AUSTRALIA</a:t>
              </a:r>
            </a:p>
          </p:txBody>
        </p:sp>
        <p:sp>
          <p:nvSpPr>
            <p:cNvPr id="31008" name="Freeform 290"/>
            <p:cNvSpPr>
              <a:spLocks/>
            </p:cNvSpPr>
            <p:nvPr/>
          </p:nvSpPr>
          <p:spPr bwMode="auto">
            <a:xfrm rot="8317318">
              <a:off x="6691313" y="4275427"/>
              <a:ext cx="50800" cy="296863"/>
            </a:xfrm>
            <a:custGeom>
              <a:avLst/>
              <a:gdLst>
                <a:gd name="T0" fmla="*/ 2147483647 w 80"/>
                <a:gd name="T1" fmla="*/ 2147483647 h 96"/>
                <a:gd name="T2" fmla="*/ 2147483647 w 80"/>
                <a:gd name="T3" fmla="*/ 2147483647 h 96"/>
                <a:gd name="T4" fmla="*/ 2147483647 w 80"/>
                <a:gd name="T5" fmla="*/ 2147483647 h 96"/>
                <a:gd name="T6" fmla="*/ 2147483647 w 80"/>
                <a:gd name="T7" fmla="*/ 2147483647 h 96"/>
                <a:gd name="T8" fmla="*/ 2147483647 w 80"/>
                <a:gd name="T9" fmla="*/ 2147483647 h 96"/>
                <a:gd name="T10" fmla="*/ 2147483647 w 80"/>
                <a:gd name="T11" fmla="*/ 2147483647 h 96"/>
                <a:gd name="T12" fmla="*/ 2147483647 w 80"/>
                <a:gd name="T13" fmla="*/ 2147483647 h 96"/>
                <a:gd name="T14" fmla="*/ 0 60000 65536"/>
                <a:gd name="T15" fmla="*/ 0 60000 65536"/>
                <a:gd name="T16" fmla="*/ 0 60000 65536"/>
                <a:gd name="T17" fmla="*/ 0 60000 65536"/>
                <a:gd name="T18" fmla="*/ 0 60000 65536"/>
                <a:gd name="T19" fmla="*/ 0 60000 65536"/>
                <a:gd name="T20" fmla="*/ 0 60000 65536"/>
                <a:gd name="T21" fmla="*/ 0 w 80"/>
                <a:gd name="T22" fmla="*/ 0 h 96"/>
                <a:gd name="T23" fmla="*/ 80 w 8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96">
                  <a:moveTo>
                    <a:pt x="71" y="4"/>
                  </a:moveTo>
                  <a:cubicBezTo>
                    <a:pt x="66" y="0"/>
                    <a:pt x="48" y="8"/>
                    <a:pt x="41" y="13"/>
                  </a:cubicBezTo>
                  <a:cubicBezTo>
                    <a:pt x="34" y="18"/>
                    <a:pt x="32" y="26"/>
                    <a:pt x="26" y="37"/>
                  </a:cubicBezTo>
                  <a:cubicBezTo>
                    <a:pt x="20" y="48"/>
                    <a:pt x="0" y="74"/>
                    <a:pt x="2" y="82"/>
                  </a:cubicBezTo>
                  <a:cubicBezTo>
                    <a:pt x="4" y="90"/>
                    <a:pt x="29" y="96"/>
                    <a:pt x="41" y="88"/>
                  </a:cubicBezTo>
                  <a:cubicBezTo>
                    <a:pt x="53" y="80"/>
                    <a:pt x="68" y="50"/>
                    <a:pt x="74" y="37"/>
                  </a:cubicBezTo>
                  <a:cubicBezTo>
                    <a:pt x="80" y="24"/>
                    <a:pt x="76" y="8"/>
                    <a:pt x="71" y="4"/>
                  </a:cubicBezTo>
                  <a:close/>
                </a:path>
              </a:pathLst>
            </a:custGeom>
            <a:solidFill>
              <a:schemeClr val="accent1"/>
            </a:solidFill>
            <a:ln w="12700">
              <a:solidFill>
                <a:srgbClr val="BCA44E"/>
              </a:solidFill>
              <a:round/>
              <a:headEnd/>
              <a:tailEnd/>
            </a:ln>
          </p:spPr>
          <p:txBody>
            <a:bodyPr anchor="ctr"/>
            <a:lstStyle/>
            <a:p>
              <a:endParaRPr lang="fr-FR"/>
            </a:p>
          </p:txBody>
        </p:sp>
        <p:sp>
          <p:nvSpPr>
            <p:cNvPr id="31009" name="Freeform 291"/>
            <p:cNvSpPr>
              <a:spLocks/>
            </p:cNvSpPr>
            <p:nvPr/>
          </p:nvSpPr>
          <p:spPr bwMode="auto">
            <a:xfrm>
              <a:off x="6918325" y="4402427"/>
              <a:ext cx="168275" cy="131763"/>
            </a:xfrm>
            <a:custGeom>
              <a:avLst/>
              <a:gdLst>
                <a:gd name="T0" fmla="*/ 2147483647 w 47"/>
                <a:gd name="T1" fmla="*/ 2147483647 h 54"/>
                <a:gd name="T2" fmla="*/ 2147483647 w 47"/>
                <a:gd name="T3" fmla="*/ 2147483647 h 54"/>
                <a:gd name="T4" fmla="*/ 2147483647 w 47"/>
                <a:gd name="T5" fmla="*/ 2147483647 h 54"/>
                <a:gd name="T6" fmla="*/ 2147483647 w 47"/>
                <a:gd name="T7" fmla="*/ 2147483647 h 54"/>
                <a:gd name="T8" fmla="*/ 2147483647 w 47"/>
                <a:gd name="T9" fmla="*/ 2147483647 h 54"/>
                <a:gd name="T10" fmla="*/ 2147483647 w 47"/>
                <a:gd name="T11" fmla="*/ 2147483647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42" y="2"/>
                  </a:moveTo>
                  <a:cubicBezTo>
                    <a:pt x="37" y="0"/>
                    <a:pt x="12" y="9"/>
                    <a:pt x="6" y="14"/>
                  </a:cubicBezTo>
                  <a:cubicBezTo>
                    <a:pt x="0" y="19"/>
                    <a:pt x="3" y="29"/>
                    <a:pt x="6" y="35"/>
                  </a:cubicBezTo>
                  <a:cubicBezTo>
                    <a:pt x="9" y="41"/>
                    <a:pt x="22" y="54"/>
                    <a:pt x="27" y="53"/>
                  </a:cubicBezTo>
                  <a:cubicBezTo>
                    <a:pt x="32" y="52"/>
                    <a:pt x="33" y="34"/>
                    <a:pt x="36" y="26"/>
                  </a:cubicBezTo>
                  <a:cubicBezTo>
                    <a:pt x="39" y="18"/>
                    <a:pt x="47" y="4"/>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1010" name="Freeform 292"/>
            <p:cNvSpPr>
              <a:spLocks/>
            </p:cNvSpPr>
            <p:nvPr/>
          </p:nvSpPr>
          <p:spPr bwMode="auto">
            <a:xfrm>
              <a:off x="7389813" y="4442115"/>
              <a:ext cx="90487" cy="95250"/>
            </a:xfrm>
            <a:custGeom>
              <a:avLst/>
              <a:gdLst>
                <a:gd name="T0" fmla="*/ 2147483647 w 45"/>
                <a:gd name="T1" fmla="*/ 2147483647 h 48"/>
                <a:gd name="T2" fmla="*/ 2147483647 w 45"/>
                <a:gd name="T3" fmla="*/ 2147483647 h 48"/>
                <a:gd name="T4" fmla="*/ 2147483647 w 45"/>
                <a:gd name="T5" fmla="*/ 2147483647 h 48"/>
                <a:gd name="T6" fmla="*/ 2147483647 w 45"/>
                <a:gd name="T7" fmla="*/ 2147483647 h 48"/>
                <a:gd name="T8" fmla="*/ 2147483647 w 45"/>
                <a:gd name="T9" fmla="*/ 2147483647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40" y="6"/>
                  </a:moveTo>
                  <a:cubicBezTo>
                    <a:pt x="35" y="0"/>
                    <a:pt x="8" y="4"/>
                    <a:pt x="4" y="9"/>
                  </a:cubicBezTo>
                  <a:cubicBezTo>
                    <a:pt x="0" y="14"/>
                    <a:pt x="8" y="33"/>
                    <a:pt x="13" y="39"/>
                  </a:cubicBezTo>
                  <a:cubicBezTo>
                    <a:pt x="18" y="45"/>
                    <a:pt x="33" y="48"/>
                    <a:pt x="37" y="45"/>
                  </a:cubicBezTo>
                  <a:cubicBezTo>
                    <a:pt x="41" y="42"/>
                    <a:pt x="45" y="12"/>
                    <a:pt x="40" y="6"/>
                  </a:cubicBezTo>
                  <a:close/>
                </a:path>
              </a:pathLst>
            </a:custGeom>
            <a:solidFill>
              <a:schemeClr val="accent1"/>
            </a:solidFill>
            <a:ln w="12700">
              <a:solidFill>
                <a:srgbClr val="BCA44E"/>
              </a:solidFill>
              <a:round/>
              <a:headEnd/>
              <a:tailEnd/>
            </a:ln>
          </p:spPr>
          <p:txBody>
            <a:bodyPr anchor="ctr"/>
            <a:lstStyle/>
            <a:p>
              <a:endParaRPr lang="fr-FR"/>
            </a:p>
          </p:txBody>
        </p:sp>
        <p:sp>
          <p:nvSpPr>
            <p:cNvPr id="31011" name="Freeform 293"/>
            <p:cNvSpPr>
              <a:spLocks/>
            </p:cNvSpPr>
            <p:nvPr/>
          </p:nvSpPr>
          <p:spPr bwMode="auto">
            <a:xfrm>
              <a:off x="7756525" y="5321590"/>
              <a:ext cx="79375" cy="127000"/>
            </a:xfrm>
            <a:custGeom>
              <a:avLst/>
              <a:gdLst>
                <a:gd name="T0" fmla="*/ 2147483647 w 93"/>
                <a:gd name="T1" fmla="*/ 2147483647 h 78"/>
                <a:gd name="T2" fmla="*/ 2147483647 w 93"/>
                <a:gd name="T3" fmla="*/ 2147483647 h 78"/>
                <a:gd name="T4" fmla="*/ 2147483647 w 93"/>
                <a:gd name="T5" fmla="*/ 2147483647 h 78"/>
                <a:gd name="T6" fmla="*/ 2147483647 w 93"/>
                <a:gd name="T7" fmla="*/ 2147483647 h 78"/>
                <a:gd name="T8" fmla="*/ 2147483647 w 93"/>
                <a:gd name="T9" fmla="*/ 2147483647 h 78"/>
                <a:gd name="T10" fmla="*/ 2147483647 w 93"/>
                <a:gd name="T11" fmla="*/ 2147483647 h 78"/>
                <a:gd name="T12" fmla="*/ 0 60000 65536"/>
                <a:gd name="T13" fmla="*/ 0 60000 65536"/>
                <a:gd name="T14" fmla="*/ 0 60000 65536"/>
                <a:gd name="T15" fmla="*/ 0 60000 65536"/>
                <a:gd name="T16" fmla="*/ 0 60000 65536"/>
                <a:gd name="T17" fmla="*/ 0 60000 65536"/>
                <a:gd name="T18" fmla="*/ 0 w 93"/>
                <a:gd name="T19" fmla="*/ 0 h 78"/>
                <a:gd name="T20" fmla="*/ 93 w 93"/>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93" h="78">
                  <a:moveTo>
                    <a:pt x="84" y="25"/>
                  </a:moveTo>
                  <a:cubicBezTo>
                    <a:pt x="75" y="17"/>
                    <a:pt x="24" y="2"/>
                    <a:pt x="12" y="1"/>
                  </a:cubicBezTo>
                  <a:cubicBezTo>
                    <a:pt x="0" y="0"/>
                    <a:pt x="9" y="7"/>
                    <a:pt x="12" y="19"/>
                  </a:cubicBezTo>
                  <a:cubicBezTo>
                    <a:pt x="15" y="31"/>
                    <a:pt x="24" y="68"/>
                    <a:pt x="33" y="73"/>
                  </a:cubicBezTo>
                  <a:cubicBezTo>
                    <a:pt x="42" y="78"/>
                    <a:pt x="61" y="55"/>
                    <a:pt x="69" y="49"/>
                  </a:cubicBezTo>
                  <a:cubicBezTo>
                    <a:pt x="77" y="43"/>
                    <a:pt x="93" y="33"/>
                    <a:pt x="84" y="25"/>
                  </a:cubicBezTo>
                  <a:close/>
                </a:path>
              </a:pathLst>
            </a:custGeom>
            <a:solidFill>
              <a:schemeClr val="accent1"/>
            </a:solidFill>
            <a:ln w="12700">
              <a:solidFill>
                <a:srgbClr val="BCA44E"/>
              </a:solidFill>
              <a:round/>
              <a:headEnd/>
              <a:tailEnd/>
            </a:ln>
          </p:spPr>
          <p:txBody>
            <a:bodyPr anchor="ctr"/>
            <a:lstStyle/>
            <a:p>
              <a:endParaRPr lang="fr-FR"/>
            </a:p>
          </p:txBody>
        </p:sp>
        <p:sp>
          <p:nvSpPr>
            <p:cNvPr id="31012" name="Freeform 294"/>
            <p:cNvSpPr>
              <a:spLocks/>
            </p:cNvSpPr>
            <p:nvPr/>
          </p:nvSpPr>
          <p:spPr bwMode="auto">
            <a:xfrm rot="-2188668">
              <a:off x="7753350" y="5034252"/>
              <a:ext cx="50800" cy="127000"/>
            </a:xfrm>
            <a:custGeom>
              <a:avLst/>
              <a:gdLst>
                <a:gd name="T0" fmla="*/ 2147483647 w 93"/>
                <a:gd name="T1" fmla="*/ 2147483647 h 78"/>
                <a:gd name="T2" fmla="*/ 2147483647 w 93"/>
                <a:gd name="T3" fmla="*/ 2147483647 h 78"/>
                <a:gd name="T4" fmla="*/ 2147483647 w 93"/>
                <a:gd name="T5" fmla="*/ 2147483647 h 78"/>
                <a:gd name="T6" fmla="*/ 2147483647 w 93"/>
                <a:gd name="T7" fmla="*/ 2147483647 h 78"/>
                <a:gd name="T8" fmla="*/ 2147483647 w 93"/>
                <a:gd name="T9" fmla="*/ 2147483647 h 78"/>
                <a:gd name="T10" fmla="*/ 2147483647 w 93"/>
                <a:gd name="T11" fmla="*/ 2147483647 h 78"/>
                <a:gd name="T12" fmla="*/ 0 60000 65536"/>
                <a:gd name="T13" fmla="*/ 0 60000 65536"/>
                <a:gd name="T14" fmla="*/ 0 60000 65536"/>
                <a:gd name="T15" fmla="*/ 0 60000 65536"/>
                <a:gd name="T16" fmla="*/ 0 60000 65536"/>
                <a:gd name="T17" fmla="*/ 0 60000 65536"/>
                <a:gd name="T18" fmla="*/ 0 w 93"/>
                <a:gd name="T19" fmla="*/ 0 h 78"/>
                <a:gd name="T20" fmla="*/ 93 w 93"/>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93" h="78">
                  <a:moveTo>
                    <a:pt x="84" y="25"/>
                  </a:moveTo>
                  <a:cubicBezTo>
                    <a:pt x="75" y="17"/>
                    <a:pt x="24" y="2"/>
                    <a:pt x="12" y="1"/>
                  </a:cubicBezTo>
                  <a:cubicBezTo>
                    <a:pt x="0" y="0"/>
                    <a:pt x="9" y="7"/>
                    <a:pt x="12" y="19"/>
                  </a:cubicBezTo>
                  <a:cubicBezTo>
                    <a:pt x="15" y="31"/>
                    <a:pt x="24" y="68"/>
                    <a:pt x="33" y="73"/>
                  </a:cubicBezTo>
                  <a:cubicBezTo>
                    <a:pt x="42" y="78"/>
                    <a:pt x="61" y="55"/>
                    <a:pt x="69" y="49"/>
                  </a:cubicBezTo>
                  <a:cubicBezTo>
                    <a:pt x="77" y="43"/>
                    <a:pt x="93" y="33"/>
                    <a:pt x="84" y="25"/>
                  </a:cubicBezTo>
                  <a:close/>
                </a:path>
              </a:pathLst>
            </a:custGeom>
            <a:solidFill>
              <a:schemeClr val="accent1"/>
            </a:solidFill>
            <a:ln w="12700">
              <a:solidFill>
                <a:srgbClr val="BCA44E"/>
              </a:solidFill>
              <a:round/>
              <a:headEnd/>
              <a:tailEnd/>
            </a:ln>
          </p:spPr>
          <p:txBody>
            <a:bodyPr anchor="ctr"/>
            <a:lstStyle/>
            <a:p>
              <a:endParaRPr lang="fr-FR"/>
            </a:p>
          </p:txBody>
        </p:sp>
        <p:sp>
          <p:nvSpPr>
            <p:cNvPr id="31013" name="Freeform 295"/>
            <p:cNvSpPr>
              <a:spLocks/>
            </p:cNvSpPr>
            <p:nvPr/>
          </p:nvSpPr>
          <p:spPr bwMode="auto">
            <a:xfrm rot="1559354" flipH="1">
              <a:off x="8307388" y="5539077"/>
              <a:ext cx="42862" cy="96838"/>
            </a:xfrm>
            <a:custGeom>
              <a:avLst/>
              <a:gdLst>
                <a:gd name="T0" fmla="*/ 2147483647 w 26"/>
                <a:gd name="T1" fmla="*/ 2147483647 h 59"/>
                <a:gd name="T2" fmla="*/ 2147483647 w 26"/>
                <a:gd name="T3" fmla="*/ 2147483647 h 59"/>
                <a:gd name="T4" fmla="*/ 2147483647 w 26"/>
                <a:gd name="T5" fmla="*/ 2147483647 h 59"/>
                <a:gd name="T6" fmla="*/ 2147483647 w 26"/>
                <a:gd name="T7" fmla="*/ 2147483647 h 59"/>
                <a:gd name="T8" fmla="*/ 2147483647 w 26"/>
                <a:gd name="T9" fmla="*/ 2147483647 h 59"/>
                <a:gd name="T10" fmla="*/ 0 60000 65536"/>
                <a:gd name="T11" fmla="*/ 0 60000 65536"/>
                <a:gd name="T12" fmla="*/ 0 60000 65536"/>
                <a:gd name="T13" fmla="*/ 0 60000 65536"/>
                <a:gd name="T14" fmla="*/ 0 60000 65536"/>
                <a:gd name="T15" fmla="*/ 0 w 26"/>
                <a:gd name="T16" fmla="*/ 0 h 59"/>
                <a:gd name="T17" fmla="*/ 26 w 26"/>
                <a:gd name="T18" fmla="*/ 59 h 59"/>
              </a:gdLst>
              <a:ahLst/>
              <a:cxnLst>
                <a:cxn ang="T10">
                  <a:pos x="T0" y="T1"/>
                </a:cxn>
                <a:cxn ang="T11">
                  <a:pos x="T2" y="T3"/>
                </a:cxn>
                <a:cxn ang="T12">
                  <a:pos x="T4" y="T5"/>
                </a:cxn>
                <a:cxn ang="T13">
                  <a:pos x="T6" y="T7"/>
                </a:cxn>
                <a:cxn ang="T14">
                  <a:pos x="T8" y="T9"/>
                </a:cxn>
              </a:cxnLst>
              <a:rect l="T15" t="T16" r="T17" b="T18"/>
              <a:pathLst>
                <a:path w="26" h="59">
                  <a:moveTo>
                    <a:pt x="19" y="1"/>
                  </a:moveTo>
                  <a:cubicBezTo>
                    <a:pt x="15" y="2"/>
                    <a:pt x="2" y="22"/>
                    <a:pt x="1" y="31"/>
                  </a:cubicBezTo>
                  <a:cubicBezTo>
                    <a:pt x="0" y="40"/>
                    <a:pt x="6" y="59"/>
                    <a:pt x="10" y="58"/>
                  </a:cubicBezTo>
                  <a:cubicBezTo>
                    <a:pt x="14" y="57"/>
                    <a:pt x="24" y="31"/>
                    <a:pt x="25" y="22"/>
                  </a:cubicBezTo>
                  <a:cubicBezTo>
                    <a:pt x="26" y="13"/>
                    <a:pt x="23" y="0"/>
                    <a:pt x="19" y="1"/>
                  </a:cubicBezTo>
                  <a:close/>
                </a:path>
              </a:pathLst>
            </a:custGeom>
            <a:solidFill>
              <a:schemeClr val="accent1"/>
            </a:solidFill>
            <a:ln w="12700">
              <a:solidFill>
                <a:srgbClr val="BCA44E"/>
              </a:solidFill>
              <a:round/>
              <a:headEnd/>
              <a:tailEnd/>
            </a:ln>
          </p:spPr>
          <p:txBody>
            <a:bodyPr anchor="ctr"/>
            <a:lstStyle/>
            <a:p>
              <a:endParaRPr lang="fr-FR"/>
            </a:p>
          </p:txBody>
        </p:sp>
        <p:sp>
          <p:nvSpPr>
            <p:cNvPr id="31014" name="Freeform 296"/>
            <p:cNvSpPr>
              <a:spLocks/>
            </p:cNvSpPr>
            <p:nvPr/>
          </p:nvSpPr>
          <p:spPr bwMode="auto">
            <a:xfrm>
              <a:off x="4171950" y="3211802"/>
              <a:ext cx="79375" cy="76200"/>
            </a:xfrm>
            <a:custGeom>
              <a:avLst/>
              <a:gdLst>
                <a:gd name="T0" fmla="*/ 2147483647 w 47"/>
                <a:gd name="T1" fmla="*/ 2147483647 h 54"/>
                <a:gd name="T2" fmla="*/ 2147483647 w 47"/>
                <a:gd name="T3" fmla="*/ 2147483647 h 54"/>
                <a:gd name="T4" fmla="*/ 2147483647 w 47"/>
                <a:gd name="T5" fmla="*/ 2147483647 h 54"/>
                <a:gd name="T6" fmla="*/ 2147483647 w 47"/>
                <a:gd name="T7" fmla="*/ 2147483647 h 54"/>
                <a:gd name="T8" fmla="*/ 2147483647 w 47"/>
                <a:gd name="T9" fmla="*/ 2147483647 h 54"/>
                <a:gd name="T10" fmla="*/ 2147483647 w 47"/>
                <a:gd name="T11" fmla="*/ 2147483647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42" y="2"/>
                  </a:moveTo>
                  <a:cubicBezTo>
                    <a:pt x="37" y="0"/>
                    <a:pt x="12" y="9"/>
                    <a:pt x="6" y="14"/>
                  </a:cubicBezTo>
                  <a:cubicBezTo>
                    <a:pt x="0" y="19"/>
                    <a:pt x="3" y="29"/>
                    <a:pt x="6" y="35"/>
                  </a:cubicBezTo>
                  <a:cubicBezTo>
                    <a:pt x="9" y="41"/>
                    <a:pt x="22" y="54"/>
                    <a:pt x="27" y="53"/>
                  </a:cubicBezTo>
                  <a:cubicBezTo>
                    <a:pt x="32" y="52"/>
                    <a:pt x="33" y="34"/>
                    <a:pt x="36" y="26"/>
                  </a:cubicBezTo>
                  <a:cubicBezTo>
                    <a:pt x="39" y="18"/>
                    <a:pt x="47" y="4"/>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1015" name="Freeform 297"/>
            <p:cNvSpPr>
              <a:spLocks/>
            </p:cNvSpPr>
            <p:nvPr/>
          </p:nvSpPr>
          <p:spPr bwMode="auto">
            <a:xfrm>
              <a:off x="2041525" y="3586452"/>
              <a:ext cx="96838" cy="93663"/>
            </a:xfrm>
            <a:custGeom>
              <a:avLst/>
              <a:gdLst>
                <a:gd name="T0" fmla="*/ 2147483647 w 47"/>
                <a:gd name="T1" fmla="*/ 2147483647 h 54"/>
                <a:gd name="T2" fmla="*/ 2147483647 w 47"/>
                <a:gd name="T3" fmla="*/ 2147483647 h 54"/>
                <a:gd name="T4" fmla="*/ 2147483647 w 47"/>
                <a:gd name="T5" fmla="*/ 2147483647 h 54"/>
                <a:gd name="T6" fmla="*/ 2147483647 w 47"/>
                <a:gd name="T7" fmla="*/ 2147483647 h 54"/>
                <a:gd name="T8" fmla="*/ 2147483647 w 47"/>
                <a:gd name="T9" fmla="*/ 2147483647 h 54"/>
                <a:gd name="T10" fmla="*/ 2147483647 w 47"/>
                <a:gd name="T11" fmla="*/ 2147483647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42" y="2"/>
                  </a:moveTo>
                  <a:cubicBezTo>
                    <a:pt x="37" y="0"/>
                    <a:pt x="12" y="9"/>
                    <a:pt x="6" y="14"/>
                  </a:cubicBezTo>
                  <a:cubicBezTo>
                    <a:pt x="0" y="19"/>
                    <a:pt x="3" y="29"/>
                    <a:pt x="6" y="35"/>
                  </a:cubicBezTo>
                  <a:cubicBezTo>
                    <a:pt x="9" y="41"/>
                    <a:pt x="22" y="54"/>
                    <a:pt x="27" y="53"/>
                  </a:cubicBezTo>
                  <a:cubicBezTo>
                    <a:pt x="32" y="52"/>
                    <a:pt x="33" y="34"/>
                    <a:pt x="36" y="26"/>
                  </a:cubicBezTo>
                  <a:cubicBezTo>
                    <a:pt x="39" y="18"/>
                    <a:pt x="47" y="4"/>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1016" name="Freeform 298"/>
            <p:cNvSpPr>
              <a:spLocks/>
            </p:cNvSpPr>
            <p:nvPr/>
          </p:nvSpPr>
          <p:spPr bwMode="auto">
            <a:xfrm>
              <a:off x="2184400" y="3875377"/>
              <a:ext cx="71438" cy="77788"/>
            </a:xfrm>
            <a:custGeom>
              <a:avLst/>
              <a:gdLst>
                <a:gd name="T0" fmla="*/ 2147483647 w 47"/>
                <a:gd name="T1" fmla="*/ 2147483647 h 54"/>
                <a:gd name="T2" fmla="*/ 2147483647 w 47"/>
                <a:gd name="T3" fmla="*/ 2147483647 h 54"/>
                <a:gd name="T4" fmla="*/ 2147483647 w 47"/>
                <a:gd name="T5" fmla="*/ 2147483647 h 54"/>
                <a:gd name="T6" fmla="*/ 2147483647 w 47"/>
                <a:gd name="T7" fmla="*/ 2147483647 h 54"/>
                <a:gd name="T8" fmla="*/ 2147483647 w 47"/>
                <a:gd name="T9" fmla="*/ 2147483647 h 54"/>
                <a:gd name="T10" fmla="*/ 2147483647 w 47"/>
                <a:gd name="T11" fmla="*/ 2147483647 h 54"/>
                <a:gd name="T12" fmla="*/ 0 60000 65536"/>
                <a:gd name="T13" fmla="*/ 0 60000 65536"/>
                <a:gd name="T14" fmla="*/ 0 60000 65536"/>
                <a:gd name="T15" fmla="*/ 0 60000 65536"/>
                <a:gd name="T16" fmla="*/ 0 60000 65536"/>
                <a:gd name="T17" fmla="*/ 0 60000 65536"/>
                <a:gd name="T18" fmla="*/ 0 w 47"/>
                <a:gd name="T19" fmla="*/ 0 h 54"/>
                <a:gd name="T20" fmla="*/ 47 w 4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7" h="54">
                  <a:moveTo>
                    <a:pt x="42" y="2"/>
                  </a:moveTo>
                  <a:cubicBezTo>
                    <a:pt x="37" y="0"/>
                    <a:pt x="12" y="9"/>
                    <a:pt x="6" y="14"/>
                  </a:cubicBezTo>
                  <a:cubicBezTo>
                    <a:pt x="0" y="19"/>
                    <a:pt x="3" y="29"/>
                    <a:pt x="6" y="35"/>
                  </a:cubicBezTo>
                  <a:cubicBezTo>
                    <a:pt x="9" y="41"/>
                    <a:pt x="22" y="54"/>
                    <a:pt x="27" y="53"/>
                  </a:cubicBezTo>
                  <a:cubicBezTo>
                    <a:pt x="32" y="52"/>
                    <a:pt x="33" y="34"/>
                    <a:pt x="36" y="26"/>
                  </a:cubicBezTo>
                  <a:cubicBezTo>
                    <a:pt x="39" y="18"/>
                    <a:pt x="47" y="4"/>
                    <a:pt x="42" y="2"/>
                  </a:cubicBezTo>
                  <a:close/>
                </a:path>
              </a:pathLst>
            </a:custGeom>
            <a:solidFill>
              <a:schemeClr val="accent1"/>
            </a:solidFill>
            <a:ln w="12700">
              <a:solidFill>
                <a:srgbClr val="BCA44E"/>
              </a:solidFill>
              <a:round/>
              <a:headEnd/>
              <a:tailEnd/>
            </a:ln>
          </p:spPr>
          <p:txBody>
            <a:bodyPr anchor="ctr"/>
            <a:lstStyle/>
            <a:p>
              <a:endParaRPr lang="fr-FR"/>
            </a:p>
          </p:txBody>
        </p:sp>
        <p:sp>
          <p:nvSpPr>
            <p:cNvPr id="31017" name="Freeform 299"/>
            <p:cNvSpPr>
              <a:spLocks/>
            </p:cNvSpPr>
            <p:nvPr/>
          </p:nvSpPr>
          <p:spPr bwMode="auto">
            <a:xfrm>
              <a:off x="4859338" y="5142202"/>
              <a:ext cx="144462" cy="79375"/>
            </a:xfrm>
            <a:custGeom>
              <a:avLst/>
              <a:gdLst>
                <a:gd name="T0" fmla="*/ 2147483647 w 100"/>
                <a:gd name="T1" fmla="*/ 2147483647 h 48"/>
                <a:gd name="T2" fmla="*/ 2147483647 w 100"/>
                <a:gd name="T3" fmla="*/ 0 h 48"/>
                <a:gd name="T4" fmla="*/ 2147483647 w 100"/>
                <a:gd name="T5" fmla="*/ 2147483647 h 48"/>
                <a:gd name="T6" fmla="*/ 2147483647 w 100"/>
                <a:gd name="T7" fmla="*/ 2147483647 h 48"/>
                <a:gd name="T8" fmla="*/ 2147483647 w 100"/>
                <a:gd name="T9" fmla="*/ 2147483647 h 48"/>
                <a:gd name="T10" fmla="*/ 2147483647 w 100"/>
                <a:gd name="T11" fmla="*/ 2147483647 h 48"/>
                <a:gd name="T12" fmla="*/ 2147483647 w 100"/>
                <a:gd name="T13" fmla="*/ 2147483647 h 48"/>
                <a:gd name="T14" fmla="*/ 2147483647 w 10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48"/>
                <a:gd name="T26" fmla="*/ 100 w 10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48">
                  <a:moveTo>
                    <a:pt x="96" y="12"/>
                  </a:moveTo>
                  <a:cubicBezTo>
                    <a:pt x="92" y="5"/>
                    <a:pt x="64" y="0"/>
                    <a:pt x="54" y="0"/>
                  </a:cubicBezTo>
                  <a:cubicBezTo>
                    <a:pt x="44" y="0"/>
                    <a:pt x="40" y="8"/>
                    <a:pt x="33" y="9"/>
                  </a:cubicBezTo>
                  <a:cubicBezTo>
                    <a:pt x="26" y="10"/>
                    <a:pt x="13" y="6"/>
                    <a:pt x="9" y="9"/>
                  </a:cubicBezTo>
                  <a:cubicBezTo>
                    <a:pt x="5" y="12"/>
                    <a:pt x="0" y="22"/>
                    <a:pt x="6" y="27"/>
                  </a:cubicBezTo>
                  <a:cubicBezTo>
                    <a:pt x="12" y="32"/>
                    <a:pt x="33" y="36"/>
                    <a:pt x="45" y="39"/>
                  </a:cubicBezTo>
                  <a:cubicBezTo>
                    <a:pt x="57" y="42"/>
                    <a:pt x="73" y="48"/>
                    <a:pt x="81" y="45"/>
                  </a:cubicBezTo>
                  <a:cubicBezTo>
                    <a:pt x="89" y="42"/>
                    <a:pt x="100" y="19"/>
                    <a:pt x="96" y="12"/>
                  </a:cubicBezTo>
                  <a:close/>
                </a:path>
              </a:pathLst>
            </a:custGeom>
            <a:solidFill>
              <a:schemeClr val="accent1"/>
            </a:solidFill>
            <a:ln w="12700">
              <a:solidFill>
                <a:srgbClr val="BCA44E"/>
              </a:solidFill>
              <a:round/>
              <a:headEnd/>
              <a:tailEnd/>
            </a:ln>
          </p:spPr>
          <p:txBody>
            <a:bodyPr anchor="ctr"/>
            <a:lstStyle/>
            <a:p>
              <a:endParaRPr lang="fr-FR"/>
            </a:p>
          </p:txBody>
        </p:sp>
        <p:grpSp>
          <p:nvGrpSpPr>
            <p:cNvPr id="31018" name="Group 300"/>
            <p:cNvGrpSpPr>
              <a:grpSpLocks/>
            </p:cNvGrpSpPr>
            <p:nvPr/>
          </p:nvGrpSpPr>
          <p:grpSpPr bwMode="auto">
            <a:xfrm>
              <a:off x="7154863" y="5337477"/>
              <a:ext cx="423862" cy="315900"/>
              <a:chOff x="5029" y="2761"/>
              <a:chExt cx="267" cy="396"/>
            </a:xfrm>
          </p:grpSpPr>
          <p:sp>
            <p:nvSpPr>
              <p:cNvPr id="31056" name="Rectangle 301" descr="Marbre vert"/>
              <p:cNvSpPr>
                <a:spLocks noChangeArrowheads="1"/>
              </p:cNvSpPr>
              <p:nvPr/>
            </p:nvSpPr>
            <p:spPr bwMode="auto">
              <a:xfrm>
                <a:off x="5029" y="2761"/>
                <a:ext cx="267" cy="396"/>
              </a:xfrm>
              <a:prstGeom prst="rect">
                <a:avLst/>
              </a:prstGeom>
              <a:blipFill dpi="0" rotWithShape="1">
                <a:blip r:embed="rId3"/>
                <a:srcRect/>
                <a:tile tx="0" ty="0" sx="100000" sy="100000" flip="none" algn="tl"/>
              </a:blipFill>
              <a:ln w="12700" algn="ctr">
                <a:solidFill>
                  <a:schemeClr val="tx2"/>
                </a:solidFill>
                <a:miter lim="800000"/>
                <a:headEnd/>
                <a:tailEnd/>
              </a:ln>
            </p:spPr>
            <p:txBody>
              <a:bodyPr wrap="none" anchor="ctr"/>
              <a:lstStyle/>
              <a:p>
                <a:endParaRPr lang="fr-FR"/>
              </a:p>
            </p:txBody>
          </p:sp>
          <p:sp>
            <p:nvSpPr>
              <p:cNvPr id="31057" name="Rectangle 302"/>
              <p:cNvSpPr>
                <a:spLocks noChangeArrowheads="1"/>
              </p:cNvSpPr>
              <p:nvPr/>
            </p:nvSpPr>
            <p:spPr bwMode="auto">
              <a:xfrm>
                <a:off x="5071" y="2837"/>
                <a:ext cx="200" cy="274"/>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1,381</a:t>
                </a:r>
                <a:endParaRPr lang="fr-FR" sz="1000"/>
              </a:p>
            </p:txBody>
          </p:sp>
        </p:grpSp>
        <p:grpSp>
          <p:nvGrpSpPr>
            <p:cNvPr id="31019" name="Group 303"/>
            <p:cNvGrpSpPr>
              <a:grpSpLocks/>
            </p:cNvGrpSpPr>
            <p:nvPr/>
          </p:nvGrpSpPr>
          <p:grpSpPr bwMode="auto">
            <a:xfrm>
              <a:off x="3840163" y="2677590"/>
              <a:ext cx="406400" cy="384987"/>
              <a:chOff x="2383" y="1435"/>
              <a:chExt cx="256" cy="89"/>
            </a:xfrm>
          </p:grpSpPr>
          <p:sp>
            <p:nvSpPr>
              <p:cNvPr id="31054" name="Rectangle 304" descr="Marbre vert"/>
              <p:cNvSpPr>
                <a:spLocks noChangeArrowheads="1"/>
              </p:cNvSpPr>
              <p:nvPr/>
            </p:nvSpPr>
            <p:spPr bwMode="auto">
              <a:xfrm>
                <a:off x="2383" y="1435"/>
                <a:ext cx="256" cy="89"/>
              </a:xfrm>
              <a:prstGeom prst="rect">
                <a:avLst/>
              </a:prstGeom>
              <a:blipFill dpi="0" rotWithShape="1">
                <a:blip r:embed="rId3"/>
                <a:srcRect/>
                <a:tile tx="0" ty="0" sx="100000" sy="100000" flip="none" algn="tl"/>
              </a:blipFill>
              <a:ln w="9525">
                <a:solidFill>
                  <a:schemeClr val="tx2"/>
                </a:solidFill>
                <a:miter lim="800000"/>
                <a:headEnd/>
                <a:tailEnd/>
              </a:ln>
            </p:spPr>
            <p:txBody>
              <a:bodyPr/>
              <a:lstStyle/>
              <a:p>
                <a:endParaRPr lang="fr-FR"/>
              </a:p>
            </p:txBody>
          </p:sp>
          <p:sp>
            <p:nvSpPr>
              <p:cNvPr id="31055" name="Rectangle 305"/>
              <p:cNvSpPr>
                <a:spLocks noChangeArrowheads="1"/>
              </p:cNvSpPr>
              <p:nvPr/>
            </p:nvSpPr>
            <p:spPr bwMode="auto">
              <a:xfrm>
                <a:off x="2414" y="1458"/>
                <a:ext cx="200" cy="43"/>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2,587</a:t>
                </a:r>
                <a:endParaRPr lang="fr-FR" sz="1000"/>
              </a:p>
            </p:txBody>
          </p:sp>
        </p:grpSp>
        <p:grpSp>
          <p:nvGrpSpPr>
            <p:cNvPr id="31020" name="Group 306"/>
            <p:cNvGrpSpPr>
              <a:grpSpLocks/>
            </p:cNvGrpSpPr>
            <p:nvPr/>
          </p:nvGrpSpPr>
          <p:grpSpPr bwMode="auto">
            <a:xfrm>
              <a:off x="6018213" y="2552990"/>
              <a:ext cx="406400" cy="152400"/>
              <a:chOff x="4169" y="1281"/>
              <a:chExt cx="256" cy="96"/>
            </a:xfrm>
          </p:grpSpPr>
          <p:sp>
            <p:nvSpPr>
              <p:cNvPr id="31052" name="Rectangle 307" descr="Marbre vert"/>
              <p:cNvSpPr>
                <a:spLocks noChangeArrowheads="1"/>
              </p:cNvSpPr>
              <p:nvPr/>
            </p:nvSpPr>
            <p:spPr bwMode="auto">
              <a:xfrm>
                <a:off x="4169" y="1285"/>
                <a:ext cx="256" cy="89"/>
              </a:xfrm>
              <a:prstGeom prst="rect">
                <a:avLst/>
              </a:prstGeom>
              <a:blipFill dpi="0" rotWithShape="1">
                <a:blip r:embed="rId3"/>
                <a:srcRect/>
                <a:tile tx="0" ty="0" sx="100000" sy="100000" flip="none" algn="tl"/>
              </a:blipFill>
              <a:ln w="9525">
                <a:solidFill>
                  <a:schemeClr val="tx2"/>
                </a:solidFill>
                <a:miter lim="800000"/>
                <a:headEnd/>
                <a:tailEnd/>
              </a:ln>
            </p:spPr>
            <p:txBody>
              <a:bodyPr/>
              <a:lstStyle/>
              <a:p>
                <a:endParaRPr lang="fr-FR"/>
              </a:p>
            </p:txBody>
          </p:sp>
          <p:sp>
            <p:nvSpPr>
              <p:cNvPr id="31053" name="Rectangle 308"/>
              <p:cNvSpPr>
                <a:spLocks noChangeArrowheads="1"/>
              </p:cNvSpPr>
              <p:nvPr/>
            </p:nvSpPr>
            <p:spPr bwMode="auto">
              <a:xfrm>
                <a:off x="4240" y="1281"/>
                <a:ext cx="132" cy="96"/>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630</a:t>
                </a:r>
                <a:endParaRPr lang="fr-FR" sz="1000"/>
              </a:p>
            </p:txBody>
          </p:sp>
        </p:grpSp>
        <p:sp>
          <p:nvSpPr>
            <p:cNvPr id="31021" name="Rectangle 311" descr="Marbre vert"/>
            <p:cNvSpPr>
              <a:spLocks noChangeArrowheads="1"/>
            </p:cNvSpPr>
            <p:nvPr/>
          </p:nvSpPr>
          <p:spPr bwMode="auto">
            <a:xfrm>
              <a:off x="4416425" y="4090367"/>
              <a:ext cx="406400" cy="629560"/>
            </a:xfrm>
            <a:prstGeom prst="rect">
              <a:avLst/>
            </a:prstGeom>
            <a:blipFill dpi="0" rotWithShape="1">
              <a:blip r:embed="rId3"/>
              <a:srcRect/>
              <a:tile tx="0" ty="0" sx="100000" sy="100000" flip="none" algn="tl"/>
            </a:blipFill>
            <a:ln w="9525">
              <a:solidFill>
                <a:schemeClr val="tx2"/>
              </a:solidFill>
              <a:miter lim="800000"/>
              <a:headEnd/>
              <a:tailEnd/>
            </a:ln>
          </p:spPr>
          <p:txBody>
            <a:bodyPr/>
            <a:lstStyle/>
            <a:p>
              <a:endParaRPr lang="fr-FR"/>
            </a:p>
          </p:txBody>
        </p:sp>
        <p:grpSp>
          <p:nvGrpSpPr>
            <p:cNvPr id="31022" name="Group 312"/>
            <p:cNvGrpSpPr>
              <a:grpSpLocks/>
            </p:cNvGrpSpPr>
            <p:nvPr/>
          </p:nvGrpSpPr>
          <p:grpSpPr bwMode="auto">
            <a:xfrm>
              <a:off x="1455738" y="4632615"/>
              <a:ext cx="423862" cy="689292"/>
              <a:chOff x="917" y="2537"/>
              <a:chExt cx="267" cy="348"/>
            </a:xfrm>
          </p:grpSpPr>
          <p:sp>
            <p:nvSpPr>
              <p:cNvPr id="31050" name="Rectangle 313" descr="Marbre vert"/>
              <p:cNvSpPr>
                <a:spLocks noChangeArrowheads="1"/>
              </p:cNvSpPr>
              <p:nvPr/>
            </p:nvSpPr>
            <p:spPr bwMode="auto">
              <a:xfrm>
                <a:off x="917" y="2537"/>
                <a:ext cx="267" cy="348"/>
              </a:xfrm>
              <a:prstGeom prst="rect">
                <a:avLst/>
              </a:prstGeom>
              <a:blipFill dpi="0" rotWithShape="1">
                <a:blip r:embed="rId3"/>
                <a:srcRect/>
                <a:tile tx="0" ty="0" sx="100000" sy="100000" flip="none" algn="tl"/>
              </a:blipFill>
              <a:ln w="12700" algn="ctr">
                <a:solidFill>
                  <a:schemeClr val="tx2"/>
                </a:solidFill>
                <a:miter lim="800000"/>
                <a:headEnd/>
                <a:tailEnd/>
              </a:ln>
            </p:spPr>
            <p:txBody>
              <a:bodyPr wrap="none" anchor="ctr"/>
              <a:lstStyle/>
              <a:p>
                <a:endParaRPr lang="fr-FR"/>
              </a:p>
            </p:txBody>
          </p:sp>
          <p:sp>
            <p:nvSpPr>
              <p:cNvPr id="31051" name="Rectangle 314"/>
              <p:cNvSpPr>
                <a:spLocks noChangeArrowheads="1"/>
              </p:cNvSpPr>
              <p:nvPr/>
            </p:nvSpPr>
            <p:spPr bwMode="auto">
              <a:xfrm>
                <a:off x="953" y="2655"/>
                <a:ext cx="200" cy="78"/>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4,569</a:t>
                </a:r>
                <a:endParaRPr lang="fr-FR" sz="1000"/>
              </a:p>
            </p:txBody>
          </p:sp>
        </p:grpSp>
        <p:grpSp>
          <p:nvGrpSpPr>
            <p:cNvPr id="31023" name="Group 315"/>
            <p:cNvGrpSpPr>
              <a:grpSpLocks/>
            </p:cNvGrpSpPr>
            <p:nvPr/>
          </p:nvGrpSpPr>
          <p:grpSpPr bwMode="auto">
            <a:xfrm>
              <a:off x="609600" y="3083215"/>
              <a:ext cx="725488" cy="1112837"/>
              <a:chOff x="2220" y="2701"/>
              <a:chExt cx="457" cy="618"/>
            </a:xfrm>
          </p:grpSpPr>
          <p:sp>
            <p:nvSpPr>
              <p:cNvPr id="31048" name="Rectangle 316" descr="Marbre vert"/>
              <p:cNvSpPr>
                <a:spLocks noChangeArrowheads="1"/>
              </p:cNvSpPr>
              <p:nvPr/>
            </p:nvSpPr>
            <p:spPr bwMode="auto">
              <a:xfrm>
                <a:off x="2311" y="2701"/>
                <a:ext cx="279" cy="618"/>
              </a:xfrm>
              <a:prstGeom prst="rect">
                <a:avLst/>
              </a:prstGeom>
              <a:blipFill dpi="0" rotWithShape="1">
                <a:blip r:embed="rId3"/>
                <a:srcRect/>
                <a:tile tx="0" ty="0" sx="100000" sy="100000" flip="none" algn="tl"/>
              </a:blipFill>
              <a:ln w="12700" algn="ctr">
                <a:solidFill>
                  <a:schemeClr val="tx2"/>
                </a:solidFill>
                <a:miter lim="800000"/>
                <a:headEnd/>
                <a:tailEnd/>
              </a:ln>
            </p:spPr>
            <p:txBody>
              <a:bodyPr wrap="none" anchor="ctr"/>
              <a:lstStyle/>
              <a:p>
                <a:endParaRPr lang="fr-FR"/>
              </a:p>
            </p:txBody>
          </p:sp>
          <p:sp>
            <p:nvSpPr>
              <p:cNvPr id="31049" name="Rectangle 317"/>
              <p:cNvSpPr>
                <a:spLocks noChangeArrowheads="1"/>
              </p:cNvSpPr>
              <p:nvPr/>
            </p:nvSpPr>
            <p:spPr bwMode="auto">
              <a:xfrm>
                <a:off x="2220" y="2972"/>
                <a:ext cx="457" cy="96"/>
              </a:xfrm>
              <a:prstGeom prst="rect">
                <a:avLst/>
              </a:prstGeom>
              <a:noFill/>
              <a:ln w="9525">
                <a:noFill/>
                <a:miter lim="800000"/>
                <a:headEnd/>
                <a:tailEnd/>
              </a:ln>
            </p:spPr>
            <p:txBody>
              <a:bodyPr lIns="0" tIns="0" rIns="0" bIns="0">
                <a:spAutoFit/>
              </a:bodyPr>
              <a:lstStyle/>
              <a:p>
                <a:pPr algn="ctr"/>
                <a:r>
                  <a:rPr lang="fr-FR" sz="1000" b="1">
                    <a:solidFill>
                      <a:srgbClr val="FFFFFF"/>
                    </a:solidFill>
                    <a:latin typeface="Small Fonts"/>
                  </a:rPr>
                  <a:t>7,140</a:t>
                </a:r>
                <a:endParaRPr lang="fr-FR" sz="1000"/>
              </a:p>
            </p:txBody>
          </p:sp>
        </p:grpSp>
        <p:grpSp>
          <p:nvGrpSpPr>
            <p:cNvPr id="31024" name="Group 318"/>
            <p:cNvGrpSpPr>
              <a:grpSpLocks/>
            </p:cNvGrpSpPr>
            <p:nvPr/>
          </p:nvGrpSpPr>
          <p:grpSpPr bwMode="auto">
            <a:xfrm>
              <a:off x="7178675" y="3108615"/>
              <a:ext cx="725488" cy="815685"/>
              <a:chOff x="2500" y="2747"/>
              <a:chExt cx="457" cy="582"/>
            </a:xfrm>
          </p:grpSpPr>
          <p:sp>
            <p:nvSpPr>
              <p:cNvPr id="31046" name="Rectangle 319" descr="Marbre vert"/>
              <p:cNvSpPr>
                <a:spLocks noChangeArrowheads="1"/>
              </p:cNvSpPr>
              <p:nvPr/>
            </p:nvSpPr>
            <p:spPr bwMode="auto">
              <a:xfrm>
                <a:off x="2603" y="2747"/>
                <a:ext cx="279" cy="582"/>
              </a:xfrm>
              <a:prstGeom prst="rect">
                <a:avLst/>
              </a:prstGeom>
              <a:blipFill dpi="0" rotWithShape="1">
                <a:blip r:embed="rId3"/>
                <a:srcRect/>
                <a:tile tx="0" ty="0" sx="100000" sy="100000" flip="none" algn="tl"/>
              </a:blipFill>
              <a:ln w="12700" algn="ctr">
                <a:solidFill>
                  <a:schemeClr val="tx2"/>
                </a:solidFill>
                <a:miter lim="800000"/>
                <a:headEnd/>
                <a:tailEnd/>
              </a:ln>
            </p:spPr>
            <p:txBody>
              <a:bodyPr wrap="none" anchor="ctr"/>
              <a:lstStyle/>
              <a:p>
                <a:endParaRPr lang="fr-FR"/>
              </a:p>
            </p:txBody>
          </p:sp>
          <p:sp>
            <p:nvSpPr>
              <p:cNvPr id="31047" name="Rectangle 320"/>
              <p:cNvSpPr>
                <a:spLocks noChangeArrowheads="1"/>
              </p:cNvSpPr>
              <p:nvPr/>
            </p:nvSpPr>
            <p:spPr bwMode="auto">
              <a:xfrm>
                <a:off x="2500" y="2994"/>
                <a:ext cx="457" cy="110"/>
              </a:xfrm>
              <a:prstGeom prst="rect">
                <a:avLst/>
              </a:prstGeom>
              <a:noFill/>
              <a:ln w="9525">
                <a:noFill/>
                <a:miter lim="800000"/>
                <a:headEnd/>
                <a:tailEnd/>
              </a:ln>
            </p:spPr>
            <p:txBody>
              <a:bodyPr lIns="0" tIns="0" rIns="0" bIns="0">
                <a:spAutoFit/>
              </a:bodyPr>
              <a:lstStyle/>
              <a:p>
                <a:pPr algn="ctr"/>
                <a:r>
                  <a:rPr lang="fr-FR" sz="1000" b="1">
                    <a:solidFill>
                      <a:srgbClr val="FFFFFF"/>
                    </a:solidFill>
                    <a:latin typeface="Small Fonts"/>
                  </a:rPr>
                  <a:t>5,661</a:t>
                </a:r>
                <a:endParaRPr lang="fr-FR" sz="1000"/>
              </a:p>
            </p:txBody>
          </p:sp>
        </p:grpSp>
        <p:sp>
          <p:nvSpPr>
            <p:cNvPr id="31025" name="Freeform 326"/>
            <p:cNvSpPr>
              <a:spLocks/>
            </p:cNvSpPr>
            <p:nvPr/>
          </p:nvSpPr>
          <p:spPr bwMode="auto">
            <a:xfrm>
              <a:off x="2295525" y="3953165"/>
              <a:ext cx="85725" cy="47625"/>
            </a:xfrm>
            <a:custGeom>
              <a:avLst/>
              <a:gdLst>
                <a:gd name="T0" fmla="*/ 2147483647 w 54"/>
                <a:gd name="T1" fmla="*/ 0 h 30"/>
                <a:gd name="T2" fmla="*/ 2147483647 w 54"/>
                <a:gd name="T3" fmla="*/ 2147483647 h 30"/>
                <a:gd name="T4" fmla="*/ 2147483647 w 54"/>
                <a:gd name="T5" fmla="*/ 2147483647 h 30"/>
                <a:gd name="T6" fmla="*/ 0 w 54"/>
                <a:gd name="T7" fmla="*/ 2147483647 h 30"/>
                <a:gd name="T8" fmla="*/ 2147483647 w 54"/>
                <a:gd name="T9" fmla="*/ 0 h 30"/>
                <a:gd name="T10" fmla="*/ 0 60000 65536"/>
                <a:gd name="T11" fmla="*/ 0 60000 65536"/>
                <a:gd name="T12" fmla="*/ 0 60000 65536"/>
                <a:gd name="T13" fmla="*/ 0 60000 65536"/>
                <a:gd name="T14" fmla="*/ 0 60000 65536"/>
                <a:gd name="T15" fmla="*/ 0 w 54"/>
                <a:gd name="T16" fmla="*/ 0 h 30"/>
                <a:gd name="T17" fmla="*/ 54 w 54"/>
                <a:gd name="T18" fmla="*/ 30 h 30"/>
              </a:gdLst>
              <a:ahLst/>
              <a:cxnLst>
                <a:cxn ang="T10">
                  <a:pos x="T0" y="T1"/>
                </a:cxn>
                <a:cxn ang="T11">
                  <a:pos x="T2" y="T3"/>
                </a:cxn>
                <a:cxn ang="T12">
                  <a:pos x="T4" y="T5"/>
                </a:cxn>
                <a:cxn ang="T13">
                  <a:pos x="T6" y="T7"/>
                </a:cxn>
                <a:cxn ang="T14">
                  <a:pos x="T8" y="T9"/>
                </a:cxn>
              </a:cxnLst>
              <a:rect l="T15" t="T16" r="T17" b="T18"/>
              <a:pathLst>
                <a:path w="54" h="30">
                  <a:moveTo>
                    <a:pt x="18" y="0"/>
                  </a:moveTo>
                  <a:lnTo>
                    <a:pt x="54" y="15"/>
                  </a:lnTo>
                  <a:lnTo>
                    <a:pt x="42" y="30"/>
                  </a:lnTo>
                  <a:lnTo>
                    <a:pt x="0" y="27"/>
                  </a:lnTo>
                  <a:lnTo>
                    <a:pt x="18" y="0"/>
                  </a:lnTo>
                  <a:close/>
                </a:path>
              </a:pathLst>
            </a:custGeom>
            <a:solidFill>
              <a:srgbClr val="94AC9E"/>
            </a:solidFill>
            <a:ln w="12700">
              <a:solidFill>
                <a:schemeClr val="bg1"/>
              </a:solidFill>
              <a:round/>
              <a:headEnd/>
              <a:tailEnd/>
            </a:ln>
          </p:spPr>
          <p:txBody>
            <a:bodyPr anchor="ctr"/>
            <a:lstStyle/>
            <a:p>
              <a:endParaRPr lang="fr-FR"/>
            </a:p>
          </p:txBody>
        </p:sp>
        <p:grpSp>
          <p:nvGrpSpPr>
            <p:cNvPr id="31026" name="Group 327"/>
            <p:cNvGrpSpPr>
              <a:grpSpLocks/>
            </p:cNvGrpSpPr>
            <p:nvPr/>
          </p:nvGrpSpPr>
          <p:grpSpPr bwMode="auto">
            <a:xfrm>
              <a:off x="7138066" y="922627"/>
              <a:ext cx="1872584" cy="657225"/>
              <a:chOff x="69" y="2998"/>
              <a:chExt cx="1372" cy="414"/>
            </a:xfrm>
          </p:grpSpPr>
          <p:sp>
            <p:nvSpPr>
              <p:cNvPr id="31040" name="Rectangle 242"/>
              <p:cNvSpPr>
                <a:spLocks noChangeArrowheads="1"/>
              </p:cNvSpPr>
              <p:nvPr/>
            </p:nvSpPr>
            <p:spPr bwMode="auto">
              <a:xfrm>
                <a:off x="69" y="3017"/>
                <a:ext cx="310" cy="80"/>
              </a:xfrm>
              <a:prstGeom prst="rect">
                <a:avLst/>
              </a:prstGeom>
              <a:solidFill>
                <a:srgbClr val="CCFFCC"/>
              </a:solidFill>
              <a:ln w="25400" algn="ctr">
                <a:solidFill>
                  <a:srgbClr val="C0C0C0"/>
                </a:solidFill>
                <a:miter lim="800000"/>
                <a:headEnd/>
                <a:tailEnd/>
              </a:ln>
            </p:spPr>
            <p:txBody>
              <a:bodyPr anchor="ctr"/>
              <a:lstStyle/>
              <a:p>
                <a:pPr algn="ctr"/>
                <a:endParaRPr lang="fr-FR" sz="1200">
                  <a:solidFill>
                    <a:srgbClr val="FFFFFF"/>
                  </a:solidFill>
                </a:endParaRPr>
              </a:p>
            </p:txBody>
          </p:sp>
          <p:sp>
            <p:nvSpPr>
              <p:cNvPr id="31041" name="ZoneTexte 243"/>
              <p:cNvSpPr txBox="1">
                <a:spLocks noChangeArrowheads="1"/>
              </p:cNvSpPr>
              <p:nvPr/>
            </p:nvSpPr>
            <p:spPr bwMode="auto">
              <a:xfrm>
                <a:off x="363" y="2998"/>
                <a:ext cx="698" cy="135"/>
              </a:xfrm>
              <a:prstGeom prst="rect">
                <a:avLst/>
              </a:prstGeom>
              <a:noFill/>
              <a:ln w="9525">
                <a:noFill/>
                <a:miter lim="800000"/>
                <a:headEnd/>
                <a:tailEnd/>
              </a:ln>
            </p:spPr>
            <p:txBody>
              <a:bodyPr>
                <a:spAutoFit/>
              </a:bodyPr>
              <a:lstStyle/>
              <a:p>
                <a:r>
                  <a:rPr lang="fr-FR" sz="800" b="1" i="1"/>
                  <a:t>Producing</a:t>
                </a:r>
              </a:p>
            </p:txBody>
          </p:sp>
          <p:sp>
            <p:nvSpPr>
              <p:cNvPr id="31042" name="Rectangle 244"/>
              <p:cNvSpPr>
                <a:spLocks noChangeArrowheads="1"/>
              </p:cNvSpPr>
              <p:nvPr/>
            </p:nvSpPr>
            <p:spPr bwMode="auto">
              <a:xfrm>
                <a:off x="69" y="3157"/>
                <a:ext cx="310" cy="81"/>
              </a:xfrm>
              <a:prstGeom prst="rect">
                <a:avLst/>
              </a:prstGeom>
              <a:solidFill>
                <a:srgbClr val="FFC000"/>
              </a:solidFill>
              <a:ln w="25400" algn="ctr">
                <a:solidFill>
                  <a:srgbClr val="C0C0C0"/>
                </a:solidFill>
                <a:miter lim="800000"/>
                <a:headEnd/>
                <a:tailEnd/>
              </a:ln>
            </p:spPr>
            <p:txBody>
              <a:bodyPr anchor="ctr"/>
              <a:lstStyle/>
              <a:p>
                <a:pPr algn="ctr"/>
                <a:endParaRPr lang="fr-FR" sz="1200">
                  <a:solidFill>
                    <a:srgbClr val="FFFFFF"/>
                  </a:solidFill>
                </a:endParaRPr>
              </a:p>
            </p:txBody>
          </p:sp>
          <p:sp>
            <p:nvSpPr>
              <p:cNvPr id="31043" name="ZoneTexte 245"/>
              <p:cNvSpPr txBox="1">
                <a:spLocks noChangeArrowheads="1"/>
              </p:cNvSpPr>
              <p:nvPr/>
            </p:nvSpPr>
            <p:spPr bwMode="auto">
              <a:xfrm>
                <a:off x="363" y="3141"/>
                <a:ext cx="848" cy="136"/>
              </a:xfrm>
              <a:prstGeom prst="rect">
                <a:avLst/>
              </a:prstGeom>
              <a:noFill/>
              <a:ln w="9525">
                <a:noFill/>
                <a:miter lim="800000"/>
                <a:headEnd/>
                <a:tailEnd/>
              </a:ln>
            </p:spPr>
            <p:txBody>
              <a:bodyPr>
                <a:spAutoFit/>
              </a:bodyPr>
              <a:lstStyle/>
              <a:p>
                <a:r>
                  <a:rPr lang="fr-FR" sz="800" b="1" i="1"/>
                  <a:t>Wells in 2010-2011</a:t>
                </a:r>
              </a:p>
            </p:txBody>
          </p:sp>
          <p:sp>
            <p:nvSpPr>
              <p:cNvPr id="31044" name="Rectangle 246"/>
              <p:cNvSpPr>
                <a:spLocks noChangeArrowheads="1"/>
              </p:cNvSpPr>
              <p:nvPr/>
            </p:nvSpPr>
            <p:spPr bwMode="auto">
              <a:xfrm>
                <a:off x="69" y="3291"/>
                <a:ext cx="310" cy="81"/>
              </a:xfrm>
              <a:prstGeom prst="rect">
                <a:avLst/>
              </a:prstGeom>
              <a:solidFill>
                <a:srgbClr val="FFFF99"/>
              </a:solidFill>
              <a:ln w="25400" algn="ctr">
                <a:solidFill>
                  <a:srgbClr val="C0C0C0"/>
                </a:solidFill>
                <a:miter lim="800000"/>
                <a:headEnd/>
                <a:tailEnd/>
              </a:ln>
            </p:spPr>
            <p:txBody>
              <a:bodyPr anchor="ctr"/>
              <a:lstStyle/>
              <a:p>
                <a:pPr algn="ctr"/>
                <a:endParaRPr lang="fr-FR" sz="1200">
                  <a:solidFill>
                    <a:srgbClr val="FFFFFF"/>
                  </a:solidFill>
                </a:endParaRPr>
              </a:p>
            </p:txBody>
          </p:sp>
          <p:sp>
            <p:nvSpPr>
              <p:cNvPr id="31045" name="ZoneTexte 247"/>
              <p:cNvSpPr txBox="1">
                <a:spLocks noChangeArrowheads="1"/>
              </p:cNvSpPr>
              <p:nvPr/>
            </p:nvSpPr>
            <p:spPr bwMode="auto">
              <a:xfrm>
                <a:off x="363" y="3277"/>
                <a:ext cx="1078" cy="135"/>
              </a:xfrm>
              <a:prstGeom prst="rect">
                <a:avLst/>
              </a:prstGeom>
              <a:noFill/>
              <a:ln w="9525">
                <a:noFill/>
                <a:miter lim="800000"/>
                <a:headEnd/>
                <a:tailEnd/>
              </a:ln>
            </p:spPr>
            <p:txBody>
              <a:bodyPr>
                <a:spAutoFit/>
              </a:bodyPr>
              <a:lstStyle/>
              <a:p>
                <a:r>
                  <a:rPr lang="fr-FR" sz="800" b="1" i="1"/>
                  <a:t>Evaluation of potential</a:t>
                </a:r>
              </a:p>
            </p:txBody>
          </p:sp>
        </p:grpSp>
        <p:sp>
          <p:nvSpPr>
            <p:cNvPr id="328" name="Text Box 335"/>
            <p:cNvSpPr txBox="1">
              <a:spLocks noChangeArrowheads="1"/>
            </p:cNvSpPr>
            <p:nvPr/>
          </p:nvSpPr>
          <p:spPr bwMode="auto">
            <a:xfrm>
              <a:off x="1396572" y="945636"/>
              <a:ext cx="5576207" cy="555492"/>
            </a:xfrm>
            <a:prstGeom prst="rect">
              <a:avLst/>
            </a:prstGeom>
            <a:gradFill rotWithShape="1">
              <a:gsLst>
                <a:gs pos="0">
                  <a:srgbClr val="99FF99"/>
                </a:gs>
                <a:gs pos="50000">
                  <a:srgbClr val="336600"/>
                </a:gs>
                <a:gs pos="100000">
                  <a:srgbClr val="99FF99"/>
                </a:gs>
              </a:gsLst>
              <a:lin ang="2700000" scaled="1"/>
            </a:gradFill>
            <a:ln w="25400" algn="ctr">
              <a:solidFill>
                <a:srgbClr val="C0C0C0"/>
              </a:solidFill>
              <a:miter lim="800000"/>
              <a:headEnd/>
              <a:tailEnd/>
            </a:ln>
            <a:effectLst/>
          </p:spPr>
          <p:txBody>
            <a:bodyPr>
              <a:spAutoFit/>
            </a:bodyPr>
            <a:lstStyle/>
            <a:p>
              <a:pPr algn="ctr" fontAlgn="auto">
                <a:spcBef>
                  <a:spcPts val="0"/>
                </a:spcBef>
                <a:spcAft>
                  <a:spcPts val="0"/>
                </a:spcAft>
                <a:defRPr/>
              </a:pPr>
              <a:r>
                <a:rPr lang="fr-FR" b="1" dirty="0">
                  <a:solidFill>
                    <a:schemeClr val="bg1"/>
                  </a:solidFill>
                  <a:effectLst>
                    <a:outerShdw blurRad="38100" dist="38100" dir="2700000" algn="tl">
                      <a:srgbClr val="000000"/>
                    </a:outerShdw>
                  </a:effectLst>
                  <a:latin typeface="+mn-lt"/>
                  <a:cs typeface="+mn-cs"/>
                </a:rPr>
                <a:t>SHALE GAS </a:t>
              </a:r>
              <a:r>
                <a:rPr lang="fr-FR" b="1" dirty="0">
                  <a:solidFill>
                    <a:srgbClr val="FFC000"/>
                  </a:solidFill>
                  <a:effectLst>
                    <a:outerShdw blurRad="38100" dist="38100" dir="2700000" algn="tl">
                      <a:srgbClr val="000000"/>
                    </a:outerShdw>
                  </a:effectLst>
                  <a:latin typeface="+mn-lt"/>
                  <a:cs typeface="+mn-cs"/>
                </a:rPr>
                <a:t>IN PLACE  </a:t>
              </a:r>
              <a:r>
                <a:rPr lang="fr-FR" b="1" dirty="0">
                  <a:solidFill>
                    <a:schemeClr val="bg1"/>
                  </a:solidFill>
                  <a:effectLst>
                    <a:outerShdw blurRad="38100" dist="38100" dir="2700000" algn="tl">
                      <a:srgbClr val="000000"/>
                    </a:outerShdw>
                  </a:effectLst>
                  <a:latin typeface="+mn-lt"/>
                  <a:cs typeface="+mn-cs"/>
                </a:rPr>
                <a:t>~ 27,500 </a:t>
              </a:r>
              <a:r>
                <a:rPr lang="fr-FR" b="1" dirty="0" err="1">
                  <a:solidFill>
                    <a:schemeClr val="bg1"/>
                  </a:solidFill>
                  <a:effectLst>
                    <a:outerShdw blurRad="38100" dist="38100" dir="2700000" algn="tl">
                      <a:srgbClr val="000000"/>
                    </a:outerShdw>
                  </a:effectLst>
                  <a:latin typeface="+mn-lt"/>
                  <a:cs typeface="+mn-cs"/>
                </a:rPr>
                <a:t>Tcf</a:t>
              </a:r>
              <a:r>
                <a:rPr lang="fr-FR" sz="1600" b="1" dirty="0">
                  <a:solidFill>
                    <a:schemeClr val="bg1"/>
                  </a:solidFill>
                  <a:effectLst>
                    <a:outerShdw blurRad="38100" dist="38100" dir="2700000" algn="tl">
                      <a:srgbClr val="000000"/>
                    </a:outerShdw>
                  </a:effectLst>
                  <a:latin typeface="+mn-lt"/>
                  <a:cs typeface="+mn-cs"/>
                </a:rPr>
                <a:t> </a:t>
              </a:r>
            </a:p>
            <a:p>
              <a:pPr algn="ctr" fontAlgn="auto">
                <a:spcBef>
                  <a:spcPts val="0"/>
                </a:spcBef>
                <a:spcAft>
                  <a:spcPts val="0"/>
                </a:spcAft>
                <a:defRPr/>
              </a:pPr>
              <a:r>
                <a:rPr lang="fr-FR" sz="1200" b="1" i="1" dirty="0">
                  <a:solidFill>
                    <a:schemeClr val="bg1"/>
                  </a:solidFill>
                  <a:effectLst>
                    <a:outerShdw blurRad="38100" dist="38100" dir="2700000" algn="tl">
                      <a:srgbClr val="000000"/>
                    </a:outerShdw>
                  </a:effectLst>
                  <a:latin typeface="Arial Narrow" pitchFamily="34" charset="0"/>
                  <a:cs typeface="+mn-cs"/>
                </a:rPr>
                <a:t>(EIA  US  </a:t>
              </a:r>
              <a:r>
                <a:rPr lang="fr-FR" sz="1200" b="1" i="1" dirty="0" err="1">
                  <a:solidFill>
                    <a:schemeClr val="bg1"/>
                  </a:solidFill>
                  <a:effectLst>
                    <a:outerShdw blurRad="38100" dist="38100" dir="2700000" algn="tl">
                      <a:srgbClr val="000000"/>
                    </a:outerShdw>
                  </a:effectLst>
                  <a:latin typeface="Arial Narrow" pitchFamily="34" charset="0"/>
                  <a:cs typeface="+mn-cs"/>
                </a:rPr>
                <a:t>Energy</a:t>
              </a:r>
              <a:r>
                <a:rPr lang="fr-FR" sz="1200" b="1" i="1" dirty="0">
                  <a:solidFill>
                    <a:schemeClr val="bg1"/>
                  </a:solidFill>
                  <a:effectLst>
                    <a:outerShdw blurRad="38100" dist="38100" dir="2700000" algn="tl">
                      <a:srgbClr val="000000"/>
                    </a:outerShdw>
                  </a:effectLst>
                  <a:latin typeface="Arial Narrow" pitchFamily="34" charset="0"/>
                  <a:cs typeface="+mn-cs"/>
                </a:rPr>
                <a:t> Information Administration – April 2011 report)</a:t>
              </a:r>
            </a:p>
          </p:txBody>
        </p:sp>
        <p:sp>
          <p:nvSpPr>
            <p:cNvPr id="31028" name="ZoneTexte 328"/>
            <p:cNvSpPr txBox="1">
              <a:spLocks noChangeArrowheads="1"/>
            </p:cNvSpPr>
            <p:nvPr/>
          </p:nvSpPr>
          <p:spPr bwMode="auto">
            <a:xfrm>
              <a:off x="3349376" y="5660266"/>
              <a:ext cx="3314700" cy="338554"/>
            </a:xfrm>
            <a:prstGeom prst="rect">
              <a:avLst/>
            </a:prstGeom>
            <a:noFill/>
            <a:ln w="9525">
              <a:solidFill>
                <a:srgbClr val="0070C0"/>
              </a:solidFill>
              <a:miter lim="800000"/>
              <a:headEnd/>
              <a:tailEnd/>
            </a:ln>
          </p:spPr>
          <p:txBody>
            <a:bodyPr>
              <a:spAutoFit/>
            </a:bodyPr>
            <a:lstStyle/>
            <a:p>
              <a:r>
                <a:rPr lang="fr-FR" sz="1600"/>
                <a:t>Large and uncertain numbers</a:t>
              </a:r>
            </a:p>
          </p:txBody>
        </p:sp>
        <p:sp>
          <p:nvSpPr>
            <p:cNvPr id="31029" name="Rectangle 310"/>
            <p:cNvSpPr>
              <a:spLocks noChangeArrowheads="1"/>
            </p:cNvSpPr>
            <p:nvPr/>
          </p:nvSpPr>
          <p:spPr bwMode="auto">
            <a:xfrm>
              <a:off x="4473656" y="4295994"/>
              <a:ext cx="317395" cy="153888"/>
            </a:xfrm>
            <a:prstGeom prst="rect">
              <a:avLst/>
            </a:prstGeom>
            <a:noFill/>
            <a:ln w="9525">
              <a:noFill/>
              <a:miter lim="800000"/>
              <a:headEnd/>
              <a:tailEnd/>
            </a:ln>
          </p:spPr>
          <p:txBody>
            <a:bodyPr wrap="none" lIns="0" tIns="0" rIns="0" bIns="0">
              <a:spAutoFit/>
            </a:bodyPr>
            <a:lstStyle/>
            <a:p>
              <a:pPr algn="ctr"/>
              <a:r>
                <a:rPr lang="fr-FR" sz="1000" b="1">
                  <a:solidFill>
                    <a:schemeClr val="bg1"/>
                  </a:solidFill>
                  <a:latin typeface="Small Fonts"/>
                </a:rPr>
                <a:t>3,962</a:t>
              </a:r>
              <a:endParaRPr lang="fr-FR" sz="1000">
                <a:solidFill>
                  <a:schemeClr val="bg1"/>
                </a:solidFill>
              </a:endParaRPr>
            </a:p>
          </p:txBody>
        </p:sp>
        <p:sp>
          <p:nvSpPr>
            <p:cNvPr id="31030" name="Text Box 238"/>
            <p:cNvSpPr txBox="1">
              <a:spLocks noChangeArrowheads="1"/>
            </p:cNvSpPr>
            <p:nvPr/>
          </p:nvSpPr>
          <p:spPr bwMode="auto">
            <a:xfrm>
              <a:off x="5029200" y="2710152"/>
              <a:ext cx="971550" cy="461665"/>
            </a:xfrm>
            <a:prstGeom prst="rect">
              <a:avLst/>
            </a:prstGeom>
            <a:solidFill>
              <a:srgbClr val="FFFFFF"/>
            </a:solidFill>
            <a:ln w="25400" algn="ctr">
              <a:solidFill>
                <a:srgbClr val="C0C0C0"/>
              </a:solidFill>
              <a:miter lim="800000"/>
              <a:headEnd/>
              <a:tailEnd/>
            </a:ln>
          </p:spPr>
          <p:txBody>
            <a:bodyPr>
              <a:spAutoFit/>
            </a:bodyPr>
            <a:lstStyle/>
            <a:p>
              <a:pPr algn="ctr"/>
              <a:r>
                <a:rPr lang="fr-FR" sz="800" b="1"/>
                <a:t>MIDDLE EAST and CENTRAL ASIA</a:t>
              </a:r>
            </a:p>
          </p:txBody>
        </p:sp>
        <p:sp>
          <p:nvSpPr>
            <p:cNvPr id="31031" name="ZoneTexte 332"/>
            <p:cNvSpPr txBox="1">
              <a:spLocks noChangeArrowheads="1"/>
            </p:cNvSpPr>
            <p:nvPr/>
          </p:nvSpPr>
          <p:spPr bwMode="auto">
            <a:xfrm>
              <a:off x="5029201" y="5005677"/>
              <a:ext cx="1143000" cy="276999"/>
            </a:xfrm>
            <a:prstGeom prst="rect">
              <a:avLst/>
            </a:prstGeom>
            <a:noFill/>
            <a:ln w="9525">
              <a:noFill/>
              <a:miter lim="800000"/>
              <a:headEnd/>
              <a:tailEnd/>
            </a:ln>
          </p:spPr>
          <p:txBody>
            <a:bodyPr>
              <a:spAutoFit/>
            </a:bodyPr>
            <a:lstStyle/>
            <a:p>
              <a:r>
                <a:rPr lang="fr-FR" sz="1200" i="1"/>
                <a:t>Asia Pacific</a:t>
              </a:r>
            </a:p>
          </p:txBody>
        </p:sp>
        <p:sp>
          <p:nvSpPr>
            <p:cNvPr id="31032" name="Rectangle 319" descr="Marbre vert"/>
            <p:cNvSpPr>
              <a:spLocks noChangeArrowheads="1"/>
            </p:cNvSpPr>
            <p:nvPr/>
          </p:nvSpPr>
          <p:spPr bwMode="auto">
            <a:xfrm>
              <a:off x="5303838" y="3251491"/>
              <a:ext cx="442913" cy="306386"/>
            </a:xfrm>
            <a:prstGeom prst="rect">
              <a:avLst/>
            </a:prstGeom>
            <a:blipFill dpi="0" rotWithShape="1">
              <a:blip r:embed="rId3"/>
              <a:srcRect/>
              <a:tile tx="0" ty="0" sx="100000" sy="100000" flip="none" algn="tl"/>
            </a:blipFill>
            <a:ln w="12700" algn="ctr">
              <a:solidFill>
                <a:schemeClr val="tx2"/>
              </a:solidFill>
              <a:miter lim="800000"/>
              <a:headEnd/>
              <a:tailEnd/>
            </a:ln>
          </p:spPr>
          <p:txBody>
            <a:bodyPr wrap="none" anchor="ctr"/>
            <a:lstStyle/>
            <a:p>
              <a:endParaRPr lang="fr-FR"/>
            </a:p>
          </p:txBody>
        </p:sp>
        <p:sp>
          <p:nvSpPr>
            <p:cNvPr id="31033" name="Rectangle 320"/>
            <p:cNvSpPr>
              <a:spLocks noChangeArrowheads="1"/>
            </p:cNvSpPr>
            <p:nvPr/>
          </p:nvSpPr>
          <p:spPr bwMode="auto">
            <a:xfrm>
              <a:off x="5978525" y="4969266"/>
              <a:ext cx="725488" cy="154167"/>
            </a:xfrm>
            <a:prstGeom prst="rect">
              <a:avLst/>
            </a:prstGeom>
            <a:noFill/>
            <a:ln w="9525">
              <a:noFill/>
              <a:miter lim="800000"/>
              <a:headEnd/>
              <a:tailEnd/>
            </a:ln>
          </p:spPr>
          <p:txBody>
            <a:bodyPr lIns="0" tIns="0" rIns="0" bIns="0">
              <a:spAutoFit/>
            </a:bodyPr>
            <a:lstStyle/>
            <a:p>
              <a:pPr algn="ctr"/>
              <a:r>
                <a:rPr lang="fr-FR" sz="1000" b="1">
                  <a:solidFill>
                    <a:srgbClr val="FFFFFF"/>
                  </a:solidFill>
                  <a:latin typeface="Small Fonts"/>
                </a:rPr>
                <a:t>314</a:t>
              </a:r>
              <a:endParaRPr lang="fr-FR" sz="1000"/>
            </a:p>
          </p:txBody>
        </p:sp>
        <p:sp>
          <p:nvSpPr>
            <p:cNvPr id="31034" name="Rectangle 305"/>
            <p:cNvSpPr>
              <a:spLocks noChangeArrowheads="1"/>
            </p:cNvSpPr>
            <p:nvPr/>
          </p:nvSpPr>
          <p:spPr bwMode="auto">
            <a:xfrm>
              <a:off x="5384853" y="3346876"/>
              <a:ext cx="317395" cy="153888"/>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1,274</a:t>
              </a:r>
              <a:endParaRPr lang="fr-FR" sz="1000"/>
            </a:p>
          </p:txBody>
        </p:sp>
        <p:sp>
          <p:nvSpPr>
            <p:cNvPr id="31035" name="Rectangle 305"/>
            <p:cNvSpPr>
              <a:spLocks noChangeArrowheads="1"/>
            </p:cNvSpPr>
            <p:nvPr/>
          </p:nvSpPr>
          <p:spPr bwMode="auto">
            <a:xfrm>
              <a:off x="7937501" y="4470826"/>
              <a:ext cx="317500" cy="186005"/>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2,587</a:t>
              </a:r>
              <a:endParaRPr lang="fr-FR" sz="1000"/>
            </a:p>
          </p:txBody>
        </p:sp>
        <p:sp>
          <p:nvSpPr>
            <p:cNvPr id="31036" name="Text Box 239"/>
            <p:cNvSpPr txBox="1">
              <a:spLocks noChangeArrowheads="1"/>
            </p:cNvSpPr>
            <p:nvPr/>
          </p:nvSpPr>
          <p:spPr bwMode="auto">
            <a:xfrm>
              <a:off x="7327900" y="4138902"/>
              <a:ext cx="1187450" cy="215444"/>
            </a:xfrm>
            <a:prstGeom prst="rect">
              <a:avLst/>
            </a:prstGeom>
            <a:solidFill>
              <a:srgbClr val="FFFFFF"/>
            </a:solidFill>
            <a:ln w="25400" algn="ctr">
              <a:solidFill>
                <a:srgbClr val="C0C0C0"/>
              </a:solidFill>
              <a:miter lim="800000"/>
              <a:headEnd/>
              <a:tailEnd/>
            </a:ln>
          </p:spPr>
          <p:txBody>
            <a:bodyPr>
              <a:spAutoFit/>
            </a:bodyPr>
            <a:lstStyle/>
            <a:p>
              <a:pPr algn="ctr"/>
              <a:r>
                <a:rPr lang="fr-FR" sz="800" b="1"/>
                <a:t>Other ASIA PACIFIC</a:t>
              </a:r>
            </a:p>
          </p:txBody>
        </p:sp>
        <p:grpSp>
          <p:nvGrpSpPr>
            <p:cNvPr id="31037" name="Group 306"/>
            <p:cNvGrpSpPr>
              <a:grpSpLocks/>
            </p:cNvGrpSpPr>
            <p:nvPr/>
          </p:nvGrpSpPr>
          <p:grpSpPr bwMode="auto">
            <a:xfrm>
              <a:off x="7675563" y="4429422"/>
              <a:ext cx="406400" cy="153988"/>
              <a:chOff x="4169" y="1281"/>
              <a:chExt cx="256" cy="97"/>
            </a:xfrm>
          </p:grpSpPr>
          <p:sp>
            <p:nvSpPr>
              <p:cNvPr id="31038" name="Rectangle 307" descr="Marbre vert"/>
              <p:cNvSpPr>
                <a:spLocks noChangeArrowheads="1"/>
              </p:cNvSpPr>
              <p:nvPr/>
            </p:nvSpPr>
            <p:spPr bwMode="auto">
              <a:xfrm>
                <a:off x="4169" y="1285"/>
                <a:ext cx="256" cy="89"/>
              </a:xfrm>
              <a:prstGeom prst="rect">
                <a:avLst/>
              </a:prstGeom>
              <a:blipFill dpi="0" rotWithShape="1">
                <a:blip r:embed="rId3"/>
                <a:srcRect/>
                <a:tile tx="0" ty="0" sx="100000" sy="100000" flip="none" algn="tl"/>
              </a:blipFill>
              <a:ln w="9525">
                <a:solidFill>
                  <a:schemeClr val="tx2"/>
                </a:solidFill>
                <a:miter lim="800000"/>
                <a:headEnd/>
                <a:tailEnd/>
              </a:ln>
            </p:spPr>
            <p:txBody>
              <a:bodyPr/>
              <a:lstStyle/>
              <a:p>
                <a:endParaRPr lang="fr-FR"/>
              </a:p>
            </p:txBody>
          </p:sp>
          <p:sp>
            <p:nvSpPr>
              <p:cNvPr id="31039" name="Rectangle 308"/>
              <p:cNvSpPr>
                <a:spLocks noChangeArrowheads="1"/>
              </p:cNvSpPr>
              <p:nvPr/>
            </p:nvSpPr>
            <p:spPr bwMode="auto">
              <a:xfrm>
                <a:off x="4239" y="1281"/>
                <a:ext cx="133" cy="97"/>
              </a:xfrm>
              <a:prstGeom prst="rect">
                <a:avLst/>
              </a:prstGeom>
              <a:noFill/>
              <a:ln w="9525">
                <a:noFill/>
                <a:miter lim="800000"/>
                <a:headEnd/>
                <a:tailEnd/>
              </a:ln>
            </p:spPr>
            <p:txBody>
              <a:bodyPr wrap="none" lIns="0" tIns="0" rIns="0" bIns="0">
                <a:spAutoFit/>
              </a:bodyPr>
              <a:lstStyle/>
              <a:p>
                <a:pPr algn="ctr"/>
                <a:r>
                  <a:rPr lang="fr-FR" sz="1000" b="1">
                    <a:solidFill>
                      <a:srgbClr val="FFFFFF"/>
                    </a:solidFill>
                    <a:latin typeface="Small Fonts"/>
                  </a:rPr>
                  <a:t>314</a:t>
                </a:r>
                <a:endParaRPr lang="fr-FR" sz="1000"/>
              </a:p>
            </p:txBody>
          </p:sp>
        </p:grpSp>
      </p:gr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133600"/>
            <a:ext cx="8097837" cy="1362075"/>
          </a:xfrm>
        </p:spPr>
        <p:txBody>
          <a:bodyPr/>
          <a:lstStyle/>
          <a:p>
            <a:pPr fontAlgn="auto">
              <a:spcAft>
                <a:spcPts val="0"/>
              </a:spcAft>
              <a:defRPr/>
            </a:pPr>
            <a:r>
              <a:rPr lang="fr-FR" sz="2800" dirty="0" smtClean="0"/>
              <a:t>Partie 3 : réservoirs de roches mères</a:t>
            </a:r>
            <a:endParaRPr lang="fr-FR" sz="2800" dirty="0"/>
          </a:p>
        </p:txBody>
      </p:sp>
      <p:sp>
        <p:nvSpPr>
          <p:cNvPr id="32770" name="ZoneTexte 2"/>
          <p:cNvSpPr txBox="1">
            <a:spLocks noChangeArrowheads="1"/>
          </p:cNvSpPr>
          <p:nvPr/>
        </p:nvSpPr>
        <p:spPr bwMode="auto">
          <a:xfrm>
            <a:off x="684213" y="3276600"/>
            <a:ext cx="8351837" cy="1016000"/>
          </a:xfrm>
          <a:prstGeom prst="rect">
            <a:avLst/>
          </a:prstGeom>
          <a:noFill/>
          <a:ln w="9525">
            <a:noFill/>
            <a:miter lim="800000"/>
            <a:headEnd/>
            <a:tailEnd/>
          </a:ln>
        </p:spPr>
        <p:txBody>
          <a:bodyPr>
            <a:spAutoFit/>
          </a:bodyPr>
          <a:lstStyle/>
          <a:p>
            <a:r>
              <a:rPr lang="fr-FR" sz="2000" b="1" i="1" dirty="0">
                <a:solidFill>
                  <a:schemeClr val="bg2"/>
                </a:solidFill>
              </a:rPr>
              <a:t>De quoi parle-t-on?</a:t>
            </a:r>
          </a:p>
          <a:p>
            <a:r>
              <a:rPr lang="fr-FR" sz="2000" b="1" i="1" dirty="0">
                <a:solidFill>
                  <a:schemeClr val="bg2"/>
                </a:solidFill>
              </a:rPr>
              <a:t>Comment se présente techniquement la question des gaz et pétroles de roches </a:t>
            </a:r>
            <a:r>
              <a:rPr lang="fr-FR" sz="2000" b="1" i="1" dirty="0" smtClean="0">
                <a:solidFill>
                  <a:schemeClr val="bg2"/>
                </a:solidFill>
              </a:rPr>
              <a:t>mères ?</a:t>
            </a:r>
            <a:endParaRPr lang="fr-FR" sz="2000" b="1" i="1"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La pyramide des </a:t>
            </a:r>
            <a:r>
              <a:rPr lang="fr-FR" dirty="0" err="1" smtClean="0"/>
              <a:t>reserves</a:t>
            </a:r>
            <a:r>
              <a:rPr lang="fr-FR" dirty="0" smtClean="0"/>
              <a:t> </a:t>
            </a:r>
            <a:r>
              <a:rPr lang="fr-FR" dirty="0" err="1" smtClean="0"/>
              <a:t>gazieres</a:t>
            </a:r>
            <a:r>
              <a:rPr lang="fr-FR" dirty="0" smtClean="0"/>
              <a:t> des gaz naturels et le domaine des gaz de </a:t>
            </a:r>
            <a:r>
              <a:rPr lang="fr-FR" dirty="0" err="1" smtClean="0"/>
              <a:t>synthese</a:t>
            </a:r>
            <a:endParaRPr lang="fr-FR" dirty="0"/>
          </a:p>
        </p:txBody>
      </p:sp>
      <p:pic>
        <p:nvPicPr>
          <p:cNvPr id="33794" name="Espace réservé du contenu 3" descr="pyramides des reserves gazieres-PPT.jpg"/>
          <p:cNvPicPr>
            <a:picLocks noGrp="1" noChangeAspect="1"/>
          </p:cNvPicPr>
          <p:nvPr>
            <p:ph sz="quarter" idx="13"/>
          </p:nvPr>
        </p:nvPicPr>
        <p:blipFill>
          <a:blip r:embed="rId3"/>
          <a:srcRect t="9457" r="3677"/>
          <a:stretch>
            <a:fillRect/>
          </a:stretch>
        </p:blipFill>
        <p:spPr>
          <a:xfrm>
            <a:off x="323850" y="1125538"/>
            <a:ext cx="8555038" cy="5040312"/>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La pyramide des réserves pétrolières, des substituts au pétrole et des pétroles synthétiques</a:t>
            </a:r>
            <a:endParaRPr lang="fr-FR" dirty="0"/>
          </a:p>
        </p:txBody>
      </p:sp>
      <p:pic>
        <p:nvPicPr>
          <p:cNvPr id="34818" name="Image 3" descr="slide11.jpg"/>
          <p:cNvPicPr>
            <a:picLocks noChangeAspect="1"/>
          </p:cNvPicPr>
          <p:nvPr/>
        </p:nvPicPr>
        <p:blipFill>
          <a:blip r:embed="rId3"/>
          <a:srcRect r="6691" b="2786"/>
          <a:stretch>
            <a:fillRect/>
          </a:stretch>
        </p:blipFill>
        <p:spPr bwMode="auto">
          <a:xfrm>
            <a:off x="358775" y="1125538"/>
            <a:ext cx="8316913" cy="50180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4619625" cy="1858962"/>
          </a:xfrm>
        </p:spPr>
        <p:txBody>
          <a:bodyPr/>
          <a:lstStyle/>
          <a:p>
            <a:pPr fontAlgn="auto">
              <a:spcAft>
                <a:spcPts val="0"/>
              </a:spcAft>
              <a:defRPr/>
            </a:pPr>
            <a:r>
              <a:rPr lang="fr-FR" dirty="0" smtClean="0"/>
              <a:t>RECHERCHE DE SCHISTES PETROLIERS EN </a:t>
            </a:r>
            <a:r>
              <a:rPr lang="fr-FR" dirty="0" smtClean="0"/>
              <a:t>F</a:t>
            </a:r>
            <a:r>
              <a:rPr lang="fr-FR" dirty="0" smtClean="0"/>
              <a:t>rance</a:t>
            </a:r>
            <a:r>
              <a:rPr lang="fr-FR" dirty="0" smtClean="0"/>
              <a:t> : </a:t>
            </a:r>
            <a:r>
              <a:rPr lang="fr-FR" dirty="0" smtClean="0"/>
              <a:t>UN EXEMPLE D’ACTION EMISE EN 1932 </a:t>
            </a:r>
            <a:endParaRPr lang="en-US" dirty="0"/>
          </a:p>
        </p:txBody>
      </p:sp>
      <p:pic>
        <p:nvPicPr>
          <p:cNvPr id="35842" name="Espace réservé du contenu 4" descr="frramche comté.jpg"/>
          <p:cNvPicPr>
            <a:picLocks noGrp="1" noChangeAspect="1"/>
          </p:cNvPicPr>
          <p:nvPr>
            <p:ph sz="quarter" idx="13"/>
          </p:nvPr>
        </p:nvPicPr>
        <p:blipFill>
          <a:blip r:embed="rId3"/>
          <a:srcRect/>
          <a:stretch>
            <a:fillRect/>
          </a:stretch>
        </p:blipFill>
        <p:spPr>
          <a:xfrm>
            <a:off x="5076825" y="274638"/>
            <a:ext cx="3740150" cy="5818187"/>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fontAlgn="auto">
              <a:spcAft>
                <a:spcPts val="0"/>
              </a:spcAft>
              <a:defRPr/>
            </a:pPr>
            <a:r>
              <a:rPr lang="fr-FR" dirty="0" smtClean="0"/>
              <a:t>PREMIERES RECHERCHES DANS LE BASSIN </a:t>
            </a:r>
            <a:r>
              <a:rPr lang="fr-FR" dirty="0" smtClean="0"/>
              <a:t>AQUITAIN :</a:t>
            </a:r>
            <a:r>
              <a:rPr lang="fr-FR" dirty="0" smtClean="0"/>
              <a:t/>
            </a:r>
            <a:br>
              <a:rPr lang="fr-FR" dirty="0" smtClean="0"/>
            </a:br>
            <a:r>
              <a:rPr lang="fr-FR" dirty="0" smtClean="0"/>
              <a:t>DES ACTIONS EMISES EN 1929</a:t>
            </a:r>
            <a:endParaRPr lang="en-US" dirty="0"/>
          </a:p>
        </p:txBody>
      </p:sp>
      <p:pic>
        <p:nvPicPr>
          <p:cNvPr id="36866" name="Espace réservé du contenu 4" descr="société béarnaise.jpg"/>
          <p:cNvPicPr>
            <a:picLocks noGrp="1" noChangeAspect="1"/>
          </p:cNvPicPr>
          <p:nvPr>
            <p:ph sz="quarter" idx="13"/>
          </p:nvPr>
        </p:nvPicPr>
        <p:blipFill>
          <a:blip r:embed="rId3"/>
          <a:srcRect/>
          <a:stretch>
            <a:fillRect/>
          </a:stretch>
        </p:blipFill>
        <p:spPr>
          <a:xfrm>
            <a:off x="1252538" y="1125538"/>
            <a:ext cx="6991350" cy="5013325"/>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fontAlgn="auto">
              <a:spcAft>
                <a:spcPts val="0"/>
              </a:spcAft>
              <a:defRPr/>
            </a:pPr>
            <a:r>
              <a:rPr lang="fr-FR" dirty="0" smtClean="0"/>
              <a:t>PLAN</a:t>
            </a:r>
            <a:endParaRPr lang="fr-FR" dirty="0"/>
          </a:p>
        </p:txBody>
      </p:sp>
      <p:sp>
        <p:nvSpPr>
          <p:cNvPr id="4" name="Espace réservé du contenu 3"/>
          <p:cNvSpPr>
            <a:spLocks noGrp="1"/>
          </p:cNvSpPr>
          <p:nvPr>
            <p:ph sz="quarter" idx="13"/>
          </p:nvPr>
        </p:nvSpPr>
        <p:spPr/>
        <p:txBody>
          <a:bodyPr rtlCol="0">
            <a:normAutofit lnSpcReduction="10000"/>
          </a:bodyPr>
          <a:lstStyle/>
          <a:p>
            <a:pPr>
              <a:defRPr/>
            </a:pPr>
            <a:r>
              <a:rPr lang="fr-FR" cap="all" dirty="0" smtClean="0"/>
              <a:t>Partie 1: rappel des fondamentaux</a:t>
            </a:r>
          </a:p>
          <a:p>
            <a:pPr>
              <a:defRPr/>
            </a:pPr>
            <a:r>
              <a:rPr lang="fr-FR" cap="all" dirty="0" smtClean="0"/>
              <a:t>Partie 2: LES  GAZ et pétroles DE ROCHES MERES</a:t>
            </a:r>
          </a:p>
          <a:p>
            <a:pPr>
              <a:defRPr/>
            </a:pPr>
            <a:r>
              <a:rPr lang="fr-FR" cap="all" dirty="0" smtClean="0"/>
              <a:t>Partie 3 : réservoirs de roches mères</a:t>
            </a:r>
          </a:p>
          <a:p>
            <a:pPr>
              <a:defRPr/>
            </a:pPr>
            <a:r>
              <a:rPr lang="fr-FR" dirty="0" smtClean="0"/>
              <a:t>PARTIE 4 : </a:t>
            </a:r>
            <a:r>
              <a:rPr lang="fr-FR" cap="all" dirty="0" smtClean="0"/>
              <a:t>comment produire les roches mères</a:t>
            </a:r>
          </a:p>
          <a:p>
            <a:pPr>
              <a:defRPr/>
            </a:pPr>
            <a:r>
              <a:rPr lang="fr-FR" cap="all" dirty="0" smtClean="0"/>
              <a:t>Partie 5 : les problèmes d’environnement</a:t>
            </a:r>
          </a:p>
          <a:p>
            <a:pPr>
              <a:defRPr/>
            </a:pPr>
            <a:r>
              <a:rPr lang="fr-FR" cap="all" dirty="0" smtClean="0"/>
              <a:t>Partie 6 : considérations économiques</a:t>
            </a:r>
          </a:p>
          <a:p>
            <a:pPr>
              <a:defRPr/>
            </a:pPr>
            <a:r>
              <a:rPr lang="fr-FR" cap="all" dirty="0" smtClean="0"/>
              <a:t>Partie 7 : le cas des </a:t>
            </a:r>
            <a:r>
              <a:rPr lang="fr-FR" cap="all" dirty="0" err="1" smtClean="0"/>
              <a:t>états-unis</a:t>
            </a:r>
            <a:endParaRPr lang="fr-FR" cap="all" dirty="0" smtClean="0"/>
          </a:p>
          <a:p>
            <a:pPr>
              <a:defRPr/>
            </a:pPr>
            <a:r>
              <a:rPr lang="fr-FR" cap="all" dirty="0" smtClean="0"/>
              <a:t>Partie 8 : Le cas de l’</a:t>
            </a:r>
            <a:r>
              <a:rPr lang="fr-FR" cap="all" dirty="0" err="1" smtClean="0"/>
              <a:t>europe</a:t>
            </a:r>
            <a:endParaRPr lang="fr-FR" cap="all" dirty="0" smtClean="0"/>
          </a:p>
          <a:p>
            <a:pPr>
              <a:defRPr/>
            </a:pPr>
            <a:r>
              <a:rPr lang="fr-FR" cap="all" dirty="0" smtClean="0"/>
              <a:t>Partie 9 : conclusions et réflexions</a:t>
            </a:r>
            <a:endParaRPr lang="fr-FR" cap="all"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550" y="1268413"/>
            <a:ext cx="6985000" cy="647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611188" y="5192713"/>
            <a:ext cx="7848600" cy="649287"/>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re 1"/>
          <p:cNvSpPr>
            <a:spLocks noGrp="1"/>
          </p:cNvSpPr>
          <p:nvPr>
            <p:ph type="title"/>
          </p:nvPr>
        </p:nvSpPr>
        <p:spPr/>
        <p:txBody>
          <a:bodyPr/>
          <a:lstStyle/>
          <a:p>
            <a:pPr fontAlgn="auto">
              <a:spcAft>
                <a:spcPts val="0"/>
              </a:spcAft>
              <a:defRPr/>
            </a:pPr>
            <a:r>
              <a:rPr lang="fr-FR" dirty="0" smtClean="0"/>
              <a:t>QUELQUES EXEMPLES HISTORIQUES DE GAZ ET PETROLES DE ROCHES MERES</a:t>
            </a:r>
            <a:endParaRPr lang="en-US" dirty="0"/>
          </a:p>
        </p:txBody>
      </p:sp>
      <p:sp>
        <p:nvSpPr>
          <p:cNvPr id="3" name="Espace réservé du contenu 2"/>
          <p:cNvSpPr>
            <a:spLocks noGrp="1"/>
          </p:cNvSpPr>
          <p:nvPr>
            <p:ph sz="quarter" idx="13"/>
          </p:nvPr>
        </p:nvSpPr>
        <p:spPr/>
        <p:txBody>
          <a:bodyPr rtlCol="0">
            <a:normAutofit fontScale="92500" lnSpcReduction="20000"/>
          </a:bodyPr>
          <a:lstStyle/>
          <a:p>
            <a:pPr algn="ctr">
              <a:buFont typeface="Webdings" pitchFamily="18" charset="2"/>
              <a:buNone/>
              <a:defRPr/>
            </a:pPr>
            <a:r>
              <a:rPr lang="fr-FR" sz="2000" dirty="0" smtClean="0"/>
              <a:t>Exemples d’anciennes productions de «Shale </a:t>
            </a:r>
            <a:r>
              <a:rPr lang="fr-FR" sz="2000" dirty="0" err="1" smtClean="0"/>
              <a:t>gas</a:t>
            </a:r>
            <a:r>
              <a:rPr lang="fr-FR" sz="2000" dirty="0" smtClean="0"/>
              <a:t> » </a:t>
            </a:r>
          </a:p>
          <a:p>
            <a:pPr algn="ctr">
              <a:buFont typeface="Webdings" pitchFamily="18" charset="2"/>
              <a:buNone/>
              <a:defRPr/>
            </a:pPr>
            <a:endParaRPr lang="fr-FR" sz="2000" dirty="0" smtClean="0"/>
          </a:p>
          <a:p>
            <a:pPr>
              <a:defRPr/>
            </a:pPr>
            <a:r>
              <a:rPr lang="fr-FR" dirty="0" smtClean="0"/>
              <a:t>Premier </a:t>
            </a:r>
            <a:r>
              <a:rPr lang="fr-FR" dirty="0" err="1" smtClean="0"/>
              <a:t>puit</a:t>
            </a:r>
            <a:r>
              <a:rPr lang="fr-FR" dirty="0" smtClean="0"/>
              <a:t> de gaz de roches mères : </a:t>
            </a:r>
            <a:r>
              <a:rPr lang="fr-FR" dirty="0" err="1" smtClean="0"/>
              <a:t>Frédonia</a:t>
            </a:r>
            <a:r>
              <a:rPr lang="fr-FR" dirty="0" smtClean="0"/>
              <a:t> en 1821</a:t>
            </a:r>
            <a:br>
              <a:rPr lang="fr-FR" dirty="0" smtClean="0"/>
            </a:br>
            <a:r>
              <a:rPr lang="fr-FR" dirty="0" smtClean="0">
                <a:solidFill>
                  <a:srgbClr val="C00000"/>
                </a:solidFill>
              </a:rPr>
              <a:t>(substitution de l’huile de baleine qui valait 2000 $ le baril en valeur actuelle)</a:t>
            </a:r>
          </a:p>
          <a:p>
            <a:pPr>
              <a:defRPr/>
            </a:pPr>
            <a:r>
              <a:rPr lang="fr-FR" dirty="0" smtClean="0">
                <a:solidFill>
                  <a:schemeClr val="tx2"/>
                </a:solidFill>
              </a:rPr>
              <a:t>Shale </a:t>
            </a:r>
            <a:r>
              <a:rPr lang="fr-FR" dirty="0" err="1" smtClean="0">
                <a:solidFill>
                  <a:schemeClr val="tx2"/>
                </a:solidFill>
              </a:rPr>
              <a:t>gas</a:t>
            </a:r>
            <a:r>
              <a:rPr lang="fr-FR" dirty="0" smtClean="0">
                <a:solidFill>
                  <a:schemeClr val="tx2"/>
                </a:solidFill>
              </a:rPr>
              <a:t> de </a:t>
            </a:r>
            <a:r>
              <a:rPr lang="fr-FR" dirty="0" err="1" smtClean="0">
                <a:solidFill>
                  <a:schemeClr val="tx2"/>
                </a:solidFill>
              </a:rPr>
              <a:t>Big</a:t>
            </a:r>
            <a:r>
              <a:rPr lang="fr-FR" dirty="0" smtClean="0">
                <a:solidFill>
                  <a:schemeClr val="tx2"/>
                </a:solidFill>
              </a:rPr>
              <a:t> Sandy produit depuis 1926 dans le Kentucky</a:t>
            </a:r>
            <a:br>
              <a:rPr lang="fr-FR" dirty="0" smtClean="0">
                <a:solidFill>
                  <a:schemeClr val="tx2"/>
                </a:solidFill>
              </a:rPr>
            </a:br>
            <a:r>
              <a:rPr lang="fr-FR" dirty="0" smtClean="0">
                <a:solidFill>
                  <a:srgbClr val="C00000"/>
                </a:solidFill>
              </a:rPr>
              <a:t>(10 000 puits fracturés à la nitroglycérine dans les Ohio shales du Dévonien – gisement encore en production)</a:t>
            </a:r>
          </a:p>
          <a:p>
            <a:pPr>
              <a:defRPr/>
            </a:pPr>
            <a:r>
              <a:rPr lang="fr-FR" dirty="0" smtClean="0">
                <a:solidFill>
                  <a:schemeClr val="tx2"/>
                </a:solidFill>
              </a:rPr>
              <a:t>Depuis 1978 production de « </a:t>
            </a:r>
            <a:r>
              <a:rPr lang="fr-FR" dirty="0" err="1" smtClean="0">
                <a:solidFill>
                  <a:schemeClr val="tx2"/>
                </a:solidFill>
              </a:rPr>
              <a:t>Tight</a:t>
            </a:r>
            <a:r>
              <a:rPr lang="fr-FR" dirty="0" smtClean="0">
                <a:solidFill>
                  <a:schemeClr val="tx2"/>
                </a:solidFill>
              </a:rPr>
              <a:t> </a:t>
            </a:r>
            <a:r>
              <a:rPr lang="fr-FR" dirty="0" err="1" smtClean="0">
                <a:solidFill>
                  <a:schemeClr val="tx2"/>
                </a:solidFill>
              </a:rPr>
              <a:t>Gas</a:t>
            </a:r>
            <a:r>
              <a:rPr lang="fr-FR" dirty="0" smtClean="0">
                <a:solidFill>
                  <a:schemeClr val="tx2"/>
                </a:solidFill>
              </a:rPr>
              <a:t> » dans le synclinal de l’Alberta</a:t>
            </a:r>
            <a:br>
              <a:rPr lang="fr-FR" dirty="0" smtClean="0">
                <a:solidFill>
                  <a:schemeClr val="tx2"/>
                </a:solidFill>
              </a:rPr>
            </a:br>
            <a:r>
              <a:rPr lang="fr-FR" dirty="0" smtClean="0">
                <a:solidFill>
                  <a:srgbClr val="C00000"/>
                </a:solidFill>
              </a:rPr>
              <a:t>(Grès crétacés d’</a:t>
            </a:r>
            <a:r>
              <a:rPr lang="fr-FR" dirty="0" err="1" smtClean="0">
                <a:solidFill>
                  <a:srgbClr val="C00000"/>
                </a:solidFill>
              </a:rPr>
              <a:t>Elmworth</a:t>
            </a:r>
            <a:r>
              <a:rPr lang="fr-FR" dirty="0" smtClean="0">
                <a:solidFill>
                  <a:srgbClr val="C00000"/>
                </a:solidFill>
              </a:rPr>
              <a:t>)</a:t>
            </a:r>
          </a:p>
          <a:p>
            <a:pPr>
              <a:defRPr/>
            </a:pPr>
            <a:endParaRPr lang="fr-FR" dirty="0" smtClean="0">
              <a:solidFill>
                <a:srgbClr val="C00000"/>
              </a:solidFill>
            </a:endParaRPr>
          </a:p>
          <a:p>
            <a:pPr algn="ctr">
              <a:buFont typeface="Webdings" pitchFamily="18" charset="2"/>
              <a:buNone/>
              <a:defRPr/>
            </a:pPr>
            <a:r>
              <a:rPr lang="fr-FR" dirty="0" smtClean="0">
                <a:solidFill>
                  <a:schemeClr val="tx2"/>
                </a:solidFill>
              </a:rPr>
              <a:t>A chaque fois les limitations sont économiques et l’idée de stimuler la perméabilité au cœur des stratégies pour améliorer l’économie</a:t>
            </a:r>
          </a:p>
          <a:p>
            <a:pPr>
              <a:defRPr/>
            </a:pPr>
            <a:endParaRPr lang="fr-FR" dirty="0" smtClean="0">
              <a:solidFill>
                <a:srgbClr val="C00000"/>
              </a:solidFill>
            </a:endParaRPr>
          </a:p>
          <a:p>
            <a:pPr>
              <a:defRPr/>
            </a:pPr>
            <a:endParaRPr lang="fr-FR" dirty="0" smtClean="0">
              <a:solidFill>
                <a:srgbClr val="C00000"/>
              </a:solidFill>
            </a:endParaRPr>
          </a:p>
          <a:p>
            <a:pPr>
              <a:defRPr/>
            </a:pPr>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2988" y="1268413"/>
            <a:ext cx="6913562" cy="53975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755650" y="5481638"/>
            <a:ext cx="7632700" cy="647700"/>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re 1"/>
          <p:cNvSpPr>
            <a:spLocks noGrp="1"/>
          </p:cNvSpPr>
          <p:nvPr>
            <p:ph type="title"/>
          </p:nvPr>
        </p:nvSpPr>
        <p:spPr/>
        <p:txBody>
          <a:bodyPr/>
          <a:lstStyle/>
          <a:p>
            <a:pPr fontAlgn="auto">
              <a:spcAft>
                <a:spcPts val="0"/>
              </a:spcAft>
              <a:defRPr/>
            </a:pPr>
            <a:r>
              <a:rPr lang="fr-FR" dirty="0" smtClean="0"/>
              <a:t>QUELQUES EXEMPLES HISTORIQUES DE GAZ ET PETROLES DE ROCHES MERES</a:t>
            </a:r>
            <a:endParaRPr lang="en-US" dirty="0"/>
          </a:p>
        </p:txBody>
      </p:sp>
      <p:sp>
        <p:nvSpPr>
          <p:cNvPr id="3" name="Espace réservé du contenu 2"/>
          <p:cNvSpPr>
            <a:spLocks noGrp="1"/>
          </p:cNvSpPr>
          <p:nvPr>
            <p:ph sz="quarter" idx="13"/>
          </p:nvPr>
        </p:nvSpPr>
        <p:spPr/>
        <p:txBody>
          <a:bodyPr rtlCol="0">
            <a:normAutofit fontScale="92500" lnSpcReduction="20000"/>
          </a:bodyPr>
          <a:lstStyle/>
          <a:p>
            <a:pPr algn="ctr">
              <a:buFont typeface="Webdings" pitchFamily="18" charset="2"/>
              <a:buNone/>
              <a:defRPr/>
            </a:pPr>
            <a:r>
              <a:rPr lang="fr-FR" sz="2000" dirty="0" smtClean="0"/>
              <a:t>Exemples d’anciennes productions de « Shale </a:t>
            </a:r>
            <a:r>
              <a:rPr lang="fr-FR" sz="2000" dirty="0" err="1" smtClean="0"/>
              <a:t>Oil</a:t>
            </a:r>
            <a:r>
              <a:rPr lang="fr-FR" sz="2000" dirty="0" smtClean="0"/>
              <a:t> »</a:t>
            </a:r>
          </a:p>
          <a:p>
            <a:pPr>
              <a:spcBef>
                <a:spcPts val="600"/>
              </a:spcBef>
              <a:buFont typeface="Webdings" pitchFamily="18" charset="2"/>
              <a:buNone/>
              <a:defRPr/>
            </a:pPr>
            <a:r>
              <a:rPr lang="fr-FR" sz="2000" dirty="0" smtClean="0"/>
              <a:t/>
            </a:r>
            <a:br>
              <a:rPr lang="fr-FR" sz="2000" dirty="0" smtClean="0"/>
            </a:br>
            <a:r>
              <a:rPr lang="fr-FR" sz="2000" i="1" dirty="0" smtClean="0">
                <a:solidFill>
                  <a:srgbClr val="C00000"/>
                </a:solidFill>
              </a:rPr>
              <a:t>à ne pas confondre avec les </a:t>
            </a:r>
            <a:r>
              <a:rPr lang="fr-FR" sz="2000" i="1" dirty="0" err="1" smtClean="0">
                <a:solidFill>
                  <a:srgbClr val="C00000"/>
                </a:solidFill>
              </a:rPr>
              <a:t>Oil</a:t>
            </a:r>
            <a:r>
              <a:rPr lang="fr-FR" sz="2000" i="1" dirty="0" smtClean="0">
                <a:solidFill>
                  <a:srgbClr val="C00000"/>
                </a:solidFill>
              </a:rPr>
              <a:t> Shales (roches mères non matures) très largement produits à la fin du 19 </a:t>
            </a:r>
            <a:r>
              <a:rPr lang="fr-FR" sz="2000" i="1" dirty="0" err="1" smtClean="0">
                <a:solidFill>
                  <a:srgbClr val="C00000"/>
                </a:solidFill>
              </a:rPr>
              <a:t>ème</a:t>
            </a:r>
            <a:r>
              <a:rPr lang="fr-FR" sz="2000" i="1" dirty="0" smtClean="0">
                <a:solidFill>
                  <a:srgbClr val="C00000"/>
                </a:solidFill>
              </a:rPr>
              <a:t> siècle aux USA et même en France : Autun jusqu’à la fin des années 50!!)</a:t>
            </a:r>
          </a:p>
          <a:p>
            <a:pPr>
              <a:defRPr/>
            </a:pPr>
            <a:r>
              <a:rPr lang="fr-FR" dirty="0" smtClean="0">
                <a:solidFill>
                  <a:schemeClr val="tx2"/>
                </a:solidFill>
              </a:rPr>
              <a:t>Début années 50 : production dans l’ouest du Texas</a:t>
            </a:r>
            <a:br>
              <a:rPr lang="fr-FR" dirty="0" smtClean="0">
                <a:solidFill>
                  <a:schemeClr val="tx2"/>
                </a:solidFill>
              </a:rPr>
            </a:br>
            <a:r>
              <a:rPr lang="fr-FR" dirty="0" smtClean="0">
                <a:solidFill>
                  <a:srgbClr val="C00000"/>
                </a:solidFill>
              </a:rPr>
              <a:t>( Shales du permien inférieur du « </a:t>
            </a:r>
            <a:r>
              <a:rPr lang="fr-FR" dirty="0" err="1" smtClean="0">
                <a:solidFill>
                  <a:srgbClr val="C00000"/>
                </a:solidFill>
              </a:rPr>
              <a:t>Spraberry</a:t>
            </a:r>
            <a:r>
              <a:rPr lang="fr-FR" dirty="0" smtClean="0">
                <a:solidFill>
                  <a:srgbClr val="C00000"/>
                </a:solidFill>
              </a:rPr>
              <a:t> trend »)</a:t>
            </a:r>
          </a:p>
          <a:p>
            <a:pPr>
              <a:defRPr/>
            </a:pPr>
            <a:r>
              <a:rPr lang="fr-FR" dirty="0" smtClean="0">
                <a:solidFill>
                  <a:schemeClr val="tx2"/>
                </a:solidFill>
              </a:rPr>
              <a:t>Début années 60 : production en Sibérie Occidentale</a:t>
            </a:r>
            <a:br>
              <a:rPr lang="fr-FR" dirty="0" smtClean="0">
                <a:solidFill>
                  <a:schemeClr val="tx2"/>
                </a:solidFill>
              </a:rPr>
            </a:br>
            <a:r>
              <a:rPr lang="fr-FR" dirty="0" smtClean="0">
                <a:solidFill>
                  <a:srgbClr val="C00000"/>
                </a:solidFill>
              </a:rPr>
              <a:t>( Champ de </a:t>
            </a:r>
            <a:r>
              <a:rPr lang="fr-FR" dirty="0" err="1" smtClean="0">
                <a:solidFill>
                  <a:srgbClr val="C00000"/>
                </a:solidFill>
              </a:rPr>
              <a:t>Salym</a:t>
            </a:r>
            <a:r>
              <a:rPr lang="fr-FR" dirty="0" smtClean="0">
                <a:solidFill>
                  <a:srgbClr val="C00000"/>
                </a:solidFill>
              </a:rPr>
              <a:t> : roches mères du Jurassique supérieur du </a:t>
            </a:r>
            <a:r>
              <a:rPr lang="fr-FR" dirty="0" err="1" smtClean="0">
                <a:solidFill>
                  <a:srgbClr val="C00000"/>
                </a:solidFill>
              </a:rPr>
              <a:t>Bazhenov</a:t>
            </a:r>
            <a:r>
              <a:rPr lang="fr-FR" dirty="0" smtClean="0">
                <a:solidFill>
                  <a:srgbClr val="C00000"/>
                </a:solidFill>
              </a:rPr>
              <a:t> – tentatives de fracturation nucléaire!)</a:t>
            </a:r>
          </a:p>
          <a:p>
            <a:pPr>
              <a:defRPr/>
            </a:pPr>
            <a:r>
              <a:rPr lang="fr-FR" dirty="0" smtClean="0">
                <a:solidFill>
                  <a:schemeClr val="tx2"/>
                </a:solidFill>
              </a:rPr>
              <a:t>Début années 80 : premières créations de réserves par fracturations hydrauliques</a:t>
            </a:r>
            <a:br>
              <a:rPr lang="fr-FR" dirty="0" smtClean="0">
                <a:solidFill>
                  <a:schemeClr val="tx2"/>
                </a:solidFill>
              </a:rPr>
            </a:br>
            <a:r>
              <a:rPr lang="fr-FR" dirty="0" smtClean="0">
                <a:solidFill>
                  <a:srgbClr val="C00000"/>
                </a:solidFill>
              </a:rPr>
              <a:t>(bassin Californien de « San-Joaquin », formations à diatomites de Monterrey)</a:t>
            </a:r>
          </a:p>
          <a:p>
            <a:pPr algn="ctr">
              <a:buFont typeface="Webdings" pitchFamily="18" charset="2"/>
              <a:buNone/>
              <a:defRPr/>
            </a:pPr>
            <a:r>
              <a:rPr lang="fr-FR" dirty="0" smtClean="0">
                <a:solidFill>
                  <a:schemeClr val="tx2"/>
                </a:solidFill>
              </a:rPr>
              <a:t>A chaque fois les limitations sont économiques et l’idée de stimuler la perméabilité au cœur des stratégies pour améliorer l’économie</a:t>
            </a:r>
          </a:p>
          <a:p>
            <a:pPr algn="ctr">
              <a:buFont typeface="Webdings" pitchFamily="18" charset="2"/>
              <a:buNone/>
              <a:defRPr/>
            </a:pPr>
            <a:endParaRPr lang="fr-FR" sz="2000" dirty="0" smtClean="0"/>
          </a:p>
          <a:p>
            <a:pPr>
              <a:defRPr/>
            </a:pPr>
            <a:endParaRPr lang="fr-FR" dirty="0" smtClean="0">
              <a:solidFill>
                <a:srgbClr val="C00000"/>
              </a:solidFill>
            </a:endParaRPr>
          </a:p>
          <a:p>
            <a:pPr>
              <a:defRPr/>
            </a:pPr>
            <a:endParaRPr lang="fr-FR" dirty="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fr-FR" smtClean="0"/>
              <a:t>Système pétrolier conventionnel</a:t>
            </a:r>
          </a:p>
        </p:txBody>
      </p:sp>
      <p:sp>
        <p:nvSpPr>
          <p:cNvPr id="40962" name="Text Box 6"/>
          <p:cNvSpPr>
            <a:spLocks noGrp="1" noChangeArrowheads="1"/>
          </p:cNvSpPr>
          <p:nvPr>
            <p:ph type="body" idx="13"/>
          </p:nvPr>
        </p:nvSpPr>
        <p:spPr>
          <a:xfrm>
            <a:off x="457200" y="5589588"/>
            <a:ext cx="8218488" cy="1079500"/>
          </a:xfrm>
        </p:spPr>
        <p:txBody>
          <a:bodyPr/>
          <a:lstStyle/>
          <a:p>
            <a:pPr algn="ctr">
              <a:spcBef>
                <a:spcPts val="600"/>
              </a:spcBef>
              <a:buFont typeface="Webdings" pitchFamily="18" charset="2"/>
              <a:buNone/>
            </a:pPr>
            <a:r>
              <a:rPr lang="en-US" sz="1600" smtClean="0">
                <a:solidFill>
                  <a:schemeClr val="tx2"/>
                </a:solidFill>
                <a:cs typeface="Arial" charset="0"/>
              </a:rPr>
              <a:t>1) Conventional oil</a:t>
            </a:r>
          </a:p>
          <a:p>
            <a:pPr algn="ctr">
              <a:spcBef>
                <a:spcPts val="600"/>
              </a:spcBef>
              <a:buFont typeface="Webdings" pitchFamily="18" charset="2"/>
              <a:buNone/>
            </a:pPr>
            <a:r>
              <a:rPr lang="en-US" sz="1600" smtClean="0">
                <a:solidFill>
                  <a:schemeClr val="tx2"/>
                </a:solidFill>
                <a:cs typeface="Arial" charset="0"/>
              </a:rPr>
              <a:t>2) Conventional (Thermogenic) gas</a:t>
            </a:r>
          </a:p>
        </p:txBody>
      </p:sp>
      <p:pic>
        <p:nvPicPr>
          <p:cNvPr id="40963" name="Picture 4" descr="img 504070"/>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52575" y="1085850"/>
            <a:ext cx="6424613" cy="45037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fontAlgn="auto">
              <a:spcAft>
                <a:spcPts val="0"/>
              </a:spcAft>
              <a:defRPr/>
            </a:pPr>
            <a:r>
              <a:rPr lang="fr-FR" smtClean="0"/>
              <a:t>Système pétrolier "étendu"</a:t>
            </a:r>
          </a:p>
        </p:txBody>
      </p:sp>
      <p:sp>
        <p:nvSpPr>
          <p:cNvPr id="41986" name="Espace réservé du contenu 7"/>
          <p:cNvSpPr>
            <a:spLocks noGrp="1"/>
          </p:cNvSpPr>
          <p:nvPr>
            <p:ph sz="quarter" idx="13"/>
          </p:nvPr>
        </p:nvSpPr>
        <p:spPr>
          <a:xfrm>
            <a:off x="457200" y="1223963"/>
            <a:ext cx="8218488" cy="4752975"/>
          </a:xfrm>
        </p:spPr>
        <p:txBody>
          <a:bodyPr/>
          <a:lstStyle/>
          <a:p>
            <a:endParaRPr lang="fr-FR" smtClean="0">
              <a:cs typeface="Arial" charset="0"/>
            </a:endParaRPr>
          </a:p>
        </p:txBody>
      </p:sp>
      <p:pic>
        <p:nvPicPr>
          <p:cNvPr id="41987" name="Picture 4" descr="img 504071"/>
          <p:cNvPicPr>
            <a:picLocks noChangeAspect="1" noChangeArrowheads="1"/>
          </p:cNvPicPr>
          <p:nvPr/>
        </p:nvPicPr>
        <p:blipFill>
          <a:blip r:embed="rId3"/>
          <a:srcRect/>
          <a:stretch>
            <a:fillRect/>
          </a:stretch>
        </p:blipFill>
        <p:spPr bwMode="auto">
          <a:xfrm>
            <a:off x="1644650" y="828675"/>
            <a:ext cx="6332538" cy="4433888"/>
          </a:xfrm>
          <a:prstGeom prst="rect">
            <a:avLst/>
          </a:prstGeom>
          <a:noFill/>
          <a:ln w="9525">
            <a:noFill/>
            <a:miter lim="800000"/>
            <a:headEnd/>
            <a:tailEnd/>
          </a:ln>
        </p:spPr>
      </p:pic>
      <p:sp>
        <p:nvSpPr>
          <p:cNvPr id="41988" name="Text Box 7"/>
          <p:cNvSpPr txBox="1">
            <a:spLocks noChangeArrowheads="1"/>
          </p:cNvSpPr>
          <p:nvPr/>
        </p:nvSpPr>
        <p:spPr bwMode="auto">
          <a:xfrm>
            <a:off x="457200" y="5040313"/>
            <a:ext cx="8686800" cy="830262"/>
          </a:xfrm>
          <a:prstGeom prst="rect">
            <a:avLst/>
          </a:prstGeom>
          <a:noFill/>
          <a:ln w="9525">
            <a:noFill/>
            <a:miter lim="800000"/>
            <a:headEnd/>
            <a:tailEnd/>
          </a:ln>
        </p:spPr>
        <p:txBody>
          <a:bodyPr>
            <a:spAutoFit/>
          </a:bodyPr>
          <a:lstStyle/>
          <a:p>
            <a:pPr defTabSz="762000"/>
            <a:r>
              <a:rPr lang="en-US" sz="1600" b="1">
                <a:solidFill>
                  <a:schemeClr val="tx2"/>
                </a:solidFill>
              </a:rPr>
              <a:t>3) Oil Shale (immature), 4) Coal Seams &amp; Coal Bed Methane (CBM),</a:t>
            </a:r>
            <a:br>
              <a:rPr lang="en-US" sz="1600" b="1">
                <a:solidFill>
                  <a:schemeClr val="tx2"/>
                </a:solidFill>
              </a:rPr>
            </a:br>
            <a:r>
              <a:rPr lang="en-US" sz="1600" b="1">
                <a:solidFill>
                  <a:schemeClr val="tx2"/>
                </a:solidFill>
              </a:rPr>
              <a:t>5) Primary Biogenic Gas, 6) Heavy/Extra Heavy oil, 7) Secondary Biogenic Gas</a:t>
            </a:r>
            <a:br>
              <a:rPr lang="en-US" sz="1600" b="1">
                <a:solidFill>
                  <a:schemeClr val="tx2"/>
                </a:solidFill>
              </a:rPr>
            </a:br>
            <a:r>
              <a:rPr lang="en-US" sz="1600" b="1">
                <a:solidFill>
                  <a:schemeClr val="tx2"/>
                </a:solidFill>
              </a:rPr>
              <a:t>,8) Tight Gas in Basin center Situation, 9) Tight Oil, 10 Shale gas </a:t>
            </a:r>
          </a:p>
        </p:txBody>
      </p:sp>
      <p:sp>
        <p:nvSpPr>
          <p:cNvPr id="41989" name="Text Box 8"/>
          <p:cNvSpPr txBox="1">
            <a:spLocks noChangeArrowheads="1"/>
          </p:cNvSpPr>
          <p:nvPr/>
        </p:nvSpPr>
        <p:spPr bwMode="auto">
          <a:xfrm>
            <a:off x="5532438" y="5903913"/>
            <a:ext cx="3582987" cy="261937"/>
          </a:xfrm>
          <a:prstGeom prst="rect">
            <a:avLst/>
          </a:prstGeom>
          <a:noFill/>
          <a:ln w="9525">
            <a:noFill/>
            <a:miter lim="800000"/>
            <a:headEnd/>
            <a:tailEnd/>
          </a:ln>
        </p:spPr>
        <p:txBody>
          <a:bodyPr wrap="none">
            <a:spAutoFit/>
          </a:bodyPr>
          <a:lstStyle/>
          <a:p>
            <a:pPr defTabSz="762000"/>
            <a:r>
              <a:rPr lang="en-US" sz="1100" b="1" i="1"/>
              <a:t>Source: A.Huc et al,  , e-book CNRS Program, 2011</a:t>
            </a:r>
            <a:endParaRPr lang="en-US" sz="1600" b="1" i="1"/>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835150" y="115888"/>
            <a:ext cx="8218488" cy="850900"/>
          </a:xfrm>
        </p:spPr>
        <p:txBody>
          <a:bodyPr/>
          <a:lstStyle/>
          <a:p>
            <a:pPr fontAlgn="auto">
              <a:spcAft>
                <a:spcPts val="0"/>
              </a:spcAft>
              <a:defRPr/>
            </a:pPr>
            <a:r>
              <a:rPr lang="en-US" dirty="0" smtClean="0"/>
              <a:t> CONVENTIONNEL	        	NON CONVENTIONNEL</a:t>
            </a:r>
            <a:br>
              <a:rPr lang="en-US" dirty="0" smtClean="0"/>
            </a:br>
            <a:endParaRPr lang="en-US" dirty="0" smtClean="0"/>
          </a:p>
        </p:txBody>
      </p:sp>
      <p:pic>
        <p:nvPicPr>
          <p:cNvPr id="43010" name="Picture 3" descr="img 504707"/>
          <p:cNvPicPr>
            <a:picLocks noChangeAspect="1" noChangeArrowheads="1"/>
          </p:cNvPicPr>
          <p:nvPr/>
        </p:nvPicPr>
        <p:blipFill>
          <a:blip r:embed="rId3"/>
          <a:srcRect/>
          <a:stretch>
            <a:fillRect/>
          </a:stretch>
        </p:blipFill>
        <p:spPr bwMode="auto">
          <a:xfrm>
            <a:off x="717550" y="727075"/>
            <a:ext cx="7800975" cy="55102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6988"/>
            <a:ext cx="8218488" cy="850901"/>
          </a:xfrm>
        </p:spPr>
        <p:txBody>
          <a:bodyPr/>
          <a:lstStyle/>
          <a:p>
            <a:pPr fontAlgn="auto">
              <a:spcAft>
                <a:spcPts val="0"/>
              </a:spcAft>
              <a:defRPr/>
            </a:pPr>
            <a:r>
              <a:rPr lang="en-US" dirty="0" err="1" smtClean="0"/>
              <a:t>Qu’est-ce</a:t>
            </a:r>
            <a:r>
              <a:rPr lang="en-US" dirty="0" smtClean="0"/>
              <a:t> </a:t>
            </a:r>
            <a:r>
              <a:rPr lang="en-US" dirty="0" err="1" smtClean="0"/>
              <a:t>qu’un</a:t>
            </a:r>
            <a:r>
              <a:rPr lang="en-US" dirty="0" smtClean="0"/>
              <a:t> “</a:t>
            </a:r>
            <a:r>
              <a:rPr lang="en-US" dirty="0" err="1" smtClean="0"/>
              <a:t>gaz</a:t>
            </a:r>
            <a:r>
              <a:rPr lang="en-US" dirty="0" smtClean="0"/>
              <a:t> de </a:t>
            </a:r>
            <a:r>
              <a:rPr lang="en-US" dirty="0" err="1" smtClean="0"/>
              <a:t>schiste</a:t>
            </a:r>
            <a:r>
              <a:rPr lang="en-US" dirty="0" smtClean="0"/>
              <a:t>”?</a:t>
            </a:r>
          </a:p>
        </p:txBody>
      </p:sp>
      <p:sp>
        <p:nvSpPr>
          <p:cNvPr id="44034" name="Espace réservé du contenu 6"/>
          <p:cNvSpPr>
            <a:spLocks noGrp="1"/>
          </p:cNvSpPr>
          <p:nvPr>
            <p:ph sz="quarter" idx="13"/>
          </p:nvPr>
        </p:nvSpPr>
        <p:spPr/>
        <p:txBody>
          <a:bodyPr/>
          <a:lstStyle/>
          <a:p>
            <a:endParaRPr lang="fr-FR" smtClean="0">
              <a:cs typeface="Arial" charset="0"/>
            </a:endParaRPr>
          </a:p>
        </p:txBody>
      </p:sp>
      <p:pic>
        <p:nvPicPr>
          <p:cNvPr id="44035" name="Picture 4" descr="img 504709"/>
          <p:cNvPicPr>
            <a:picLocks noChangeAspect="1" noChangeArrowheads="1"/>
          </p:cNvPicPr>
          <p:nvPr/>
        </p:nvPicPr>
        <p:blipFill>
          <a:blip r:embed="rId3"/>
          <a:srcRect/>
          <a:stretch>
            <a:fillRect/>
          </a:stretch>
        </p:blipFill>
        <p:spPr bwMode="auto">
          <a:xfrm>
            <a:off x="587375" y="765175"/>
            <a:ext cx="8040688" cy="54371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Gaz conventionnels et non-conventionnels</a:t>
            </a:r>
            <a:endParaRPr lang="en-US" dirty="0"/>
          </a:p>
        </p:txBody>
      </p:sp>
      <p:pic>
        <p:nvPicPr>
          <p:cNvPr id="46082" name="Espace réservé du contenu 7" descr="illustration p28.png"/>
          <p:cNvPicPr>
            <a:picLocks noGrp="1" noChangeAspect="1"/>
          </p:cNvPicPr>
          <p:nvPr>
            <p:ph sz="quarter" idx="13"/>
          </p:nvPr>
        </p:nvPicPr>
        <p:blipFill>
          <a:blip r:embed="rId3"/>
          <a:srcRect/>
          <a:stretch>
            <a:fillRect/>
          </a:stretch>
        </p:blipFill>
        <p:spPr>
          <a:xfrm>
            <a:off x="74613" y="2060575"/>
            <a:ext cx="8818562" cy="3009900"/>
          </a:xfr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Espace réservé du contenu 3" descr="Buckee_aspo2012_Page_33.jpg"/>
          <p:cNvPicPr>
            <a:picLocks noGrp="1" noChangeAspect="1"/>
          </p:cNvPicPr>
          <p:nvPr>
            <p:ph sz="quarter" idx="13"/>
          </p:nvPr>
        </p:nvPicPr>
        <p:blipFill>
          <a:blip r:embed="rId3"/>
          <a:srcRect/>
          <a:stretch>
            <a:fillRect/>
          </a:stretch>
        </p:blipFill>
        <p:spPr>
          <a:xfrm>
            <a:off x="1019175" y="765175"/>
            <a:ext cx="7008813" cy="5256213"/>
          </a:xfrm>
        </p:spPr>
      </p:pic>
      <p:sp>
        <p:nvSpPr>
          <p:cNvPr id="2" name="Titre 1"/>
          <p:cNvSpPr>
            <a:spLocks noGrp="1"/>
          </p:cNvSpPr>
          <p:nvPr>
            <p:ph type="title"/>
          </p:nvPr>
        </p:nvSpPr>
        <p:spPr>
          <a:xfrm>
            <a:off x="4932363" y="339725"/>
            <a:ext cx="3784600" cy="850900"/>
          </a:xfrm>
        </p:spPr>
        <p:txBody>
          <a:bodyPr/>
          <a:lstStyle/>
          <a:p>
            <a:pPr fontAlgn="auto">
              <a:spcAft>
                <a:spcPts val="0"/>
              </a:spcAft>
              <a:defRPr/>
            </a:pPr>
            <a:r>
              <a:rPr lang="fr-FR" dirty="0" smtClean="0"/>
              <a:t>Dimensions des pores</a:t>
            </a:r>
            <a:br>
              <a:rPr lang="fr-FR" dirty="0" smtClean="0"/>
            </a:br>
            <a:r>
              <a:rPr lang="fr-FR" dirty="0" smtClean="0"/>
              <a:t>et perméabilités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18488" cy="993775"/>
          </a:xfrm>
        </p:spPr>
        <p:txBody>
          <a:bodyPr/>
          <a:lstStyle/>
          <a:p>
            <a:pPr fontAlgn="auto">
              <a:lnSpc>
                <a:spcPct val="150000"/>
              </a:lnSpc>
              <a:spcBef>
                <a:spcPts val="600"/>
              </a:spcBef>
              <a:spcAft>
                <a:spcPts val="0"/>
              </a:spcAft>
              <a:defRPr/>
            </a:pPr>
            <a:r>
              <a:rPr lang="fr-FR" dirty="0" smtClean="0"/>
              <a:t>Propriétés des roches mères « prospectives »</a:t>
            </a:r>
            <a:br>
              <a:rPr lang="fr-FR" dirty="0" smtClean="0"/>
            </a:br>
            <a:r>
              <a:rPr lang="fr-FR" dirty="0" smtClean="0">
                <a:solidFill>
                  <a:srgbClr val="FF0000"/>
                </a:solidFill>
              </a:rPr>
              <a:t>Hot shale </a:t>
            </a:r>
            <a:r>
              <a:rPr lang="fr-FR" dirty="0" err="1" smtClean="0">
                <a:solidFill>
                  <a:srgbClr val="FF0000"/>
                </a:solidFill>
              </a:rPr>
              <a:t>properties</a:t>
            </a:r>
            <a:endParaRPr lang="fr-FR" dirty="0">
              <a:solidFill>
                <a:srgbClr val="FF0000"/>
              </a:solidFill>
            </a:endParaRPr>
          </a:p>
        </p:txBody>
      </p:sp>
      <p:graphicFrame>
        <p:nvGraphicFramePr>
          <p:cNvPr id="4" name="Espace réservé du contenu 3"/>
          <p:cNvGraphicFramePr>
            <a:graphicFrameLocks noGrp="1"/>
          </p:cNvGraphicFramePr>
          <p:nvPr>
            <p:ph sz="quarter" idx="13"/>
          </p:nvPr>
        </p:nvGraphicFramePr>
        <p:xfrm>
          <a:off x="395288" y="1484313"/>
          <a:ext cx="8279713" cy="4251846"/>
        </p:xfrm>
        <a:graphic>
          <a:graphicData uri="http://schemas.openxmlformats.org/drawingml/2006/table">
            <a:tbl>
              <a:tblPr firstRow="1" bandRow="1">
                <a:tableStyleId>{5C22544A-7EE6-4342-B048-85BDC9FD1C3A}</a:tableStyleId>
              </a:tblPr>
              <a:tblGrid>
                <a:gridCol w="1921193"/>
                <a:gridCol w="946448"/>
                <a:gridCol w="925760"/>
                <a:gridCol w="1062355"/>
                <a:gridCol w="1005559"/>
                <a:gridCol w="1202055"/>
                <a:gridCol w="1216343"/>
              </a:tblGrid>
              <a:tr h="400176">
                <a:tc>
                  <a:txBody>
                    <a:bodyPr/>
                    <a:lstStyle/>
                    <a:p>
                      <a:r>
                        <a:rPr lang="fr-FR" sz="1200" dirty="0" err="1" smtClean="0"/>
                        <a:t>Propetrty</a:t>
                      </a:r>
                      <a:endParaRPr lang="fr-FR" sz="1200" dirty="0"/>
                    </a:p>
                  </a:txBody>
                  <a:tcPr/>
                </a:tc>
                <a:tc>
                  <a:txBody>
                    <a:bodyPr/>
                    <a:lstStyle/>
                    <a:p>
                      <a:pPr algn="ctr"/>
                      <a:r>
                        <a:rPr lang="fr-FR" sz="1200" dirty="0" err="1" smtClean="0"/>
                        <a:t>Eagle</a:t>
                      </a:r>
                      <a:r>
                        <a:rPr lang="fr-FR" sz="1200" dirty="0" smtClean="0"/>
                        <a:t> </a:t>
                      </a:r>
                      <a:r>
                        <a:rPr lang="fr-FR" sz="1200" dirty="0" err="1" smtClean="0"/>
                        <a:t>ford</a:t>
                      </a:r>
                      <a:endParaRPr lang="fr-FR" sz="1200" dirty="0"/>
                    </a:p>
                  </a:txBody>
                  <a:tcPr/>
                </a:tc>
                <a:tc>
                  <a:txBody>
                    <a:bodyPr/>
                    <a:lstStyle/>
                    <a:p>
                      <a:pPr algn="ctr"/>
                      <a:r>
                        <a:rPr lang="fr-FR" sz="1200" dirty="0" smtClean="0"/>
                        <a:t>Barnett</a:t>
                      </a:r>
                      <a:endParaRPr lang="fr-FR" sz="1200" dirty="0"/>
                    </a:p>
                  </a:txBody>
                  <a:tcPr/>
                </a:tc>
                <a:tc>
                  <a:txBody>
                    <a:bodyPr/>
                    <a:lstStyle/>
                    <a:p>
                      <a:pPr algn="ctr"/>
                      <a:r>
                        <a:rPr lang="fr-FR" sz="1200" dirty="0" err="1" smtClean="0"/>
                        <a:t>Haynesville</a:t>
                      </a:r>
                      <a:endParaRPr lang="fr-FR" sz="1200" dirty="0" smtClean="0"/>
                    </a:p>
                  </a:txBody>
                  <a:tcPr/>
                </a:tc>
                <a:tc>
                  <a:txBody>
                    <a:bodyPr/>
                    <a:lstStyle/>
                    <a:p>
                      <a:pPr algn="ctr"/>
                      <a:r>
                        <a:rPr lang="fr-FR" sz="1200" dirty="0" smtClean="0"/>
                        <a:t>Marcellus</a:t>
                      </a:r>
                      <a:endParaRPr lang="fr-FR" sz="1200" dirty="0"/>
                    </a:p>
                  </a:txBody>
                  <a:tcPr/>
                </a:tc>
                <a:tc>
                  <a:txBody>
                    <a:bodyPr/>
                    <a:lstStyle/>
                    <a:p>
                      <a:pPr algn="ctr"/>
                      <a:r>
                        <a:rPr lang="fr-FR" sz="1200" dirty="0" smtClean="0"/>
                        <a:t>Horn River</a:t>
                      </a:r>
                      <a:endParaRPr lang="fr-FR" sz="1200" dirty="0"/>
                    </a:p>
                  </a:txBody>
                  <a:tcPr/>
                </a:tc>
                <a:tc>
                  <a:txBody>
                    <a:bodyPr/>
                    <a:lstStyle/>
                    <a:p>
                      <a:pPr algn="ctr"/>
                      <a:r>
                        <a:rPr lang="fr-FR" sz="1200" dirty="0" smtClean="0"/>
                        <a:t>Hot shale</a:t>
                      </a:r>
                      <a:endParaRPr lang="fr-FR" sz="1200" dirty="0"/>
                    </a:p>
                  </a:txBody>
                  <a:tcPr/>
                </a:tc>
              </a:tr>
              <a:tr h="385167">
                <a:tc>
                  <a:txBody>
                    <a:bodyPr/>
                    <a:lstStyle/>
                    <a:p>
                      <a:r>
                        <a:rPr lang="fr-FR" sz="1200" dirty="0" smtClean="0"/>
                        <a:t>TOC, %</a:t>
                      </a:r>
                      <a:endParaRPr lang="fr-FR" sz="1200" dirty="0"/>
                    </a:p>
                  </a:txBody>
                  <a:tcPr anchor="ctr"/>
                </a:tc>
                <a:tc>
                  <a:txBody>
                    <a:bodyPr/>
                    <a:lstStyle/>
                    <a:p>
                      <a:pPr algn="ctr"/>
                      <a:r>
                        <a:rPr lang="fr-FR" sz="1200" dirty="0" smtClean="0"/>
                        <a:t>2-8%</a:t>
                      </a:r>
                      <a:endParaRPr lang="fr-FR" sz="1200" dirty="0"/>
                    </a:p>
                  </a:txBody>
                  <a:tcPr anchor="ctr"/>
                </a:tc>
                <a:tc>
                  <a:txBody>
                    <a:bodyPr/>
                    <a:lstStyle/>
                    <a:p>
                      <a:pPr algn="ctr"/>
                      <a:r>
                        <a:rPr lang="fr-FR" sz="1200" dirty="0" smtClean="0"/>
                        <a:t>3-8%</a:t>
                      </a:r>
                      <a:endParaRPr lang="fr-FR" sz="1200" dirty="0"/>
                    </a:p>
                  </a:txBody>
                  <a:tcPr anchor="ctr"/>
                </a:tc>
                <a:tc>
                  <a:txBody>
                    <a:bodyPr/>
                    <a:lstStyle/>
                    <a:p>
                      <a:pPr algn="ctr"/>
                      <a:r>
                        <a:rPr lang="fr-FR" sz="1200" dirty="0" smtClean="0"/>
                        <a:t>1-5%</a:t>
                      </a:r>
                      <a:endParaRPr lang="fr-FR" sz="1200" dirty="0"/>
                    </a:p>
                  </a:txBody>
                  <a:tcPr anchor="ctr"/>
                </a:tc>
                <a:tc>
                  <a:txBody>
                    <a:bodyPr/>
                    <a:lstStyle/>
                    <a:p>
                      <a:pPr algn="ctr"/>
                      <a:r>
                        <a:rPr lang="fr-FR" sz="1200" dirty="0" smtClean="0"/>
                        <a:t>1-5%</a:t>
                      </a:r>
                      <a:endParaRPr lang="fr-FR" sz="1200" dirty="0"/>
                    </a:p>
                  </a:txBody>
                  <a:tcPr anchor="ctr"/>
                </a:tc>
                <a:tc>
                  <a:txBody>
                    <a:bodyPr/>
                    <a:lstStyle/>
                    <a:p>
                      <a:pPr algn="ctr"/>
                      <a:r>
                        <a:rPr lang="fr-FR" sz="1200" dirty="0" smtClean="0"/>
                        <a:t>2-5%</a:t>
                      </a:r>
                      <a:endParaRPr lang="fr-FR" sz="1200" dirty="0"/>
                    </a:p>
                  </a:txBody>
                  <a:tcPr anchor="ctr"/>
                </a:tc>
                <a:tc>
                  <a:txBody>
                    <a:bodyPr/>
                    <a:lstStyle/>
                    <a:p>
                      <a:pPr algn="ctr"/>
                      <a:r>
                        <a:rPr lang="fr-FR" sz="1200" dirty="0" smtClean="0"/>
                        <a:t>0,5-10%</a:t>
                      </a:r>
                      <a:endParaRPr lang="fr-FR" sz="1200" dirty="0"/>
                    </a:p>
                  </a:txBody>
                  <a:tcPr anchor="ctr"/>
                </a:tc>
              </a:tr>
              <a:tr h="385167">
                <a:tc>
                  <a:txBody>
                    <a:bodyPr/>
                    <a:lstStyle/>
                    <a:p>
                      <a:r>
                        <a:rPr lang="fr-FR" sz="1200" dirty="0" err="1" smtClean="0"/>
                        <a:t>Porosity</a:t>
                      </a:r>
                      <a:r>
                        <a:rPr lang="fr-FR" sz="1200" dirty="0" smtClean="0"/>
                        <a:t>, %</a:t>
                      </a:r>
                      <a:endParaRPr lang="fr-FR" sz="1200" dirty="0"/>
                    </a:p>
                  </a:txBody>
                  <a:tcPr anchor="ctr"/>
                </a:tc>
                <a:tc>
                  <a:txBody>
                    <a:bodyPr/>
                    <a:lstStyle/>
                    <a:p>
                      <a:pPr algn="ctr"/>
                      <a:r>
                        <a:rPr lang="fr-FR" sz="1200" dirty="0" smtClean="0"/>
                        <a:t>8-18%</a:t>
                      </a:r>
                      <a:endParaRPr lang="fr-FR" sz="1200" dirty="0"/>
                    </a:p>
                  </a:txBody>
                  <a:tcPr anchor="ctr"/>
                </a:tc>
                <a:tc>
                  <a:txBody>
                    <a:bodyPr/>
                    <a:lstStyle/>
                    <a:p>
                      <a:pPr algn="ctr"/>
                      <a:r>
                        <a:rPr lang="fr-FR" sz="1200" dirty="0" smtClean="0"/>
                        <a:t>3-9%</a:t>
                      </a:r>
                      <a:endParaRPr lang="fr-FR" sz="1200" dirty="0"/>
                    </a:p>
                  </a:txBody>
                  <a:tcPr anchor="ctr"/>
                </a:tc>
                <a:tc>
                  <a:txBody>
                    <a:bodyPr/>
                    <a:lstStyle/>
                    <a:p>
                      <a:pPr algn="ctr"/>
                      <a:r>
                        <a:rPr lang="fr-FR" sz="1200" dirty="0" smtClean="0"/>
                        <a:t>6-15%</a:t>
                      </a:r>
                      <a:endParaRPr lang="fr-FR" sz="1200" dirty="0"/>
                    </a:p>
                  </a:txBody>
                  <a:tcPr anchor="ctr"/>
                </a:tc>
                <a:tc>
                  <a:txBody>
                    <a:bodyPr/>
                    <a:lstStyle/>
                    <a:p>
                      <a:pPr algn="ctr"/>
                      <a:r>
                        <a:rPr lang="fr-FR" sz="1200" dirty="0" smtClean="0"/>
                        <a:t>3-9%</a:t>
                      </a:r>
                      <a:endParaRPr lang="fr-FR" sz="1200" dirty="0"/>
                    </a:p>
                  </a:txBody>
                  <a:tcPr anchor="ctr"/>
                </a:tc>
                <a:tc>
                  <a:txBody>
                    <a:bodyPr/>
                    <a:lstStyle/>
                    <a:p>
                      <a:pPr algn="ctr"/>
                      <a:r>
                        <a:rPr lang="fr-FR" sz="1200" dirty="0" smtClean="0"/>
                        <a:t>3-7%</a:t>
                      </a:r>
                      <a:endParaRPr lang="fr-FR" sz="1200" dirty="0"/>
                    </a:p>
                  </a:txBody>
                  <a:tcPr anchor="ctr"/>
                </a:tc>
                <a:tc>
                  <a:txBody>
                    <a:bodyPr/>
                    <a:lstStyle/>
                    <a:p>
                      <a:pPr algn="ctr"/>
                      <a:r>
                        <a:rPr lang="fr-FR" sz="1200" dirty="0" smtClean="0"/>
                        <a:t>1-9%</a:t>
                      </a:r>
                      <a:endParaRPr lang="fr-FR" sz="1200" dirty="0"/>
                    </a:p>
                  </a:txBody>
                  <a:tcPr anchor="ctr"/>
                </a:tc>
              </a:tr>
              <a:tr h="385167">
                <a:tc>
                  <a:txBody>
                    <a:bodyPr/>
                    <a:lstStyle/>
                    <a:p>
                      <a:r>
                        <a:rPr lang="fr-FR" sz="1200" dirty="0" smtClean="0"/>
                        <a:t>Water saturation,</a:t>
                      </a:r>
                      <a:r>
                        <a:rPr lang="fr-FR" sz="1200" baseline="0" dirty="0" smtClean="0"/>
                        <a:t> %</a:t>
                      </a:r>
                      <a:endParaRPr lang="fr-FR" sz="1200" dirty="0"/>
                    </a:p>
                  </a:txBody>
                  <a:tcPr anchor="ctr"/>
                </a:tc>
                <a:tc>
                  <a:txBody>
                    <a:bodyPr/>
                    <a:lstStyle/>
                    <a:p>
                      <a:pPr algn="ctr"/>
                      <a:r>
                        <a:rPr lang="fr-FR" sz="1200" dirty="0" smtClean="0"/>
                        <a:t>7-31%</a:t>
                      </a:r>
                      <a:endParaRPr lang="fr-FR" sz="1200" dirty="0"/>
                    </a:p>
                  </a:txBody>
                  <a:tcPr anchor="ctr"/>
                </a:tc>
                <a:tc>
                  <a:txBody>
                    <a:bodyPr/>
                    <a:lstStyle/>
                    <a:p>
                      <a:pPr algn="ctr"/>
                      <a:r>
                        <a:rPr lang="fr-FR" sz="1200" dirty="0" smtClean="0"/>
                        <a:t>30-40%</a:t>
                      </a:r>
                      <a:endParaRPr lang="fr-FR" sz="1200" dirty="0"/>
                    </a:p>
                  </a:txBody>
                  <a:tcPr anchor="ctr"/>
                </a:tc>
                <a:tc>
                  <a:txBody>
                    <a:bodyPr/>
                    <a:lstStyle/>
                    <a:p>
                      <a:pPr algn="ctr"/>
                      <a:endParaRPr lang="fr-FR" sz="1200" dirty="0"/>
                    </a:p>
                  </a:txBody>
                  <a:tcPr anchor="ctr"/>
                </a:tc>
                <a:tc>
                  <a:txBody>
                    <a:bodyPr/>
                    <a:lstStyle/>
                    <a:p>
                      <a:pPr algn="ctr"/>
                      <a:r>
                        <a:rPr lang="fr-FR" sz="1200" dirty="0" smtClean="0"/>
                        <a:t>20-45%</a:t>
                      </a:r>
                      <a:endParaRPr lang="fr-FR" sz="1200" dirty="0"/>
                    </a:p>
                  </a:txBody>
                  <a:tcPr anchor="ctr"/>
                </a:tc>
                <a:tc>
                  <a:txBody>
                    <a:bodyPr/>
                    <a:lstStyle/>
                    <a:p>
                      <a:pPr algn="ctr"/>
                      <a:r>
                        <a:rPr lang="fr-FR" sz="1200" dirty="0" smtClean="0"/>
                        <a:t>20-30%</a:t>
                      </a:r>
                      <a:endParaRPr lang="fr-FR" sz="1200" dirty="0"/>
                    </a:p>
                  </a:txBody>
                  <a:tcPr anchor="ctr"/>
                </a:tc>
                <a:tc>
                  <a:txBody>
                    <a:bodyPr/>
                    <a:lstStyle/>
                    <a:p>
                      <a:pPr algn="ctr"/>
                      <a:r>
                        <a:rPr lang="fr-FR" sz="1200" dirty="0" smtClean="0"/>
                        <a:t>10-30%</a:t>
                      </a:r>
                      <a:endParaRPr lang="fr-FR" sz="1200" dirty="0"/>
                    </a:p>
                  </a:txBody>
                  <a:tcPr anchor="ctr"/>
                </a:tc>
              </a:tr>
              <a:tr h="385167">
                <a:tc>
                  <a:txBody>
                    <a:bodyPr/>
                    <a:lstStyle/>
                    <a:p>
                      <a:r>
                        <a:rPr lang="fr-FR" sz="1200" dirty="0" err="1" smtClean="0"/>
                        <a:t>Permeability</a:t>
                      </a:r>
                      <a:r>
                        <a:rPr lang="fr-FR" sz="1200" dirty="0" smtClean="0"/>
                        <a:t>, </a:t>
                      </a:r>
                      <a:r>
                        <a:rPr lang="fr-FR" sz="1200" dirty="0" err="1" smtClean="0"/>
                        <a:t>nD</a:t>
                      </a:r>
                      <a:endParaRPr lang="fr-FR" sz="1200" dirty="0"/>
                    </a:p>
                  </a:txBody>
                  <a:tcPr anchor="ctr"/>
                </a:tc>
                <a:tc>
                  <a:txBody>
                    <a:bodyPr/>
                    <a:lstStyle/>
                    <a:p>
                      <a:pPr algn="ctr"/>
                      <a:r>
                        <a:rPr lang="fr-FR" sz="1200" dirty="0" smtClean="0"/>
                        <a:t>1,8-8,000</a:t>
                      </a:r>
                      <a:endParaRPr lang="fr-FR" sz="1200" dirty="0"/>
                    </a:p>
                  </a:txBody>
                  <a:tcPr anchor="ctr"/>
                </a:tc>
                <a:tc>
                  <a:txBody>
                    <a:bodyPr/>
                    <a:lstStyle/>
                    <a:p>
                      <a:pPr algn="ctr"/>
                      <a:r>
                        <a:rPr lang="fr-FR" sz="1200" dirty="0" smtClean="0"/>
                        <a:t>0,08-2,000</a:t>
                      </a:r>
                      <a:endParaRPr lang="fr-FR" sz="1200" dirty="0"/>
                    </a:p>
                  </a:txBody>
                  <a:tcPr anchor="ctr"/>
                </a:tc>
                <a:tc>
                  <a:txBody>
                    <a:bodyPr/>
                    <a:lstStyle/>
                    <a:p>
                      <a:pPr algn="ctr"/>
                      <a:r>
                        <a:rPr lang="fr-FR" sz="1200" dirty="0" smtClean="0"/>
                        <a:t>100-3,000</a:t>
                      </a:r>
                      <a:endParaRPr lang="fr-FR" sz="1200" dirty="0"/>
                    </a:p>
                  </a:txBody>
                  <a:tcPr anchor="ctr"/>
                </a:tc>
                <a:tc>
                  <a:txBody>
                    <a:bodyPr/>
                    <a:lstStyle/>
                    <a:p>
                      <a:pPr algn="ctr"/>
                      <a:r>
                        <a:rPr lang="fr-FR" sz="1200" dirty="0" smtClean="0"/>
                        <a:t>50-3,000</a:t>
                      </a:r>
                      <a:endParaRPr lang="fr-FR" sz="1200" dirty="0"/>
                    </a:p>
                  </a:txBody>
                  <a:tcPr anchor="ctr"/>
                </a:tc>
                <a:tc>
                  <a:txBody>
                    <a:bodyPr/>
                    <a:lstStyle/>
                    <a:p>
                      <a:pPr algn="ctr"/>
                      <a:r>
                        <a:rPr lang="fr-FR" sz="1200" dirty="0" smtClean="0"/>
                        <a:t>1,8</a:t>
                      </a:r>
                      <a:r>
                        <a:rPr lang="fr-FR" sz="1200" baseline="30000" dirty="0" smtClean="0"/>
                        <a:t>e</a:t>
                      </a:r>
                      <a:r>
                        <a:rPr lang="fr-FR" sz="1200" dirty="0" smtClean="0"/>
                        <a:t>-4 – 2,0</a:t>
                      </a:r>
                      <a:r>
                        <a:rPr lang="fr-FR" sz="1200" baseline="30000" dirty="0" smtClean="0"/>
                        <a:t>e</a:t>
                      </a:r>
                      <a:r>
                        <a:rPr lang="fr-FR" sz="1200" dirty="0" smtClean="0"/>
                        <a:t>-1</a:t>
                      </a:r>
                      <a:endParaRPr lang="fr-FR" sz="1200" dirty="0"/>
                    </a:p>
                  </a:txBody>
                  <a:tcPr anchor="ctr"/>
                </a:tc>
                <a:tc>
                  <a:txBody>
                    <a:bodyPr/>
                    <a:lstStyle/>
                    <a:p>
                      <a:pPr algn="ctr"/>
                      <a:r>
                        <a:rPr lang="fr-FR" sz="1200" dirty="0" smtClean="0"/>
                        <a:t>&lt;1,000 - 2,0</a:t>
                      </a:r>
                      <a:r>
                        <a:rPr lang="fr-FR" sz="1200" baseline="30000" dirty="0" smtClean="0"/>
                        <a:t>e</a:t>
                      </a:r>
                      <a:r>
                        <a:rPr lang="fr-FR" sz="1200" dirty="0" smtClean="0"/>
                        <a:t>7</a:t>
                      </a:r>
                      <a:endParaRPr lang="fr-FR" sz="1200" dirty="0"/>
                    </a:p>
                  </a:txBody>
                  <a:tcPr anchor="ctr"/>
                </a:tc>
              </a:tr>
              <a:tr h="385167">
                <a:tc>
                  <a:txBody>
                    <a:bodyPr/>
                    <a:lstStyle/>
                    <a:p>
                      <a:r>
                        <a:rPr lang="fr-FR" sz="1200" dirty="0" err="1" smtClean="0"/>
                        <a:t>Static</a:t>
                      </a:r>
                      <a:r>
                        <a:rPr lang="fr-FR" sz="1200" dirty="0" smtClean="0"/>
                        <a:t> YM,</a:t>
                      </a:r>
                      <a:r>
                        <a:rPr lang="fr-FR" sz="1200" baseline="0" dirty="0" smtClean="0"/>
                        <a:t> </a:t>
                      </a:r>
                      <a:r>
                        <a:rPr lang="fr-FR" sz="1200" baseline="0" dirty="0" err="1" smtClean="0"/>
                        <a:t>Mps</a:t>
                      </a:r>
                      <a:endParaRPr lang="fr-FR" sz="1200" dirty="0"/>
                    </a:p>
                  </a:txBody>
                  <a:tcPr anchor="ctr"/>
                </a:tc>
                <a:tc>
                  <a:txBody>
                    <a:bodyPr/>
                    <a:lstStyle/>
                    <a:p>
                      <a:pPr algn="ctr"/>
                      <a:r>
                        <a:rPr lang="fr-FR" sz="1200" dirty="0" smtClean="0"/>
                        <a:t>1,00-2,50</a:t>
                      </a:r>
                      <a:endParaRPr lang="fr-FR" sz="1200" dirty="0"/>
                    </a:p>
                  </a:txBody>
                  <a:tcPr anchor="ctr"/>
                </a:tc>
                <a:tc>
                  <a:txBody>
                    <a:bodyPr/>
                    <a:lstStyle/>
                    <a:p>
                      <a:pPr algn="ctr"/>
                      <a:endParaRPr lang="fr-FR" sz="1200"/>
                    </a:p>
                  </a:txBody>
                  <a:tcPr anchor="ctr"/>
                </a:tc>
                <a:tc>
                  <a:txBody>
                    <a:bodyPr/>
                    <a:lstStyle/>
                    <a:p>
                      <a:pPr algn="ctr"/>
                      <a:r>
                        <a:rPr lang="fr-FR" sz="1200" dirty="0" smtClean="0"/>
                        <a:t>1,10-2,25</a:t>
                      </a:r>
                      <a:endParaRPr lang="fr-FR" sz="1200" dirty="0"/>
                    </a:p>
                  </a:txBody>
                  <a:tcPr anchor="ctr"/>
                </a:tc>
                <a:tc>
                  <a:txBody>
                    <a:bodyPr/>
                    <a:lstStyle/>
                    <a:p>
                      <a:pPr algn="ctr"/>
                      <a:endParaRPr lang="fr-FR" sz="1200" dirty="0"/>
                    </a:p>
                  </a:txBody>
                  <a:tcPr anchor="ctr"/>
                </a:tc>
                <a:tc>
                  <a:txBody>
                    <a:bodyPr/>
                    <a:lstStyle/>
                    <a:p>
                      <a:pPr algn="ctr"/>
                      <a:endParaRPr lang="fr-FR" sz="1200" dirty="0"/>
                    </a:p>
                  </a:txBody>
                  <a:tcPr anchor="ctr"/>
                </a:tc>
                <a:tc>
                  <a:txBody>
                    <a:bodyPr/>
                    <a:lstStyle/>
                    <a:p>
                      <a:pPr algn="ctr"/>
                      <a:r>
                        <a:rPr lang="fr-FR" sz="1200" dirty="0" smtClean="0"/>
                        <a:t>4,21-5,25</a:t>
                      </a:r>
                      <a:endParaRPr lang="fr-FR" sz="1200" dirty="0"/>
                    </a:p>
                  </a:txBody>
                  <a:tcPr anchor="ctr"/>
                </a:tc>
              </a:tr>
              <a:tr h="385167">
                <a:tc>
                  <a:txBody>
                    <a:bodyPr/>
                    <a:lstStyle/>
                    <a:p>
                      <a:r>
                        <a:rPr lang="fr-FR" sz="1200" dirty="0" smtClean="0"/>
                        <a:t>Brinell </a:t>
                      </a:r>
                      <a:r>
                        <a:rPr lang="fr-FR" sz="1200" dirty="0" err="1" smtClean="0"/>
                        <a:t>Hardness</a:t>
                      </a:r>
                      <a:r>
                        <a:rPr lang="fr-FR" sz="1200" dirty="0" smtClean="0"/>
                        <a:t> </a:t>
                      </a:r>
                      <a:r>
                        <a:rPr lang="fr-FR" sz="1200" dirty="0" err="1" smtClean="0"/>
                        <a:t>Number</a:t>
                      </a:r>
                      <a:endParaRPr lang="fr-FR" sz="1200" dirty="0"/>
                    </a:p>
                  </a:txBody>
                  <a:tcPr anchor="ctr"/>
                </a:tc>
                <a:tc>
                  <a:txBody>
                    <a:bodyPr/>
                    <a:lstStyle/>
                    <a:p>
                      <a:pPr algn="ctr"/>
                      <a:r>
                        <a:rPr lang="fr-FR" sz="1200" dirty="0" smtClean="0"/>
                        <a:t>22</a:t>
                      </a:r>
                      <a:endParaRPr lang="fr-FR" sz="1200" dirty="0"/>
                    </a:p>
                  </a:txBody>
                  <a:tcPr anchor="ctr"/>
                </a:tc>
                <a:tc>
                  <a:txBody>
                    <a:bodyPr/>
                    <a:lstStyle/>
                    <a:p>
                      <a:pPr algn="ctr"/>
                      <a:r>
                        <a:rPr lang="fr-FR" sz="1200" dirty="0" smtClean="0"/>
                        <a:t>80</a:t>
                      </a:r>
                      <a:endParaRPr lang="fr-FR" sz="1200" dirty="0"/>
                    </a:p>
                  </a:txBody>
                  <a:tcPr anchor="ctr"/>
                </a:tc>
                <a:tc>
                  <a:txBody>
                    <a:bodyPr/>
                    <a:lstStyle/>
                    <a:p>
                      <a:pPr algn="ctr"/>
                      <a:r>
                        <a:rPr lang="fr-FR" sz="1200" dirty="0" smtClean="0"/>
                        <a:t>18</a:t>
                      </a:r>
                      <a:endParaRPr lang="fr-FR" sz="1200" dirty="0"/>
                    </a:p>
                  </a:txBody>
                  <a:tcPr anchor="ctr"/>
                </a:tc>
                <a:tc>
                  <a:txBody>
                    <a:bodyPr/>
                    <a:lstStyle/>
                    <a:p>
                      <a:pPr algn="ctr"/>
                      <a:r>
                        <a:rPr lang="fr-FR" sz="1200" dirty="0" smtClean="0"/>
                        <a:t>32</a:t>
                      </a:r>
                      <a:endParaRPr lang="fr-FR" sz="1200" dirty="0"/>
                    </a:p>
                  </a:txBody>
                  <a:tcPr anchor="ctr"/>
                </a:tc>
                <a:tc>
                  <a:txBody>
                    <a:bodyPr/>
                    <a:lstStyle/>
                    <a:p>
                      <a:pPr algn="ctr"/>
                      <a:endParaRPr lang="fr-FR" sz="1200" dirty="0"/>
                    </a:p>
                  </a:txBody>
                  <a:tcPr anchor="ctr"/>
                </a:tc>
                <a:tc>
                  <a:txBody>
                    <a:bodyPr/>
                    <a:lstStyle/>
                    <a:p>
                      <a:pPr algn="ctr"/>
                      <a:endParaRPr lang="fr-FR" sz="1200" dirty="0"/>
                    </a:p>
                  </a:txBody>
                  <a:tcPr anchor="ctr"/>
                </a:tc>
              </a:tr>
              <a:tr h="385167">
                <a:tc>
                  <a:txBody>
                    <a:bodyPr/>
                    <a:lstStyle/>
                    <a:p>
                      <a:r>
                        <a:rPr lang="fr-FR" sz="1200" dirty="0" err="1" smtClean="0"/>
                        <a:t>Poisson’s</a:t>
                      </a:r>
                      <a:r>
                        <a:rPr lang="fr-FR" sz="1200" dirty="0" smtClean="0"/>
                        <a:t> ratio</a:t>
                      </a:r>
                      <a:endParaRPr lang="fr-FR" sz="1200" dirty="0"/>
                    </a:p>
                  </a:txBody>
                  <a:tcPr anchor="ctr"/>
                </a:tc>
                <a:tc>
                  <a:txBody>
                    <a:bodyPr/>
                    <a:lstStyle/>
                    <a:p>
                      <a:pPr algn="ctr"/>
                      <a:r>
                        <a:rPr lang="fr-FR" sz="1200" dirty="0" smtClean="0"/>
                        <a:t>0,25-0,27</a:t>
                      </a:r>
                      <a:endParaRPr lang="fr-FR" sz="1200" dirty="0"/>
                    </a:p>
                  </a:txBody>
                  <a:tcPr anchor="ctr"/>
                </a:tc>
                <a:tc>
                  <a:txBody>
                    <a:bodyPr/>
                    <a:lstStyle/>
                    <a:p>
                      <a:pPr algn="ctr"/>
                      <a:r>
                        <a:rPr lang="fr-FR" sz="1200" dirty="0" smtClean="0"/>
                        <a:t>0,15-0,6</a:t>
                      </a:r>
                      <a:endParaRPr lang="fr-FR" sz="1200" dirty="0"/>
                    </a:p>
                  </a:txBody>
                  <a:tcPr anchor="ctr"/>
                </a:tc>
                <a:tc>
                  <a:txBody>
                    <a:bodyPr/>
                    <a:lstStyle/>
                    <a:p>
                      <a:pPr algn="ctr"/>
                      <a:r>
                        <a:rPr lang="fr-FR" sz="1200" dirty="0" smtClean="0"/>
                        <a:t>0,15-0,35</a:t>
                      </a:r>
                      <a:endParaRPr lang="fr-FR" sz="1200" dirty="0"/>
                    </a:p>
                  </a:txBody>
                  <a:tcPr anchor="ctr"/>
                </a:tc>
                <a:tc>
                  <a:txBody>
                    <a:bodyPr/>
                    <a:lstStyle/>
                    <a:p>
                      <a:pPr algn="ctr"/>
                      <a:endParaRPr lang="fr-FR" sz="1200" dirty="0"/>
                    </a:p>
                  </a:txBody>
                  <a:tcPr anchor="ctr"/>
                </a:tc>
                <a:tc>
                  <a:txBody>
                    <a:bodyPr/>
                    <a:lstStyle/>
                    <a:p>
                      <a:pPr algn="ctr"/>
                      <a:r>
                        <a:rPr lang="fr-FR" sz="1200" dirty="0" smtClean="0"/>
                        <a:t>0,15-0,35</a:t>
                      </a:r>
                      <a:endParaRPr lang="fr-FR" sz="1200" dirty="0"/>
                    </a:p>
                  </a:txBody>
                  <a:tcPr anchor="ctr"/>
                </a:tc>
                <a:tc>
                  <a:txBody>
                    <a:bodyPr/>
                    <a:lstStyle/>
                    <a:p>
                      <a:pPr algn="ctr"/>
                      <a:r>
                        <a:rPr lang="fr-FR" sz="1200" dirty="0" smtClean="0"/>
                        <a:t>0,21-0,28</a:t>
                      </a:r>
                      <a:endParaRPr lang="fr-FR" sz="1200" dirty="0"/>
                    </a:p>
                  </a:txBody>
                  <a:tcPr anchor="ctr"/>
                </a:tc>
              </a:tr>
              <a:tr h="385167">
                <a:tc>
                  <a:txBody>
                    <a:bodyPr/>
                    <a:lstStyle/>
                    <a:p>
                      <a:r>
                        <a:rPr lang="fr-FR" sz="1200" dirty="0" smtClean="0"/>
                        <a:t>Pressure</a:t>
                      </a:r>
                      <a:r>
                        <a:rPr lang="fr-FR" sz="1200" baseline="0" dirty="0" smtClean="0"/>
                        <a:t> Gradient, psi</a:t>
                      </a:r>
                      <a:endParaRPr lang="fr-FR" sz="1200" dirty="0"/>
                    </a:p>
                  </a:txBody>
                  <a:tcPr anchor="ctr"/>
                </a:tc>
                <a:tc>
                  <a:txBody>
                    <a:bodyPr/>
                    <a:lstStyle/>
                    <a:p>
                      <a:pPr algn="ctr"/>
                      <a:r>
                        <a:rPr lang="fr-FR" sz="1200" dirty="0" smtClean="0"/>
                        <a:t>0,4-0,8</a:t>
                      </a:r>
                      <a:endParaRPr lang="fr-FR" sz="1200" dirty="0"/>
                    </a:p>
                  </a:txBody>
                  <a:tcPr anchor="ctr"/>
                </a:tc>
                <a:tc>
                  <a:txBody>
                    <a:bodyPr/>
                    <a:lstStyle/>
                    <a:p>
                      <a:pPr algn="ctr"/>
                      <a:r>
                        <a:rPr lang="fr-FR" sz="1200" dirty="0" smtClean="0"/>
                        <a:t>0,5-0,6</a:t>
                      </a:r>
                      <a:endParaRPr lang="fr-FR" sz="1200" dirty="0"/>
                    </a:p>
                  </a:txBody>
                  <a:tcPr anchor="ctr"/>
                </a:tc>
                <a:tc>
                  <a:txBody>
                    <a:bodyPr/>
                    <a:lstStyle/>
                    <a:p>
                      <a:pPr algn="ctr"/>
                      <a:r>
                        <a:rPr lang="fr-FR" sz="1200" dirty="0" smtClean="0"/>
                        <a:t>0,7-0,9</a:t>
                      </a:r>
                      <a:endParaRPr lang="fr-FR" sz="1200" dirty="0"/>
                    </a:p>
                  </a:txBody>
                  <a:tcPr anchor="ctr"/>
                </a:tc>
                <a:tc>
                  <a:txBody>
                    <a:bodyPr/>
                    <a:lstStyle/>
                    <a:p>
                      <a:pPr algn="ctr"/>
                      <a:r>
                        <a:rPr lang="fr-FR" sz="1200" dirty="0" smtClean="0"/>
                        <a:t>0,3-0,8</a:t>
                      </a:r>
                      <a:endParaRPr lang="fr-FR" sz="1200" dirty="0"/>
                    </a:p>
                  </a:txBody>
                  <a:tcPr anchor="ctr"/>
                </a:tc>
                <a:tc>
                  <a:txBody>
                    <a:bodyPr/>
                    <a:lstStyle/>
                    <a:p>
                      <a:pPr algn="ctr"/>
                      <a:r>
                        <a:rPr lang="fr-FR" sz="1200" dirty="0" smtClean="0"/>
                        <a:t>0,5-0,7</a:t>
                      </a:r>
                      <a:endParaRPr lang="fr-FR" sz="1200" dirty="0"/>
                    </a:p>
                  </a:txBody>
                  <a:tcPr anchor="ctr"/>
                </a:tc>
                <a:tc>
                  <a:txBody>
                    <a:bodyPr/>
                    <a:lstStyle/>
                    <a:p>
                      <a:pPr algn="ctr"/>
                      <a:r>
                        <a:rPr lang="fr-FR" sz="1200" dirty="0" smtClean="0"/>
                        <a:t>0,43</a:t>
                      </a:r>
                      <a:endParaRPr lang="fr-FR" sz="1200" dirty="0"/>
                    </a:p>
                  </a:txBody>
                  <a:tcPr anchor="ctr"/>
                </a:tc>
              </a:tr>
              <a:tr h="385167">
                <a:tc>
                  <a:txBody>
                    <a:bodyPr/>
                    <a:lstStyle/>
                    <a:p>
                      <a:r>
                        <a:rPr lang="fr-FR" sz="1200" dirty="0" err="1" smtClean="0"/>
                        <a:t>Thickness</a:t>
                      </a:r>
                      <a:r>
                        <a:rPr lang="fr-FR" sz="1200" dirty="0" smtClean="0"/>
                        <a:t> (m)</a:t>
                      </a:r>
                      <a:endParaRPr lang="fr-FR" sz="1200" dirty="0"/>
                    </a:p>
                  </a:txBody>
                  <a:tcPr anchor="ctr"/>
                </a:tc>
                <a:tc>
                  <a:txBody>
                    <a:bodyPr/>
                    <a:lstStyle/>
                    <a:p>
                      <a:pPr algn="ctr"/>
                      <a:r>
                        <a:rPr lang="fr-FR" sz="1200" dirty="0" smtClean="0"/>
                        <a:t>15-150</a:t>
                      </a:r>
                      <a:endParaRPr lang="fr-FR" sz="1200" dirty="0"/>
                    </a:p>
                  </a:txBody>
                  <a:tcPr anchor="ctr"/>
                </a:tc>
                <a:tc>
                  <a:txBody>
                    <a:bodyPr/>
                    <a:lstStyle/>
                    <a:p>
                      <a:pPr algn="ctr"/>
                      <a:r>
                        <a:rPr lang="fr-FR" sz="1200" dirty="0" smtClean="0"/>
                        <a:t>90-150</a:t>
                      </a:r>
                      <a:endParaRPr lang="fr-FR" sz="1200" dirty="0"/>
                    </a:p>
                  </a:txBody>
                  <a:tcPr anchor="ctr"/>
                </a:tc>
                <a:tc>
                  <a:txBody>
                    <a:bodyPr/>
                    <a:lstStyle/>
                    <a:p>
                      <a:pPr algn="ctr"/>
                      <a:r>
                        <a:rPr lang="fr-FR" sz="1200" dirty="0" smtClean="0"/>
                        <a:t>45-105</a:t>
                      </a:r>
                      <a:endParaRPr lang="fr-FR" sz="1200" dirty="0"/>
                    </a:p>
                  </a:txBody>
                  <a:tcPr anchor="ctr"/>
                </a:tc>
                <a:tc>
                  <a:txBody>
                    <a:bodyPr/>
                    <a:lstStyle/>
                    <a:p>
                      <a:pPr algn="ctr"/>
                      <a:r>
                        <a:rPr lang="fr-FR" sz="1200" dirty="0" smtClean="0"/>
                        <a:t>15-107</a:t>
                      </a:r>
                      <a:endParaRPr lang="fr-FR" sz="1200" dirty="0"/>
                    </a:p>
                  </a:txBody>
                  <a:tcPr anchor="ctr"/>
                </a:tc>
                <a:tc>
                  <a:txBody>
                    <a:bodyPr/>
                    <a:lstStyle/>
                    <a:p>
                      <a:pPr algn="ctr"/>
                      <a:r>
                        <a:rPr lang="fr-FR" sz="1200" dirty="0" smtClean="0"/>
                        <a:t>60-150</a:t>
                      </a:r>
                      <a:endParaRPr lang="fr-FR" sz="1200" dirty="0"/>
                    </a:p>
                  </a:txBody>
                  <a:tcPr anchor="ctr"/>
                </a:tc>
                <a:tc>
                  <a:txBody>
                    <a:bodyPr/>
                    <a:lstStyle/>
                    <a:p>
                      <a:pPr algn="ctr"/>
                      <a:r>
                        <a:rPr lang="fr-FR" sz="1200" dirty="0" smtClean="0"/>
                        <a:t>10-40+</a:t>
                      </a:r>
                      <a:endParaRPr lang="fr-FR" sz="1200" dirty="0"/>
                    </a:p>
                  </a:txBody>
                  <a:tcPr anchor="ctr"/>
                </a:tc>
              </a:tr>
              <a:tr h="385167">
                <a:tc gridSpan="7">
                  <a:txBody>
                    <a:bodyPr/>
                    <a:lstStyle/>
                    <a:p>
                      <a:r>
                        <a:rPr lang="fr-FR" sz="1200" b="1" i="1" dirty="0" smtClean="0"/>
                        <a:t>Sources SPE et US </a:t>
                      </a:r>
                      <a:r>
                        <a:rPr lang="fr-FR" sz="1200" b="1" i="1" dirty="0" err="1" smtClean="0"/>
                        <a:t>Doe</a:t>
                      </a:r>
                      <a:endParaRPr lang="fr-FR" sz="1200" b="1" i="1" dirty="0"/>
                    </a:p>
                  </a:txBody>
                  <a:tcPr anchor="ctr">
                    <a:solidFill>
                      <a:srgbClr val="FF9393"/>
                    </a:solidFill>
                  </a:tcPr>
                </a:tc>
                <a:tc hMerge="1">
                  <a:txBody>
                    <a:bodyPr/>
                    <a:lstStyle/>
                    <a:p>
                      <a:pPr algn="ctr"/>
                      <a:endParaRPr lang="fr-FR" sz="1200" dirty="0"/>
                    </a:p>
                  </a:txBody>
                  <a:tcPr anchor="ctr"/>
                </a:tc>
                <a:tc hMerge="1">
                  <a:txBody>
                    <a:bodyPr/>
                    <a:lstStyle/>
                    <a:p>
                      <a:pPr algn="ctr"/>
                      <a:endParaRPr lang="fr-FR" sz="1200" dirty="0"/>
                    </a:p>
                  </a:txBody>
                  <a:tcPr anchor="ctr"/>
                </a:tc>
                <a:tc hMerge="1">
                  <a:txBody>
                    <a:bodyPr/>
                    <a:lstStyle/>
                    <a:p>
                      <a:pPr algn="ctr"/>
                      <a:endParaRPr lang="fr-FR" sz="1200" dirty="0"/>
                    </a:p>
                  </a:txBody>
                  <a:tcPr anchor="ctr"/>
                </a:tc>
                <a:tc hMerge="1">
                  <a:txBody>
                    <a:bodyPr/>
                    <a:lstStyle/>
                    <a:p>
                      <a:pPr algn="ctr"/>
                      <a:endParaRPr lang="fr-FR" sz="1200" dirty="0"/>
                    </a:p>
                  </a:txBody>
                  <a:tcPr anchor="ctr"/>
                </a:tc>
                <a:tc hMerge="1">
                  <a:txBody>
                    <a:bodyPr/>
                    <a:lstStyle/>
                    <a:p>
                      <a:pPr algn="ctr"/>
                      <a:endParaRPr lang="fr-FR" sz="1200" dirty="0"/>
                    </a:p>
                  </a:txBody>
                  <a:tcPr anchor="ctr"/>
                </a:tc>
                <a:tc hMerge="1">
                  <a:txBody>
                    <a:bodyPr/>
                    <a:lstStyle/>
                    <a:p>
                      <a:pPr algn="ctr"/>
                      <a:endParaRPr lang="fr-FR" sz="1200" dirty="0"/>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fr-FR" dirty="0" smtClean="0"/>
              <a:t>Quelques exemples de « HOT </a:t>
            </a:r>
            <a:r>
              <a:rPr lang="fr-FR" dirty="0" smtClean="0"/>
              <a:t>SHALES » </a:t>
            </a:r>
            <a:r>
              <a:rPr lang="fr-FR" dirty="0" smtClean="0"/>
              <a:t>américains montrant </a:t>
            </a:r>
            <a:r>
              <a:rPr lang="fr-FR" dirty="0" err="1" smtClean="0"/>
              <a:t>lA</a:t>
            </a:r>
            <a:r>
              <a:rPr lang="fr-FR" dirty="0" smtClean="0"/>
              <a:t> </a:t>
            </a:r>
            <a:r>
              <a:rPr lang="fr-FR" dirty="0" smtClean="0"/>
              <a:t>très </a:t>
            </a:r>
            <a:r>
              <a:rPr lang="fr-FR" dirty="0" smtClean="0"/>
              <a:t>grande variabilité </a:t>
            </a:r>
            <a:r>
              <a:rPr lang="fr-FR" dirty="0" smtClean="0"/>
              <a:t>de </a:t>
            </a:r>
            <a:r>
              <a:rPr lang="fr-FR" dirty="0" smtClean="0"/>
              <a:t>LEURS caractéristiques</a:t>
            </a:r>
            <a:endParaRPr lang="en-US" dirty="0"/>
          </a:p>
        </p:txBody>
      </p:sp>
      <p:pic>
        <p:nvPicPr>
          <p:cNvPr id="49154" name="Espace réservé du contenu 3" descr="XC560-0851159.jpg"/>
          <p:cNvPicPr>
            <a:picLocks noGrp="1" noChangeAspect="1"/>
          </p:cNvPicPr>
          <p:nvPr>
            <p:ph sz="quarter" idx="13"/>
          </p:nvPr>
        </p:nvPicPr>
        <p:blipFill>
          <a:blip r:embed="rId3"/>
          <a:srcRect l="13373" t="11360" r="2428" b="3799"/>
          <a:stretch>
            <a:fillRect/>
          </a:stretch>
        </p:blipFill>
        <p:spPr>
          <a:xfrm>
            <a:off x="827088" y="1304925"/>
            <a:ext cx="7381875" cy="4862513"/>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2313" y="2493963"/>
            <a:ext cx="7772400" cy="1362075"/>
          </a:xfrm>
        </p:spPr>
        <p:txBody>
          <a:bodyPr/>
          <a:lstStyle/>
          <a:p>
            <a:pPr fontAlgn="auto">
              <a:spcAft>
                <a:spcPts val="0"/>
              </a:spcAft>
              <a:defRPr/>
            </a:pPr>
            <a:r>
              <a:rPr lang="fr-FR" sz="2800" dirty="0" smtClean="0"/>
              <a:t>Partie 1 : rappel des fondamentaux</a:t>
            </a:r>
            <a:br>
              <a:rPr lang="fr-FR" sz="2800" dirty="0" smtClean="0"/>
            </a:br>
            <a:r>
              <a:rPr lang="fr-FR" sz="2800" dirty="0" smtClean="0"/>
              <a:t>de l’énergie au plan mondial</a:t>
            </a:r>
            <a:endParaRPr lang="fr-FR" sz="2800" dirty="0"/>
          </a:p>
        </p:txBody>
      </p:sp>
      <p:sp>
        <p:nvSpPr>
          <p:cNvPr id="18434" name="ZoneTexte 2"/>
          <p:cNvSpPr txBox="1">
            <a:spLocks noChangeArrowheads="1"/>
          </p:cNvSpPr>
          <p:nvPr/>
        </p:nvSpPr>
        <p:spPr bwMode="auto">
          <a:xfrm>
            <a:off x="684213" y="3781425"/>
            <a:ext cx="8351837" cy="1016000"/>
          </a:xfrm>
          <a:prstGeom prst="rect">
            <a:avLst/>
          </a:prstGeom>
          <a:noFill/>
          <a:ln w="9525">
            <a:noFill/>
            <a:miter lim="800000"/>
            <a:headEnd/>
            <a:tailEnd/>
          </a:ln>
        </p:spPr>
        <p:txBody>
          <a:bodyPr>
            <a:spAutoFit/>
          </a:bodyPr>
          <a:lstStyle/>
          <a:p>
            <a:r>
              <a:rPr lang="fr-FR" sz="2000" b="1" i="1" dirty="0">
                <a:solidFill>
                  <a:schemeClr val="bg2"/>
                </a:solidFill>
              </a:rPr>
              <a:t>Energies </a:t>
            </a:r>
            <a:r>
              <a:rPr lang="fr-FR" sz="2000" b="1" i="1" dirty="0" smtClean="0">
                <a:solidFill>
                  <a:schemeClr val="bg2"/>
                </a:solidFill>
              </a:rPr>
              <a:t>carbonées </a:t>
            </a:r>
            <a:r>
              <a:rPr lang="fr-FR" sz="2000" b="1" i="1" dirty="0">
                <a:solidFill>
                  <a:schemeClr val="bg2"/>
                </a:solidFill>
              </a:rPr>
              <a:t>et non </a:t>
            </a:r>
            <a:r>
              <a:rPr lang="fr-FR" sz="2000" b="1" i="1" dirty="0" smtClean="0">
                <a:solidFill>
                  <a:schemeClr val="bg2"/>
                </a:solidFill>
              </a:rPr>
              <a:t>carbonées</a:t>
            </a:r>
            <a:endParaRPr lang="fr-FR" sz="2000" b="1" i="1" dirty="0">
              <a:solidFill>
                <a:schemeClr val="bg2"/>
              </a:solidFill>
            </a:endParaRPr>
          </a:p>
          <a:p>
            <a:r>
              <a:rPr lang="fr-FR" sz="2000" b="1" i="1" dirty="0">
                <a:solidFill>
                  <a:schemeClr val="bg2"/>
                </a:solidFill>
              </a:rPr>
              <a:t>La question climatique</a:t>
            </a:r>
          </a:p>
          <a:p>
            <a:r>
              <a:rPr lang="fr-FR" sz="2000" b="1" i="1" dirty="0">
                <a:solidFill>
                  <a:schemeClr val="bg2"/>
                </a:solidFill>
              </a:rPr>
              <a:t>Des concepts simples… en apparence seulement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2313" y="2493963"/>
            <a:ext cx="7772400" cy="1362075"/>
          </a:xfrm>
        </p:spPr>
        <p:txBody>
          <a:bodyPr/>
          <a:lstStyle/>
          <a:p>
            <a:pPr fontAlgn="auto">
              <a:spcAft>
                <a:spcPts val="0"/>
              </a:spcAft>
              <a:defRPr/>
            </a:pPr>
            <a:r>
              <a:rPr lang="fr-FR" sz="2800" dirty="0" smtClean="0"/>
              <a:t>PARTIE 4 : comment produire les gaz et pétroles de roches mères</a:t>
            </a:r>
            <a:endParaRPr lang="fr-FR" sz="2800" dirty="0"/>
          </a:p>
        </p:txBody>
      </p:sp>
      <p:sp>
        <p:nvSpPr>
          <p:cNvPr id="51202" name="ZoneTexte 5"/>
          <p:cNvSpPr txBox="1">
            <a:spLocks noChangeArrowheads="1"/>
          </p:cNvSpPr>
          <p:nvPr/>
        </p:nvSpPr>
        <p:spPr bwMode="auto">
          <a:xfrm>
            <a:off x="684213" y="3860800"/>
            <a:ext cx="7991475" cy="1323975"/>
          </a:xfrm>
          <a:prstGeom prst="rect">
            <a:avLst/>
          </a:prstGeom>
          <a:noFill/>
          <a:ln w="9525">
            <a:noFill/>
            <a:miter lim="800000"/>
            <a:headEnd/>
            <a:tailEnd/>
          </a:ln>
        </p:spPr>
        <p:txBody>
          <a:bodyPr>
            <a:spAutoFit/>
          </a:bodyPr>
          <a:lstStyle/>
          <a:p>
            <a:r>
              <a:rPr lang="fr-FR" sz="2000" b="1" i="1">
                <a:solidFill>
                  <a:schemeClr val="bg2"/>
                </a:solidFill>
              </a:rPr>
              <a:t>Identification des zones propices :« Hot Shales et Sweet Spots »</a:t>
            </a:r>
          </a:p>
          <a:p>
            <a:r>
              <a:rPr lang="fr-FR" sz="2000" b="1" i="1">
                <a:solidFill>
                  <a:schemeClr val="bg2"/>
                </a:solidFill>
              </a:rPr>
              <a:t>Création artificielle  de perméabilité : des explosifs à la fracturation hydraulique</a:t>
            </a:r>
          </a:p>
          <a:p>
            <a:endParaRPr lang="fr-FR" sz="2000" b="1" i="1">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5888"/>
            <a:ext cx="8218488" cy="850900"/>
          </a:xfrm>
        </p:spPr>
        <p:txBody>
          <a:bodyPr/>
          <a:lstStyle/>
          <a:p>
            <a:pPr fontAlgn="auto">
              <a:spcAft>
                <a:spcPts val="0"/>
              </a:spcAft>
              <a:defRPr/>
            </a:pPr>
            <a:r>
              <a:rPr lang="fr-FR" dirty="0" smtClean="0"/>
              <a:t>Minéralogie des « hot shale »</a:t>
            </a:r>
            <a:endParaRPr lang="fr-FR" dirty="0"/>
          </a:p>
        </p:txBody>
      </p:sp>
      <p:pic>
        <p:nvPicPr>
          <p:cNvPr id="52226" name="Image 6" descr="Minéralogie des réservoirs.jpg"/>
          <p:cNvPicPr>
            <a:picLocks noChangeAspect="1"/>
          </p:cNvPicPr>
          <p:nvPr/>
        </p:nvPicPr>
        <p:blipFill>
          <a:blip r:embed="rId3">
            <a:clrChange>
              <a:clrFrom>
                <a:srgbClr val="FDFDFD"/>
              </a:clrFrom>
              <a:clrTo>
                <a:srgbClr val="FDFDFD">
                  <a:alpha val="0"/>
                </a:srgbClr>
              </a:clrTo>
            </a:clrChange>
          </a:blip>
          <a:srcRect t="8176"/>
          <a:stretch>
            <a:fillRect/>
          </a:stretch>
        </p:blipFill>
        <p:spPr bwMode="auto">
          <a:xfrm>
            <a:off x="1403350" y="620713"/>
            <a:ext cx="5705475" cy="5661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fontAlgn="auto">
              <a:spcAft>
                <a:spcPts val="0"/>
              </a:spcAft>
              <a:defRPr/>
            </a:pPr>
            <a:r>
              <a:rPr lang="en-US" smtClean="0"/>
              <a:t>Conception fracturation hydraulique</a:t>
            </a:r>
            <a:endParaRPr lang="en-US" dirty="0" smtClean="0"/>
          </a:p>
        </p:txBody>
      </p:sp>
      <p:sp>
        <p:nvSpPr>
          <p:cNvPr id="53250" name="Espace réservé du contenu 6"/>
          <p:cNvSpPr>
            <a:spLocks noGrp="1"/>
          </p:cNvSpPr>
          <p:nvPr>
            <p:ph sz="quarter" idx="13"/>
          </p:nvPr>
        </p:nvSpPr>
        <p:spPr/>
        <p:txBody>
          <a:bodyPr/>
          <a:lstStyle/>
          <a:p>
            <a:endParaRPr lang="fr-FR" smtClean="0">
              <a:cs typeface="Arial" charset="0"/>
            </a:endParaRPr>
          </a:p>
        </p:txBody>
      </p:sp>
      <p:pic>
        <p:nvPicPr>
          <p:cNvPr id="53251" name="Picture 4" descr="img 50475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27088" y="1052513"/>
            <a:ext cx="7613650" cy="52562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fontAlgn="auto">
              <a:spcAft>
                <a:spcPts val="0"/>
              </a:spcAft>
              <a:defRPr/>
            </a:pPr>
            <a:r>
              <a:rPr lang="en-US" smtClean="0"/>
              <a:t>La sismique aide à identifier les meilleures zones de fracturation</a:t>
            </a:r>
          </a:p>
        </p:txBody>
      </p:sp>
      <p:sp>
        <p:nvSpPr>
          <p:cNvPr id="7" name="Espace réservé du contenu 6"/>
          <p:cNvSpPr>
            <a:spLocks noGrp="1"/>
          </p:cNvSpPr>
          <p:nvPr>
            <p:ph sz="quarter" idx="13"/>
          </p:nvPr>
        </p:nvSpPr>
        <p:spPr>
          <a:xfrm>
            <a:off x="684213" y="5384800"/>
            <a:ext cx="8218487" cy="914400"/>
          </a:xfrm>
        </p:spPr>
        <p:txBody>
          <a:bodyPr rtlCol="0">
            <a:normAutofit lnSpcReduction="10000"/>
          </a:bodyPr>
          <a:lstStyle/>
          <a:p>
            <a:pPr>
              <a:spcBef>
                <a:spcPts val="600"/>
              </a:spcBef>
              <a:defRPr/>
            </a:pPr>
            <a:r>
              <a:rPr lang="fr-FR" sz="1600" dirty="0" smtClean="0"/>
              <a:t>En vert: zones favorables à la création de réseaux de fractures</a:t>
            </a:r>
          </a:p>
          <a:p>
            <a:pPr>
              <a:spcBef>
                <a:spcPts val="600"/>
              </a:spcBef>
              <a:defRPr/>
            </a:pPr>
            <a:r>
              <a:rPr lang="fr-FR" sz="1600" dirty="0" smtClean="0"/>
              <a:t>En rouge: roches ductiles (impropres à la fracturation)</a:t>
            </a:r>
          </a:p>
          <a:p>
            <a:pPr>
              <a:spcBef>
                <a:spcPts val="600"/>
              </a:spcBef>
              <a:defRPr/>
            </a:pPr>
            <a:r>
              <a:rPr lang="fr-FR" sz="1600" dirty="0" smtClean="0"/>
              <a:t>En jaune: nombreuses fractures naturelles alignées  </a:t>
            </a:r>
          </a:p>
        </p:txBody>
      </p:sp>
      <p:pic>
        <p:nvPicPr>
          <p:cNvPr id="54275" name="Picture 3" descr="img 504352"/>
          <p:cNvPicPr>
            <a:picLocks noChangeAspect="1" noChangeArrowheads="1"/>
          </p:cNvPicPr>
          <p:nvPr/>
        </p:nvPicPr>
        <p:blipFill>
          <a:blip r:embed="rId3"/>
          <a:srcRect/>
          <a:stretch>
            <a:fillRect/>
          </a:stretch>
        </p:blipFill>
        <p:spPr bwMode="auto">
          <a:xfrm>
            <a:off x="868363" y="1125538"/>
            <a:ext cx="7280275" cy="43195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15888"/>
            <a:ext cx="8218488" cy="850900"/>
          </a:xfrm>
        </p:spPr>
        <p:txBody>
          <a:bodyPr/>
          <a:lstStyle/>
          <a:p>
            <a:pPr fontAlgn="auto">
              <a:spcAft>
                <a:spcPts val="0"/>
              </a:spcAft>
              <a:defRPr/>
            </a:pPr>
            <a:r>
              <a:rPr lang="fr-FR" dirty="0" smtClean="0"/>
              <a:t>Identification des « </a:t>
            </a:r>
            <a:r>
              <a:rPr lang="fr-FR" dirty="0" err="1" smtClean="0"/>
              <a:t>Sweet-spotS</a:t>
            </a:r>
            <a:r>
              <a:rPr lang="fr-FR" dirty="0" smtClean="0"/>
              <a:t> » </a:t>
            </a:r>
          </a:p>
        </p:txBody>
      </p:sp>
      <p:sp>
        <p:nvSpPr>
          <p:cNvPr id="55298" name="Espace réservé du contenu 6"/>
          <p:cNvSpPr>
            <a:spLocks noGrp="1"/>
          </p:cNvSpPr>
          <p:nvPr>
            <p:ph sz="quarter" idx="13"/>
          </p:nvPr>
        </p:nvSpPr>
        <p:spPr/>
        <p:txBody>
          <a:bodyPr/>
          <a:lstStyle/>
          <a:p>
            <a:endParaRPr lang="fr-FR" smtClean="0">
              <a:cs typeface="Arial" charset="0"/>
            </a:endParaRPr>
          </a:p>
        </p:txBody>
      </p:sp>
      <p:pic>
        <p:nvPicPr>
          <p:cNvPr id="55299" name="Picture 5" descr="img 504989"/>
          <p:cNvPicPr>
            <a:picLocks noChangeAspect="1" noChangeArrowheads="1"/>
          </p:cNvPicPr>
          <p:nvPr/>
        </p:nvPicPr>
        <p:blipFill>
          <a:blip r:embed="rId3"/>
          <a:srcRect/>
          <a:stretch>
            <a:fillRect/>
          </a:stretch>
        </p:blipFill>
        <p:spPr bwMode="auto">
          <a:xfrm>
            <a:off x="463550" y="908050"/>
            <a:ext cx="8239125" cy="53038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C:\Users\J0020692\Pictures\110-gnc web 2-techniques-production infog 05 etape2-fracturation hd fr (2).jpg"/>
          <p:cNvPicPr>
            <a:picLocks noChangeAspect="1" noChangeArrowheads="1"/>
          </p:cNvPicPr>
          <p:nvPr/>
        </p:nvPicPr>
        <p:blipFill>
          <a:blip r:embed="rId3"/>
          <a:srcRect/>
          <a:stretch>
            <a:fillRect/>
          </a:stretch>
        </p:blipFill>
        <p:spPr bwMode="auto">
          <a:xfrm>
            <a:off x="4433888" y="1082675"/>
            <a:ext cx="4518025" cy="4895850"/>
          </a:xfrm>
          <a:prstGeom prst="rect">
            <a:avLst/>
          </a:prstGeom>
          <a:noFill/>
          <a:ln w="9525">
            <a:noFill/>
            <a:miter lim="800000"/>
            <a:headEnd/>
            <a:tailEnd/>
          </a:ln>
        </p:spPr>
      </p:pic>
      <p:sp>
        <p:nvSpPr>
          <p:cNvPr id="7" name="Titre 6"/>
          <p:cNvSpPr>
            <a:spLocks noGrp="1"/>
          </p:cNvSpPr>
          <p:nvPr>
            <p:ph type="title"/>
          </p:nvPr>
        </p:nvSpPr>
        <p:spPr/>
        <p:txBody>
          <a:bodyPr/>
          <a:lstStyle/>
          <a:p>
            <a:pPr fontAlgn="auto">
              <a:spcAft>
                <a:spcPts val="0"/>
              </a:spcAft>
              <a:defRPr/>
            </a:pPr>
            <a:r>
              <a:rPr lang="en-US" smtClean="0"/>
              <a:t>Specific</a:t>
            </a:r>
            <a:r>
              <a:rPr lang="fr-FR" smtClean="0"/>
              <a:t> production techniques</a:t>
            </a:r>
            <a:endParaRPr lang="fr-FR" dirty="0"/>
          </a:p>
        </p:txBody>
      </p:sp>
      <p:sp>
        <p:nvSpPr>
          <p:cNvPr id="9" name="Espace réservé du contenu 8"/>
          <p:cNvSpPr>
            <a:spLocks noGrp="1"/>
          </p:cNvSpPr>
          <p:nvPr>
            <p:ph sz="quarter" idx="13"/>
          </p:nvPr>
        </p:nvSpPr>
        <p:spPr>
          <a:xfrm>
            <a:off x="457200" y="1412875"/>
            <a:ext cx="3976688" cy="4962525"/>
          </a:xfrm>
        </p:spPr>
        <p:txBody>
          <a:bodyPr rtlCol="0">
            <a:normAutofit fontScale="92500" lnSpcReduction="10000"/>
          </a:bodyPr>
          <a:lstStyle/>
          <a:p>
            <a:pPr>
              <a:defRPr/>
            </a:pPr>
            <a:r>
              <a:rPr lang="en-US" dirty="0" smtClean="0"/>
              <a:t>Two types of technology required to enable sustainable production :</a:t>
            </a:r>
          </a:p>
          <a:p>
            <a:pPr lvl="1">
              <a:defRPr/>
            </a:pPr>
            <a:r>
              <a:rPr lang="en-US" dirty="0" smtClean="0"/>
              <a:t>Horizontal drilling, which increases the productive section of each well (compared to vertical drilling).</a:t>
            </a:r>
          </a:p>
          <a:p>
            <a:pPr lvl="1">
              <a:defRPr/>
            </a:pPr>
            <a:r>
              <a:rPr lang="en-US" dirty="0" smtClean="0"/>
              <a:t>Controlled hydraulic fracturing, which artificially improves rock permeability.</a:t>
            </a:r>
          </a:p>
          <a:p>
            <a:pPr>
              <a:defRPr/>
            </a:pPr>
            <a:endParaRPr lang="en-US" dirty="0" smtClean="0"/>
          </a:p>
          <a:p>
            <a:pPr>
              <a:defRPr/>
            </a:pPr>
            <a:endParaRPr lang="en-US" dirty="0" smtClean="0"/>
          </a:p>
          <a:p>
            <a:pPr>
              <a:defRPr/>
            </a:pPr>
            <a:endParaRPr lang="en-US" dirty="0" smtClean="0"/>
          </a:p>
          <a:p>
            <a:pPr>
              <a:defRPr/>
            </a:pPr>
            <a:r>
              <a:rPr lang="en-US" dirty="0" smtClean="0"/>
              <a:t>The amount of gas retrieved from each well remains low, which implies a large number of wells to reach a significant level of production</a:t>
            </a:r>
          </a:p>
          <a:p>
            <a:pPr>
              <a:defRPr/>
            </a:pPr>
            <a:endParaRPr lang="fr-FR" dirty="0"/>
          </a:p>
        </p:txBody>
      </p:sp>
      <p:sp>
        <p:nvSpPr>
          <p:cNvPr id="56324" name="Espace réservé du contenu 5"/>
          <p:cNvSpPr txBox="1">
            <a:spLocks/>
          </p:cNvSpPr>
          <p:nvPr/>
        </p:nvSpPr>
        <p:spPr bwMode="auto">
          <a:xfrm>
            <a:off x="368300" y="1238250"/>
            <a:ext cx="3473450" cy="5137150"/>
          </a:xfrm>
          <a:prstGeom prst="rect">
            <a:avLst/>
          </a:prstGeom>
          <a:noFill/>
          <a:ln w="9525">
            <a:noFill/>
            <a:miter lim="800000"/>
            <a:headEnd/>
            <a:tailEnd/>
          </a:ln>
        </p:spPr>
        <p:txBody>
          <a:bodyPr/>
          <a:lstStyle/>
          <a:p>
            <a:pPr marL="196850" indent="-196850" eaLnBrk="0" hangingPunct="0">
              <a:spcBef>
                <a:spcPct val="100000"/>
              </a:spcBef>
              <a:spcAft>
                <a:spcPts val="600"/>
              </a:spcAft>
              <a:buFontTx/>
              <a:buBlip>
                <a:blip r:embed="rId4"/>
              </a:buBlip>
            </a:pPr>
            <a:endParaRPr lang="en-US" sz="1400" b="1"/>
          </a:p>
        </p:txBody>
      </p:sp>
      <p:sp>
        <p:nvSpPr>
          <p:cNvPr id="6" name="Rectangle 5"/>
          <p:cNvSpPr/>
          <p:nvPr/>
        </p:nvSpPr>
        <p:spPr>
          <a:xfrm>
            <a:off x="611188" y="3429000"/>
            <a:ext cx="3824287" cy="1284288"/>
          </a:xfrm>
          <a:prstGeom prst="rect">
            <a:avLst/>
          </a:prstGeom>
          <a:solidFill>
            <a:schemeClr val="bg1">
              <a:lumMod val="95000"/>
            </a:schemeClr>
          </a:solidFill>
          <a:ln w="19050">
            <a:solidFill>
              <a:schemeClr val="tx1"/>
            </a:solidFill>
            <a:miter lim="800000"/>
            <a:headEnd/>
            <a:tailEnd/>
          </a:ln>
          <a:effectLst>
            <a:outerShdw blurRad="50800" dist="38100" dir="2700000" algn="tl" rotWithShape="0">
              <a:prstClr val="black">
                <a:alpha val="40000"/>
              </a:prstClr>
            </a:outerShdw>
          </a:effectLst>
        </p:spPr>
        <p:txBody>
          <a:bodyPr/>
          <a:lstStyle/>
          <a:p>
            <a:pPr marL="3175" indent="-3175" fontAlgn="auto">
              <a:lnSpc>
                <a:spcPts val="2400"/>
              </a:lnSpc>
              <a:spcBef>
                <a:spcPts val="0"/>
              </a:spcBef>
              <a:spcAft>
                <a:spcPts val="0"/>
              </a:spcAft>
              <a:defRPr/>
            </a:pPr>
            <a:r>
              <a:rPr lang="en-US" sz="1400" b="1" dirty="0">
                <a:solidFill>
                  <a:srgbClr val="0000FF"/>
                </a:solidFill>
                <a:latin typeface="+mn-lt"/>
                <a:cs typeface="+mn-cs"/>
              </a:rPr>
              <a:t>These techniques are known to the industry and also used for water wells, conventional hydrocarbon production and geothermal energy.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6988"/>
            <a:ext cx="8218488" cy="850901"/>
          </a:xfrm>
        </p:spPr>
        <p:txBody>
          <a:bodyPr/>
          <a:lstStyle/>
          <a:p>
            <a:pPr fontAlgn="auto">
              <a:spcAft>
                <a:spcPts val="0"/>
              </a:spcAft>
              <a:defRPr/>
            </a:pPr>
            <a:r>
              <a:rPr lang="en-US" dirty="0" smtClean="0"/>
              <a:t>La </a:t>
            </a:r>
            <a:r>
              <a:rPr lang="en-US" dirty="0" err="1" smtClean="0"/>
              <a:t>fracturation</a:t>
            </a:r>
            <a:r>
              <a:rPr lang="en-US" dirty="0" smtClean="0"/>
              <a:t> </a:t>
            </a:r>
            <a:r>
              <a:rPr lang="en-US" dirty="0" err="1" smtClean="0"/>
              <a:t>hydraulique</a:t>
            </a:r>
            <a:endParaRPr lang="en-US" dirty="0" smtClean="0"/>
          </a:p>
        </p:txBody>
      </p:sp>
      <p:pic>
        <p:nvPicPr>
          <p:cNvPr id="57346" name="Picture 3" descr="img 504430"/>
          <p:cNvPicPr>
            <a:picLocks noChangeAspect="1" noChangeArrowheads="1"/>
          </p:cNvPicPr>
          <p:nvPr/>
        </p:nvPicPr>
        <p:blipFill>
          <a:blip r:embed="rId3"/>
          <a:srcRect/>
          <a:stretch>
            <a:fillRect/>
          </a:stretch>
        </p:blipFill>
        <p:spPr bwMode="auto">
          <a:xfrm>
            <a:off x="1093788" y="620713"/>
            <a:ext cx="6718300" cy="55959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err="1" smtClean="0"/>
              <a:t>Well</a:t>
            </a:r>
            <a:r>
              <a:rPr lang="fr-FR" dirty="0" smtClean="0"/>
              <a:t> </a:t>
            </a:r>
            <a:r>
              <a:rPr lang="fr-FR" dirty="0" err="1" smtClean="0"/>
              <a:t>technology</a:t>
            </a:r>
            <a:r>
              <a:rPr lang="fr-FR" dirty="0" smtClean="0"/>
              <a:t/>
            </a:r>
            <a:br>
              <a:rPr lang="fr-FR" dirty="0" smtClean="0"/>
            </a:br>
            <a:r>
              <a:rPr lang="fr-FR" dirty="0" smtClean="0"/>
              <a:t>horizontal drains and multiple </a:t>
            </a:r>
            <a:r>
              <a:rPr lang="fr-FR" dirty="0" err="1" smtClean="0"/>
              <a:t>hydrofracs</a:t>
            </a:r>
            <a:endParaRPr lang="en-US" dirty="0"/>
          </a:p>
        </p:txBody>
      </p:sp>
      <p:pic>
        <p:nvPicPr>
          <p:cNvPr id="58370" name="Espace réservé du contenu 3" descr="image 04.jpg"/>
          <p:cNvPicPr>
            <a:picLocks noGrp="1" noChangeAspect="1"/>
          </p:cNvPicPr>
          <p:nvPr>
            <p:ph sz="quarter" idx="13"/>
          </p:nvPr>
        </p:nvPicPr>
        <p:blipFill>
          <a:blip r:embed="rId3"/>
          <a:srcRect l="8578" r="2151"/>
          <a:stretch>
            <a:fillRect/>
          </a:stretch>
        </p:blipFill>
        <p:spPr>
          <a:xfrm>
            <a:off x="719138" y="1773238"/>
            <a:ext cx="7489825" cy="3865562"/>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fontAlgn="auto">
              <a:spcAft>
                <a:spcPts val="0"/>
              </a:spcAft>
              <a:defRPr/>
            </a:pPr>
            <a:r>
              <a:rPr lang="en-US" smtClean="0"/>
              <a:t>Divers types de “proppants” </a:t>
            </a:r>
          </a:p>
        </p:txBody>
      </p:sp>
      <p:sp>
        <p:nvSpPr>
          <p:cNvPr id="59394" name="Espace réservé du contenu 5"/>
          <p:cNvSpPr>
            <a:spLocks noGrp="1"/>
          </p:cNvSpPr>
          <p:nvPr>
            <p:ph sz="quarter" idx="13"/>
          </p:nvPr>
        </p:nvSpPr>
        <p:spPr/>
        <p:txBody>
          <a:bodyPr/>
          <a:lstStyle/>
          <a:p>
            <a:endParaRPr lang="fr-FR" smtClean="0">
              <a:cs typeface="Arial" charset="0"/>
            </a:endParaRPr>
          </a:p>
        </p:txBody>
      </p:sp>
      <p:pic>
        <p:nvPicPr>
          <p:cNvPr id="59395" name="Picture 4" descr="img 504805"/>
          <p:cNvPicPr>
            <a:picLocks noChangeAspect="1" noChangeArrowheads="1"/>
          </p:cNvPicPr>
          <p:nvPr/>
        </p:nvPicPr>
        <p:blipFill>
          <a:blip r:embed="rId3"/>
          <a:srcRect/>
          <a:stretch>
            <a:fillRect/>
          </a:stretch>
        </p:blipFill>
        <p:spPr bwMode="auto">
          <a:xfrm>
            <a:off x="468313" y="1030288"/>
            <a:ext cx="8205787" cy="4797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44450"/>
            <a:ext cx="8218488" cy="850900"/>
          </a:xfrm>
        </p:spPr>
        <p:txBody>
          <a:bodyPr/>
          <a:lstStyle/>
          <a:p>
            <a:pPr fontAlgn="auto">
              <a:spcAft>
                <a:spcPts val="0"/>
              </a:spcAft>
              <a:defRPr/>
            </a:pPr>
            <a:r>
              <a:rPr lang="fr-FR" dirty="0" smtClean="0"/>
              <a:t>Ecoute des fracturations depuis un puits</a:t>
            </a:r>
            <a:endParaRPr lang="fr-FR" dirty="0"/>
          </a:p>
        </p:txBody>
      </p:sp>
      <p:sp>
        <p:nvSpPr>
          <p:cNvPr id="60418" name="Espace réservé du contenu 5"/>
          <p:cNvSpPr>
            <a:spLocks noGrp="1"/>
          </p:cNvSpPr>
          <p:nvPr>
            <p:ph sz="quarter" idx="13"/>
          </p:nvPr>
        </p:nvSpPr>
        <p:spPr/>
        <p:txBody>
          <a:bodyPr/>
          <a:lstStyle/>
          <a:p>
            <a:endParaRPr lang="fr-FR" smtClean="0">
              <a:cs typeface="Arial" charset="0"/>
            </a:endParaRPr>
          </a:p>
        </p:txBody>
      </p:sp>
      <p:pic>
        <p:nvPicPr>
          <p:cNvPr id="60419" name="Picture 4" descr="img 504762"/>
          <p:cNvPicPr>
            <a:picLocks noChangeAspect="1" noChangeArrowheads="1"/>
          </p:cNvPicPr>
          <p:nvPr/>
        </p:nvPicPr>
        <p:blipFill>
          <a:blip r:embed="rId3"/>
          <a:srcRect/>
          <a:stretch>
            <a:fillRect/>
          </a:stretch>
        </p:blipFill>
        <p:spPr bwMode="auto">
          <a:xfrm>
            <a:off x="881063" y="836613"/>
            <a:ext cx="7505700" cy="5114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79388" y="1449388"/>
            <a:ext cx="8675687" cy="4787900"/>
          </a:xfrm>
          <a:prstGeom prst="rect">
            <a:avLst/>
          </a:prstGeom>
          <a:solidFill>
            <a:srgbClr val="FFFFCC"/>
          </a:solidFill>
          <a:ln w="9525">
            <a:noFill/>
            <a:miter lim="800000"/>
            <a:headEnd/>
            <a:tailEnd/>
          </a:ln>
        </p:spPr>
        <p:txBody>
          <a:bodyPr/>
          <a:lstStyle/>
          <a:p>
            <a:pPr marL="284163" indent="-284163" defTabSz="914400" eaLnBrk="0" hangingPunct="0">
              <a:spcBef>
                <a:spcPct val="45000"/>
              </a:spcBef>
              <a:buClr>
                <a:srgbClr val="663300"/>
              </a:buClr>
              <a:buSzPct val="75000"/>
              <a:buFont typeface="Wingdings" pitchFamily="2" charset="2"/>
              <a:buChar char="u"/>
              <a:defRPr/>
            </a:pPr>
            <a:endParaRPr lang="fr-FR" b="1" kern="0" dirty="0">
              <a:solidFill>
                <a:srgbClr val="993300"/>
              </a:solidFill>
              <a:latin typeface="Arial"/>
              <a:cs typeface="+mn-cs"/>
            </a:endParaRPr>
          </a:p>
          <a:p>
            <a:pPr marL="284163" indent="-284163" defTabSz="914400" eaLnBrk="0" hangingPunct="0">
              <a:spcBef>
                <a:spcPct val="45000"/>
              </a:spcBef>
              <a:buClr>
                <a:srgbClr val="663300"/>
              </a:buClr>
              <a:buSzPct val="75000"/>
              <a:buFont typeface="Wingdings" pitchFamily="2" charset="2"/>
              <a:buChar char="u"/>
              <a:defRPr/>
            </a:pPr>
            <a:r>
              <a:rPr lang="fr-FR" b="1" kern="0" dirty="0">
                <a:solidFill>
                  <a:srgbClr val="993300"/>
                </a:solidFill>
                <a:latin typeface="Arial"/>
                <a:cs typeface="+mn-cs"/>
              </a:rPr>
              <a:t>la grande famille des énergies fossiles se trouve sous trois formes principales dans la nature :</a:t>
            </a:r>
          </a:p>
          <a:p>
            <a:pPr marL="663575" lvl="1" indent="-188913" defTabSz="914400" eaLnBrk="0" hangingPunct="0">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solide      = les charbons ( matière organique d’origine essentiellement  terrestre)</a:t>
            </a:r>
          </a:p>
          <a:p>
            <a:pPr marL="663575" lvl="1" indent="-188913" defTabSz="914400" eaLnBrk="0" hangingPunct="0">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liquide     = le pétrole ( matière organique d’origine essentiellement marine)</a:t>
            </a:r>
          </a:p>
          <a:p>
            <a:pPr marL="663575" lvl="1" indent="-188913" defTabSz="914400" eaLnBrk="0" hangingPunct="0">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gazeuse   = le gaz naturel (matière organique d’origine mixte)</a:t>
            </a:r>
          </a:p>
          <a:p>
            <a:pPr marL="663575" lvl="1" indent="-188913" defTabSz="914400" eaLnBrk="0" hangingPunct="0">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on pourrait ajouter la forme pâteuse ( huiles "lourdes", à très forte viscosité ) </a:t>
            </a:r>
          </a:p>
          <a:p>
            <a:pPr marL="284163" indent="-284163" defTabSz="914400" eaLnBrk="0" hangingPunct="0">
              <a:spcBef>
                <a:spcPct val="45000"/>
              </a:spcBef>
              <a:buClr>
                <a:srgbClr val="663300"/>
              </a:buClr>
              <a:buSzPct val="75000"/>
              <a:buFont typeface="Wingdings" pitchFamily="2" charset="2"/>
              <a:buChar char="u"/>
              <a:defRPr/>
            </a:pPr>
            <a:r>
              <a:rPr lang="fr-FR" b="1" kern="0" dirty="0">
                <a:solidFill>
                  <a:srgbClr val="993300"/>
                </a:solidFill>
                <a:latin typeface="Arial"/>
                <a:cs typeface="+mn-cs"/>
              </a:rPr>
              <a:t>pétrole et gaz forment en réalité un continuum ( C1 C2 C3 … ) </a:t>
            </a:r>
          </a:p>
          <a:p>
            <a:pPr marL="663575" lvl="1" indent="-188913" defTabSz="914400" eaLnBrk="0" hangingPunct="0">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Il y a presque toujours du gaz dans un gisement de pétrole et  il y </a:t>
            </a:r>
            <a:r>
              <a:rPr lang="fr-FR" sz="1600" b="1" kern="0" dirty="0">
                <a:solidFill>
                  <a:srgbClr val="003399"/>
                </a:solidFill>
                <a:latin typeface="+mn-lt"/>
                <a:cs typeface="+mn-cs"/>
              </a:rPr>
              <a:t>a presque </a:t>
            </a:r>
            <a:r>
              <a:rPr lang="fr-FR" sz="1600" b="1" kern="0" dirty="0">
                <a:solidFill>
                  <a:srgbClr val="003399"/>
                </a:solidFill>
                <a:latin typeface="Arial"/>
                <a:cs typeface="+mn-cs"/>
              </a:rPr>
              <a:t>toujours du liquide dans un gisement de gaz  ( "condensats"  ou  C5+ )</a:t>
            </a:r>
          </a:p>
          <a:p>
            <a:pPr marL="284163" indent="-284163" defTabSz="914400" eaLnBrk="0" hangingPunct="0">
              <a:spcBef>
                <a:spcPct val="45000"/>
              </a:spcBef>
              <a:buClr>
                <a:srgbClr val="663300"/>
              </a:buClr>
              <a:buSzPct val="75000"/>
              <a:buFont typeface="Wingdings" pitchFamily="2" charset="2"/>
              <a:buChar char="u"/>
              <a:defRPr/>
            </a:pPr>
            <a:r>
              <a:rPr lang="fr-FR" b="1" kern="0" dirty="0">
                <a:solidFill>
                  <a:srgbClr val="993300"/>
                </a:solidFill>
                <a:latin typeface="Arial"/>
                <a:cs typeface="+mn-cs"/>
              </a:rPr>
              <a:t>de + en + de </a:t>
            </a:r>
            <a:r>
              <a:rPr lang="fr-FR" b="1" kern="0" dirty="0" smtClean="0">
                <a:solidFill>
                  <a:srgbClr val="993300"/>
                </a:solidFill>
                <a:latin typeface="Arial"/>
                <a:cs typeface="+mn-cs"/>
              </a:rPr>
              <a:t>condensats </a:t>
            </a:r>
            <a:r>
              <a:rPr lang="fr-FR" b="1" kern="0" dirty="0">
                <a:solidFill>
                  <a:srgbClr val="993300"/>
                </a:solidFill>
                <a:latin typeface="Arial"/>
                <a:cs typeface="+mn-cs"/>
              </a:rPr>
              <a:t>se trouve </a:t>
            </a:r>
            <a:r>
              <a:rPr lang="fr-FR" b="1" kern="0" dirty="0" smtClean="0">
                <a:solidFill>
                  <a:srgbClr val="993300"/>
                </a:solidFill>
                <a:latin typeface="Arial"/>
                <a:cs typeface="+mn-cs"/>
              </a:rPr>
              <a:t>comptabilisés </a:t>
            </a:r>
            <a:r>
              <a:rPr lang="fr-FR" b="1" kern="0" dirty="0">
                <a:solidFill>
                  <a:srgbClr val="993300"/>
                </a:solidFill>
                <a:latin typeface="Arial"/>
                <a:cs typeface="+mn-cs"/>
              </a:rPr>
              <a:t>avec le pétrole </a:t>
            </a:r>
            <a:br>
              <a:rPr lang="fr-FR" b="1" kern="0" dirty="0">
                <a:solidFill>
                  <a:srgbClr val="993300"/>
                </a:solidFill>
                <a:latin typeface="Arial"/>
                <a:cs typeface="+mn-cs"/>
              </a:rPr>
            </a:br>
            <a:r>
              <a:rPr lang="fr-FR" b="1" kern="0" dirty="0">
                <a:solidFill>
                  <a:srgbClr val="993300"/>
                </a:solidFill>
                <a:latin typeface="Arial"/>
                <a:cs typeface="+mn-cs"/>
              </a:rPr>
              <a:t>en terme de réserves </a:t>
            </a:r>
            <a:r>
              <a:rPr lang="fr-FR" b="1" kern="0" dirty="0" smtClean="0">
                <a:solidFill>
                  <a:srgbClr val="993300"/>
                </a:solidFill>
                <a:latin typeface="Arial"/>
                <a:cs typeface="+mn-cs"/>
              </a:rPr>
              <a:t>(ce </a:t>
            </a:r>
            <a:r>
              <a:rPr lang="fr-FR" b="1" kern="0" dirty="0">
                <a:solidFill>
                  <a:srgbClr val="993300"/>
                </a:solidFill>
                <a:latin typeface="Arial"/>
                <a:cs typeface="+mn-cs"/>
              </a:rPr>
              <a:t>qui les </a:t>
            </a:r>
            <a:r>
              <a:rPr lang="fr-FR" b="1" kern="0" dirty="0" smtClean="0">
                <a:solidFill>
                  <a:srgbClr val="993300"/>
                </a:solidFill>
                <a:latin typeface="Arial"/>
                <a:cs typeface="+mn-cs"/>
              </a:rPr>
              <a:t>augmente) </a:t>
            </a:r>
            <a:r>
              <a:rPr lang="fr-FR" b="1" kern="0" dirty="0">
                <a:solidFill>
                  <a:srgbClr val="993300"/>
                </a:solidFill>
                <a:latin typeface="Arial"/>
                <a:cs typeface="+mn-cs"/>
              </a:rPr>
              <a:t>et de production </a:t>
            </a:r>
          </a:p>
          <a:p>
            <a:pPr marL="663575" lvl="1" indent="-188913" defTabSz="914400" eaLnBrk="0" hangingPunct="0">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nb : le condensat est un produit de qualité, qui se stocke et se transporte facilement par pipeline et par tankers, comme le "brut " </a:t>
            </a:r>
          </a:p>
        </p:txBody>
      </p:sp>
      <p:sp>
        <p:nvSpPr>
          <p:cNvPr id="19458" name="Espace réservé du contenu 3"/>
          <p:cNvSpPr>
            <a:spLocks noGrp="1"/>
          </p:cNvSpPr>
          <p:nvPr>
            <p:ph sz="quarter" idx="13"/>
          </p:nvPr>
        </p:nvSpPr>
        <p:spPr>
          <a:xfrm>
            <a:off x="179388" y="765175"/>
            <a:ext cx="8893175" cy="684213"/>
          </a:xfrm>
        </p:spPr>
        <p:txBody>
          <a:bodyPr/>
          <a:lstStyle/>
          <a:p>
            <a:pPr marL="0" indent="0">
              <a:buFont typeface="Webdings" pitchFamily="18" charset="2"/>
              <a:buNone/>
            </a:pPr>
            <a:r>
              <a:rPr lang="fr-FR" i="1" smtClean="0">
                <a:solidFill>
                  <a:schemeClr val="bg2"/>
                </a:solidFill>
                <a:cs typeface="Arial" charset="0"/>
              </a:rPr>
              <a:t>83% des énergies primaires commerciales au plan mondial (comme en 1990 ou en 2000)</a:t>
            </a:r>
            <a:endParaRPr lang="en-US" i="1" smtClean="0">
              <a:solidFill>
                <a:schemeClr val="bg2"/>
              </a:solidFill>
              <a:cs typeface="Arial" charset="0"/>
            </a:endParaRPr>
          </a:p>
        </p:txBody>
      </p:sp>
      <p:sp>
        <p:nvSpPr>
          <p:cNvPr id="3" name="Titre 2"/>
          <p:cNvSpPr>
            <a:spLocks noGrp="1"/>
          </p:cNvSpPr>
          <p:nvPr>
            <p:ph type="title"/>
          </p:nvPr>
        </p:nvSpPr>
        <p:spPr>
          <a:xfrm>
            <a:off x="457200" y="0"/>
            <a:ext cx="8218488" cy="850900"/>
          </a:xfrm>
        </p:spPr>
        <p:txBody>
          <a:bodyPr/>
          <a:lstStyle/>
          <a:p>
            <a:pPr fontAlgn="auto">
              <a:spcAft>
                <a:spcPts val="0"/>
              </a:spcAft>
              <a:defRPr/>
            </a:pPr>
            <a:r>
              <a:rPr lang="fr-FR" dirty="0" smtClean="0"/>
              <a:t>les </a:t>
            </a:r>
            <a:r>
              <a:rPr lang="fr-FR" dirty="0" err="1" smtClean="0"/>
              <a:t>energies</a:t>
            </a:r>
            <a:r>
              <a:rPr lang="fr-FR" dirty="0" smtClean="0"/>
              <a:t> carbonées (ou fossiles)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44450"/>
            <a:ext cx="8686800" cy="850900"/>
          </a:xfrm>
        </p:spPr>
        <p:txBody>
          <a:bodyPr/>
          <a:lstStyle/>
          <a:p>
            <a:pPr fontAlgn="auto">
              <a:spcAft>
                <a:spcPts val="0"/>
              </a:spcAft>
              <a:defRPr/>
            </a:pPr>
            <a:r>
              <a:rPr lang="en-US" sz="1800" dirty="0" err="1" smtClean="0"/>
              <a:t>Évènements</a:t>
            </a:r>
            <a:r>
              <a:rPr lang="en-US" sz="1800" dirty="0" smtClean="0"/>
              <a:t> </a:t>
            </a:r>
            <a:r>
              <a:rPr lang="en-US" sz="1800" dirty="0" err="1" smtClean="0"/>
              <a:t>microsismiques</a:t>
            </a:r>
            <a:r>
              <a:rPr lang="en-US" sz="1800" dirty="0" smtClean="0"/>
              <a:t> d’un </a:t>
            </a:r>
            <a:r>
              <a:rPr lang="en-US" sz="1800" dirty="0" err="1" smtClean="0"/>
              <a:t>traitement</a:t>
            </a:r>
            <a:r>
              <a:rPr lang="en-US" sz="1800" dirty="0" smtClean="0"/>
              <a:t> multi-fractures</a:t>
            </a:r>
          </a:p>
        </p:txBody>
      </p:sp>
      <p:sp>
        <p:nvSpPr>
          <p:cNvPr id="61442" name="Espace réservé du contenu 5"/>
          <p:cNvSpPr>
            <a:spLocks noGrp="1"/>
          </p:cNvSpPr>
          <p:nvPr>
            <p:ph sz="quarter" idx="13"/>
          </p:nvPr>
        </p:nvSpPr>
        <p:spPr/>
        <p:txBody>
          <a:bodyPr/>
          <a:lstStyle/>
          <a:p>
            <a:endParaRPr lang="fr-FR" smtClean="0">
              <a:cs typeface="Arial" charset="0"/>
            </a:endParaRPr>
          </a:p>
        </p:txBody>
      </p:sp>
      <p:pic>
        <p:nvPicPr>
          <p:cNvPr id="49156" name="Picture 4" descr="img 504807"/>
          <p:cNvPicPr>
            <a:picLocks noChangeAspect="1" noChangeArrowheads="1"/>
          </p:cNvPicPr>
          <p:nvPr/>
        </p:nvPicPr>
        <p:blipFill>
          <a:blip r:embed="rId3"/>
          <a:srcRect/>
          <a:stretch>
            <a:fillRect/>
          </a:stretch>
        </p:blipFill>
        <p:spPr bwMode="auto">
          <a:xfrm>
            <a:off x="827088" y="717550"/>
            <a:ext cx="7200900" cy="5640388"/>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15888"/>
            <a:ext cx="8218488" cy="850900"/>
          </a:xfrm>
        </p:spPr>
        <p:txBody>
          <a:bodyPr/>
          <a:lstStyle/>
          <a:p>
            <a:pPr fontAlgn="auto">
              <a:spcAft>
                <a:spcPts val="0"/>
              </a:spcAft>
              <a:defRPr/>
            </a:pPr>
            <a:r>
              <a:rPr lang="en-US" dirty="0" smtClean="0"/>
              <a:t>La communication : comment “</a:t>
            </a:r>
            <a:r>
              <a:rPr lang="en-US" dirty="0" err="1" smtClean="0"/>
              <a:t>formater</a:t>
            </a:r>
            <a:r>
              <a:rPr lang="en-US" dirty="0" smtClean="0"/>
              <a:t>” les </a:t>
            </a:r>
            <a:r>
              <a:rPr lang="en-US" dirty="0" err="1" smtClean="0"/>
              <a:t>réalités</a:t>
            </a:r>
            <a:endParaRPr lang="en-US" dirty="0" smtClean="0"/>
          </a:p>
        </p:txBody>
      </p:sp>
      <p:sp>
        <p:nvSpPr>
          <p:cNvPr id="62466" name="Espace réservé du contenu 7"/>
          <p:cNvSpPr>
            <a:spLocks noGrp="1"/>
          </p:cNvSpPr>
          <p:nvPr>
            <p:ph sz="quarter" idx="13"/>
          </p:nvPr>
        </p:nvSpPr>
        <p:spPr/>
        <p:txBody>
          <a:bodyPr/>
          <a:lstStyle/>
          <a:p>
            <a:endParaRPr lang="fr-FR" smtClean="0">
              <a:cs typeface="Arial" charset="0"/>
            </a:endParaRPr>
          </a:p>
        </p:txBody>
      </p:sp>
      <p:pic>
        <p:nvPicPr>
          <p:cNvPr id="62467" name="Picture 4" descr="img 504806"/>
          <p:cNvPicPr>
            <a:picLocks noChangeAspect="1" noChangeArrowheads="1"/>
          </p:cNvPicPr>
          <p:nvPr/>
        </p:nvPicPr>
        <p:blipFill>
          <a:blip r:embed="rId3"/>
          <a:srcRect/>
          <a:stretch>
            <a:fillRect/>
          </a:stretch>
        </p:blipFill>
        <p:spPr bwMode="auto">
          <a:xfrm>
            <a:off x="906463" y="895350"/>
            <a:ext cx="7350125" cy="5270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Image 3" descr="CCF30052012_00000.jpg"/>
          <p:cNvPicPr>
            <a:picLocks noChangeAspect="1"/>
          </p:cNvPicPr>
          <p:nvPr/>
        </p:nvPicPr>
        <p:blipFill>
          <a:blip r:embed="rId3"/>
          <a:srcRect/>
          <a:stretch>
            <a:fillRect/>
          </a:stretch>
        </p:blipFill>
        <p:spPr bwMode="auto">
          <a:xfrm>
            <a:off x="900113" y="1125538"/>
            <a:ext cx="7346950" cy="5011737"/>
          </a:xfrm>
          <a:prstGeom prst="rect">
            <a:avLst/>
          </a:prstGeom>
          <a:noFill/>
          <a:ln>
            <a:noFill/>
          </a:ln>
          <a:effectLst>
            <a:outerShdw blurRad="50800" dist="38100" dir="2700000" algn="tl" rotWithShape="0">
              <a:prstClr val="black">
                <a:alpha val="40000"/>
              </a:prstClr>
            </a:outerShdw>
          </a:effectLst>
          <a:extLst/>
        </p:spPr>
      </p:pic>
      <p:sp>
        <p:nvSpPr>
          <p:cNvPr id="5" name="Titre 1"/>
          <p:cNvSpPr txBox="1">
            <a:spLocks/>
          </p:cNvSpPr>
          <p:nvPr/>
        </p:nvSpPr>
        <p:spPr bwMode="auto">
          <a:xfrm>
            <a:off x="457200" y="260350"/>
            <a:ext cx="8229600" cy="792163"/>
          </a:xfrm>
          <a:prstGeom prst="rect">
            <a:avLst/>
          </a:prstGeom>
          <a:noFill/>
          <a:ln w="9525">
            <a:noFill/>
            <a:miter lim="800000"/>
            <a:headEnd/>
            <a:tailEnd/>
          </a:ln>
          <a:effectLst/>
        </p:spPr>
        <p:txBody>
          <a:bodyPr lIns="0" tIns="0" rIns="0" bIns="0" anchor="b"/>
          <a:lstStyle>
            <a:lvl1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ea typeface="+mj-ea"/>
                <a:cs typeface="+mj-cs"/>
              </a:defRPr>
            </a:lvl1pPr>
            <a:lvl2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2pPr>
            <a:lvl3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3pPr>
            <a:lvl4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4pPr>
            <a:lvl5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5pPr>
            <a:lvl6pPr marL="4572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6pPr>
            <a:lvl7pPr marL="9144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7pPr>
            <a:lvl8pPr marL="13716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8pPr>
            <a:lvl9pPr marL="18288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9pPr>
          </a:lstStyle>
          <a:p>
            <a:pPr>
              <a:defRPr/>
            </a:pPr>
            <a:endParaRPr lang="fr-FR" sz="2400" dirty="0" smtClean="0"/>
          </a:p>
        </p:txBody>
      </p:sp>
      <p:sp>
        <p:nvSpPr>
          <p:cNvPr id="6" name="Titre 5"/>
          <p:cNvSpPr>
            <a:spLocks noGrp="1"/>
          </p:cNvSpPr>
          <p:nvPr>
            <p:ph type="title"/>
          </p:nvPr>
        </p:nvSpPr>
        <p:spPr/>
        <p:txBody>
          <a:bodyPr/>
          <a:lstStyle/>
          <a:p>
            <a:pPr fontAlgn="auto">
              <a:spcAft>
                <a:spcPts val="0"/>
              </a:spcAft>
              <a:defRPr/>
            </a:pPr>
            <a:r>
              <a:rPr lang="fr-FR" dirty="0" smtClean="0"/>
              <a:t> </a:t>
            </a:r>
            <a:r>
              <a:rPr lang="en-GB" dirty="0" smtClean="0"/>
              <a:t>Occupation du sol </a:t>
            </a:r>
            <a:r>
              <a:rPr lang="en-GB" dirty="0" smtClean="0"/>
              <a:t>:  </a:t>
            </a:r>
            <a:r>
              <a:rPr lang="en-GB" dirty="0" smtClean="0"/>
              <a:t>Impact  </a:t>
            </a:r>
            <a:r>
              <a:rPr lang="en-GB" dirty="0" err="1" smtClean="0"/>
              <a:t>visuel</a:t>
            </a:r>
            <a:r>
              <a:rPr lang="en-GB" dirty="0" smtClean="0"/>
              <a:t/>
            </a:r>
            <a:br>
              <a:rPr lang="en-GB" dirty="0" smtClean="0"/>
            </a:br>
            <a:r>
              <a:rPr lang="fr-FR" dirty="0" smtClean="0"/>
              <a:t> deux visions très contrastées… et toutes deux réelles</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u contenu 6"/>
          <p:cNvSpPr>
            <a:spLocks noGrp="1"/>
          </p:cNvSpPr>
          <p:nvPr>
            <p:ph sz="quarter" idx="13"/>
          </p:nvPr>
        </p:nvSpPr>
        <p:spPr/>
        <p:txBody>
          <a:bodyPr/>
          <a:lstStyle/>
          <a:p>
            <a:endParaRPr lang="fr-FR" smtClean="0">
              <a:cs typeface="Arial" charset="0"/>
            </a:endParaRPr>
          </a:p>
        </p:txBody>
      </p:sp>
      <p:pic>
        <p:nvPicPr>
          <p:cNvPr id="65538" name="Picture 2" descr="\\Hq.ad.ep.corp.local\dfsroot\Data\Entity\DGEP\ECA\10 - CONSEILLER GEOSCIENCE\2 en cours\Archivage TGSE\04 COMMUNICATION\chesapeake\DSC00548.JPG"/>
          <p:cNvPicPr>
            <a:picLocks noChangeAspect="1" noChangeArrowheads="1"/>
          </p:cNvPicPr>
          <p:nvPr/>
        </p:nvPicPr>
        <p:blipFill>
          <a:blip r:embed="rId3">
            <a:lum bright="10000" contrast="20000"/>
          </a:blip>
          <a:srcRect l="1176" t="6967"/>
          <a:stretch>
            <a:fillRect/>
          </a:stretch>
        </p:blipFill>
        <p:spPr bwMode="auto">
          <a:xfrm>
            <a:off x="190500" y="144463"/>
            <a:ext cx="8629650" cy="6092825"/>
          </a:xfrm>
          <a:prstGeom prst="rect">
            <a:avLst/>
          </a:prstGeom>
          <a:noFill/>
          <a:ln w="9525">
            <a:noFill/>
            <a:miter lim="800000"/>
            <a:headEnd/>
            <a:tailEnd/>
          </a:ln>
        </p:spPr>
      </p:pic>
      <p:sp>
        <p:nvSpPr>
          <p:cNvPr id="65539" name="ZoneTexte 5"/>
          <p:cNvSpPr txBox="1">
            <a:spLocks noChangeArrowheads="1"/>
          </p:cNvSpPr>
          <p:nvPr/>
        </p:nvSpPr>
        <p:spPr bwMode="auto">
          <a:xfrm>
            <a:off x="290513" y="5805488"/>
            <a:ext cx="4857750" cy="246062"/>
          </a:xfrm>
          <a:prstGeom prst="rect">
            <a:avLst/>
          </a:prstGeom>
          <a:solidFill>
            <a:schemeClr val="bg1"/>
          </a:solidFill>
          <a:ln w="9525">
            <a:noFill/>
            <a:miter lim="800000"/>
            <a:headEnd/>
            <a:tailEnd/>
          </a:ln>
        </p:spPr>
        <p:txBody>
          <a:bodyPr>
            <a:spAutoFit/>
          </a:bodyPr>
          <a:lstStyle/>
          <a:p>
            <a:endParaRPr lang="fr-FR" sz="1000">
              <a:solidFill>
                <a:schemeClr val="tx2"/>
              </a:solidFill>
            </a:endParaRPr>
          </a:p>
        </p:txBody>
      </p:sp>
      <p:sp>
        <p:nvSpPr>
          <p:cNvPr id="6" name="Titre 5"/>
          <p:cNvSpPr>
            <a:spLocks noGrp="1"/>
          </p:cNvSpPr>
          <p:nvPr>
            <p:ph type="title"/>
          </p:nvPr>
        </p:nvSpPr>
        <p:spPr>
          <a:xfrm>
            <a:off x="457200" y="144463"/>
            <a:ext cx="8218488" cy="850900"/>
          </a:xfrm>
        </p:spPr>
        <p:txBody>
          <a:bodyPr/>
          <a:lstStyle/>
          <a:p>
            <a:pPr fontAlgn="auto">
              <a:spcAft>
                <a:spcPts val="0"/>
              </a:spcAft>
              <a:defRPr/>
            </a:pPr>
            <a:r>
              <a:rPr lang="fr-FR" dirty="0" smtClean="0"/>
              <a:t>Cluster de production en banlieue résidentielle</a:t>
            </a:r>
            <a:endParaRPr lang="fr-FR"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q.ad.ep.corp.local\dfsroot\Data\Entity\DGEP\ECA\10 - CONSEILLER GEOSCIENCE\2 en cours\Archivage TGSE\04 COMMUNICATION\chesapeake\DSC00612.JPG"/>
          <p:cNvPicPr>
            <a:picLocks noChangeAspect="1" noChangeArrowheads="1"/>
          </p:cNvPicPr>
          <p:nvPr/>
        </p:nvPicPr>
        <p:blipFill>
          <a:blip r:embed="rId3">
            <a:lum bright="10000" contrast="20000"/>
          </a:blip>
          <a:srcRect/>
          <a:stretch>
            <a:fillRect/>
          </a:stretch>
        </p:blipFill>
        <p:spPr bwMode="auto">
          <a:xfrm>
            <a:off x="142875" y="0"/>
            <a:ext cx="8245475" cy="6183313"/>
          </a:xfrm>
          <a:prstGeom prst="rect">
            <a:avLst/>
          </a:prstGeom>
          <a:noFill/>
          <a:ln w="9525">
            <a:noFill/>
            <a:miter lim="800000"/>
            <a:headEnd/>
            <a:tailEnd/>
          </a:ln>
        </p:spPr>
      </p:pic>
      <p:sp>
        <p:nvSpPr>
          <p:cNvPr id="6" name="Titre 5"/>
          <p:cNvSpPr>
            <a:spLocks noGrp="1"/>
          </p:cNvSpPr>
          <p:nvPr>
            <p:ph type="title"/>
          </p:nvPr>
        </p:nvSpPr>
        <p:spPr/>
        <p:txBody>
          <a:bodyPr/>
          <a:lstStyle/>
          <a:p>
            <a:pPr fontAlgn="auto">
              <a:spcAft>
                <a:spcPts val="0"/>
              </a:spcAft>
              <a:defRPr/>
            </a:pPr>
            <a:r>
              <a:rPr lang="fr-FR" dirty="0" smtClean="0"/>
              <a:t>CLUSTER DE production : aéroport de dallas (DFW) </a:t>
            </a:r>
            <a:br>
              <a:rPr lang="fr-FR" dirty="0" smtClean="0"/>
            </a:br>
            <a:endParaRPr lang="fr-FR" dirty="0"/>
          </a:p>
        </p:txBody>
      </p:sp>
      <p:sp>
        <p:nvSpPr>
          <p:cNvPr id="67587" name="Espace réservé du contenu 6"/>
          <p:cNvSpPr>
            <a:spLocks noGrp="1"/>
          </p:cNvSpPr>
          <p:nvPr>
            <p:ph sz="quarter" idx="13"/>
          </p:nvPr>
        </p:nvSpPr>
        <p:spPr/>
        <p:txBody>
          <a:bodyPr/>
          <a:lstStyle/>
          <a:p>
            <a:endParaRPr lang="fr-FR" smtClean="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18488" cy="850900"/>
          </a:xfrm>
        </p:spPr>
        <p:txBody>
          <a:bodyPr/>
          <a:lstStyle/>
          <a:p>
            <a:pPr fontAlgn="auto">
              <a:spcAft>
                <a:spcPts val="0"/>
              </a:spcAft>
              <a:defRPr/>
            </a:pPr>
            <a:r>
              <a:rPr lang="fr-FR" dirty="0" smtClean="0"/>
              <a:t>Pétroles de roches </a:t>
            </a:r>
            <a:r>
              <a:rPr lang="fr-FR" dirty="0" err="1" smtClean="0"/>
              <a:t>meres</a:t>
            </a:r>
            <a:r>
              <a:rPr lang="fr-FR" dirty="0" smtClean="0"/>
              <a:t> : un déclin rapide des productions</a:t>
            </a:r>
            <a:endParaRPr lang="en-US" dirty="0"/>
          </a:p>
        </p:txBody>
      </p:sp>
      <p:sp>
        <p:nvSpPr>
          <p:cNvPr id="69634" name="Espace réservé du contenu 2"/>
          <p:cNvSpPr>
            <a:spLocks noGrp="1"/>
          </p:cNvSpPr>
          <p:nvPr>
            <p:ph sz="quarter" idx="13"/>
          </p:nvPr>
        </p:nvSpPr>
        <p:spPr/>
        <p:txBody>
          <a:bodyPr/>
          <a:lstStyle/>
          <a:p>
            <a:endParaRPr lang="en-US" smtClean="0">
              <a:cs typeface="Arial" charset="0"/>
            </a:endParaRPr>
          </a:p>
        </p:txBody>
      </p:sp>
      <p:pic>
        <p:nvPicPr>
          <p:cNvPr id="69635" name="Picture 2"/>
          <p:cNvPicPr>
            <a:picLocks noChangeAspect="1" noChangeArrowheads="1"/>
          </p:cNvPicPr>
          <p:nvPr/>
        </p:nvPicPr>
        <p:blipFill>
          <a:blip r:embed="rId3"/>
          <a:srcRect/>
          <a:stretch>
            <a:fillRect/>
          </a:stretch>
        </p:blipFill>
        <p:spPr bwMode="auto">
          <a:xfrm>
            <a:off x="684213" y="765175"/>
            <a:ext cx="7272337" cy="5472113"/>
          </a:xfrm>
          <a:prstGeom prst="rect">
            <a:avLst/>
          </a:prstGeom>
          <a:noFill/>
          <a:ln w="9525">
            <a:noFill/>
            <a:miter lim="800000"/>
            <a:headEnd/>
            <a:tailEnd/>
          </a:ln>
        </p:spPr>
      </p:pic>
      <p:sp>
        <p:nvSpPr>
          <p:cNvPr id="69636" name="ZoneTexte 4"/>
          <p:cNvSpPr txBox="1">
            <a:spLocks noChangeArrowheads="1"/>
          </p:cNvSpPr>
          <p:nvPr/>
        </p:nvSpPr>
        <p:spPr bwMode="auto">
          <a:xfrm>
            <a:off x="2987675" y="850900"/>
            <a:ext cx="4968875" cy="369888"/>
          </a:xfrm>
          <a:prstGeom prst="rect">
            <a:avLst/>
          </a:prstGeom>
          <a:noFill/>
          <a:ln w="9525">
            <a:noFill/>
            <a:miter lim="800000"/>
            <a:headEnd/>
            <a:tailEnd/>
          </a:ln>
        </p:spPr>
        <p:txBody>
          <a:bodyPr>
            <a:spAutoFit/>
          </a:bodyPr>
          <a:lstStyle/>
          <a:p>
            <a:r>
              <a:rPr lang="fr-FR" b="1">
                <a:solidFill>
                  <a:srgbClr val="FF0000"/>
                </a:solidFill>
              </a:rPr>
              <a:t>L’EXEMPLE DES « BAKKEN SHALES »</a:t>
            </a:r>
            <a:endParaRPr lang="en-US"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p:txBody>
          <a:bodyPr/>
          <a:lstStyle/>
          <a:p>
            <a:pPr fontAlgn="auto">
              <a:spcAft>
                <a:spcPts val="0"/>
              </a:spcAft>
              <a:defRPr/>
            </a:pPr>
            <a:r>
              <a:rPr lang="fr-FR" dirty="0" smtClean="0"/>
              <a:t>Gaz de roches mères : un déclin également rapide des productions</a:t>
            </a:r>
          </a:p>
        </p:txBody>
      </p:sp>
      <p:sp>
        <p:nvSpPr>
          <p:cNvPr id="70658" name="Espace réservé du contenu 13"/>
          <p:cNvSpPr>
            <a:spLocks noGrp="1"/>
          </p:cNvSpPr>
          <p:nvPr>
            <p:ph sz="quarter" idx="13"/>
          </p:nvPr>
        </p:nvSpPr>
        <p:spPr>
          <a:xfrm>
            <a:off x="2762250" y="4579938"/>
            <a:ext cx="8218488" cy="4752975"/>
          </a:xfrm>
        </p:spPr>
        <p:txBody>
          <a:bodyPr/>
          <a:lstStyle/>
          <a:p>
            <a:pPr>
              <a:spcBef>
                <a:spcPts val="600"/>
              </a:spcBef>
            </a:pPr>
            <a:r>
              <a:rPr lang="en-US" smtClean="0">
                <a:cs typeface="Arial" charset="0"/>
              </a:rPr>
              <a:t> initial rates now 1 to 20 mmscf</a:t>
            </a:r>
          </a:p>
          <a:p>
            <a:pPr>
              <a:spcBef>
                <a:spcPts val="600"/>
              </a:spcBef>
            </a:pPr>
            <a:r>
              <a:rPr lang="en-US" smtClean="0">
                <a:cs typeface="Arial" charset="0"/>
              </a:rPr>
              <a:t> 60 to 80% decline in first year </a:t>
            </a:r>
          </a:p>
          <a:p>
            <a:pPr>
              <a:spcBef>
                <a:spcPts val="600"/>
              </a:spcBef>
            </a:pPr>
            <a:r>
              <a:rPr lang="en-US" smtClean="0">
                <a:cs typeface="Arial" charset="0"/>
              </a:rPr>
              <a:t> reserves 1 – 10 Bcf per well</a:t>
            </a:r>
          </a:p>
          <a:p>
            <a:pPr lvl="1">
              <a:spcBef>
                <a:spcPts val="600"/>
              </a:spcBef>
              <a:buFont typeface="Wingdings" pitchFamily="2" charset="2"/>
              <a:buChar char="è"/>
            </a:pPr>
            <a:r>
              <a:rPr lang="en-US" smtClean="0">
                <a:cs typeface="Arial" charset="0"/>
              </a:rPr>
              <a:t> 1000’s of wells required</a:t>
            </a:r>
          </a:p>
          <a:p>
            <a:pPr lvl="1">
              <a:spcBef>
                <a:spcPts val="600"/>
              </a:spcBef>
              <a:buFont typeface="Wingdings" pitchFamily="2" charset="2"/>
              <a:buChar char="è"/>
            </a:pPr>
            <a:r>
              <a:rPr lang="en-US" smtClean="0">
                <a:cs typeface="Arial" charset="0"/>
              </a:rPr>
              <a:t> low recoveries (15%- 25%)</a:t>
            </a:r>
          </a:p>
          <a:p>
            <a:endParaRPr lang="en-US" smtClean="0">
              <a:cs typeface="Arial" charset="0"/>
            </a:endParaRPr>
          </a:p>
        </p:txBody>
      </p:sp>
      <p:grpSp>
        <p:nvGrpSpPr>
          <p:cNvPr id="70659" name="Group 5"/>
          <p:cNvGrpSpPr>
            <a:grpSpLocks/>
          </p:cNvGrpSpPr>
          <p:nvPr/>
        </p:nvGrpSpPr>
        <p:grpSpPr bwMode="auto">
          <a:xfrm>
            <a:off x="1903413" y="1125538"/>
            <a:ext cx="5227637" cy="3424237"/>
            <a:chOff x="842" y="514"/>
            <a:chExt cx="3894" cy="2903"/>
          </a:xfrm>
        </p:grpSpPr>
        <p:pic>
          <p:nvPicPr>
            <p:cNvPr id="70663" name="Picture 3"/>
            <p:cNvPicPr>
              <a:picLocks noChangeAspect="1" noChangeArrowheads="1"/>
            </p:cNvPicPr>
            <p:nvPr/>
          </p:nvPicPr>
          <p:blipFill>
            <a:blip r:embed="rId3"/>
            <a:srcRect/>
            <a:stretch>
              <a:fillRect/>
            </a:stretch>
          </p:blipFill>
          <p:spPr bwMode="auto">
            <a:xfrm>
              <a:off x="842" y="514"/>
              <a:ext cx="3894" cy="2903"/>
            </a:xfrm>
            <a:prstGeom prst="rect">
              <a:avLst/>
            </a:prstGeom>
            <a:noFill/>
            <a:ln w="9525">
              <a:noFill/>
              <a:miter lim="800000"/>
              <a:headEnd/>
              <a:tailEnd/>
            </a:ln>
          </p:spPr>
        </p:pic>
        <p:sp>
          <p:nvSpPr>
            <p:cNvPr id="70664" name="Rectangle 4"/>
            <p:cNvSpPr>
              <a:spLocks noChangeArrowheads="1"/>
            </p:cNvSpPr>
            <p:nvPr/>
          </p:nvSpPr>
          <p:spPr bwMode="auto">
            <a:xfrm>
              <a:off x="4261" y="613"/>
              <a:ext cx="365" cy="201"/>
            </a:xfrm>
            <a:prstGeom prst="rect">
              <a:avLst/>
            </a:prstGeom>
            <a:solidFill>
              <a:schemeClr val="bg1"/>
            </a:solidFill>
            <a:ln w="12700">
              <a:noFill/>
              <a:miter lim="800000"/>
              <a:headEnd/>
              <a:tailEnd/>
            </a:ln>
          </p:spPr>
          <p:txBody>
            <a:bodyPr wrap="none" anchor="ctr"/>
            <a:lstStyle/>
            <a:p>
              <a:endParaRPr lang="en-US" sz="2400">
                <a:latin typeface="Calibri" pitchFamily="34" charset="0"/>
              </a:endParaRPr>
            </a:p>
          </p:txBody>
        </p:sp>
      </p:grpSp>
      <p:sp>
        <p:nvSpPr>
          <p:cNvPr id="70660" name="AutoShape 11"/>
          <p:cNvSpPr>
            <a:spLocks/>
          </p:cNvSpPr>
          <p:nvPr/>
        </p:nvSpPr>
        <p:spPr bwMode="auto">
          <a:xfrm>
            <a:off x="107950" y="1582738"/>
            <a:ext cx="1452563" cy="639762"/>
          </a:xfrm>
          <a:prstGeom prst="borderCallout2">
            <a:avLst>
              <a:gd name="adj1" fmla="val 17866"/>
              <a:gd name="adj2" fmla="val 105241"/>
              <a:gd name="adj3" fmla="val 17866"/>
              <a:gd name="adj4" fmla="val 118560"/>
              <a:gd name="adj5" fmla="val -75435"/>
              <a:gd name="adj6" fmla="val 168231"/>
            </a:avLst>
          </a:prstGeom>
          <a:gradFill rotWithShape="0">
            <a:gsLst>
              <a:gs pos="0">
                <a:schemeClr val="accent1"/>
              </a:gs>
              <a:gs pos="100000">
                <a:srgbClr val="253C57"/>
              </a:gs>
            </a:gsLst>
            <a:lin ang="5400000" scaled="1"/>
          </a:gradFill>
          <a:ln w="28575" cap="rnd">
            <a:solidFill>
              <a:srgbClr val="006600"/>
            </a:solidFill>
            <a:prstDash val="sysDot"/>
            <a:miter lim="800000"/>
            <a:headEnd/>
            <a:tailEnd type="triangle" w="med" len="med"/>
          </a:ln>
        </p:spPr>
        <p:txBody>
          <a:bodyPr anchor="ctr"/>
          <a:lstStyle/>
          <a:p>
            <a:pPr algn="ctr"/>
            <a:r>
              <a:rPr lang="fr-FR" sz="2000">
                <a:solidFill>
                  <a:schemeClr val="bg1"/>
                </a:solidFill>
                <a:latin typeface="Arial Narrow" pitchFamily="34" charset="0"/>
              </a:rPr>
              <a:t>Initial rates 1 to 20 mmscfd</a:t>
            </a:r>
          </a:p>
        </p:txBody>
      </p:sp>
      <p:sp>
        <p:nvSpPr>
          <p:cNvPr id="70661" name="AutoShape 13"/>
          <p:cNvSpPr>
            <a:spLocks/>
          </p:cNvSpPr>
          <p:nvPr/>
        </p:nvSpPr>
        <p:spPr bwMode="auto">
          <a:xfrm>
            <a:off x="4956175" y="1812925"/>
            <a:ext cx="1455738" cy="639763"/>
          </a:xfrm>
          <a:prstGeom prst="borderCallout2">
            <a:avLst>
              <a:gd name="adj1" fmla="val 17866"/>
              <a:gd name="adj2" fmla="val -5241"/>
              <a:gd name="adj3" fmla="val 17866"/>
              <a:gd name="adj4" fmla="val -27620"/>
              <a:gd name="adj5" fmla="val 154343"/>
              <a:gd name="adj6" fmla="val -111245"/>
            </a:avLst>
          </a:prstGeom>
          <a:gradFill rotWithShape="0">
            <a:gsLst>
              <a:gs pos="0">
                <a:schemeClr val="accent1"/>
              </a:gs>
              <a:gs pos="100000">
                <a:srgbClr val="253C57"/>
              </a:gs>
            </a:gsLst>
            <a:lin ang="5400000" scaled="1"/>
          </a:gradFill>
          <a:ln w="28575" cap="rnd">
            <a:solidFill>
              <a:srgbClr val="006600"/>
            </a:solidFill>
            <a:prstDash val="sysDot"/>
            <a:miter lim="800000"/>
            <a:headEnd/>
            <a:tailEnd type="triangle" w="med" len="med"/>
          </a:ln>
        </p:spPr>
        <p:txBody>
          <a:bodyPr anchor="ctr"/>
          <a:lstStyle/>
          <a:p>
            <a:pPr algn="ctr">
              <a:spcBef>
                <a:spcPct val="50000"/>
              </a:spcBef>
            </a:pPr>
            <a:r>
              <a:rPr lang="fr-FR" sz="2000">
                <a:solidFill>
                  <a:schemeClr val="bg1"/>
                </a:solidFill>
                <a:latin typeface="Arial Narrow" pitchFamily="34" charset="0"/>
              </a:rPr>
              <a:t>High initial decline</a:t>
            </a:r>
          </a:p>
        </p:txBody>
      </p:sp>
      <p:sp>
        <p:nvSpPr>
          <p:cNvPr id="70662" name="AutoShape 14"/>
          <p:cNvSpPr>
            <a:spLocks/>
          </p:cNvSpPr>
          <p:nvPr/>
        </p:nvSpPr>
        <p:spPr bwMode="auto">
          <a:xfrm>
            <a:off x="7240588" y="2882900"/>
            <a:ext cx="1719262" cy="639763"/>
          </a:xfrm>
          <a:prstGeom prst="borderCallout2">
            <a:avLst>
              <a:gd name="adj1" fmla="val 17866"/>
              <a:gd name="adj2" fmla="val -4435"/>
              <a:gd name="adj3" fmla="val 17866"/>
              <a:gd name="adj4" fmla="val -10444"/>
              <a:gd name="adj5" fmla="val 152111"/>
              <a:gd name="adj6" fmla="val -33088"/>
            </a:avLst>
          </a:prstGeom>
          <a:gradFill rotWithShape="0">
            <a:gsLst>
              <a:gs pos="0">
                <a:schemeClr val="accent1"/>
              </a:gs>
              <a:gs pos="100000">
                <a:srgbClr val="253C57"/>
              </a:gs>
            </a:gsLst>
            <a:lin ang="5400000" scaled="1"/>
          </a:gradFill>
          <a:ln w="28575" cap="rnd">
            <a:solidFill>
              <a:srgbClr val="006600"/>
            </a:solidFill>
            <a:prstDash val="sysDot"/>
            <a:miter lim="800000"/>
            <a:headEnd/>
            <a:tailEnd type="triangle" w="med" len="med"/>
          </a:ln>
        </p:spPr>
        <p:txBody>
          <a:bodyPr anchor="ctr"/>
          <a:lstStyle/>
          <a:p>
            <a:pPr algn="ctr">
              <a:spcBef>
                <a:spcPct val="50000"/>
              </a:spcBef>
            </a:pPr>
            <a:r>
              <a:rPr lang="fr-FR" sz="2000">
                <a:solidFill>
                  <a:schemeClr val="bg1"/>
                </a:solidFill>
                <a:latin typeface="Arial Narrow" pitchFamily="34" charset="0"/>
              </a:rPr>
              <a:t>Long production tail</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2313" y="2493963"/>
            <a:ext cx="7772400" cy="1362075"/>
          </a:xfrm>
        </p:spPr>
        <p:txBody>
          <a:bodyPr>
            <a:noAutofit/>
          </a:bodyPr>
          <a:lstStyle/>
          <a:p>
            <a:pPr fontAlgn="auto">
              <a:spcAft>
                <a:spcPts val="0"/>
              </a:spcAft>
              <a:defRPr/>
            </a:pPr>
            <a:r>
              <a:rPr lang="fr-FR" sz="2800" dirty="0" smtClean="0"/>
              <a:t>Partie 5 : quels problèmes pour l’environnement</a:t>
            </a:r>
            <a:endParaRPr lang="fr-FR" sz="2800" dirty="0"/>
          </a:p>
        </p:txBody>
      </p:sp>
      <p:sp>
        <p:nvSpPr>
          <p:cNvPr id="72706" name="ZoneTexte 4"/>
          <p:cNvSpPr txBox="1">
            <a:spLocks noChangeArrowheads="1"/>
          </p:cNvSpPr>
          <p:nvPr/>
        </p:nvSpPr>
        <p:spPr bwMode="auto">
          <a:xfrm>
            <a:off x="684213" y="3933825"/>
            <a:ext cx="7991475" cy="1938338"/>
          </a:xfrm>
          <a:prstGeom prst="rect">
            <a:avLst/>
          </a:prstGeom>
          <a:noFill/>
          <a:ln w="9525">
            <a:noFill/>
            <a:miter lim="800000"/>
            <a:headEnd/>
            <a:tailEnd/>
          </a:ln>
        </p:spPr>
        <p:txBody>
          <a:bodyPr>
            <a:spAutoFit/>
          </a:bodyPr>
          <a:lstStyle/>
          <a:p>
            <a:r>
              <a:rPr lang="fr-FR" sz="2000" b="1" i="1">
                <a:solidFill>
                  <a:schemeClr val="bg2"/>
                </a:solidFill>
              </a:rPr>
              <a:t>Préservation du sous-sol</a:t>
            </a:r>
          </a:p>
          <a:p>
            <a:r>
              <a:rPr lang="fr-FR" sz="2000" b="1" i="1">
                <a:solidFill>
                  <a:schemeClr val="bg2"/>
                </a:solidFill>
              </a:rPr>
              <a:t>Le cycle de l’eau</a:t>
            </a:r>
          </a:p>
          <a:p>
            <a:r>
              <a:rPr lang="fr-FR" sz="2000" b="1" i="1">
                <a:solidFill>
                  <a:schemeClr val="bg2"/>
                </a:solidFill>
              </a:rPr>
              <a:t>La séismicité induite</a:t>
            </a:r>
          </a:p>
          <a:p>
            <a:r>
              <a:rPr lang="fr-FR" sz="2000" b="1" i="1">
                <a:solidFill>
                  <a:schemeClr val="bg2"/>
                </a:solidFill>
              </a:rPr>
              <a:t>Les impacts pour l’environnement immédiat</a:t>
            </a:r>
          </a:p>
          <a:p>
            <a:endParaRPr lang="fr-FR" sz="2000" b="1" i="1">
              <a:solidFill>
                <a:schemeClr val="bg2"/>
              </a:solidFill>
            </a:endParaRPr>
          </a:p>
          <a:p>
            <a:endParaRPr lang="fr-FR" sz="2000" b="1" i="1">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err="1" smtClean="0"/>
              <a:t>Well</a:t>
            </a:r>
            <a:r>
              <a:rPr lang="fr-FR" dirty="0" smtClean="0"/>
              <a:t> Architecture</a:t>
            </a:r>
            <a:endParaRPr lang="fr-FR" dirty="0"/>
          </a:p>
        </p:txBody>
      </p:sp>
      <p:sp>
        <p:nvSpPr>
          <p:cNvPr id="3" name="Espace réservé du contenu 2"/>
          <p:cNvSpPr>
            <a:spLocks noGrp="1"/>
          </p:cNvSpPr>
          <p:nvPr>
            <p:ph sz="quarter" idx="13"/>
          </p:nvPr>
        </p:nvSpPr>
        <p:spPr>
          <a:xfrm>
            <a:off x="457200" y="1412875"/>
            <a:ext cx="4619625" cy="4752975"/>
          </a:xfrm>
        </p:spPr>
        <p:txBody>
          <a:bodyPr rtlCol="0">
            <a:normAutofit fontScale="92500" lnSpcReduction="20000"/>
          </a:bodyPr>
          <a:lstStyle/>
          <a:p>
            <a:pPr>
              <a:defRPr/>
            </a:pPr>
            <a:r>
              <a:rPr lang="en-US" dirty="0" smtClean="0">
                <a:solidFill>
                  <a:srgbClr val="993300"/>
                </a:solidFill>
              </a:rPr>
              <a:t>Drilling and fracturing a well is state-regulated process, following established industry practices and company procedures</a:t>
            </a:r>
          </a:p>
          <a:p>
            <a:pPr>
              <a:defRPr/>
            </a:pPr>
            <a:r>
              <a:rPr lang="en-US" dirty="0" smtClean="0">
                <a:solidFill>
                  <a:srgbClr val="993300"/>
                </a:solidFill>
              </a:rPr>
              <a:t>Well drilling operations are completed through a succession of phases</a:t>
            </a:r>
          </a:p>
          <a:p>
            <a:pPr lvl="1">
              <a:defRPr/>
            </a:pPr>
            <a:r>
              <a:rPr lang="en-US" dirty="0" smtClean="0"/>
              <a:t>Drilling is followed by running-in with casing and its cementation</a:t>
            </a:r>
          </a:p>
          <a:p>
            <a:pPr lvl="1">
              <a:defRPr/>
            </a:pPr>
            <a:r>
              <a:rPr lang="en-US" dirty="0" smtClean="0"/>
              <a:t>Quality control for casing and cement integrity is compulsory</a:t>
            </a:r>
          </a:p>
          <a:p>
            <a:pPr>
              <a:defRPr/>
            </a:pPr>
            <a:r>
              <a:rPr lang="en-US" dirty="0" smtClean="0">
                <a:solidFill>
                  <a:srgbClr val="993300"/>
                </a:solidFill>
              </a:rPr>
              <a:t>Well design is aimed at isolation from the surrounding geological formations</a:t>
            </a:r>
          </a:p>
          <a:p>
            <a:pPr lvl="1">
              <a:defRPr/>
            </a:pPr>
            <a:r>
              <a:rPr lang="en-US" dirty="0" smtClean="0"/>
              <a:t>Mechanical barriers (casing, cement) </a:t>
            </a:r>
          </a:p>
          <a:p>
            <a:pPr>
              <a:defRPr/>
            </a:pPr>
            <a:r>
              <a:rPr lang="en-US" dirty="0" smtClean="0">
                <a:solidFill>
                  <a:srgbClr val="993300"/>
                </a:solidFill>
              </a:rPr>
              <a:t>Well is designed to protect ground waters</a:t>
            </a:r>
          </a:p>
          <a:p>
            <a:pPr lvl="1">
              <a:defRPr/>
            </a:pPr>
            <a:r>
              <a:rPr lang="en-US" dirty="0" smtClean="0"/>
              <a:t>Water-based drilling fluids</a:t>
            </a:r>
          </a:p>
          <a:p>
            <a:pPr lvl="1">
              <a:defRPr/>
            </a:pPr>
            <a:r>
              <a:rPr lang="en-US" dirty="0" smtClean="0"/>
              <a:t>Cemented casing strings</a:t>
            </a:r>
          </a:p>
          <a:p>
            <a:pPr>
              <a:defRPr/>
            </a:pPr>
            <a:endParaRPr lang="en-US" dirty="0" smtClean="0"/>
          </a:p>
          <a:p>
            <a:pPr>
              <a:defRPr/>
            </a:pPr>
            <a:endParaRPr lang="en-US" dirty="0" smtClean="0"/>
          </a:p>
          <a:p>
            <a:pPr>
              <a:defRPr/>
            </a:pPr>
            <a:endParaRPr lang="en-US" dirty="0" smtClean="0"/>
          </a:p>
          <a:p>
            <a:pPr>
              <a:defRPr/>
            </a:pPr>
            <a:endParaRPr lang="fr-FR" dirty="0"/>
          </a:p>
        </p:txBody>
      </p:sp>
      <p:pic>
        <p:nvPicPr>
          <p:cNvPr id="4" name="Picture 1"/>
          <p:cNvPicPr>
            <a:picLocks noChangeAspect="1" noChangeArrowheads="1"/>
          </p:cNvPicPr>
          <p:nvPr/>
        </p:nvPicPr>
        <p:blipFill>
          <a:blip r:embed="rId3"/>
          <a:srcRect/>
          <a:stretch>
            <a:fillRect/>
          </a:stretch>
        </p:blipFill>
        <p:spPr bwMode="auto">
          <a:xfrm>
            <a:off x="5364163" y="1571625"/>
            <a:ext cx="1822450" cy="44418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3732" name="ZoneTexte 18"/>
          <p:cNvSpPr txBox="1">
            <a:spLocks noChangeArrowheads="1"/>
          </p:cNvSpPr>
          <p:nvPr/>
        </p:nvSpPr>
        <p:spPr bwMode="auto">
          <a:xfrm>
            <a:off x="5364163" y="1289050"/>
            <a:ext cx="1841500" cy="246063"/>
          </a:xfrm>
          <a:prstGeom prst="rect">
            <a:avLst/>
          </a:prstGeom>
          <a:noFill/>
          <a:ln w="9525">
            <a:noFill/>
            <a:miter lim="800000"/>
            <a:headEnd/>
            <a:tailEnd/>
          </a:ln>
        </p:spPr>
        <p:txBody>
          <a:bodyPr>
            <a:spAutoFit/>
          </a:bodyPr>
          <a:lstStyle/>
          <a:p>
            <a:pPr algn="ctr"/>
            <a:r>
              <a:rPr lang="en-US" sz="1000">
                <a:solidFill>
                  <a:srgbClr val="000066"/>
                </a:solidFill>
                <a:latin typeface="Tahoma" pitchFamily="34" charset="0"/>
                <a:cs typeface="Tahoma" pitchFamily="34" charset="0"/>
              </a:rPr>
              <a:t>Vertical well architecture</a:t>
            </a:r>
          </a:p>
        </p:txBody>
      </p:sp>
      <p:sp>
        <p:nvSpPr>
          <p:cNvPr id="73733" name="TextBox 1"/>
          <p:cNvSpPr txBox="1">
            <a:spLocks noChangeArrowheads="1"/>
          </p:cNvSpPr>
          <p:nvPr/>
        </p:nvSpPr>
        <p:spPr bwMode="auto">
          <a:xfrm>
            <a:off x="7186613" y="2014538"/>
            <a:ext cx="1208087" cy="277812"/>
          </a:xfrm>
          <a:prstGeom prst="rect">
            <a:avLst/>
          </a:prstGeom>
          <a:noFill/>
          <a:ln w="9525">
            <a:noFill/>
            <a:miter lim="800000"/>
            <a:headEnd/>
            <a:tailEnd/>
          </a:ln>
        </p:spPr>
        <p:txBody>
          <a:bodyPr wrap="none">
            <a:spAutoFit/>
          </a:bodyPr>
          <a:lstStyle/>
          <a:p>
            <a:r>
              <a:rPr lang="en-GB" sz="1200">
                <a:solidFill>
                  <a:srgbClr val="333333"/>
                </a:solidFill>
              </a:rPr>
              <a:t>Aquifer: 100m</a:t>
            </a:r>
            <a:endParaRPr lang="en-US" sz="1200">
              <a:solidFill>
                <a:srgbClr val="333333"/>
              </a:solidFill>
            </a:endParaRPr>
          </a:p>
        </p:txBody>
      </p:sp>
      <p:sp>
        <p:nvSpPr>
          <p:cNvPr id="73734" name="TextBox 21"/>
          <p:cNvSpPr txBox="1">
            <a:spLocks noChangeArrowheads="1"/>
          </p:cNvSpPr>
          <p:nvPr/>
        </p:nvSpPr>
        <p:spPr bwMode="auto">
          <a:xfrm>
            <a:off x="7162800" y="5743575"/>
            <a:ext cx="1255713" cy="276225"/>
          </a:xfrm>
          <a:prstGeom prst="rect">
            <a:avLst/>
          </a:prstGeom>
          <a:noFill/>
          <a:ln w="9525">
            <a:noFill/>
            <a:miter lim="800000"/>
            <a:headEnd/>
            <a:tailEnd/>
          </a:ln>
        </p:spPr>
        <p:txBody>
          <a:bodyPr wrap="none">
            <a:spAutoFit/>
          </a:bodyPr>
          <a:lstStyle/>
          <a:p>
            <a:r>
              <a:rPr lang="en-GB" sz="1200">
                <a:solidFill>
                  <a:srgbClr val="333333"/>
                </a:solidFill>
              </a:rPr>
              <a:t>Target: 3,000m</a:t>
            </a:r>
            <a:endParaRPr lang="en-US" sz="1200">
              <a:solidFill>
                <a:srgbClr val="333333"/>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fr-FR" sz="3100" dirty="0" smtClean="0"/>
              <a:t>Préservation du sous-sol</a:t>
            </a:r>
            <a:r>
              <a:rPr lang="fr-FR" dirty="0" smtClean="0"/>
              <a:t/>
            </a:r>
            <a:br>
              <a:rPr lang="fr-FR" dirty="0" smtClean="0"/>
            </a:br>
            <a:r>
              <a:rPr lang="fr-FR" dirty="0" smtClean="0"/>
              <a:t>Intégrité des puits</a:t>
            </a:r>
            <a:br>
              <a:rPr lang="fr-FR" dirty="0" smtClean="0"/>
            </a:br>
            <a:endParaRPr lang="fr-FR" dirty="0"/>
          </a:p>
        </p:txBody>
      </p:sp>
      <p:sp>
        <p:nvSpPr>
          <p:cNvPr id="3" name="Content Placeholder 2"/>
          <p:cNvSpPr>
            <a:spLocks noGrp="1"/>
          </p:cNvSpPr>
          <p:nvPr>
            <p:ph sz="quarter" idx="13"/>
          </p:nvPr>
        </p:nvSpPr>
        <p:spPr>
          <a:xfrm>
            <a:off x="457200" y="1412875"/>
            <a:ext cx="4611688" cy="4752975"/>
          </a:xfrm>
        </p:spPr>
        <p:txBody>
          <a:bodyPr rtlCol="0">
            <a:normAutofit fontScale="92500" lnSpcReduction="20000"/>
          </a:bodyPr>
          <a:lstStyle/>
          <a:p>
            <a:pPr>
              <a:defRPr/>
            </a:pPr>
            <a:r>
              <a:rPr lang="fr-FR" b="0" dirty="0" smtClean="0"/>
              <a:t>La pose de cuvelages en acier concentriques et la cimentation des espaces annulaires permettent de créer plusieurs barrières étanches et assurent la protection des eaux souterraines </a:t>
            </a:r>
          </a:p>
          <a:p>
            <a:pPr>
              <a:defRPr/>
            </a:pPr>
            <a:r>
              <a:rPr lang="fr-FR" b="0" dirty="0" smtClean="0"/>
              <a:t>Ce processus est hautement </a:t>
            </a:r>
            <a:r>
              <a:rPr lang="fr-FR" dirty="0" smtClean="0"/>
              <a:t>réglementé en Europe </a:t>
            </a:r>
            <a:r>
              <a:rPr lang="fr-FR" b="0" dirty="0" smtClean="0"/>
              <a:t>et les opérateurs  se doivent d’adhérer aux normes les plus strictes sur la conception des puits.</a:t>
            </a:r>
          </a:p>
          <a:p>
            <a:pPr>
              <a:buFont typeface="Webdings" pitchFamily="18" charset="2"/>
              <a:buNone/>
              <a:defRPr/>
            </a:pPr>
            <a:r>
              <a:rPr lang="fr-FR" i="1" dirty="0" smtClean="0"/>
              <a:t>Moyens de contrôle</a:t>
            </a:r>
          </a:p>
          <a:p>
            <a:pPr>
              <a:defRPr/>
            </a:pPr>
            <a:r>
              <a:rPr lang="fr-FR" b="0" dirty="0" smtClean="0"/>
              <a:t>Contrôles des cimentations de surface par une société mandatée par l’état</a:t>
            </a:r>
          </a:p>
          <a:p>
            <a:pPr>
              <a:defRPr/>
            </a:pPr>
            <a:r>
              <a:rPr lang="fr-FR" b="0" dirty="0" smtClean="0"/>
              <a:t>Contrôle des cimentations de surfaces  par mesure acoustiques </a:t>
            </a:r>
          </a:p>
          <a:p>
            <a:pPr>
              <a:defRPr/>
            </a:pPr>
            <a:r>
              <a:rPr lang="fr-FR" b="0" dirty="0" smtClean="0"/>
              <a:t>Contrôles périodiques de la corrosion des tubages </a:t>
            </a:r>
          </a:p>
        </p:txBody>
      </p:sp>
      <p:pic>
        <p:nvPicPr>
          <p:cNvPr id="5" name="Picture 3"/>
          <p:cNvPicPr>
            <a:picLocks noChangeAspect="1" noChangeArrowheads="1"/>
          </p:cNvPicPr>
          <p:nvPr/>
        </p:nvPicPr>
        <p:blipFill>
          <a:blip r:embed="rId3"/>
          <a:srcRect/>
          <a:stretch>
            <a:fillRect/>
          </a:stretch>
        </p:blipFill>
        <p:spPr bwMode="auto">
          <a:xfrm>
            <a:off x="5199063" y="1435100"/>
            <a:ext cx="3621087" cy="3360738"/>
          </a:xfrm>
          <a:prstGeom prst="rect">
            <a:avLst/>
          </a:prstGeom>
          <a:noFill/>
          <a:ln>
            <a:noFill/>
          </a:ln>
          <a:effectLst>
            <a:outerShdw blurRad="50800" dist="38100" dir="2700000" algn="tl" rotWithShape="0">
              <a:prstClr val="black">
                <a:alpha val="40000"/>
              </a:prstClr>
            </a:outerShdw>
          </a:effectLst>
          <a:extLst/>
        </p:spPr>
      </p:pic>
      <p:sp>
        <p:nvSpPr>
          <p:cNvPr id="4" name="TextBox 3"/>
          <p:cNvSpPr txBox="1"/>
          <p:nvPr/>
        </p:nvSpPr>
        <p:spPr>
          <a:xfrm>
            <a:off x="5292725" y="4716463"/>
            <a:ext cx="3621088" cy="3683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nchor="ctr">
            <a:spAutoFit/>
          </a:bodyPr>
          <a:lstStyle/>
          <a:p>
            <a:pPr fontAlgn="auto">
              <a:spcBef>
                <a:spcPts val="0"/>
              </a:spcBef>
              <a:spcAft>
                <a:spcPts val="0"/>
              </a:spcAft>
              <a:defRPr/>
            </a:pPr>
            <a:r>
              <a:rPr lang="fr-BE" dirty="0">
                <a:latin typeface="+mn-lt"/>
                <a:cs typeface="+mn-cs"/>
              </a:rPr>
              <a:t>Coupe typique d’un puits cimenté</a:t>
            </a:r>
            <a:endParaRPr lang="en-US" dirty="0">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Les énergies non-</a:t>
            </a:r>
            <a:r>
              <a:rPr lang="fr-FR" dirty="0" smtClean="0"/>
              <a:t>carbonées : </a:t>
            </a:r>
            <a:r>
              <a:rPr lang="fr-FR" dirty="0" err="1" smtClean="0"/>
              <a:t>E</a:t>
            </a:r>
            <a:r>
              <a:rPr lang="fr-FR" cap="none" dirty="0" err="1" smtClean="0"/>
              <a:t>n</a:t>
            </a:r>
            <a:r>
              <a:rPr lang="fr-FR" dirty="0" err="1" smtClean="0"/>
              <a:t>R</a:t>
            </a:r>
            <a:r>
              <a:rPr lang="fr-FR" dirty="0" smtClean="0"/>
              <a:t> et nucléaire</a:t>
            </a:r>
            <a:endParaRPr lang="fr-FR" dirty="0"/>
          </a:p>
        </p:txBody>
      </p:sp>
      <p:sp>
        <p:nvSpPr>
          <p:cNvPr id="3" name="Espace réservé du contenu 2"/>
          <p:cNvSpPr>
            <a:spLocks noGrp="1"/>
          </p:cNvSpPr>
          <p:nvPr>
            <p:ph sz="quarter" idx="13"/>
          </p:nvPr>
        </p:nvSpPr>
        <p:spPr>
          <a:solidFill>
            <a:srgbClr val="FFFFCC"/>
          </a:solidFill>
        </p:spPr>
        <p:txBody>
          <a:bodyPr rtlCol="0">
            <a:normAutofit/>
          </a:bodyPr>
          <a:lstStyle/>
          <a:p>
            <a:pPr marL="0" indent="0">
              <a:buFont typeface="Webdings" pitchFamily="18" charset="2"/>
              <a:buNone/>
              <a:defRPr/>
            </a:pPr>
            <a:r>
              <a:rPr lang="fr-FR" i="1" dirty="0" smtClean="0">
                <a:solidFill>
                  <a:schemeClr val="bg2"/>
                </a:solidFill>
              </a:rPr>
              <a:t>17% des énergies primaires commerciales au plan mondial (</a:t>
            </a:r>
            <a:r>
              <a:rPr lang="fr-FR" i="1" dirty="0" smtClean="0">
                <a:solidFill>
                  <a:schemeClr val="bg2"/>
                </a:solidFill>
              </a:rPr>
              <a:t>… comme </a:t>
            </a:r>
            <a:r>
              <a:rPr lang="fr-FR" i="1" dirty="0" smtClean="0">
                <a:solidFill>
                  <a:schemeClr val="bg2"/>
                </a:solidFill>
              </a:rPr>
              <a:t>en 1990 ou en 2000)</a:t>
            </a:r>
          </a:p>
          <a:p>
            <a:pPr>
              <a:tabLst>
                <a:tab pos="1076325" algn="l"/>
                <a:tab pos="1438275" algn="l"/>
                <a:tab pos="1790700" algn="l"/>
              </a:tabLst>
              <a:defRPr/>
            </a:pPr>
            <a:r>
              <a:rPr lang="fr-FR" dirty="0" smtClean="0">
                <a:solidFill>
                  <a:srgbClr val="993300"/>
                </a:solidFill>
              </a:rPr>
              <a:t>Les </a:t>
            </a:r>
            <a:r>
              <a:rPr lang="fr-FR" dirty="0" err="1" smtClean="0">
                <a:solidFill>
                  <a:srgbClr val="993300"/>
                </a:solidFill>
              </a:rPr>
              <a:t>EnR</a:t>
            </a:r>
            <a:r>
              <a:rPr lang="fr-FR" dirty="0" smtClean="0"/>
              <a:t>	</a:t>
            </a:r>
            <a:r>
              <a:rPr lang="fr-FR" dirty="0" smtClean="0">
                <a:solidFill>
                  <a:srgbClr val="993300"/>
                </a:solidFill>
              </a:rPr>
              <a:t>:	9% du total (ou 55% des 17%)</a:t>
            </a:r>
            <a:r>
              <a:rPr lang="fr-FR" dirty="0" smtClean="0"/>
              <a:t/>
            </a:r>
            <a:br>
              <a:rPr lang="fr-FR" dirty="0" smtClean="0"/>
            </a:br>
            <a:r>
              <a:rPr lang="fr-FR" dirty="0" smtClean="0"/>
              <a:t/>
            </a:r>
            <a:br>
              <a:rPr lang="fr-FR" dirty="0" smtClean="0"/>
            </a:br>
            <a:r>
              <a:rPr lang="fr-FR" dirty="0" smtClean="0"/>
              <a:t>			</a:t>
            </a:r>
            <a:r>
              <a:rPr lang="fr-FR" dirty="0" smtClean="0">
                <a:solidFill>
                  <a:srgbClr val="003A78"/>
                </a:solidFill>
              </a:rPr>
              <a:t>6% grande hydraulique</a:t>
            </a:r>
            <a:br>
              <a:rPr lang="fr-FR" dirty="0" smtClean="0">
                <a:solidFill>
                  <a:srgbClr val="003A78"/>
                </a:solidFill>
              </a:rPr>
            </a:br>
            <a:r>
              <a:rPr lang="fr-FR" dirty="0" smtClean="0">
                <a:solidFill>
                  <a:srgbClr val="003A78"/>
                </a:solidFill>
              </a:rPr>
              <a:t>			3% le reste (bioénergies, solaire, éolien, géothermie).</a:t>
            </a:r>
          </a:p>
          <a:p>
            <a:pPr>
              <a:tabLst>
                <a:tab pos="1438275" algn="l"/>
                <a:tab pos="1790700" algn="l"/>
              </a:tabLst>
              <a:defRPr/>
            </a:pPr>
            <a:r>
              <a:rPr lang="fr-FR" dirty="0" smtClean="0">
                <a:solidFill>
                  <a:srgbClr val="993300"/>
                </a:solidFill>
              </a:rPr>
              <a:t>Le nucléaire	6%</a:t>
            </a:r>
          </a:p>
          <a:p>
            <a:pPr>
              <a:tabLst>
                <a:tab pos="1343025" algn="l"/>
                <a:tab pos="1619250" algn="l"/>
              </a:tabLst>
              <a:defRPr/>
            </a:pPr>
            <a:endParaRPr lang="en-US" dirty="0" smtClean="0"/>
          </a:p>
          <a:p>
            <a:pPr>
              <a:defRPr/>
            </a:pPr>
            <a:endParaRPr lang="fr-FR" dirty="0"/>
          </a:p>
        </p:txBody>
      </p:sp>
      <p:sp>
        <p:nvSpPr>
          <p:cNvPr id="4" name="ZoneTexte 3"/>
          <p:cNvSpPr txBox="1"/>
          <p:nvPr/>
        </p:nvSpPr>
        <p:spPr>
          <a:xfrm>
            <a:off x="1476375" y="4752975"/>
            <a:ext cx="6119813" cy="922338"/>
          </a:xfrm>
          <a:prstGeom prst="rect">
            <a:avLst/>
          </a:prstGeom>
          <a:solidFill>
            <a:schemeClr val="bg2">
              <a:lumMod val="20000"/>
              <a:lumOff val="80000"/>
            </a:schemeClr>
          </a:solidFill>
          <a:ln w="28575">
            <a:solidFill>
              <a:schemeClr val="tx2"/>
            </a:solidFill>
          </a:ln>
        </p:spPr>
        <p:txBody>
          <a:bodyPr>
            <a:spAutoFit/>
          </a:bodyPr>
          <a:lstStyle/>
          <a:p>
            <a:pPr algn="ctr" fontAlgn="auto">
              <a:spcBef>
                <a:spcPts val="0"/>
              </a:spcBef>
              <a:spcAft>
                <a:spcPts val="0"/>
              </a:spcAft>
              <a:defRPr/>
            </a:pPr>
            <a:r>
              <a:rPr lang="fr-FR" b="1" dirty="0">
                <a:solidFill>
                  <a:srgbClr val="003A78"/>
                </a:solidFill>
                <a:latin typeface="+mn-lt"/>
                <a:cs typeface="+mn-cs"/>
              </a:rPr>
              <a:t>L’AIE donne des chiffres fort différents pour hydraulique et </a:t>
            </a:r>
            <a:r>
              <a:rPr lang="fr-FR" b="1" dirty="0" smtClean="0">
                <a:solidFill>
                  <a:srgbClr val="003A78"/>
                </a:solidFill>
                <a:latin typeface="+mn-lt"/>
                <a:cs typeface="+mn-cs"/>
              </a:rPr>
              <a:t>nucléaire : c’est </a:t>
            </a:r>
            <a:r>
              <a:rPr lang="fr-FR" b="1" dirty="0">
                <a:solidFill>
                  <a:srgbClr val="003A78"/>
                </a:solidFill>
                <a:latin typeface="+mn-lt"/>
                <a:cs typeface="+mn-cs"/>
              </a:rPr>
              <a:t>la problématique</a:t>
            </a:r>
            <a:br>
              <a:rPr lang="fr-FR" b="1" dirty="0">
                <a:solidFill>
                  <a:srgbClr val="003A78"/>
                </a:solidFill>
                <a:latin typeface="+mn-lt"/>
                <a:cs typeface="+mn-cs"/>
              </a:rPr>
            </a:br>
            <a:r>
              <a:rPr lang="fr-FR" b="1" dirty="0">
                <a:solidFill>
                  <a:srgbClr val="003A78"/>
                </a:solidFill>
                <a:latin typeface="+mn-lt"/>
                <a:cs typeface="+mn-cs"/>
              </a:rPr>
              <a:t>des conventions d’équivalence</a:t>
            </a:r>
          </a:p>
        </p:txBody>
      </p:sp>
      <p:sp>
        <p:nvSpPr>
          <p:cNvPr id="5" name="Accolade ouvrante 4"/>
          <p:cNvSpPr/>
          <p:nvPr/>
        </p:nvSpPr>
        <p:spPr>
          <a:xfrm>
            <a:off x="2087563" y="2781300"/>
            <a:ext cx="144462" cy="684213"/>
          </a:xfrm>
          <a:prstGeom prst="leftBrace">
            <a:avLst>
              <a:gd name="adj1" fmla="val 74378"/>
              <a:gd name="adj2" fmla="val 50000"/>
            </a:avLst>
          </a:prstGeom>
          <a:ln>
            <a:solidFill>
              <a:schemeClr val="bg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a:p>
        </p:txBody>
      </p:sp>
      <p:sp>
        <p:nvSpPr>
          <p:cNvPr id="20485" name="ZoneTexte 5"/>
          <p:cNvSpPr txBox="1">
            <a:spLocks noChangeArrowheads="1"/>
          </p:cNvSpPr>
          <p:nvPr/>
        </p:nvSpPr>
        <p:spPr bwMode="auto">
          <a:xfrm>
            <a:off x="1331913" y="2924175"/>
            <a:ext cx="936625" cy="369888"/>
          </a:xfrm>
          <a:prstGeom prst="rect">
            <a:avLst/>
          </a:prstGeom>
          <a:noFill/>
          <a:ln w="9525">
            <a:noFill/>
            <a:miter lim="800000"/>
            <a:headEnd/>
            <a:tailEnd/>
          </a:ln>
        </p:spPr>
        <p:txBody>
          <a:bodyPr>
            <a:spAutoFit/>
          </a:bodyPr>
          <a:lstStyle/>
          <a:p>
            <a:r>
              <a:rPr lang="fr-FR" b="1">
                <a:solidFill>
                  <a:srgbClr val="003A78"/>
                </a:solidFill>
              </a:rPr>
              <a:t>dont</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9552" y="1196752"/>
          <a:ext cx="8136904"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p:cNvSpPr>
            <a:spLocks noGrp="1"/>
          </p:cNvSpPr>
          <p:nvPr>
            <p:ph type="title"/>
          </p:nvPr>
        </p:nvSpPr>
        <p:spPr/>
        <p:txBody>
          <a:bodyPr/>
          <a:lstStyle/>
          <a:p>
            <a:pPr fontAlgn="auto">
              <a:spcAft>
                <a:spcPts val="0"/>
              </a:spcAft>
              <a:defRPr/>
            </a:pPr>
            <a:r>
              <a:rPr lang="fr-FR" smtClean="0"/>
              <a:t>Le cycle de l’eau</a:t>
            </a:r>
            <a:endParaRPr lang="fr-F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sz="2800" dirty="0" smtClean="0"/>
              <a:t>Préservation du sous-sol </a:t>
            </a:r>
            <a:r>
              <a:rPr lang="fr-FR" dirty="0" smtClean="0"/>
              <a:t/>
            </a:r>
            <a:br>
              <a:rPr lang="fr-FR" dirty="0" smtClean="0"/>
            </a:br>
            <a:r>
              <a:rPr lang="fr-FR" dirty="0" smtClean="0"/>
              <a:t>Protection des nappes Phréatiques</a:t>
            </a:r>
            <a:endParaRPr lang="fr-FR" dirty="0"/>
          </a:p>
        </p:txBody>
      </p:sp>
      <p:sp>
        <p:nvSpPr>
          <p:cNvPr id="3" name="Content Placeholder 2"/>
          <p:cNvSpPr>
            <a:spLocks noGrp="1"/>
          </p:cNvSpPr>
          <p:nvPr>
            <p:ph sz="quarter" idx="13"/>
          </p:nvPr>
        </p:nvSpPr>
        <p:spPr>
          <a:xfrm>
            <a:off x="457200" y="1412875"/>
            <a:ext cx="5122863" cy="4752975"/>
          </a:xfrm>
        </p:spPr>
        <p:txBody>
          <a:bodyPr rtlCol="0">
            <a:normAutofit fontScale="92500" lnSpcReduction="20000"/>
          </a:bodyPr>
          <a:lstStyle/>
          <a:p>
            <a:pPr>
              <a:defRPr/>
            </a:pPr>
            <a:r>
              <a:rPr lang="fr-FR" b="0" dirty="0" smtClean="0"/>
              <a:t>La zone stimulée se situe nettement en-dessous des nappes phréatiques. </a:t>
            </a:r>
          </a:p>
          <a:p>
            <a:pPr>
              <a:defRPr/>
            </a:pPr>
            <a:r>
              <a:rPr lang="fr-FR" b="0" dirty="0" smtClean="0"/>
              <a:t>La barrière verticale naturelle (multiples couches de roche imperméable) entre la formation exploitée et les eaux souterraines peut varier de plusieurs centaines à plusieurs milliers de mètres.</a:t>
            </a:r>
            <a:endParaRPr lang="fr-FR" dirty="0" smtClean="0"/>
          </a:p>
          <a:p>
            <a:pPr>
              <a:buFont typeface="Webdings" pitchFamily="18" charset="2"/>
              <a:buNone/>
              <a:defRPr/>
            </a:pPr>
            <a:r>
              <a:rPr lang="fr-FR" i="1" dirty="0" smtClean="0"/>
              <a:t>Moyens de contrôle:</a:t>
            </a:r>
          </a:p>
          <a:p>
            <a:pPr>
              <a:defRPr/>
            </a:pPr>
            <a:r>
              <a:rPr lang="fr-FR" b="0" dirty="0" smtClean="0"/>
              <a:t>La technologie de micro-sismique permet de mesurer physiquement l’extension des fractures en temps réel et de de confirmer leur confinement.</a:t>
            </a:r>
          </a:p>
          <a:p>
            <a:pPr>
              <a:defRPr/>
            </a:pPr>
            <a:r>
              <a:rPr lang="fr-FR" b="0" dirty="0" smtClean="0"/>
              <a:t>Un état zéro de la qualité des aquifères sera réalisé avant le début des opérations,</a:t>
            </a:r>
          </a:p>
          <a:p>
            <a:pPr>
              <a:defRPr/>
            </a:pPr>
            <a:r>
              <a:rPr lang="fr-FR" b="0" dirty="0" smtClean="0"/>
              <a:t>Suivi continu (par puits témoin) pendant toute la durée de vie du puits.</a:t>
            </a:r>
          </a:p>
          <a:p>
            <a:pPr>
              <a:defRPr/>
            </a:pPr>
            <a:endParaRPr lang="fr-FR" dirty="0" smtClean="0"/>
          </a:p>
          <a:p>
            <a:pPr>
              <a:defRPr/>
            </a:pPr>
            <a:endParaRPr lang="fr-FR" dirty="0" smtClean="0"/>
          </a:p>
          <a:p>
            <a:pPr>
              <a:defRPr/>
            </a:pPr>
            <a:endParaRPr lang="fr-FR" dirty="0"/>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730875" y="549275"/>
            <a:ext cx="2819400" cy="2951163"/>
          </a:xfrm>
          <a:prstGeom prst="rect">
            <a:avLst/>
          </a:prstGeom>
          <a:noFill/>
          <a:ln>
            <a:noFill/>
          </a:ln>
          <a:effectLst>
            <a:outerShdw blurRad="50800" dist="38100" dir="2700000" algn="tl" rotWithShape="0">
              <a:prstClr val="black">
                <a:alpha val="40000"/>
              </a:prstClr>
            </a:outerShdw>
          </a:effectLst>
          <a:extLst/>
        </p:spPr>
      </p:pic>
      <p:pic>
        <p:nvPicPr>
          <p:cNvPr id="7" name="Picture 6"/>
          <p:cNvPicPr>
            <a:picLocks noChangeAspect="1" noChangeArrowheads="1"/>
          </p:cNvPicPr>
          <p:nvPr/>
        </p:nvPicPr>
        <p:blipFill>
          <a:blip r:embed="rId4"/>
          <a:srcRect/>
          <a:stretch>
            <a:fillRect/>
          </a:stretch>
        </p:blipFill>
        <p:spPr bwMode="auto">
          <a:xfrm>
            <a:off x="5629275" y="4005263"/>
            <a:ext cx="3263900" cy="17065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32400" y="2060575"/>
            <a:ext cx="3881438" cy="3579813"/>
          </a:xfrm>
          <a:prstGeom prst="rect">
            <a:avLst/>
          </a:prstGeom>
          <a:noFill/>
          <a:ln w="9525">
            <a:noFill/>
            <a:miter lim="800000"/>
            <a:headEnd/>
            <a:tailEnd/>
          </a:ln>
        </p:spPr>
      </p:pic>
      <p:sp>
        <p:nvSpPr>
          <p:cNvPr id="2" name="Titre 1"/>
          <p:cNvSpPr>
            <a:spLocks noGrp="1"/>
          </p:cNvSpPr>
          <p:nvPr>
            <p:ph type="title"/>
          </p:nvPr>
        </p:nvSpPr>
        <p:spPr/>
        <p:txBody>
          <a:bodyPr/>
          <a:lstStyle/>
          <a:p>
            <a:pPr fontAlgn="auto">
              <a:spcAft>
                <a:spcPts val="0"/>
              </a:spcAft>
              <a:defRPr/>
            </a:pPr>
            <a:r>
              <a:rPr lang="fr-FR" smtClean="0"/>
              <a:t>Risque de pollution par les fluides de fracturation</a:t>
            </a:r>
            <a:endParaRPr lang="fr-FR"/>
          </a:p>
        </p:txBody>
      </p:sp>
      <p:sp>
        <p:nvSpPr>
          <p:cNvPr id="3" name="Content Placeholder 2"/>
          <p:cNvSpPr>
            <a:spLocks noGrp="1"/>
          </p:cNvSpPr>
          <p:nvPr>
            <p:ph sz="quarter" idx="13"/>
          </p:nvPr>
        </p:nvSpPr>
        <p:spPr>
          <a:xfrm>
            <a:off x="457200" y="1412875"/>
            <a:ext cx="5554663" cy="4752975"/>
          </a:xfrm>
        </p:spPr>
        <p:txBody>
          <a:bodyPr rtlCol="0">
            <a:normAutofit fontScale="85000" lnSpcReduction="10000"/>
          </a:bodyPr>
          <a:lstStyle/>
          <a:p>
            <a:pPr>
              <a:defRPr/>
            </a:pPr>
            <a:r>
              <a:rPr lang="fr-FR" i="1" dirty="0" smtClean="0"/>
              <a:t>Bonnes Pratiques</a:t>
            </a:r>
          </a:p>
          <a:p>
            <a:pPr>
              <a:defRPr/>
            </a:pPr>
            <a:r>
              <a:rPr lang="fr-FR" b="0" dirty="0" smtClean="0"/>
              <a:t>Les nouvelles technologies visent a utiliser des produits moins polluants ou provenant de l’industrie alimentaire</a:t>
            </a:r>
          </a:p>
          <a:p>
            <a:pPr>
              <a:defRPr/>
            </a:pPr>
            <a:r>
              <a:rPr lang="fr-FR" b="0" dirty="0" smtClean="0"/>
              <a:t>Les concentrations en additifs sont réduites au minimum</a:t>
            </a:r>
          </a:p>
          <a:p>
            <a:pPr>
              <a:defRPr/>
            </a:pPr>
            <a:r>
              <a:rPr lang="fr-FR" b="0" dirty="0" smtClean="0"/>
              <a:t>Les interventions sont réalisées par des sociétés disposant des accréditations  en termes de sécurité, qualité et environnement (ISO 9001/2; MASE; ISO 14000</a:t>
            </a:r>
            <a:r>
              <a:rPr lang="fr-FR" dirty="0" smtClean="0"/>
              <a:t>)</a:t>
            </a:r>
          </a:p>
          <a:p>
            <a:pPr>
              <a:buFont typeface="Webdings" pitchFamily="18" charset="2"/>
              <a:buNone/>
              <a:defRPr/>
            </a:pPr>
            <a:r>
              <a:rPr lang="fr-FR" i="1" dirty="0" smtClean="0"/>
              <a:t>Transparence: </a:t>
            </a:r>
          </a:p>
          <a:p>
            <a:pPr>
              <a:defRPr/>
            </a:pPr>
            <a:r>
              <a:rPr lang="fr-FR" b="0" dirty="0" smtClean="0"/>
              <a:t>Les compositions des fluides utilisés sont accessibles au public aux USA. </a:t>
            </a:r>
          </a:p>
          <a:p>
            <a:pPr>
              <a:defRPr/>
            </a:pPr>
            <a:r>
              <a:rPr lang="fr-FR" b="0" dirty="0" smtClean="0"/>
              <a:t>C’est une obligation en Europe, avec la réglementation REACH</a:t>
            </a:r>
          </a:p>
          <a:p>
            <a:pPr>
              <a:defRPr/>
            </a:pPr>
            <a:r>
              <a:rPr lang="fr-FR" b="0" dirty="0" smtClean="0"/>
              <a:t>Les fiches de type FDS sont disponibles sur site pour chaque produit utilisé</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fontAlgn="auto">
              <a:spcAft>
                <a:spcPts val="0"/>
              </a:spcAft>
              <a:defRPr/>
            </a:pPr>
            <a:r>
              <a:rPr lang="fr-FR" sz="2000"/>
              <a:t>Risque de pollution par les fluides de </a:t>
            </a:r>
            <a:r>
              <a:rPr lang="fr-FR" sz="2000" smtClean="0"/>
              <a:t>fracturation</a:t>
            </a:r>
            <a:r>
              <a:rPr lang="fr-FR" sz="2400" smtClean="0"/>
              <a:t/>
            </a:r>
            <a:br>
              <a:rPr lang="fr-FR" sz="2400" smtClean="0"/>
            </a:br>
            <a:r>
              <a:rPr lang="fr-FR" sz="1600" smtClean="0"/>
              <a:t>Principaux ingrédients du fluide de stimulation et usages communs</a:t>
            </a:r>
            <a:endParaRPr lang="fr-FR" sz="1200"/>
          </a:p>
        </p:txBody>
      </p:sp>
      <p:pic>
        <p:nvPicPr>
          <p:cNvPr id="81922" name="Picture 15"/>
          <p:cNvPicPr>
            <a:picLocks noChangeAspect="1" noChangeArrowheads="1"/>
          </p:cNvPicPr>
          <p:nvPr/>
        </p:nvPicPr>
        <p:blipFill>
          <a:blip r:embed="rId3"/>
          <a:srcRect/>
          <a:stretch>
            <a:fillRect/>
          </a:stretch>
        </p:blipFill>
        <p:spPr bwMode="auto">
          <a:xfrm>
            <a:off x="468313" y="1214438"/>
            <a:ext cx="8321675" cy="4398962"/>
          </a:xfrm>
          <a:prstGeom prst="rect">
            <a:avLst/>
          </a:prstGeom>
          <a:noFill/>
          <a:ln w="9525">
            <a:noFill/>
            <a:miter lim="800000"/>
            <a:headEnd/>
            <a:tailEnd/>
          </a:ln>
        </p:spPr>
      </p:pic>
      <p:sp>
        <p:nvSpPr>
          <p:cNvPr id="81923" name="ZoneTexte 3"/>
          <p:cNvSpPr txBox="1">
            <a:spLocks noChangeArrowheads="1"/>
          </p:cNvSpPr>
          <p:nvPr/>
        </p:nvSpPr>
        <p:spPr bwMode="auto">
          <a:xfrm>
            <a:off x="214313" y="5715000"/>
            <a:ext cx="8126412" cy="646113"/>
          </a:xfrm>
          <a:prstGeom prst="rect">
            <a:avLst/>
          </a:prstGeom>
          <a:noFill/>
          <a:ln w="9525">
            <a:noFill/>
            <a:miter lim="800000"/>
            <a:headEnd/>
            <a:tailEnd/>
          </a:ln>
        </p:spPr>
        <p:txBody>
          <a:bodyPr wrap="none">
            <a:spAutoFit/>
          </a:bodyPr>
          <a:lstStyle/>
          <a:p>
            <a:pPr algn="ctr"/>
            <a:r>
              <a:rPr lang="fr-FR">
                <a:solidFill>
                  <a:srgbClr val="0070C0"/>
                </a:solidFill>
              </a:rPr>
              <a:t>Transparence sur les composés utilisés. Réglementation européenne Reach. </a:t>
            </a:r>
          </a:p>
          <a:p>
            <a:pPr algn="ctr"/>
            <a:r>
              <a:rPr lang="fr-FR">
                <a:solidFill>
                  <a:srgbClr val="0070C0"/>
                </a:solidFill>
              </a:rPr>
              <a:t>Transport selon les exigences ECTA</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fontAlgn="auto">
              <a:spcAft>
                <a:spcPts val="0"/>
              </a:spcAft>
              <a:defRPr/>
            </a:pPr>
            <a:r>
              <a:rPr lang="fr-FR" smtClean="0"/>
              <a:t>Sismicité</a:t>
            </a:r>
            <a:br>
              <a:rPr lang="fr-FR" smtClean="0"/>
            </a:br>
            <a:r>
              <a:rPr lang="fr-FR" smtClean="0"/>
              <a:t>A la Recherche de plus de Sureté, D’environnement et </a:t>
            </a:r>
            <a:br>
              <a:rPr lang="fr-FR" smtClean="0"/>
            </a:br>
            <a:r>
              <a:rPr lang="fr-FR" smtClean="0"/>
              <a:t>D’économies</a:t>
            </a:r>
            <a:br>
              <a:rPr lang="fr-FR" smtClean="0"/>
            </a:br>
            <a:endParaRPr lang="en-US" dirty="0"/>
          </a:p>
        </p:txBody>
      </p:sp>
      <p:sp>
        <p:nvSpPr>
          <p:cNvPr id="5" name="Content Placeholder 4"/>
          <p:cNvSpPr>
            <a:spLocks noGrp="1"/>
          </p:cNvSpPr>
          <p:nvPr>
            <p:ph sz="quarter" idx="13"/>
          </p:nvPr>
        </p:nvSpPr>
        <p:spPr>
          <a:xfrm>
            <a:off x="457200" y="1412875"/>
            <a:ext cx="5564188" cy="4752975"/>
          </a:xfrm>
        </p:spPr>
        <p:txBody>
          <a:bodyPr rtlCol="0">
            <a:normAutofit fontScale="92500" lnSpcReduction="20000"/>
          </a:bodyPr>
          <a:lstStyle/>
          <a:p>
            <a:pPr>
              <a:defRPr/>
            </a:pPr>
            <a:r>
              <a:rPr lang="fr-FR" dirty="0" smtClean="0"/>
              <a:t>Les opérations de forage et de fracturation hydraulique induisent des micro évènements sismiques</a:t>
            </a:r>
          </a:p>
          <a:p>
            <a:pPr>
              <a:defRPr/>
            </a:pPr>
            <a:r>
              <a:rPr lang="fr-FR" dirty="0" smtClean="0"/>
              <a:t>Des études préalables du sous sol sont nécessaires pour</a:t>
            </a:r>
          </a:p>
          <a:p>
            <a:pPr lvl="1">
              <a:defRPr/>
            </a:pPr>
            <a:r>
              <a:rPr lang="fr-FR" dirty="0" smtClean="0"/>
              <a:t>Avoir une très bonne image et une meilleure compréhension du sous sol</a:t>
            </a:r>
          </a:p>
          <a:p>
            <a:pPr lvl="1">
              <a:defRPr/>
            </a:pPr>
            <a:r>
              <a:rPr lang="fr-FR" dirty="0" smtClean="0"/>
              <a:t>Détecter la présence  éventuelle de failles</a:t>
            </a:r>
          </a:p>
          <a:p>
            <a:pPr lvl="1">
              <a:defRPr/>
            </a:pPr>
            <a:r>
              <a:rPr lang="fr-FR" dirty="0" smtClean="0"/>
              <a:t>Positionner les puits à distance des failles. (&gt;100m) </a:t>
            </a:r>
          </a:p>
          <a:p>
            <a:pPr lvl="1">
              <a:defRPr/>
            </a:pPr>
            <a:r>
              <a:rPr lang="fr-FR" dirty="0" smtClean="0"/>
              <a:t>Prédire les zones fracturables loin des failles </a:t>
            </a:r>
          </a:p>
          <a:p>
            <a:pPr lvl="1">
              <a:defRPr/>
            </a:pPr>
            <a:r>
              <a:rPr lang="fr-FR" dirty="0" smtClean="0"/>
              <a:t>Optimiser le nombre et le placement des puits d’exploitation</a:t>
            </a:r>
          </a:p>
          <a:p>
            <a:pPr>
              <a:defRPr/>
            </a:pPr>
            <a:r>
              <a:rPr lang="fr-FR" dirty="0" smtClean="0"/>
              <a:t>Les résultats de ces études doivent être audités et revus par des organismes fiables et indépendants pour une évaluation sérieuse des risques</a:t>
            </a:r>
          </a:p>
          <a:p>
            <a:pPr>
              <a:defRPr/>
            </a:pPr>
            <a:r>
              <a:rPr lang="fr-FR" dirty="0" smtClean="0"/>
              <a:t>Un monitoring micro-sismique doit être mis en place depuis le début de l’activité sur site</a:t>
            </a:r>
          </a:p>
          <a:p>
            <a:pPr>
              <a:defRPr/>
            </a:pPr>
            <a:endParaRPr lang="fr-FR" dirty="0"/>
          </a:p>
        </p:txBody>
      </p:sp>
      <p:grpSp>
        <p:nvGrpSpPr>
          <p:cNvPr id="83971" name="Group 35"/>
          <p:cNvGrpSpPr>
            <a:grpSpLocks/>
          </p:cNvGrpSpPr>
          <p:nvPr/>
        </p:nvGrpSpPr>
        <p:grpSpPr bwMode="auto">
          <a:xfrm>
            <a:off x="5611813" y="823913"/>
            <a:ext cx="3424237" cy="1668462"/>
            <a:chOff x="657225" y="2674938"/>
            <a:chExt cx="8386763" cy="2797302"/>
          </a:xfrm>
        </p:grpSpPr>
        <p:sp>
          <p:nvSpPr>
            <p:cNvPr id="37" name="Arc 5"/>
            <p:cNvSpPr>
              <a:spLocks/>
            </p:cNvSpPr>
            <p:nvPr/>
          </p:nvSpPr>
          <p:spPr bwMode="auto">
            <a:xfrm>
              <a:off x="1446521" y="3204588"/>
              <a:ext cx="505461" cy="42851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000000"/>
              </a:solidFill>
              <a:round/>
              <a:headEnd/>
              <a:tailEn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38" name="Arc 6"/>
            <p:cNvSpPr>
              <a:spLocks/>
            </p:cNvSpPr>
            <p:nvPr/>
          </p:nvSpPr>
          <p:spPr bwMode="auto">
            <a:xfrm>
              <a:off x="1524284" y="3923210"/>
              <a:ext cx="439363" cy="441819"/>
            </a:xfrm>
            <a:custGeom>
              <a:avLst/>
              <a:gdLst>
                <a:gd name="G0" fmla="+- 0 0 0"/>
                <a:gd name="G1" fmla="+- 68 0 0"/>
                <a:gd name="G2" fmla="+- 21600 0 0"/>
                <a:gd name="T0" fmla="*/ 21600 w 21600"/>
                <a:gd name="T1" fmla="*/ 0 h 21668"/>
                <a:gd name="T2" fmla="*/ 0 w 21600"/>
                <a:gd name="T3" fmla="*/ 21668 h 21668"/>
                <a:gd name="T4" fmla="*/ 0 w 21600"/>
                <a:gd name="T5" fmla="*/ 68 h 21668"/>
              </a:gdLst>
              <a:ahLst/>
              <a:cxnLst>
                <a:cxn ang="0">
                  <a:pos x="T0" y="T1"/>
                </a:cxn>
                <a:cxn ang="0">
                  <a:pos x="T2" y="T3"/>
                </a:cxn>
                <a:cxn ang="0">
                  <a:pos x="T4" y="T5"/>
                </a:cxn>
              </a:cxnLst>
              <a:rect l="0" t="0" r="r" b="b"/>
              <a:pathLst>
                <a:path w="21600" h="21668" fill="none" extrusionOk="0">
                  <a:moveTo>
                    <a:pt x="21599" y="0"/>
                  </a:moveTo>
                  <a:cubicBezTo>
                    <a:pt x="21599" y="22"/>
                    <a:pt x="21600" y="45"/>
                    <a:pt x="21600" y="68"/>
                  </a:cubicBezTo>
                  <a:cubicBezTo>
                    <a:pt x="21600" y="11997"/>
                    <a:pt x="11929" y="21667"/>
                    <a:pt x="0" y="21668"/>
                  </a:cubicBezTo>
                </a:path>
                <a:path w="21600" h="21668" stroke="0" extrusionOk="0">
                  <a:moveTo>
                    <a:pt x="21599" y="0"/>
                  </a:moveTo>
                  <a:cubicBezTo>
                    <a:pt x="21599" y="22"/>
                    <a:pt x="21600" y="45"/>
                    <a:pt x="21600" y="68"/>
                  </a:cubicBezTo>
                  <a:cubicBezTo>
                    <a:pt x="21600" y="11997"/>
                    <a:pt x="11929" y="21667"/>
                    <a:pt x="0" y="21668"/>
                  </a:cubicBezTo>
                  <a:lnTo>
                    <a:pt x="0" y="68"/>
                  </a:lnTo>
                  <a:close/>
                </a:path>
              </a:pathLst>
            </a:custGeom>
            <a:noFill/>
            <a:ln w="38100" cap="rnd">
              <a:solidFill>
                <a:srgbClr val="000000"/>
              </a:solidFill>
              <a:round/>
              <a:headEnd/>
              <a:tailEn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39" name="Arc 7"/>
            <p:cNvSpPr>
              <a:spLocks/>
            </p:cNvSpPr>
            <p:nvPr/>
          </p:nvSpPr>
          <p:spPr bwMode="auto">
            <a:xfrm>
              <a:off x="1940318" y="3617131"/>
              <a:ext cx="5322892" cy="15437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000000"/>
              </a:solidFill>
              <a:round/>
              <a:headEnd/>
              <a:tailEn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40" name="Arc 8"/>
            <p:cNvSpPr>
              <a:spLocks/>
            </p:cNvSpPr>
            <p:nvPr/>
          </p:nvSpPr>
          <p:spPr bwMode="auto">
            <a:xfrm>
              <a:off x="1963647" y="3774163"/>
              <a:ext cx="5287900" cy="154371"/>
            </a:xfrm>
            <a:custGeom>
              <a:avLst/>
              <a:gdLst>
                <a:gd name="G0" fmla="+- 0 0 0"/>
                <a:gd name="G1" fmla="+- 197 0 0"/>
                <a:gd name="G2" fmla="+- 21600 0 0"/>
                <a:gd name="T0" fmla="*/ 21599 w 21600"/>
                <a:gd name="T1" fmla="*/ 0 h 21797"/>
                <a:gd name="T2" fmla="*/ 0 w 21600"/>
                <a:gd name="T3" fmla="*/ 21797 h 21797"/>
                <a:gd name="T4" fmla="*/ 0 w 21600"/>
                <a:gd name="T5" fmla="*/ 197 h 21797"/>
              </a:gdLst>
              <a:ahLst/>
              <a:cxnLst>
                <a:cxn ang="0">
                  <a:pos x="T0" y="T1"/>
                </a:cxn>
                <a:cxn ang="0">
                  <a:pos x="T2" y="T3"/>
                </a:cxn>
                <a:cxn ang="0">
                  <a:pos x="T4" y="T5"/>
                </a:cxn>
              </a:cxnLst>
              <a:rect l="0" t="0" r="r" b="b"/>
              <a:pathLst>
                <a:path w="21600" h="21797" fill="none" extrusionOk="0">
                  <a:moveTo>
                    <a:pt x="21599" y="-1"/>
                  </a:moveTo>
                  <a:cubicBezTo>
                    <a:pt x="21599" y="65"/>
                    <a:pt x="21600" y="131"/>
                    <a:pt x="21600" y="197"/>
                  </a:cubicBezTo>
                  <a:cubicBezTo>
                    <a:pt x="21600" y="12126"/>
                    <a:pt x="11929" y="21796"/>
                    <a:pt x="0" y="21797"/>
                  </a:cubicBezTo>
                </a:path>
                <a:path w="21600" h="21797" stroke="0" extrusionOk="0">
                  <a:moveTo>
                    <a:pt x="21599" y="-1"/>
                  </a:moveTo>
                  <a:cubicBezTo>
                    <a:pt x="21599" y="65"/>
                    <a:pt x="21600" y="131"/>
                    <a:pt x="21600" y="197"/>
                  </a:cubicBezTo>
                  <a:cubicBezTo>
                    <a:pt x="21600" y="12126"/>
                    <a:pt x="11929" y="21796"/>
                    <a:pt x="0" y="21797"/>
                  </a:cubicBezTo>
                  <a:lnTo>
                    <a:pt x="0" y="197"/>
                  </a:lnTo>
                  <a:close/>
                </a:path>
              </a:pathLst>
            </a:custGeom>
            <a:noFill/>
            <a:ln w="38100" cap="rnd">
              <a:solidFill>
                <a:srgbClr val="000000"/>
              </a:solidFill>
              <a:round/>
              <a:headEnd/>
              <a:tailEn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41" name="Freeform 9"/>
            <p:cNvSpPr>
              <a:spLocks/>
            </p:cNvSpPr>
            <p:nvPr/>
          </p:nvSpPr>
          <p:spPr bwMode="auto">
            <a:xfrm>
              <a:off x="7294315" y="3723594"/>
              <a:ext cx="365487" cy="82508"/>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38100" cap="rnd" cmpd="sng">
              <a:solidFill>
                <a:srgbClr val="000000"/>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42" name="Rectangle 10"/>
            <p:cNvSpPr>
              <a:spLocks noChangeArrowheads="1"/>
            </p:cNvSpPr>
            <p:nvPr/>
          </p:nvSpPr>
          <p:spPr bwMode="auto">
            <a:xfrm>
              <a:off x="2018082" y="4676433"/>
              <a:ext cx="1944081" cy="795807"/>
            </a:xfrm>
            <a:prstGeom prst="rect">
              <a:avLst/>
            </a:prstGeom>
            <a:noFill/>
            <a:ln>
              <a:noFill/>
            </a:ln>
            <a:effectLst/>
            <a:extLst/>
          </p:spPr>
          <p:txBody>
            <a:bodyPr lIns="90488" tIns="44450" rIns="90488" bIns="44450">
              <a:spAutoFit/>
            </a:bodyPr>
            <a:lstStyle/>
            <a:p>
              <a:pPr defTabSz="914400" eaLnBrk="0" fontAlgn="auto" hangingPunct="0">
                <a:spcBef>
                  <a:spcPct val="50000"/>
                </a:spcBef>
                <a:spcAft>
                  <a:spcPts val="0"/>
                </a:spcAft>
                <a:defRPr/>
              </a:pPr>
              <a:r>
                <a:rPr lang="en-US" sz="700" b="1" kern="0">
                  <a:solidFill>
                    <a:sysClr val="windowText" lastClr="000000"/>
                  </a:solidFill>
                  <a:latin typeface="+mn-lt"/>
                  <a:cs typeface="+mn-cs"/>
                </a:rPr>
                <a:t>Elastic opening</a:t>
              </a:r>
            </a:p>
            <a:p>
              <a:pPr defTabSz="914400" eaLnBrk="0" fontAlgn="auto" hangingPunct="0">
                <a:spcBef>
                  <a:spcPct val="50000"/>
                </a:spcBef>
                <a:spcAft>
                  <a:spcPts val="0"/>
                </a:spcAft>
                <a:defRPr/>
              </a:pPr>
              <a:r>
                <a:rPr lang="en-US" sz="700" b="1" kern="0">
                  <a:solidFill>
                    <a:sysClr val="windowText" lastClr="000000"/>
                  </a:solidFill>
                  <a:latin typeface="+mn-lt"/>
                  <a:cs typeface="+mn-cs"/>
                </a:rPr>
                <a:t>A-seismic zone</a:t>
              </a:r>
            </a:p>
          </p:txBody>
        </p:sp>
        <p:sp>
          <p:nvSpPr>
            <p:cNvPr id="43" name="Rectangle 11"/>
            <p:cNvSpPr>
              <a:spLocks noChangeArrowheads="1"/>
            </p:cNvSpPr>
            <p:nvPr/>
          </p:nvSpPr>
          <p:spPr bwMode="auto">
            <a:xfrm>
              <a:off x="2441890" y="3593176"/>
              <a:ext cx="2072391" cy="439159"/>
            </a:xfrm>
            <a:prstGeom prst="rect">
              <a:avLst/>
            </a:prstGeom>
            <a:noFill/>
            <a:ln>
              <a:noFill/>
            </a:ln>
            <a:effectLst/>
            <a:extLst/>
          </p:spPr>
          <p:txBody>
            <a:bodyPr lIns="90488" tIns="44450" rIns="90488" bIns="44450">
              <a:spAutoFit/>
            </a:bodyPr>
            <a:lstStyle/>
            <a:p>
              <a:pPr defTabSz="914400" eaLnBrk="0" fontAlgn="auto" hangingPunct="0">
                <a:spcBef>
                  <a:spcPct val="50000"/>
                </a:spcBef>
                <a:spcAft>
                  <a:spcPts val="0"/>
                </a:spcAft>
                <a:defRPr/>
              </a:pPr>
              <a:r>
                <a:rPr lang="en-US" sz="700" b="1" kern="0">
                  <a:solidFill>
                    <a:sysClr val="windowText" lastClr="000000"/>
                  </a:solidFill>
                  <a:latin typeface="+mn-lt"/>
                  <a:cs typeface="+mn-cs"/>
                </a:rPr>
                <a:t>AE - Tremors</a:t>
              </a:r>
            </a:p>
          </p:txBody>
        </p:sp>
        <p:sp>
          <p:nvSpPr>
            <p:cNvPr id="44" name="Rectangle 12"/>
            <p:cNvSpPr>
              <a:spLocks noChangeArrowheads="1"/>
            </p:cNvSpPr>
            <p:nvPr/>
          </p:nvSpPr>
          <p:spPr bwMode="auto">
            <a:xfrm>
              <a:off x="2655740" y="2674938"/>
              <a:ext cx="4152556" cy="436496"/>
            </a:xfrm>
            <a:prstGeom prst="rect">
              <a:avLst/>
            </a:prstGeom>
            <a:noFill/>
            <a:ln>
              <a:noFill/>
            </a:ln>
            <a:effectLst/>
            <a:extLst/>
          </p:spPr>
          <p:txBody>
            <a:bodyPr lIns="90488" tIns="44450" rIns="90488" bIns="44450">
              <a:spAutoFit/>
            </a:bodyPr>
            <a:lstStyle/>
            <a:p>
              <a:pPr algn="ctr" defTabSz="914400" eaLnBrk="0" fontAlgn="auto" hangingPunct="0">
                <a:spcBef>
                  <a:spcPct val="50000"/>
                </a:spcBef>
                <a:spcAft>
                  <a:spcPts val="0"/>
                </a:spcAft>
                <a:defRPr/>
              </a:pPr>
              <a:r>
                <a:rPr lang="en-US" sz="700" b="1" kern="0">
                  <a:solidFill>
                    <a:sysClr val="windowText" lastClr="000000"/>
                  </a:solidFill>
                  <a:latin typeface="+mn-lt"/>
                  <a:cs typeface="+mn-cs"/>
                </a:rPr>
                <a:t>Microseisms induced by </a:t>
              </a:r>
              <a:r>
                <a:rPr lang="en-US" sz="700" b="1" kern="0" err="1">
                  <a:solidFill>
                    <a:sysClr val="windowText" lastClr="000000"/>
                  </a:solidFill>
                  <a:latin typeface="+mn-lt"/>
                  <a:cs typeface="+mn-cs"/>
                </a:rPr>
                <a:t>Leakoff</a:t>
              </a:r>
              <a:endParaRPr lang="en-US" sz="700" b="1" kern="0">
                <a:solidFill>
                  <a:sysClr val="windowText" lastClr="000000"/>
                </a:solidFill>
                <a:latin typeface="+mn-lt"/>
                <a:cs typeface="+mn-cs"/>
              </a:endParaRPr>
            </a:p>
          </p:txBody>
        </p:sp>
        <p:sp>
          <p:nvSpPr>
            <p:cNvPr id="45" name="Line 13"/>
            <p:cNvSpPr>
              <a:spLocks noChangeShapeType="1"/>
            </p:cNvSpPr>
            <p:nvPr/>
          </p:nvSpPr>
          <p:spPr bwMode="auto">
            <a:xfrm>
              <a:off x="4343202" y="3787471"/>
              <a:ext cx="528790" cy="0"/>
            </a:xfrm>
            <a:prstGeom prst="line">
              <a:avLst/>
            </a:prstGeom>
            <a:noFill/>
            <a:ln w="38100" cmpd="dbl">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46" name="Rectangle 14"/>
            <p:cNvSpPr>
              <a:spLocks noChangeArrowheads="1"/>
            </p:cNvSpPr>
            <p:nvPr/>
          </p:nvSpPr>
          <p:spPr bwMode="auto">
            <a:xfrm>
              <a:off x="6392262" y="3931196"/>
              <a:ext cx="2651726" cy="915578"/>
            </a:xfrm>
            <a:prstGeom prst="rect">
              <a:avLst/>
            </a:prstGeom>
            <a:noFill/>
            <a:ln>
              <a:noFill/>
            </a:ln>
            <a:effectLst/>
            <a:extLst/>
          </p:spPr>
          <p:txBody>
            <a:bodyPr lIns="90488" tIns="44450" rIns="90488" bIns="44450">
              <a:spAutoFit/>
            </a:bodyPr>
            <a:lstStyle/>
            <a:p>
              <a:pPr defTabSz="914400" eaLnBrk="0" fontAlgn="auto" hangingPunct="0">
                <a:spcBef>
                  <a:spcPct val="50000"/>
                </a:spcBef>
                <a:spcAft>
                  <a:spcPts val="0"/>
                </a:spcAft>
                <a:defRPr/>
              </a:pPr>
              <a:r>
                <a:rPr lang="en-US" sz="700" b="1" kern="0">
                  <a:solidFill>
                    <a:sysClr val="windowText" lastClr="000000"/>
                  </a:solidFill>
                  <a:latin typeface="+mn-lt"/>
                  <a:cs typeface="+mn-cs"/>
                </a:rPr>
                <a:t>Microseisms induced by stress changes near tip</a:t>
              </a:r>
            </a:p>
          </p:txBody>
        </p:sp>
        <p:sp>
          <p:nvSpPr>
            <p:cNvPr id="47" name="Text Box 15"/>
            <p:cNvSpPr txBox="1">
              <a:spLocks noChangeArrowheads="1"/>
            </p:cNvSpPr>
            <p:nvPr/>
          </p:nvSpPr>
          <p:spPr bwMode="auto">
            <a:xfrm>
              <a:off x="657225" y="3502683"/>
              <a:ext cx="1080909" cy="684023"/>
            </a:xfrm>
            <a:prstGeom prst="rect">
              <a:avLst/>
            </a:prstGeom>
            <a:noFill/>
            <a:ln>
              <a:noFill/>
            </a:ln>
            <a:effectLst/>
            <a:extLst/>
          </p:spPr>
          <p:txBody>
            <a:bodyPr>
              <a:spAutoFit/>
            </a:bodyPr>
            <a:lstStyle/>
            <a:p>
              <a:pPr defTabSz="914400" eaLnBrk="0" fontAlgn="auto" hangingPunct="0">
                <a:spcBef>
                  <a:spcPct val="50000"/>
                </a:spcBef>
                <a:spcAft>
                  <a:spcPts val="0"/>
                </a:spcAft>
                <a:defRPr/>
              </a:pPr>
              <a:r>
                <a:rPr lang="en-US" sz="700" kern="0">
                  <a:solidFill>
                    <a:sysClr val="windowText" lastClr="000000"/>
                  </a:solidFill>
                  <a:latin typeface="+mn-lt"/>
                  <a:cs typeface="+mn-cs"/>
                </a:rPr>
                <a:t>Injection</a:t>
              </a:r>
            </a:p>
          </p:txBody>
        </p:sp>
        <p:sp>
          <p:nvSpPr>
            <p:cNvPr id="48" name="Line 16"/>
            <p:cNvSpPr>
              <a:spLocks noChangeShapeType="1"/>
            </p:cNvSpPr>
            <p:nvPr/>
          </p:nvSpPr>
          <p:spPr bwMode="auto">
            <a:xfrm>
              <a:off x="1660371" y="3774163"/>
              <a:ext cx="528790" cy="0"/>
            </a:xfrm>
            <a:prstGeom prst="line">
              <a:avLst/>
            </a:prstGeom>
            <a:noFill/>
            <a:ln w="76200" cmpd="tri">
              <a:solidFill>
                <a:srgbClr val="000000"/>
              </a:solidFill>
              <a:round/>
              <a:headEnd/>
              <a:tailEnd type="triangle" w="sm" len="sm"/>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49" name="Arc 17"/>
            <p:cNvSpPr>
              <a:spLocks/>
            </p:cNvSpPr>
            <p:nvPr/>
          </p:nvSpPr>
          <p:spPr bwMode="auto">
            <a:xfrm>
              <a:off x="1749797" y="2946417"/>
              <a:ext cx="6271606" cy="1642184"/>
            </a:xfrm>
            <a:custGeom>
              <a:avLst/>
              <a:gdLst>
                <a:gd name="G0" fmla="+- 127 0 0"/>
                <a:gd name="G1" fmla="+- 21600 0 0"/>
                <a:gd name="G2" fmla="+- 21600 0 0"/>
                <a:gd name="T0" fmla="*/ 127 w 21727"/>
                <a:gd name="T1" fmla="*/ 0 h 43200"/>
                <a:gd name="T2" fmla="*/ 0 w 21727"/>
                <a:gd name="T3" fmla="*/ 43200 h 43200"/>
                <a:gd name="T4" fmla="*/ 127 w 21727"/>
                <a:gd name="T5" fmla="*/ 21600 h 43200"/>
              </a:gdLst>
              <a:ahLst/>
              <a:cxnLst>
                <a:cxn ang="0">
                  <a:pos x="T0" y="T1"/>
                </a:cxn>
                <a:cxn ang="0">
                  <a:pos x="T2" y="T3"/>
                </a:cxn>
                <a:cxn ang="0">
                  <a:pos x="T4" y="T5"/>
                </a:cxn>
              </a:cxnLst>
              <a:rect l="0" t="0" r="r" b="b"/>
              <a:pathLst>
                <a:path w="21727" h="43200" fill="none" extrusionOk="0">
                  <a:moveTo>
                    <a:pt x="126" y="0"/>
                  </a:moveTo>
                  <a:cubicBezTo>
                    <a:pt x="12056" y="0"/>
                    <a:pt x="21727" y="9670"/>
                    <a:pt x="21727" y="21600"/>
                  </a:cubicBezTo>
                  <a:cubicBezTo>
                    <a:pt x="21727" y="33529"/>
                    <a:pt x="12056" y="43200"/>
                    <a:pt x="127" y="43200"/>
                  </a:cubicBezTo>
                  <a:cubicBezTo>
                    <a:pt x="84" y="43200"/>
                    <a:pt x="42" y="43199"/>
                    <a:pt x="0" y="43199"/>
                  </a:cubicBezTo>
                </a:path>
                <a:path w="21727" h="43200" stroke="0" extrusionOk="0">
                  <a:moveTo>
                    <a:pt x="126" y="0"/>
                  </a:moveTo>
                  <a:cubicBezTo>
                    <a:pt x="12056" y="0"/>
                    <a:pt x="21727" y="9670"/>
                    <a:pt x="21727" y="21600"/>
                  </a:cubicBezTo>
                  <a:cubicBezTo>
                    <a:pt x="21727" y="33529"/>
                    <a:pt x="12056" y="43200"/>
                    <a:pt x="127" y="43200"/>
                  </a:cubicBezTo>
                  <a:cubicBezTo>
                    <a:pt x="84" y="43200"/>
                    <a:pt x="42" y="43199"/>
                    <a:pt x="0" y="43199"/>
                  </a:cubicBezTo>
                  <a:lnTo>
                    <a:pt x="127" y="21600"/>
                  </a:lnTo>
                  <a:close/>
                </a:path>
              </a:pathLst>
            </a:custGeom>
            <a:noFill/>
            <a:ln w="12700" cap="rnd">
              <a:solidFill>
                <a:srgbClr val="000000"/>
              </a:solidFill>
              <a:prstDash val="sysDot"/>
              <a:round/>
              <a:headEnd/>
              <a:tailEn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0" name="Freeform 18"/>
            <p:cNvSpPr>
              <a:spLocks/>
            </p:cNvSpPr>
            <p:nvPr/>
          </p:nvSpPr>
          <p:spPr bwMode="auto">
            <a:xfrm rot="19438358" flipV="1">
              <a:off x="2924022" y="3372268"/>
              <a:ext cx="521014"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1" name="Freeform 19"/>
            <p:cNvSpPr>
              <a:spLocks/>
            </p:cNvSpPr>
            <p:nvPr/>
          </p:nvSpPr>
          <p:spPr bwMode="auto">
            <a:xfrm rot="-855379">
              <a:off x="2951240" y="3529299"/>
              <a:ext cx="373263"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2" name="Freeform 20"/>
            <p:cNvSpPr>
              <a:spLocks/>
            </p:cNvSpPr>
            <p:nvPr/>
          </p:nvSpPr>
          <p:spPr bwMode="auto">
            <a:xfrm rot="-2161642">
              <a:off x="4514281" y="3436145"/>
              <a:ext cx="451027" cy="8783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3" name="Freeform 21"/>
            <p:cNvSpPr>
              <a:spLocks/>
            </p:cNvSpPr>
            <p:nvPr/>
          </p:nvSpPr>
          <p:spPr bwMode="auto">
            <a:xfrm rot="21261105" flipV="1">
              <a:off x="3487807" y="3335006"/>
              <a:ext cx="688203" cy="106463"/>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4" name="Freeform 22"/>
            <p:cNvSpPr>
              <a:spLocks/>
            </p:cNvSpPr>
            <p:nvPr/>
          </p:nvSpPr>
          <p:spPr bwMode="auto">
            <a:xfrm rot="-519124">
              <a:off x="4984747" y="3393560"/>
              <a:ext cx="707645"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5" name="Freeform 23"/>
            <p:cNvSpPr>
              <a:spLocks/>
            </p:cNvSpPr>
            <p:nvPr/>
          </p:nvSpPr>
          <p:spPr bwMode="auto">
            <a:xfrm rot="6438991">
              <a:off x="3998195" y="3409436"/>
              <a:ext cx="367296" cy="4277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6" name="Freeform 24"/>
            <p:cNvSpPr>
              <a:spLocks/>
            </p:cNvSpPr>
            <p:nvPr/>
          </p:nvSpPr>
          <p:spPr bwMode="auto">
            <a:xfrm rot="1018297" flipV="1">
              <a:off x="1944205" y="3169989"/>
              <a:ext cx="692093" cy="109123"/>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7" name="Freeform 25"/>
            <p:cNvSpPr>
              <a:spLocks/>
            </p:cNvSpPr>
            <p:nvPr/>
          </p:nvSpPr>
          <p:spPr bwMode="auto">
            <a:xfrm rot="19820799" flipV="1">
              <a:off x="1951982" y="3255159"/>
              <a:ext cx="377153" cy="5323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8" name="Freeform 26"/>
            <p:cNvSpPr>
              <a:spLocks/>
            </p:cNvSpPr>
            <p:nvPr/>
          </p:nvSpPr>
          <p:spPr bwMode="auto">
            <a:xfrm rot="-2161642">
              <a:off x="2457443" y="3398883"/>
              <a:ext cx="451027" cy="8783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59" name="Freeform 27"/>
            <p:cNvSpPr>
              <a:spLocks/>
            </p:cNvSpPr>
            <p:nvPr/>
          </p:nvSpPr>
          <p:spPr bwMode="auto">
            <a:xfrm rot="-519124">
              <a:off x="2430227" y="3055541"/>
              <a:ext cx="707645" cy="77186"/>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0" name="Freeform 28"/>
            <p:cNvSpPr>
              <a:spLocks/>
            </p:cNvSpPr>
            <p:nvPr/>
          </p:nvSpPr>
          <p:spPr bwMode="auto">
            <a:xfrm rot="13196183" flipV="1">
              <a:off x="2970680" y="4077581"/>
              <a:ext cx="524903"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1" name="Freeform 29"/>
            <p:cNvSpPr>
              <a:spLocks/>
            </p:cNvSpPr>
            <p:nvPr/>
          </p:nvSpPr>
          <p:spPr bwMode="auto">
            <a:xfrm rot="-855379">
              <a:off x="3001785" y="4277199"/>
              <a:ext cx="369377" cy="45246"/>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2" name="Freeform 30"/>
            <p:cNvSpPr>
              <a:spLocks/>
            </p:cNvSpPr>
            <p:nvPr/>
          </p:nvSpPr>
          <p:spPr bwMode="auto">
            <a:xfrm rot="2288908">
              <a:off x="5062511" y="4021689"/>
              <a:ext cx="451027" cy="8783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3" name="Freeform 31"/>
            <p:cNvSpPr>
              <a:spLocks/>
            </p:cNvSpPr>
            <p:nvPr/>
          </p:nvSpPr>
          <p:spPr bwMode="auto">
            <a:xfrm rot="21261105" flipV="1">
              <a:off x="3534464" y="4061612"/>
              <a:ext cx="692093" cy="106463"/>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4" name="Freeform 32"/>
            <p:cNvSpPr>
              <a:spLocks/>
            </p:cNvSpPr>
            <p:nvPr/>
          </p:nvSpPr>
          <p:spPr bwMode="auto">
            <a:xfrm rot="-519124">
              <a:off x="4805892" y="4154767"/>
              <a:ext cx="711535"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5" name="Freeform 33"/>
            <p:cNvSpPr>
              <a:spLocks/>
            </p:cNvSpPr>
            <p:nvPr/>
          </p:nvSpPr>
          <p:spPr bwMode="auto">
            <a:xfrm rot="1038991">
              <a:off x="3794970" y="4269213"/>
              <a:ext cx="365487"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6" name="Freeform 34"/>
            <p:cNvSpPr>
              <a:spLocks/>
            </p:cNvSpPr>
            <p:nvPr/>
          </p:nvSpPr>
          <p:spPr bwMode="auto">
            <a:xfrm rot="1018297" flipV="1">
              <a:off x="1994753" y="4074920"/>
              <a:ext cx="688203" cy="109123"/>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7" name="Freeform 35"/>
            <p:cNvSpPr>
              <a:spLocks/>
            </p:cNvSpPr>
            <p:nvPr/>
          </p:nvSpPr>
          <p:spPr bwMode="auto">
            <a:xfrm rot="19820799" flipV="1">
              <a:off x="2002529" y="4160090"/>
              <a:ext cx="377150" cy="5323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8" name="Freeform 36"/>
            <p:cNvSpPr>
              <a:spLocks/>
            </p:cNvSpPr>
            <p:nvPr/>
          </p:nvSpPr>
          <p:spPr bwMode="auto">
            <a:xfrm rot="-2161642">
              <a:off x="2507990" y="4303815"/>
              <a:ext cx="447137" cy="87831"/>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69" name="Freeform 37"/>
            <p:cNvSpPr>
              <a:spLocks/>
            </p:cNvSpPr>
            <p:nvPr/>
          </p:nvSpPr>
          <p:spPr bwMode="auto">
            <a:xfrm rot="-519124">
              <a:off x="2476885" y="4114843"/>
              <a:ext cx="711532"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0" name="Freeform 38"/>
            <p:cNvSpPr>
              <a:spLocks/>
            </p:cNvSpPr>
            <p:nvPr/>
          </p:nvSpPr>
          <p:spPr bwMode="auto">
            <a:xfrm rot="19438358" flipV="1">
              <a:off x="5774045" y="3377591"/>
              <a:ext cx="521014"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1" name="Freeform 39"/>
            <p:cNvSpPr>
              <a:spLocks/>
            </p:cNvSpPr>
            <p:nvPr/>
          </p:nvSpPr>
          <p:spPr bwMode="auto">
            <a:xfrm rot="13196183" flipV="1">
              <a:off x="5820703" y="4080243"/>
              <a:ext cx="524901" cy="45246"/>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2" name="Freeform 40"/>
            <p:cNvSpPr>
              <a:spLocks/>
            </p:cNvSpPr>
            <p:nvPr/>
          </p:nvSpPr>
          <p:spPr bwMode="auto">
            <a:xfrm rot="19438358" flipV="1">
              <a:off x="7232105" y="3625115"/>
              <a:ext cx="287724"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3" name="Freeform 41"/>
            <p:cNvSpPr>
              <a:spLocks/>
            </p:cNvSpPr>
            <p:nvPr/>
          </p:nvSpPr>
          <p:spPr bwMode="auto">
            <a:xfrm rot="-8403817">
              <a:off x="7197113" y="3848686"/>
              <a:ext cx="272171"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4" name="Freeform 42"/>
            <p:cNvSpPr>
              <a:spLocks/>
            </p:cNvSpPr>
            <p:nvPr/>
          </p:nvSpPr>
          <p:spPr bwMode="auto">
            <a:xfrm rot="-519124">
              <a:off x="6411704" y="3201927"/>
              <a:ext cx="707645"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5" name="Freeform 43"/>
            <p:cNvSpPr>
              <a:spLocks/>
            </p:cNvSpPr>
            <p:nvPr/>
          </p:nvSpPr>
          <p:spPr bwMode="auto">
            <a:xfrm rot="21331433" flipV="1">
              <a:off x="1598160" y="2903832"/>
              <a:ext cx="886501" cy="9847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6" name="Freeform 44"/>
            <p:cNvSpPr>
              <a:spLocks/>
            </p:cNvSpPr>
            <p:nvPr/>
          </p:nvSpPr>
          <p:spPr bwMode="auto">
            <a:xfrm rot="-519124">
              <a:off x="5622406" y="4388985"/>
              <a:ext cx="707645"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7" name="Freeform 45"/>
            <p:cNvSpPr>
              <a:spLocks/>
            </p:cNvSpPr>
            <p:nvPr/>
          </p:nvSpPr>
          <p:spPr bwMode="auto">
            <a:xfrm rot="-519124">
              <a:off x="3934944" y="4423584"/>
              <a:ext cx="707645"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8" name="Line 46"/>
            <p:cNvSpPr>
              <a:spLocks noChangeShapeType="1"/>
            </p:cNvSpPr>
            <p:nvPr/>
          </p:nvSpPr>
          <p:spPr bwMode="auto">
            <a:xfrm>
              <a:off x="2562424" y="2999649"/>
              <a:ext cx="0" cy="617483"/>
            </a:xfrm>
            <a:prstGeom prst="line">
              <a:avLst/>
            </a:prstGeom>
            <a:noFill/>
            <a:ln w="5715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79" name="Line 47"/>
            <p:cNvSpPr>
              <a:spLocks noChangeShapeType="1"/>
            </p:cNvSpPr>
            <p:nvPr/>
          </p:nvSpPr>
          <p:spPr bwMode="auto">
            <a:xfrm>
              <a:off x="2562424" y="3939180"/>
              <a:ext cx="0" cy="614822"/>
            </a:xfrm>
            <a:prstGeom prst="line">
              <a:avLst/>
            </a:prstGeom>
            <a:noFill/>
            <a:ln w="57150">
              <a:solidFill>
                <a:srgbClr val="000000"/>
              </a:solidFill>
              <a:round/>
              <a:headEnd type="triangle" w="med" len="med"/>
              <a:tailEn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0" name="Line 48"/>
            <p:cNvSpPr>
              <a:spLocks noChangeShapeType="1"/>
            </p:cNvSpPr>
            <p:nvPr/>
          </p:nvSpPr>
          <p:spPr bwMode="auto">
            <a:xfrm flipV="1">
              <a:off x="4039925" y="3159342"/>
              <a:ext cx="163303" cy="537636"/>
            </a:xfrm>
            <a:prstGeom prst="line">
              <a:avLst/>
            </a:prstGeom>
            <a:noFill/>
            <a:ln w="3810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1" name="Line 49"/>
            <p:cNvSpPr>
              <a:spLocks noChangeShapeType="1"/>
            </p:cNvSpPr>
            <p:nvPr/>
          </p:nvSpPr>
          <p:spPr bwMode="auto">
            <a:xfrm flipV="1">
              <a:off x="4549273" y="3143373"/>
              <a:ext cx="163303" cy="537636"/>
            </a:xfrm>
            <a:prstGeom prst="line">
              <a:avLst/>
            </a:prstGeom>
            <a:noFill/>
            <a:ln w="3810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2" name="Line 50"/>
            <p:cNvSpPr>
              <a:spLocks noChangeShapeType="1"/>
            </p:cNvSpPr>
            <p:nvPr/>
          </p:nvSpPr>
          <p:spPr bwMode="auto">
            <a:xfrm flipV="1">
              <a:off x="5101392" y="3188619"/>
              <a:ext cx="163303" cy="540298"/>
            </a:xfrm>
            <a:prstGeom prst="line">
              <a:avLst/>
            </a:prstGeom>
            <a:noFill/>
            <a:ln w="3810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3" name="Line 51"/>
            <p:cNvSpPr>
              <a:spLocks noChangeShapeType="1"/>
            </p:cNvSpPr>
            <p:nvPr/>
          </p:nvSpPr>
          <p:spPr bwMode="auto">
            <a:xfrm>
              <a:off x="4028260" y="3864656"/>
              <a:ext cx="174968" cy="588206"/>
            </a:xfrm>
            <a:prstGeom prst="line">
              <a:avLst/>
            </a:prstGeom>
            <a:noFill/>
            <a:ln w="3810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4" name="Line 52"/>
            <p:cNvSpPr>
              <a:spLocks noChangeShapeType="1"/>
            </p:cNvSpPr>
            <p:nvPr/>
          </p:nvSpPr>
          <p:spPr bwMode="auto">
            <a:xfrm>
              <a:off x="4537610" y="3846026"/>
              <a:ext cx="174966" cy="588205"/>
            </a:xfrm>
            <a:prstGeom prst="line">
              <a:avLst/>
            </a:prstGeom>
            <a:noFill/>
            <a:ln w="3810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5" name="Line 53"/>
            <p:cNvSpPr>
              <a:spLocks noChangeShapeType="1"/>
            </p:cNvSpPr>
            <p:nvPr/>
          </p:nvSpPr>
          <p:spPr bwMode="auto">
            <a:xfrm>
              <a:off x="5078063" y="3859333"/>
              <a:ext cx="174968" cy="588206"/>
            </a:xfrm>
            <a:prstGeom prst="line">
              <a:avLst/>
            </a:prstGeom>
            <a:noFill/>
            <a:ln w="38100">
              <a:solidFill>
                <a:srgbClr val="000000"/>
              </a:solidFill>
              <a:round/>
              <a:headEnd/>
              <a:tailEnd type="triangl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6" name="Freeform 54"/>
            <p:cNvSpPr>
              <a:spLocks/>
            </p:cNvSpPr>
            <p:nvPr/>
          </p:nvSpPr>
          <p:spPr bwMode="auto">
            <a:xfrm rot="13196183" flipV="1">
              <a:off x="4008820" y="4114843"/>
              <a:ext cx="524901" cy="42585"/>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7" name="Freeform 55"/>
            <p:cNvSpPr>
              <a:spLocks/>
            </p:cNvSpPr>
            <p:nvPr/>
          </p:nvSpPr>
          <p:spPr bwMode="auto">
            <a:xfrm rot="-519124">
              <a:off x="6481691" y="3547931"/>
              <a:ext cx="711532"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8" name="AutoShape 56"/>
            <p:cNvSpPr>
              <a:spLocks noChangeArrowheads="1"/>
            </p:cNvSpPr>
            <p:nvPr/>
          </p:nvSpPr>
          <p:spPr bwMode="auto">
            <a:xfrm>
              <a:off x="3168977" y="3273789"/>
              <a:ext cx="190519" cy="162356"/>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89" name="AutoShape 57"/>
            <p:cNvSpPr>
              <a:spLocks noChangeArrowheads="1"/>
            </p:cNvSpPr>
            <p:nvPr/>
          </p:nvSpPr>
          <p:spPr bwMode="auto">
            <a:xfrm>
              <a:off x="3600562" y="4082904"/>
              <a:ext cx="237179"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0" name="AutoShape 58"/>
            <p:cNvSpPr>
              <a:spLocks noChangeArrowheads="1"/>
            </p:cNvSpPr>
            <p:nvPr/>
          </p:nvSpPr>
          <p:spPr bwMode="auto">
            <a:xfrm>
              <a:off x="2154166" y="3132727"/>
              <a:ext cx="237179" cy="173001"/>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1" name="AutoShape 59"/>
            <p:cNvSpPr>
              <a:spLocks noChangeArrowheads="1"/>
            </p:cNvSpPr>
            <p:nvPr/>
          </p:nvSpPr>
          <p:spPr bwMode="auto">
            <a:xfrm>
              <a:off x="5323019" y="3348313"/>
              <a:ext cx="237177"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2" name="AutoShape 60"/>
            <p:cNvSpPr>
              <a:spLocks noChangeArrowheads="1"/>
            </p:cNvSpPr>
            <p:nvPr/>
          </p:nvSpPr>
          <p:spPr bwMode="auto">
            <a:xfrm>
              <a:off x="3612228" y="3265805"/>
              <a:ext cx="369374" cy="196956"/>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3" name="AutoShape 61"/>
            <p:cNvSpPr>
              <a:spLocks noChangeArrowheads="1"/>
            </p:cNvSpPr>
            <p:nvPr/>
          </p:nvSpPr>
          <p:spPr bwMode="auto">
            <a:xfrm>
              <a:off x="1843113" y="2818662"/>
              <a:ext cx="334382" cy="244864"/>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4" name="AutoShape 62"/>
            <p:cNvSpPr>
              <a:spLocks noChangeArrowheads="1"/>
            </p:cNvSpPr>
            <p:nvPr/>
          </p:nvSpPr>
          <p:spPr bwMode="auto">
            <a:xfrm>
              <a:off x="2628522" y="2981017"/>
              <a:ext cx="318829" cy="183649"/>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5" name="AutoShape 63"/>
            <p:cNvSpPr>
              <a:spLocks noChangeArrowheads="1"/>
            </p:cNvSpPr>
            <p:nvPr/>
          </p:nvSpPr>
          <p:spPr bwMode="auto">
            <a:xfrm>
              <a:off x="6773302" y="3454775"/>
              <a:ext cx="237179"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6" name="AutoShape 64"/>
            <p:cNvSpPr>
              <a:spLocks noChangeArrowheads="1"/>
            </p:cNvSpPr>
            <p:nvPr/>
          </p:nvSpPr>
          <p:spPr bwMode="auto">
            <a:xfrm>
              <a:off x="2745166" y="4082904"/>
              <a:ext cx="237179"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7" name="AutoShape 65"/>
            <p:cNvSpPr>
              <a:spLocks noChangeArrowheads="1"/>
            </p:cNvSpPr>
            <p:nvPr/>
          </p:nvSpPr>
          <p:spPr bwMode="auto">
            <a:xfrm>
              <a:off x="2161942" y="4024350"/>
              <a:ext cx="241066"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8" name="AutoShape 66"/>
            <p:cNvSpPr>
              <a:spLocks noChangeArrowheads="1"/>
            </p:cNvSpPr>
            <p:nvPr/>
          </p:nvSpPr>
          <p:spPr bwMode="auto">
            <a:xfrm>
              <a:off x="3079548" y="4202675"/>
              <a:ext cx="330495" cy="220909"/>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99" name="AutoShape 67"/>
            <p:cNvSpPr>
              <a:spLocks noChangeArrowheads="1"/>
            </p:cNvSpPr>
            <p:nvPr/>
          </p:nvSpPr>
          <p:spPr bwMode="auto">
            <a:xfrm>
              <a:off x="4074918" y="4388985"/>
              <a:ext cx="357711" cy="196956"/>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0" name="AutoShape 68"/>
            <p:cNvSpPr>
              <a:spLocks noChangeArrowheads="1"/>
            </p:cNvSpPr>
            <p:nvPr/>
          </p:nvSpPr>
          <p:spPr bwMode="auto">
            <a:xfrm>
              <a:off x="2986232" y="3896595"/>
              <a:ext cx="237179"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1" name="AutoShape 69"/>
            <p:cNvSpPr>
              <a:spLocks noChangeArrowheads="1"/>
            </p:cNvSpPr>
            <p:nvPr/>
          </p:nvSpPr>
          <p:spPr bwMode="auto">
            <a:xfrm>
              <a:off x="4899208" y="4157428"/>
              <a:ext cx="237179"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2" name="AutoShape 70"/>
            <p:cNvSpPr>
              <a:spLocks noChangeArrowheads="1"/>
            </p:cNvSpPr>
            <p:nvPr/>
          </p:nvSpPr>
          <p:spPr bwMode="auto">
            <a:xfrm>
              <a:off x="2651851" y="3340329"/>
              <a:ext cx="237179" cy="173001"/>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3" name="AutoShape 71"/>
            <p:cNvSpPr>
              <a:spLocks noChangeArrowheads="1"/>
            </p:cNvSpPr>
            <p:nvPr/>
          </p:nvSpPr>
          <p:spPr bwMode="auto">
            <a:xfrm>
              <a:off x="5847919" y="4311798"/>
              <a:ext cx="330495" cy="282126"/>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4" name="AutoShape 72"/>
            <p:cNvSpPr>
              <a:spLocks noChangeArrowheads="1"/>
            </p:cNvSpPr>
            <p:nvPr/>
          </p:nvSpPr>
          <p:spPr bwMode="auto">
            <a:xfrm>
              <a:off x="6606112" y="3231204"/>
              <a:ext cx="237177"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5" name="AutoShape 73"/>
            <p:cNvSpPr>
              <a:spLocks noChangeArrowheads="1"/>
            </p:cNvSpPr>
            <p:nvPr/>
          </p:nvSpPr>
          <p:spPr bwMode="auto">
            <a:xfrm>
              <a:off x="7200999" y="3646408"/>
              <a:ext cx="357711" cy="268819"/>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6" name="AutoShape 74"/>
            <p:cNvSpPr>
              <a:spLocks noChangeArrowheads="1"/>
            </p:cNvSpPr>
            <p:nvPr/>
          </p:nvSpPr>
          <p:spPr bwMode="auto">
            <a:xfrm>
              <a:off x="7263210" y="3848686"/>
              <a:ext cx="167192" cy="127755"/>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7" name="AutoShape 75"/>
            <p:cNvSpPr>
              <a:spLocks noChangeArrowheads="1"/>
            </p:cNvSpPr>
            <p:nvPr/>
          </p:nvSpPr>
          <p:spPr bwMode="auto">
            <a:xfrm>
              <a:off x="7232105" y="3603823"/>
              <a:ext cx="202184" cy="79847"/>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8" name="AutoShape 76"/>
            <p:cNvSpPr>
              <a:spLocks noChangeArrowheads="1"/>
            </p:cNvSpPr>
            <p:nvPr/>
          </p:nvSpPr>
          <p:spPr bwMode="auto">
            <a:xfrm>
              <a:off x="5937348" y="4011043"/>
              <a:ext cx="167190" cy="114446"/>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09" name="AutoShape 77"/>
            <p:cNvSpPr>
              <a:spLocks noChangeArrowheads="1"/>
            </p:cNvSpPr>
            <p:nvPr/>
          </p:nvSpPr>
          <p:spPr bwMode="auto">
            <a:xfrm>
              <a:off x="5937348" y="3369605"/>
              <a:ext cx="143861" cy="90493"/>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10" name="Freeform 78"/>
            <p:cNvSpPr>
              <a:spLocks/>
            </p:cNvSpPr>
            <p:nvPr/>
          </p:nvSpPr>
          <p:spPr bwMode="auto">
            <a:xfrm rot="-519124">
              <a:off x="4475400" y="3276451"/>
              <a:ext cx="711532" cy="7984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11" name="AutoShape 79"/>
            <p:cNvSpPr>
              <a:spLocks noChangeArrowheads="1"/>
            </p:cNvSpPr>
            <p:nvPr/>
          </p:nvSpPr>
          <p:spPr bwMode="auto">
            <a:xfrm>
              <a:off x="4817558" y="3231204"/>
              <a:ext cx="237177" cy="173002"/>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12" name="Freeform 80"/>
            <p:cNvSpPr>
              <a:spLocks/>
            </p:cNvSpPr>
            <p:nvPr/>
          </p:nvSpPr>
          <p:spPr bwMode="auto">
            <a:xfrm rot="178315" flipV="1">
              <a:off x="3822188" y="3076833"/>
              <a:ext cx="618216" cy="61217"/>
            </a:xfrm>
            <a:custGeom>
              <a:avLst/>
              <a:gdLst>
                <a:gd name="T0" fmla="*/ 0 w 260"/>
                <a:gd name="T1" fmla="*/ 29 h 58"/>
                <a:gd name="T2" fmla="*/ 3 w 260"/>
                <a:gd name="T3" fmla="*/ 26 h 58"/>
                <a:gd name="T4" fmla="*/ 8 w 260"/>
                <a:gd name="T5" fmla="*/ 20 h 58"/>
                <a:gd name="T6" fmla="*/ 22 w 260"/>
                <a:gd name="T7" fmla="*/ 11 h 58"/>
                <a:gd name="T8" fmla="*/ 33 w 260"/>
                <a:gd name="T9" fmla="*/ 4 h 58"/>
                <a:gd name="T10" fmla="*/ 36 w 260"/>
                <a:gd name="T11" fmla="*/ 0 h 58"/>
                <a:gd name="T12" fmla="*/ 40 w 260"/>
                <a:gd name="T13" fmla="*/ 0 h 58"/>
                <a:gd name="T14" fmla="*/ 44 w 260"/>
                <a:gd name="T15" fmla="*/ 6 h 58"/>
                <a:gd name="T16" fmla="*/ 49 w 260"/>
                <a:gd name="T17" fmla="*/ 15 h 58"/>
                <a:gd name="T18" fmla="*/ 53 w 260"/>
                <a:gd name="T19" fmla="*/ 22 h 58"/>
                <a:gd name="T20" fmla="*/ 57 w 260"/>
                <a:gd name="T21" fmla="*/ 29 h 58"/>
                <a:gd name="T22" fmla="*/ 60 w 260"/>
                <a:gd name="T23" fmla="*/ 37 h 58"/>
                <a:gd name="T24" fmla="*/ 64 w 260"/>
                <a:gd name="T25" fmla="*/ 46 h 58"/>
                <a:gd name="T26" fmla="*/ 65 w 260"/>
                <a:gd name="T27" fmla="*/ 53 h 58"/>
                <a:gd name="T28" fmla="*/ 69 w 260"/>
                <a:gd name="T29" fmla="*/ 46 h 58"/>
                <a:gd name="T30" fmla="*/ 83 w 260"/>
                <a:gd name="T31" fmla="*/ 40 h 58"/>
                <a:gd name="T32" fmla="*/ 88 w 260"/>
                <a:gd name="T33" fmla="*/ 33 h 58"/>
                <a:gd name="T34" fmla="*/ 94 w 260"/>
                <a:gd name="T35" fmla="*/ 22 h 58"/>
                <a:gd name="T36" fmla="*/ 99 w 260"/>
                <a:gd name="T37" fmla="*/ 15 h 58"/>
                <a:gd name="T38" fmla="*/ 103 w 260"/>
                <a:gd name="T39" fmla="*/ 20 h 58"/>
                <a:gd name="T40" fmla="*/ 107 w 260"/>
                <a:gd name="T41" fmla="*/ 29 h 58"/>
                <a:gd name="T42" fmla="*/ 110 w 260"/>
                <a:gd name="T43" fmla="*/ 51 h 58"/>
                <a:gd name="T44" fmla="*/ 114 w 260"/>
                <a:gd name="T45" fmla="*/ 57 h 58"/>
                <a:gd name="T46" fmla="*/ 120 w 260"/>
                <a:gd name="T47" fmla="*/ 55 h 58"/>
                <a:gd name="T48" fmla="*/ 136 w 260"/>
                <a:gd name="T49" fmla="*/ 46 h 58"/>
                <a:gd name="T50" fmla="*/ 150 w 260"/>
                <a:gd name="T51" fmla="*/ 24 h 58"/>
                <a:gd name="T52" fmla="*/ 155 w 260"/>
                <a:gd name="T53" fmla="*/ 17 h 58"/>
                <a:gd name="T54" fmla="*/ 159 w 260"/>
                <a:gd name="T55" fmla="*/ 15 h 58"/>
                <a:gd name="T56" fmla="*/ 163 w 260"/>
                <a:gd name="T57" fmla="*/ 24 h 58"/>
                <a:gd name="T58" fmla="*/ 166 w 260"/>
                <a:gd name="T59" fmla="*/ 31 h 58"/>
                <a:gd name="T60" fmla="*/ 168 w 260"/>
                <a:gd name="T61" fmla="*/ 40 h 58"/>
                <a:gd name="T62" fmla="*/ 170 w 260"/>
                <a:gd name="T63" fmla="*/ 46 h 58"/>
                <a:gd name="T64" fmla="*/ 176 w 260"/>
                <a:gd name="T65" fmla="*/ 35 h 58"/>
                <a:gd name="T66" fmla="*/ 181 w 260"/>
                <a:gd name="T67" fmla="*/ 26 h 58"/>
                <a:gd name="T68" fmla="*/ 184 w 260"/>
                <a:gd name="T69" fmla="*/ 20 h 58"/>
                <a:gd name="T70" fmla="*/ 186 w 260"/>
                <a:gd name="T71" fmla="*/ 13 h 58"/>
                <a:gd name="T72" fmla="*/ 189 w 260"/>
                <a:gd name="T73" fmla="*/ 20 h 58"/>
                <a:gd name="T74" fmla="*/ 200 w 260"/>
                <a:gd name="T75" fmla="*/ 42 h 58"/>
                <a:gd name="T76" fmla="*/ 205 w 260"/>
                <a:gd name="T77" fmla="*/ 51 h 58"/>
                <a:gd name="T78" fmla="*/ 216 w 260"/>
                <a:gd name="T79" fmla="*/ 57 h 58"/>
                <a:gd name="T80" fmla="*/ 222 w 260"/>
                <a:gd name="T81" fmla="*/ 57 h 58"/>
                <a:gd name="T82" fmla="*/ 233 w 260"/>
                <a:gd name="T83" fmla="*/ 51 h 58"/>
                <a:gd name="T84" fmla="*/ 247 w 260"/>
                <a:gd name="T85" fmla="*/ 44 h 58"/>
                <a:gd name="T86" fmla="*/ 250 w 260"/>
                <a:gd name="T87" fmla="*/ 40 h 58"/>
                <a:gd name="T88" fmla="*/ 253 w 260"/>
                <a:gd name="T89" fmla="*/ 33 h 58"/>
                <a:gd name="T90" fmla="*/ 257 w 260"/>
                <a:gd name="T91" fmla="*/ 26 h 58"/>
                <a:gd name="T92" fmla="*/ 259 w 260"/>
                <a:gd name="T93"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0" h="58">
                  <a:moveTo>
                    <a:pt x="0" y="29"/>
                  </a:moveTo>
                  <a:lnTo>
                    <a:pt x="3" y="26"/>
                  </a:lnTo>
                  <a:lnTo>
                    <a:pt x="8" y="20"/>
                  </a:lnTo>
                  <a:lnTo>
                    <a:pt x="22" y="11"/>
                  </a:lnTo>
                  <a:lnTo>
                    <a:pt x="33" y="4"/>
                  </a:lnTo>
                  <a:lnTo>
                    <a:pt x="36" y="0"/>
                  </a:lnTo>
                  <a:lnTo>
                    <a:pt x="40" y="0"/>
                  </a:lnTo>
                  <a:lnTo>
                    <a:pt x="44" y="6"/>
                  </a:lnTo>
                  <a:lnTo>
                    <a:pt x="49" y="15"/>
                  </a:lnTo>
                  <a:lnTo>
                    <a:pt x="53" y="22"/>
                  </a:lnTo>
                  <a:lnTo>
                    <a:pt x="57" y="29"/>
                  </a:lnTo>
                  <a:lnTo>
                    <a:pt x="60" y="37"/>
                  </a:lnTo>
                  <a:lnTo>
                    <a:pt x="64" y="46"/>
                  </a:lnTo>
                  <a:lnTo>
                    <a:pt x="65" y="53"/>
                  </a:lnTo>
                  <a:lnTo>
                    <a:pt x="69" y="46"/>
                  </a:lnTo>
                  <a:lnTo>
                    <a:pt x="83" y="40"/>
                  </a:lnTo>
                  <a:lnTo>
                    <a:pt x="88" y="33"/>
                  </a:lnTo>
                  <a:lnTo>
                    <a:pt x="94" y="22"/>
                  </a:lnTo>
                  <a:lnTo>
                    <a:pt x="99" y="15"/>
                  </a:lnTo>
                  <a:lnTo>
                    <a:pt x="103" y="20"/>
                  </a:lnTo>
                  <a:lnTo>
                    <a:pt x="107" y="29"/>
                  </a:lnTo>
                  <a:lnTo>
                    <a:pt x="110" y="51"/>
                  </a:lnTo>
                  <a:lnTo>
                    <a:pt x="114" y="57"/>
                  </a:lnTo>
                  <a:lnTo>
                    <a:pt x="120" y="55"/>
                  </a:lnTo>
                  <a:lnTo>
                    <a:pt x="136" y="46"/>
                  </a:lnTo>
                  <a:lnTo>
                    <a:pt x="150" y="24"/>
                  </a:lnTo>
                  <a:lnTo>
                    <a:pt x="155" y="17"/>
                  </a:lnTo>
                  <a:lnTo>
                    <a:pt x="159" y="15"/>
                  </a:lnTo>
                  <a:lnTo>
                    <a:pt x="163" y="24"/>
                  </a:lnTo>
                  <a:lnTo>
                    <a:pt x="166" y="31"/>
                  </a:lnTo>
                  <a:lnTo>
                    <a:pt x="168" y="40"/>
                  </a:lnTo>
                  <a:lnTo>
                    <a:pt x="170" y="46"/>
                  </a:lnTo>
                  <a:lnTo>
                    <a:pt x="176" y="35"/>
                  </a:lnTo>
                  <a:lnTo>
                    <a:pt x="181" y="26"/>
                  </a:lnTo>
                  <a:lnTo>
                    <a:pt x="184" y="20"/>
                  </a:lnTo>
                  <a:lnTo>
                    <a:pt x="186" y="13"/>
                  </a:lnTo>
                  <a:lnTo>
                    <a:pt x="189" y="20"/>
                  </a:lnTo>
                  <a:lnTo>
                    <a:pt x="200" y="42"/>
                  </a:lnTo>
                  <a:lnTo>
                    <a:pt x="205" y="51"/>
                  </a:lnTo>
                  <a:lnTo>
                    <a:pt x="216" y="57"/>
                  </a:lnTo>
                  <a:lnTo>
                    <a:pt x="222" y="57"/>
                  </a:lnTo>
                  <a:lnTo>
                    <a:pt x="233" y="51"/>
                  </a:lnTo>
                  <a:lnTo>
                    <a:pt x="247" y="44"/>
                  </a:lnTo>
                  <a:lnTo>
                    <a:pt x="250" y="40"/>
                  </a:lnTo>
                  <a:lnTo>
                    <a:pt x="253" y="33"/>
                  </a:lnTo>
                  <a:lnTo>
                    <a:pt x="257" y="26"/>
                  </a:lnTo>
                  <a:lnTo>
                    <a:pt x="259" y="20"/>
                  </a:lnTo>
                </a:path>
              </a:pathLst>
            </a:custGeom>
            <a:noFill/>
            <a:ln w="19050" cap="rnd" cmpd="sng">
              <a:solidFill>
                <a:srgbClr val="B2B2B2"/>
              </a:solidFill>
              <a:prstDash val="solid"/>
              <a:round/>
              <a:headEnd type="none" w="med" len="med"/>
              <a:tailEnd type="none" w="med" len="med"/>
            </a:ln>
            <a:effectLst/>
            <a:extLst/>
          </p:spPr>
          <p:txBody>
            <a:bodyPr/>
            <a:lstStyle/>
            <a:p>
              <a:pPr defTabSz="914400" fontAlgn="auto">
                <a:spcBef>
                  <a:spcPts val="0"/>
                </a:spcBef>
                <a:spcAft>
                  <a:spcPts val="0"/>
                </a:spcAft>
                <a:defRPr/>
              </a:pPr>
              <a:endParaRPr lang="fr-FR" sz="800" kern="0">
                <a:solidFill>
                  <a:sysClr val="windowText" lastClr="000000"/>
                </a:solidFill>
                <a:latin typeface="+mn-lt"/>
                <a:cs typeface="+mn-cs"/>
              </a:endParaRPr>
            </a:p>
          </p:txBody>
        </p:sp>
        <p:sp>
          <p:nvSpPr>
            <p:cNvPr id="113" name="AutoShape 81"/>
            <p:cNvSpPr>
              <a:spLocks noChangeArrowheads="1"/>
            </p:cNvSpPr>
            <p:nvPr/>
          </p:nvSpPr>
          <p:spPr bwMode="auto">
            <a:xfrm rot="448293">
              <a:off x="4067141" y="3004972"/>
              <a:ext cx="217737" cy="199616"/>
            </a:xfrm>
            <a:prstGeom prst="irregularSeal1">
              <a:avLst/>
            </a:prstGeom>
            <a:gradFill rotWithShape="1">
              <a:gsLst>
                <a:gs pos="0">
                  <a:srgbClr val="FF0000">
                    <a:gamma/>
                    <a:shade val="46275"/>
                    <a:invGamma/>
                  </a:srgbClr>
                </a:gs>
                <a:gs pos="100000">
                  <a:srgbClr val="FF0000"/>
                </a:gs>
              </a:gsLst>
              <a:path path="shape">
                <a:fillToRect l="50000" t="50000" r="50000" b="50000"/>
              </a:path>
            </a:gradFill>
            <a:ln w="9525">
              <a:solidFill>
                <a:srgbClr val="000000"/>
              </a:solidFill>
              <a:miter lim="800000"/>
              <a:headEnd/>
              <a:tailEnd/>
            </a:ln>
            <a:effectLst/>
            <a:extLst/>
          </p:spPr>
          <p:txBody>
            <a:bodyPr wrap="none" anchor="ctr"/>
            <a:lstStyle/>
            <a:p>
              <a:pPr defTabSz="914400" fontAlgn="auto">
                <a:spcBef>
                  <a:spcPts val="0"/>
                </a:spcBef>
                <a:spcAft>
                  <a:spcPts val="0"/>
                </a:spcAft>
                <a:defRPr/>
              </a:pPr>
              <a:endParaRPr lang="fr-FR" sz="800" kern="0">
                <a:solidFill>
                  <a:sysClr val="windowText" lastClr="000000"/>
                </a:solidFill>
                <a:latin typeface="+mn-lt"/>
                <a:cs typeface="+mn-cs"/>
              </a:endParaRPr>
            </a:p>
          </p:txBody>
        </p:sp>
      </p:grpSp>
      <p:pic>
        <p:nvPicPr>
          <p:cNvPr id="118" name="Picture 1026" descr="C:\WTSRV\Profiles\eangerer\Desktop\gocad.gif"/>
          <p:cNvPicPr>
            <a:picLocks noChangeAspect="1" noChangeArrowheads="1"/>
          </p:cNvPicPr>
          <p:nvPr/>
        </p:nvPicPr>
        <p:blipFill>
          <a:blip r:embed="rId3"/>
          <a:srcRect/>
          <a:stretch>
            <a:fillRect/>
          </a:stretch>
        </p:blipFill>
        <p:spPr bwMode="auto">
          <a:xfrm>
            <a:off x="5929313" y="4451350"/>
            <a:ext cx="2544762" cy="1785938"/>
          </a:xfrm>
          <a:prstGeom prst="rect">
            <a:avLst/>
          </a:prstGeom>
          <a:ln w="38100" cap="sq">
            <a:noFill/>
            <a:prstDash val="solid"/>
            <a:miter lim="800000"/>
          </a:ln>
          <a:effectLst>
            <a:outerShdw blurRad="50800" dist="38100" dir="2700000" algn="tl" rotWithShape="0">
              <a:prstClr val="black">
                <a:alpha val="40000"/>
              </a:prstClr>
            </a:outerShdw>
          </a:effectLst>
          <a:extLst/>
        </p:spPr>
      </p:pic>
      <p:sp>
        <p:nvSpPr>
          <p:cNvPr id="119" name="Text Box 1030"/>
          <p:cNvSpPr txBox="1">
            <a:spLocks noChangeArrowheads="1"/>
          </p:cNvSpPr>
          <p:nvPr/>
        </p:nvSpPr>
        <p:spPr bwMode="auto">
          <a:xfrm>
            <a:off x="5799138" y="4222750"/>
            <a:ext cx="2805112" cy="230188"/>
          </a:xfrm>
          <a:prstGeom prst="rect">
            <a:avLst/>
          </a:prstGeom>
          <a:noFill/>
          <a:ln w="9525">
            <a:noFill/>
            <a:miter lim="800000"/>
            <a:headEnd/>
            <a:tailEnd/>
          </a:ln>
          <a:effectLst/>
        </p:spPr>
        <p:txBody>
          <a:bodyPr>
            <a:spAutoFit/>
          </a:bodyPr>
          <a:lstStyle/>
          <a:p>
            <a:pPr fontAlgn="auto">
              <a:spcBef>
                <a:spcPts val="0"/>
              </a:spcBef>
              <a:spcAft>
                <a:spcPts val="0"/>
              </a:spcAft>
              <a:defRPr/>
            </a:pPr>
            <a:r>
              <a:rPr lang="en-GB" sz="900">
                <a:cs typeface="+mn-cs"/>
              </a:rPr>
              <a:t>Structural interpretation &amp; </a:t>
            </a:r>
            <a:r>
              <a:rPr lang="en-GB" sz="900" err="1">
                <a:cs typeface="+mn-cs"/>
              </a:rPr>
              <a:t>Geomechanical</a:t>
            </a:r>
            <a:r>
              <a:rPr lang="en-GB" sz="900">
                <a:cs typeface="+mn-cs"/>
              </a:rPr>
              <a:t> models</a:t>
            </a:r>
            <a:endParaRPr lang="en-GB" sz="900">
              <a:effectLst>
                <a:outerShdw blurRad="38100" dist="38100" dir="2700000" algn="tl">
                  <a:srgbClr val="FFFFFF"/>
                </a:outerShdw>
              </a:effectLst>
              <a:cs typeface="+mn-cs"/>
            </a:endParaRPr>
          </a:p>
        </p:txBody>
      </p:sp>
      <p:pic>
        <p:nvPicPr>
          <p:cNvPr id="120" name="Picture 6" descr="FractAl_10_ts382_1.jpg"/>
          <p:cNvPicPr>
            <a:picLocks/>
          </p:cNvPicPr>
          <p:nvPr/>
        </p:nvPicPr>
        <p:blipFill>
          <a:blip r:embed="rId4"/>
          <a:srcRect/>
          <a:stretch>
            <a:fillRect/>
          </a:stretch>
        </p:blipFill>
        <p:spPr bwMode="auto">
          <a:xfrm>
            <a:off x="5916613" y="2708275"/>
            <a:ext cx="2544762" cy="1441450"/>
          </a:xfrm>
          <a:prstGeom prst="rect">
            <a:avLst/>
          </a:prstGeom>
          <a:ln w="38100" cap="sq">
            <a:noFill/>
            <a:prstDash val="solid"/>
            <a:miter lim="800000"/>
          </a:ln>
          <a:effectLst>
            <a:outerShdw blurRad="50800" dist="38100" dir="2700000" algn="tl" rotWithShape="0">
              <a:srgbClr val="000000">
                <a:alpha val="43000"/>
              </a:srgbClr>
            </a:outerShdw>
          </a:effectLs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Quels impacts pour l’environnement </a:t>
            </a:r>
            <a:r>
              <a:rPr lang="fr-FR" dirty="0" smtClean="0"/>
              <a:t>immédiat ?</a:t>
            </a:r>
            <a:endParaRPr lang="fr-FR" dirty="0" smtClean="0"/>
          </a:p>
        </p:txBody>
      </p:sp>
      <p:sp>
        <p:nvSpPr>
          <p:cNvPr id="86018" name="Espace réservé du contenu 2"/>
          <p:cNvSpPr>
            <a:spLocks noGrp="1"/>
          </p:cNvSpPr>
          <p:nvPr>
            <p:ph sz="quarter" idx="13"/>
          </p:nvPr>
        </p:nvSpPr>
        <p:spPr/>
        <p:txBody>
          <a:bodyPr/>
          <a:lstStyle/>
          <a:p>
            <a:pPr lvl="1">
              <a:buFont typeface="Wingdings" pitchFamily="2" charset="2"/>
              <a:buNone/>
            </a:pPr>
            <a:endParaRPr lang="fr-FR" sz="2400" dirty="0" smtClean="0">
              <a:cs typeface="Arial" charset="0"/>
            </a:endParaRPr>
          </a:p>
          <a:p>
            <a:pPr lvl="1"/>
            <a:r>
              <a:rPr lang="fr-FR" sz="2400" dirty="0" smtClean="0">
                <a:cs typeface="Arial" charset="0"/>
              </a:rPr>
              <a:t> Occupation du </a:t>
            </a:r>
            <a:r>
              <a:rPr lang="fr-FR" sz="2400" dirty="0" smtClean="0">
                <a:cs typeface="Arial" charset="0"/>
              </a:rPr>
              <a:t>sol </a:t>
            </a:r>
            <a:r>
              <a:rPr lang="fr-FR" sz="2400" dirty="0" smtClean="0">
                <a:cs typeface="Arial" charset="0"/>
              </a:rPr>
              <a:t>– </a:t>
            </a:r>
            <a:r>
              <a:rPr lang="fr-FR" sz="2400" dirty="0">
                <a:cs typeface="Arial" charset="0"/>
              </a:rPr>
              <a:t>i</a:t>
            </a:r>
            <a:r>
              <a:rPr lang="fr-FR" sz="2400" dirty="0" smtClean="0">
                <a:cs typeface="Arial" charset="0"/>
              </a:rPr>
              <a:t>mpact visuel</a:t>
            </a:r>
            <a:endParaRPr lang="fr-FR" sz="2400" dirty="0" smtClean="0">
              <a:cs typeface="Arial" charset="0"/>
            </a:endParaRPr>
          </a:p>
          <a:p>
            <a:pPr lvl="1"/>
            <a:r>
              <a:rPr lang="fr-FR" sz="2400" dirty="0" smtClean="0">
                <a:cs typeface="Arial" charset="0"/>
              </a:rPr>
              <a:t> Nuisances sonores</a:t>
            </a:r>
          </a:p>
          <a:p>
            <a:pPr lvl="1"/>
            <a:r>
              <a:rPr lang="fr-FR" sz="2400" dirty="0" smtClean="0">
                <a:cs typeface="Arial" charset="0"/>
              </a:rPr>
              <a:t> Risques de pollution du sol</a:t>
            </a:r>
          </a:p>
          <a:p>
            <a:pPr lvl="1"/>
            <a:r>
              <a:rPr lang="fr-FR" sz="2400" dirty="0" smtClean="0">
                <a:cs typeface="Arial" charset="0"/>
              </a:rPr>
              <a:t> Règlementation</a:t>
            </a:r>
          </a:p>
          <a:p>
            <a:pPr lvl="1"/>
            <a:r>
              <a:rPr lang="fr-FR" sz="2400" dirty="0" smtClean="0">
                <a:cs typeface="Arial" charset="0"/>
              </a:rPr>
              <a:t> Conclusion</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44450"/>
            <a:ext cx="8218488" cy="850900"/>
          </a:xfrm>
        </p:spPr>
        <p:txBody>
          <a:bodyPr/>
          <a:lstStyle/>
          <a:p>
            <a:pPr fontAlgn="auto">
              <a:spcAft>
                <a:spcPts val="0"/>
              </a:spcAft>
              <a:defRPr/>
            </a:pPr>
            <a:r>
              <a:rPr lang="fr-FR" dirty="0" smtClean="0"/>
              <a:t>Des questions d’environnement devenues des problèmes politiques</a:t>
            </a:r>
            <a:endParaRPr lang="fr-FR" dirty="0"/>
          </a:p>
        </p:txBody>
      </p:sp>
      <p:sp>
        <p:nvSpPr>
          <p:cNvPr id="88066" name="Espace réservé du contenu 5"/>
          <p:cNvSpPr>
            <a:spLocks noGrp="1"/>
          </p:cNvSpPr>
          <p:nvPr>
            <p:ph sz="quarter" idx="13"/>
          </p:nvPr>
        </p:nvSpPr>
        <p:spPr/>
        <p:txBody>
          <a:bodyPr/>
          <a:lstStyle/>
          <a:p>
            <a:endParaRPr lang="fr-FR" smtClean="0">
              <a:cs typeface="Arial" charset="0"/>
            </a:endParaRPr>
          </a:p>
        </p:txBody>
      </p:sp>
      <p:pic>
        <p:nvPicPr>
          <p:cNvPr id="88067" name="Picture 4" descr="img 504971"/>
          <p:cNvPicPr>
            <a:picLocks noChangeAspect="1" noChangeArrowheads="1"/>
          </p:cNvPicPr>
          <p:nvPr/>
        </p:nvPicPr>
        <p:blipFill>
          <a:blip r:embed="rId3"/>
          <a:srcRect/>
          <a:stretch>
            <a:fillRect/>
          </a:stretch>
        </p:blipFill>
        <p:spPr bwMode="auto">
          <a:xfrm>
            <a:off x="466725" y="954088"/>
            <a:ext cx="8066088" cy="52784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img 504970"/>
          <p:cNvPicPr>
            <a:picLocks noChangeAspect="1" noChangeArrowheads="1"/>
          </p:cNvPicPr>
          <p:nvPr/>
        </p:nvPicPr>
        <p:blipFill>
          <a:blip r:embed="rId3"/>
          <a:srcRect/>
          <a:stretch>
            <a:fillRect/>
          </a:stretch>
        </p:blipFill>
        <p:spPr bwMode="auto">
          <a:xfrm>
            <a:off x="2239963" y="260350"/>
            <a:ext cx="4492625" cy="5908675"/>
          </a:xfrm>
          <a:prstGeom prst="rect">
            <a:avLst/>
          </a:prstGeom>
          <a:ln>
            <a:noFill/>
          </a:ln>
          <a:effectLst>
            <a:outerShdw blurRad="190500" algn="tl"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 </a:t>
            </a:r>
            <a:r>
              <a:rPr lang="en-GB" dirty="0" smtClean="0"/>
              <a:t>Occupation du sol -  Impact </a:t>
            </a:r>
            <a:r>
              <a:rPr lang="en-GB" dirty="0" err="1" smtClean="0"/>
              <a:t>visuel</a:t>
            </a:r>
            <a:r>
              <a:rPr lang="en-GB" sz="3600" dirty="0" smtClean="0"/>
              <a:t/>
            </a:r>
            <a:br>
              <a:rPr lang="en-GB" sz="3600" dirty="0" smtClean="0"/>
            </a:br>
            <a:r>
              <a:rPr lang="fr-FR" dirty="0" smtClean="0"/>
              <a:t> </a:t>
            </a:r>
          </a:p>
        </p:txBody>
      </p:sp>
      <p:sp>
        <p:nvSpPr>
          <p:cNvPr id="90114" name="Espace réservé du contenu 2"/>
          <p:cNvSpPr>
            <a:spLocks noGrp="1"/>
          </p:cNvSpPr>
          <p:nvPr>
            <p:ph sz="quarter" idx="13"/>
          </p:nvPr>
        </p:nvSpPr>
        <p:spPr/>
        <p:txBody>
          <a:bodyPr/>
          <a:lstStyle/>
          <a:p>
            <a:r>
              <a:rPr lang="fr-FR" smtClean="0">
                <a:solidFill>
                  <a:srgbClr val="C00000"/>
                </a:solidFill>
                <a:cs typeface="Arial" charset="0"/>
              </a:rPr>
              <a:t>Préalable :</a:t>
            </a:r>
          </a:p>
          <a:p>
            <a:pPr marL="742950" lvl="1" indent="-285750"/>
            <a:r>
              <a:rPr lang="fr-FR" smtClean="0">
                <a:cs typeface="Arial" charset="0"/>
              </a:rPr>
              <a:t>Respect de la réglementation existante : sites natura 2000 , parcs naturels </a:t>
            </a:r>
          </a:p>
          <a:p>
            <a:pPr marL="742950" lvl="1" indent="-285750"/>
            <a:r>
              <a:rPr lang="fr-FR" smtClean="0">
                <a:cs typeface="Arial" charset="0"/>
              </a:rPr>
              <a:t>Avant tout choix de site, étude d’impact et prise en compte de facteurs liés </a:t>
            </a:r>
          </a:p>
          <a:p>
            <a:pPr marL="1123950" lvl="2" indent="-285750"/>
            <a:r>
              <a:rPr lang="fr-FR" smtClean="0">
                <a:solidFill>
                  <a:schemeClr val="tx2"/>
                </a:solidFill>
                <a:cs typeface="Arial" charset="0"/>
              </a:rPr>
              <a:t>à la biodiversité , </a:t>
            </a:r>
          </a:p>
          <a:p>
            <a:pPr marL="1123950" lvl="2" indent="-285750"/>
            <a:r>
              <a:rPr lang="fr-FR" smtClean="0">
                <a:solidFill>
                  <a:schemeClr val="tx2"/>
                </a:solidFill>
                <a:cs typeface="Arial" charset="0"/>
              </a:rPr>
              <a:t>aux conditions de sol ,</a:t>
            </a:r>
          </a:p>
          <a:p>
            <a:pPr marL="1123950" lvl="2" indent="-285750"/>
            <a:r>
              <a:rPr lang="fr-FR" smtClean="0">
                <a:solidFill>
                  <a:schemeClr val="tx2"/>
                </a:solidFill>
                <a:cs typeface="Arial" charset="0"/>
              </a:rPr>
              <a:t>à l’hydrographie ,à la topographie </a:t>
            </a:r>
          </a:p>
          <a:p>
            <a:r>
              <a:rPr lang="fr-FR" smtClean="0">
                <a:cs typeface="Arial" charset="0"/>
              </a:rPr>
              <a:t> </a:t>
            </a:r>
            <a:r>
              <a:rPr lang="fr-FR" smtClean="0">
                <a:solidFill>
                  <a:srgbClr val="C00000"/>
                </a:solidFill>
                <a:cs typeface="Arial" charset="0"/>
              </a:rPr>
              <a:t>Phase d’exploration /appréciation</a:t>
            </a:r>
          </a:p>
          <a:p>
            <a:pPr marL="742950" lvl="1" indent="-285750"/>
            <a:r>
              <a:rPr lang="fr-FR" smtClean="0">
                <a:cs typeface="Arial" charset="0"/>
              </a:rPr>
              <a:t>Forage de 1 à 3 puits verticaux  </a:t>
            </a:r>
            <a:r>
              <a:rPr lang="fr-FR" b="0" smtClean="0">
                <a:cs typeface="Arial" charset="0"/>
              </a:rPr>
              <a:t>avec ou sans stimulation hydraulique </a:t>
            </a:r>
          </a:p>
          <a:p>
            <a:pPr marL="742950" lvl="1" indent="-285750"/>
            <a:r>
              <a:rPr lang="fr-FR" smtClean="0">
                <a:cs typeface="Arial" charset="0"/>
              </a:rPr>
              <a:t>Empreinte au sol  : superficie de 100mx100m </a:t>
            </a:r>
            <a:r>
              <a:rPr lang="fr-FR" b="0" smtClean="0">
                <a:cs typeface="Arial" charset="0"/>
              </a:rPr>
              <a:t>pour le rig de forage et les équipements de fracturation. </a:t>
            </a:r>
          </a:p>
          <a:p>
            <a:pPr marL="742950" lvl="1" indent="-285750"/>
            <a:r>
              <a:rPr lang="fr-FR" smtClean="0">
                <a:cs typeface="Arial" charset="0"/>
              </a:rPr>
              <a:t>Possibilité de réduction de l’empreinte </a:t>
            </a:r>
            <a:r>
              <a:rPr lang="fr-FR" b="0" smtClean="0">
                <a:cs typeface="Arial" charset="0"/>
              </a:rPr>
              <a:t>(rig compact , citernes verticales) </a:t>
            </a:r>
          </a:p>
          <a:p>
            <a:pPr marL="742950" lvl="1" indent="-285750"/>
            <a:r>
              <a:rPr lang="fr-FR" smtClean="0">
                <a:cs typeface="Arial" charset="0"/>
              </a:rPr>
              <a:t>Impact visuel : </a:t>
            </a:r>
            <a:r>
              <a:rPr lang="fr-FR" b="0" smtClean="0">
                <a:cs typeface="Arial" charset="0"/>
              </a:rPr>
              <a:t>mât du rig 30/35 m mais temporaire et à comparer avec des éoliennes (50 à 80m) </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pPr fontAlgn="auto">
              <a:spcAft>
                <a:spcPts val="0"/>
              </a:spcAft>
              <a:defRPr/>
            </a:pPr>
            <a:r>
              <a:rPr lang="fr-FR" smtClean="0"/>
              <a:t> </a:t>
            </a:r>
            <a:r>
              <a:rPr lang="en-GB" smtClean="0"/>
              <a:t>Occupation du sol -  Impact  visuel</a:t>
            </a:r>
            <a:br>
              <a:rPr lang="en-GB" smtClean="0"/>
            </a:br>
            <a:r>
              <a:rPr lang="fr-FR" smtClean="0"/>
              <a:t> Exploration - Appréciation</a:t>
            </a:r>
            <a:endParaRPr lang="fr-FR" dirty="0"/>
          </a:p>
        </p:txBody>
      </p:sp>
      <p:pic>
        <p:nvPicPr>
          <p:cNvPr id="92163" name="Picture 2"/>
          <p:cNvPicPr>
            <a:picLocks noChangeAspect="1" noChangeArrowheads="1"/>
          </p:cNvPicPr>
          <p:nvPr/>
        </p:nvPicPr>
        <p:blipFill>
          <a:blip r:embed="rId3"/>
          <a:srcRect/>
          <a:stretch>
            <a:fillRect/>
          </a:stretch>
        </p:blipFill>
        <p:spPr bwMode="auto">
          <a:xfrm>
            <a:off x="827088" y="1134046"/>
            <a:ext cx="7921625" cy="5318125"/>
          </a:xfrm>
          <a:prstGeom prst="rect">
            <a:avLst/>
          </a:prstGeom>
          <a:noFill/>
          <a:ln w="9525">
            <a:noFill/>
            <a:miter lim="800000"/>
            <a:headEnd/>
            <a:tailEnd/>
          </a:ln>
        </p:spPr>
      </p:pic>
      <p:sp>
        <p:nvSpPr>
          <p:cNvPr id="5" name="Titre 1"/>
          <p:cNvSpPr txBox="1">
            <a:spLocks/>
          </p:cNvSpPr>
          <p:nvPr/>
        </p:nvSpPr>
        <p:spPr bwMode="auto">
          <a:xfrm>
            <a:off x="457200" y="260350"/>
            <a:ext cx="8229600" cy="792163"/>
          </a:xfrm>
          <a:prstGeom prst="rect">
            <a:avLst/>
          </a:prstGeom>
          <a:noFill/>
          <a:ln w="9525">
            <a:noFill/>
            <a:miter lim="800000"/>
            <a:headEnd/>
            <a:tailEnd/>
          </a:ln>
          <a:effectLst/>
        </p:spPr>
        <p:txBody>
          <a:bodyPr lIns="0" tIns="0" rIns="0" bIns="0" anchor="b"/>
          <a:lstStyle>
            <a:lvl1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ea typeface="+mj-ea"/>
                <a:cs typeface="+mj-cs"/>
              </a:defRPr>
            </a:lvl1pPr>
            <a:lvl2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2pPr>
            <a:lvl3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3pPr>
            <a:lvl4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4pPr>
            <a:lvl5pPr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5pPr>
            <a:lvl6pPr marL="4572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6pPr>
            <a:lvl7pPr marL="9144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7pPr>
            <a:lvl8pPr marL="13716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8pPr>
            <a:lvl9pPr marL="1828800" algn="l" rtl="0" eaLnBrk="0" fontAlgn="base" hangingPunct="0">
              <a:lnSpc>
                <a:spcPct val="90000"/>
              </a:lnSpc>
              <a:spcBef>
                <a:spcPct val="0"/>
              </a:spcBef>
              <a:spcAft>
                <a:spcPct val="0"/>
              </a:spcAft>
              <a:defRPr sz="3200" b="1">
                <a:solidFill>
                  <a:srgbClr val="003399"/>
                </a:solidFill>
                <a:effectLst>
                  <a:outerShdw blurRad="38100" dist="38100" dir="2700000" algn="tl">
                    <a:srgbClr val="C0C0C0"/>
                  </a:outerShdw>
                </a:effectLst>
                <a:latin typeface="Arial" charset="0"/>
              </a:defRPr>
            </a:lvl9pPr>
          </a:lstStyle>
          <a:p>
            <a:pPr>
              <a:defRPr/>
            </a:pPr>
            <a:endParaRPr lang="fr-FR" sz="24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EVOLUTION DES productions d’ENERGIES PRIMAIRES</a:t>
            </a:r>
            <a:endParaRPr lang="en-US" dirty="0"/>
          </a:p>
        </p:txBody>
      </p:sp>
      <p:pic>
        <p:nvPicPr>
          <p:cNvPr id="21506" name="Espace réservé du contenu 3" descr="image 24.jpg"/>
          <p:cNvPicPr>
            <a:picLocks noGrp="1" noChangeAspect="1"/>
          </p:cNvPicPr>
          <p:nvPr>
            <p:ph sz="quarter" idx="13"/>
          </p:nvPr>
        </p:nvPicPr>
        <p:blipFill>
          <a:blip r:embed="rId3"/>
          <a:srcRect/>
          <a:stretch>
            <a:fillRect/>
          </a:stretch>
        </p:blipFill>
        <p:spPr>
          <a:xfrm>
            <a:off x="719138" y="1268413"/>
            <a:ext cx="7464425" cy="4752975"/>
          </a:xfrm>
        </p:spPr>
      </p:pic>
      <p:sp>
        <p:nvSpPr>
          <p:cNvPr id="21507" name="ZoneTexte 4"/>
          <p:cNvSpPr txBox="1">
            <a:spLocks noChangeArrowheads="1"/>
          </p:cNvSpPr>
          <p:nvPr/>
        </p:nvSpPr>
        <p:spPr bwMode="auto">
          <a:xfrm>
            <a:off x="3779838" y="1382713"/>
            <a:ext cx="4068762" cy="461962"/>
          </a:xfrm>
          <a:prstGeom prst="rect">
            <a:avLst/>
          </a:prstGeom>
          <a:noFill/>
          <a:ln w="9525">
            <a:noFill/>
            <a:miter lim="800000"/>
            <a:headEnd/>
            <a:tailEnd/>
          </a:ln>
        </p:spPr>
        <p:txBody>
          <a:bodyPr>
            <a:spAutoFit/>
          </a:bodyPr>
          <a:lstStyle/>
          <a:p>
            <a:r>
              <a:rPr lang="fr-FR" sz="1200" b="1">
                <a:solidFill>
                  <a:schemeClr val="tx2"/>
                </a:solidFill>
              </a:rPr>
              <a:t>Energies primaires + 2,5%</a:t>
            </a:r>
          </a:p>
          <a:p>
            <a:r>
              <a:rPr lang="fr-FR" sz="1200" b="1">
                <a:solidFill>
                  <a:schemeClr val="tx2"/>
                </a:solidFill>
              </a:rPr>
              <a:t>Charbon +6,5 %</a:t>
            </a:r>
            <a:endParaRPr lang="en-US" sz="1200" b="1">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smtClean="0"/>
              <a:t>Nuisances sonores </a:t>
            </a:r>
            <a:r>
              <a:rPr lang="en-GB" smtClean="0"/>
              <a:t/>
            </a:r>
            <a:br>
              <a:rPr lang="en-GB" smtClean="0"/>
            </a:br>
            <a:r>
              <a:rPr lang="fr-FR" smtClean="0"/>
              <a:t>Exploration - Appréciation</a:t>
            </a:r>
            <a:endParaRPr lang="fr-FR" dirty="0" smtClean="0"/>
          </a:p>
        </p:txBody>
      </p:sp>
      <p:sp>
        <p:nvSpPr>
          <p:cNvPr id="94210" name="Espace réservé du contenu 2"/>
          <p:cNvSpPr>
            <a:spLocks noGrp="1"/>
          </p:cNvSpPr>
          <p:nvPr>
            <p:ph sz="quarter" idx="13"/>
          </p:nvPr>
        </p:nvSpPr>
        <p:spPr/>
        <p:txBody>
          <a:bodyPr/>
          <a:lstStyle/>
          <a:p>
            <a:r>
              <a:rPr lang="fr-FR" smtClean="0">
                <a:solidFill>
                  <a:srgbClr val="C00000"/>
                </a:solidFill>
                <a:cs typeface="Arial" charset="0"/>
              </a:rPr>
              <a:t>Préalable :</a:t>
            </a:r>
          </a:p>
          <a:p>
            <a:pPr lvl="1"/>
            <a:r>
              <a:rPr lang="fr-FR" smtClean="0">
                <a:cs typeface="Arial" charset="0"/>
              </a:rPr>
              <a:t>Respect des normes et réglementations en vigueur selon emplacement des installations, zones habitées ou inhabitées : sites natura 2000 , parcs naturels </a:t>
            </a:r>
          </a:p>
          <a:p>
            <a:pPr lvl="1"/>
            <a:r>
              <a:rPr lang="fr-FR" smtClean="0">
                <a:cs typeface="Arial" charset="0"/>
              </a:rPr>
              <a:t>Les nuisances bruits et poussières sont encadrées par la réglementation RGIE</a:t>
            </a:r>
          </a:p>
          <a:p>
            <a:r>
              <a:rPr lang="fr-FR" smtClean="0">
                <a:solidFill>
                  <a:srgbClr val="C00000"/>
                </a:solidFill>
                <a:cs typeface="Arial" charset="0"/>
              </a:rPr>
              <a:t>Phase d’exploration /appréciation</a:t>
            </a:r>
          </a:p>
          <a:p>
            <a:pPr lvl="1"/>
            <a:r>
              <a:rPr lang="fr-FR" smtClean="0">
                <a:cs typeface="Arial" charset="0"/>
              </a:rPr>
              <a:t>En premier ,maitrise des bruits liés aux opérations de forage </a:t>
            </a:r>
          </a:p>
          <a:p>
            <a:pPr lvl="1"/>
            <a:r>
              <a:rPr lang="fr-FR" smtClean="0">
                <a:cs typeface="Arial" charset="0"/>
              </a:rPr>
              <a:t>        - Utilisation de rigs nouvelle génération conformes aux dernières réglementations ( France+ Europe ) . Exemple : 55 db à 300m </a:t>
            </a:r>
          </a:p>
          <a:p>
            <a:pPr lvl="1"/>
            <a:r>
              <a:rPr lang="fr-FR" smtClean="0">
                <a:cs typeface="Arial" charset="0"/>
              </a:rPr>
              <a:t>        - Préférence pour entrainement par moteurs électriques, centrale diesel insonorisée  ou si possible ,connexion au réseau </a:t>
            </a:r>
          </a:p>
          <a:p>
            <a:pPr lvl="1"/>
            <a:r>
              <a:rPr lang="fr-FR" smtClean="0">
                <a:cs typeface="Arial" charset="0"/>
              </a:rPr>
              <a:t>        - Pour les zones sensibles ,utilisation de murs antibruit </a:t>
            </a:r>
          </a:p>
          <a:p>
            <a:pPr lvl="1"/>
            <a:r>
              <a:rPr lang="fr-FR" smtClean="0">
                <a:cs typeface="Arial" charset="0"/>
              </a:rPr>
              <a:t>Limitation du bruit des équipements de fracturation hydraulique –pompes et leurs moteurs d’entrainement au diesel par utilisation de caissons d’insonorisation + murs antibruit autour du site si nécessaire </a:t>
            </a:r>
          </a:p>
          <a:p>
            <a:pPr lvl="1"/>
            <a:endParaRPr lang="fr-FR" smtClean="0">
              <a:cs typeface="Arial" charset="0"/>
            </a:endParaRPr>
          </a:p>
          <a:p>
            <a:endParaRPr lang="fr-FR" smtClean="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smtClean="0"/>
              <a:t>Nuisances sonores </a:t>
            </a:r>
            <a:br>
              <a:rPr lang="fr-FR" smtClean="0"/>
            </a:br>
            <a:r>
              <a:rPr lang="fr-FR" smtClean="0"/>
              <a:t>Phase de développement - exploitation </a:t>
            </a:r>
            <a:endParaRPr lang="fr-FR" dirty="0" smtClean="0"/>
          </a:p>
        </p:txBody>
      </p:sp>
      <p:sp>
        <p:nvSpPr>
          <p:cNvPr id="17411" name="Espace réservé du contenu 2"/>
          <p:cNvSpPr>
            <a:spLocks noGrp="1"/>
          </p:cNvSpPr>
          <p:nvPr>
            <p:ph sz="quarter" idx="13"/>
          </p:nvPr>
        </p:nvSpPr>
        <p:spPr>
          <a:xfrm>
            <a:off x="457200" y="1412875"/>
            <a:ext cx="4906963" cy="4752975"/>
          </a:xfrm>
        </p:spPr>
        <p:txBody>
          <a:bodyPr rtlCol="0">
            <a:normAutofit fontScale="85000" lnSpcReduction="20000"/>
          </a:bodyPr>
          <a:lstStyle/>
          <a:p>
            <a:pPr>
              <a:defRPr/>
            </a:pPr>
            <a:r>
              <a:rPr lang="fr-FR" dirty="0" smtClean="0"/>
              <a:t>Impacts et contraintes identiques pour les opérations de forage et de stimulation de la phase exploration.</a:t>
            </a:r>
          </a:p>
          <a:p>
            <a:pPr>
              <a:defRPr/>
            </a:pPr>
            <a:r>
              <a:rPr lang="fr-FR" dirty="0" smtClean="0"/>
              <a:t>Bruits liés à la torche : caractère exceptionnel  suite à une opération d’urgence et de sécurité –dépressurisation </a:t>
            </a:r>
          </a:p>
          <a:p>
            <a:pPr>
              <a:defRPr/>
            </a:pPr>
            <a:r>
              <a:rPr lang="fr-FR" dirty="0" smtClean="0"/>
              <a:t>Bruit lié au </a:t>
            </a:r>
            <a:r>
              <a:rPr lang="fr-FR" dirty="0" err="1" smtClean="0"/>
              <a:t>traffic</a:t>
            </a:r>
            <a:r>
              <a:rPr lang="fr-FR" dirty="0" smtClean="0"/>
              <a:t> routier :</a:t>
            </a:r>
          </a:p>
          <a:p>
            <a:pPr>
              <a:defRPr/>
            </a:pPr>
            <a:r>
              <a:rPr lang="fr-FR" dirty="0" smtClean="0"/>
              <a:t>Minimisation à la source :</a:t>
            </a:r>
          </a:p>
          <a:p>
            <a:pPr lvl="1">
              <a:defRPr/>
            </a:pPr>
            <a:r>
              <a:rPr lang="fr-FR" dirty="0" smtClean="0"/>
              <a:t>Limitation du </a:t>
            </a:r>
            <a:r>
              <a:rPr lang="fr-FR" dirty="0" err="1" smtClean="0"/>
              <a:t>traffic</a:t>
            </a:r>
            <a:r>
              <a:rPr lang="fr-FR" dirty="0" smtClean="0"/>
              <a:t> et choix plans de circulation en consultation avec autorités et communautés locales </a:t>
            </a:r>
          </a:p>
          <a:p>
            <a:pPr lvl="1">
              <a:defRPr/>
            </a:pPr>
            <a:r>
              <a:rPr lang="fr-FR" dirty="0" smtClean="0"/>
              <a:t>Trafic de nuit minimal dans les zones habitées </a:t>
            </a:r>
          </a:p>
          <a:p>
            <a:pPr lvl="1">
              <a:defRPr/>
            </a:pPr>
            <a:r>
              <a:rPr lang="fr-FR" dirty="0" smtClean="0"/>
              <a:t>Amenée de l’eau par tuyauteries enterrées </a:t>
            </a:r>
          </a:p>
          <a:p>
            <a:pPr>
              <a:defRPr/>
            </a:pPr>
            <a:r>
              <a:rPr lang="fr-FR" dirty="0" smtClean="0"/>
              <a:t>Restent à gérer :</a:t>
            </a:r>
          </a:p>
          <a:p>
            <a:pPr lvl="1">
              <a:defRPr/>
            </a:pPr>
            <a:r>
              <a:rPr lang="fr-FR" dirty="0" smtClean="0"/>
              <a:t>Apport du sable et des produits chimiques ~100 camions par puits </a:t>
            </a:r>
          </a:p>
          <a:p>
            <a:pPr lvl="1">
              <a:defRPr/>
            </a:pPr>
            <a:r>
              <a:rPr lang="fr-FR" dirty="0" smtClean="0"/>
              <a:t>Mobilisation du </a:t>
            </a:r>
            <a:r>
              <a:rPr lang="fr-FR" dirty="0" err="1" smtClean="0"/>
              <a:t>rig</a:t>
            </a:r>
            <a:r>
              <a:rPr lang="fr-FR" dirty="0" smtClean="0"/>
              <a:t> ~60 camions  une fois par pad </a:t>
            </a:r>
          </a:p>
          <a:p>
            <a:pPr lvl="1">
              <a:defRPr/>
            </a:pPr>
            <a:r>
              <a:rPr lang="fr-FR" dirty="0" smtClean="0"/>
              <a:t>Mobilisation des équipements de stimulation ~de 50 à 100 camions une fois par pad </a:t>
            </a:r>
          </a:p>
          <a:p>
            <a:pPr lvl="1">
              <a:defRPr/>
            </a:pPr>
            <a:endParaRPr lang="fr-FR" dirty="0"/>
          </a:p>
        </p:txBody>
      </p:sp>
      <p:pic>
        <p:nvPicPr>
          <p:cNvPr id="4" name="Picture 2"/>
          <p:cNvPicPr>
            <a:picLocks noChangeAspect="1" noChangeArrowheads="1"/>
          </p:cNvPicPr>
          <p:nvPr/>
        </p:nvPicPr>
        <p:blipFill>
          <a:blip r:embed="rId3"/>
          <a:srcRect/>
          <a:stretch>
            <a:fillRect/>
          </a:stretch>
        </p:blipFill>
        <p:spPr bwMode="auto">
          <a:xfrm>
            <a:off x="5364163" y="1241425"/>
            <a:ext cx="3455987" cy="2403475"/>
          </a:xfrm>
          <a:prstGeom prst="rect">
            <a:avLst/>
          </a:prstGeom>
          <a:noFill/>
          <a:ln>
            <a:noFill/>
          </a:ln>
          <a:effectLst>
            <a:outerShdw blurRad="50800" dist="38100" dir="2700000" algn="tl" rotWithShape="0">
              <a:prstClr val="black">
                <a:alpha val="40000"/>
              </a:prstClr>
            </a:outerShdw>
          </a:effectLst>
          <a:extLst/>
        </p:spPr>
      </p:pic>
      <p:pic>
        <p:nvPicPr>
          <p:cNvPr id="5" name="Picture 3"/>
          <p:cNvPicPr>
            <a:picLocks noChangeAspect="1" noChangeArrowheads="1"/>
          </p:cNvPicPr>
          <p:nvPr/>
        </p:nvPicPr>
        <p:blipFill>
          <a:blip r:embed="rId4"/>
          <a:srcRect/>
          <a:stretch>
            <a:fillRect/>
          </a:stretch>
        </p:blipFill>
        <p:spPr bwMode="auto">
          <a:xfrm>
            <a:off x="5364163" y="3800475"/>
            <a:ext cx="3455987" cy="2436813"/>
          </a:xfrm>
          <a:prstGeom prst="rect">
            <a:avLst/>
          </a:prstGeom>
          <a:noFill/>
          <a:ln>
            <a:noFill/>
          </a:ln>
          <a:effectLst>
            <a:outerShdw blurRad="50800" dist="38100" dir="2700000" algn="tl" rotWithShape="0">
              <a:prstClr val="black">
                <a:alpha val="40000"/>
              </a:prstClr>
            </a:outerShdw>
          </a:effectLs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 Conclusion - Acceptabilité</a:t>
            </a:r>
            <a:r>
              <a:rPr lang="en-GB" dirty="0" smtClean="0"/>
              <a:t> </a:t>
            </a:r>
            <a:br>
              <a:rPr lang="en-GB" dirty="0" smtClean="0"/>
            </a:br>
            <a:r>
              <a:rPr lang="fr-FR" dirty="0" smtClean="0"/>
              <a:t> </a:t>
            </a:r>
          </a:p>
        </p:txBody>
      </p:sp>
      <p:sp>
        <p:nvSpPr>
          <p:cNvPr id="98306" name="Espace réservé du contenu 2"/>
          <p:cNvSpPr>
            <a:spLocks noGrp="1"/>
          </p:cNvSpPr>
          <p:nvPr>
            <p:ph sz="quarter" idx="13"/>
          </p:nvPr>
        </p:nvSpPr>
        <p:spPr>
          <a:xfrm>
            <a:off x="457200" y="1412875"/>
            <a:ext cx="8218488" cy="5111750"/>
          </a:xfrm>
        </p:spPr>
        <p:txBody>
          <a:bodyPr/>
          <a:lstStyle/>
          <a:p>
            <a:r>
              <a:rPr lang="fr-FR" smtClean="0">
                <a:solidFill>
                  <a:srgbClr val="C00000"/>
                </a:solidFill>
                <a:cs typeface="Arial" charset="0"/>
              </a:rPr>
              <a:t>Des contraintes dont certaines sont nouvelles par rapport à des opérations conventionnelles mais gérables et maitrisables, accompagnées de mesures spécifiques:</a:t>
            </a:r>
          </a:p>
          <a:p>
            <a:pPr lvl="1"/>
            <a:r>
              <a:rPr lang="fr-FR" smtClean="0">
                <a:cs typeface="Arial" charset="0"/>
              </a:rPr>
              <a:t>Une surveillance environnementale auditable </a:t>
            </a:r>
          </a:p>
          <a:p>
            <a:pPr lvl="2"/>
            <a:r>
              <a:rPr lang="fr-FR" smtClean="0">
                <a:cs typeface="Arial" charset="0"/>
              </a:rPr>
              <a:t>Contrôle des nappes superficielles (piézométrie ,pollution )</a:t>
            </a:r>
          </a:p>
          <a:p>
            <a:pPr lvl="2"/>
            <a:r>
              <a:rPr lang="fr-FR" smtClean="0">
                <a:cs typeface="Arial" charset="0"/>
              </a:rPr>
              <a:t>Contrôle des cours d’eau  au voisinage des installations (pollution)</a:t>
            </a:r>
          </a:p>
          <a:p>
            <a:pPr lvl="2"/>
            <a:r>
              <a:rPr lang="fr-FR" smtClean="0">
                <a:cs typeface="Arial" charset="0"/>
              </a:rPr>
              <a:t>Ecoute sismique avec localisation des micro-séismes  par capteurs en        </a:t>
            </a:r>
          </a:p>
          <a:p>
            <a:pPr lvl="2"/>
            <a:r>
              <a:rPr lang="fr-FR" smtClean="0">
                <a:cs typeface="Arial" charset="0"/>
              </a:rPr>
              <a:t>surface et /ou en forage </a:t>
            </a:r>
          </a:p>
          <a:p>
            <a:pPr lvl="2"/>
            <a:r>
              <a:rPr lang="fr-FR" smtClean="0">
                <a:cs typeface="Arial" charset="0"/>
              </a:rPr>
              <a:t>Mesures de bruit des installations </a:t>
            </a:r>
          </a:p>
          <a:p>
            <a:pPr lvl="2"/>
            <a:r>
              <a:rPr lang="fr-FR" smtClean="0">
                <a:cs typeface="Arial" charset="0"/>
              </a:rPr>
              <a:t>Détection et mesures d’émanation de gaz en surface </a:t>
            </a:r>
          </a:p>
          <a:p>
            <a:pPr lvl="1"/>
            <a:r>
              <a:rPr lang="fr-FR" smtClean="0">
                <a:cs typeface="Arial" charset="0"/>
              </a:rPr>
              <a:t>Etat des lieux initial (état zéro ) et étude d’impact environnemental</a:t>
            </a:r>
          </a:p>
          <a:p>
            <a:r>
              <a:rPr lang="fr-FR" smtClean="0">
                <a:solidFill>
                  <a:srgbClr val="C00000"/>
                </a:solidFill>
                <a:cs typeface="Arial" charset="0"/>
              </a:rPr>
              <a:t>Les consultations avec les autorités et communautés locales restent essentielles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fontAlgn="auto">
              <a:spcAft>
                <a:spcPts val="0"/>
              </a:spcAft>
              <a:defRPr/>
            </a:pPr>
            <a:r>
              <a:rPr lang="en-US" smtClean="0"/>
              <a:t>Retombées locales?</a:t>
            </a:r>
          </a:p>
        </p:txBody>
      </p:sp>
      <p:pic>
        <p:nvPicPr>
          <p:cNvPr id="100354" name="Picture 3" descr="img 504429"/>
          <p:cNvPicPr>
            <a:picLocks noChangeAspect="1" noChangeArrowheads="1"/>
          </p:cNvPicPr>
          <p:nvPr/>
        </p:nvPicPr>
        <p:blipFill>
          <a:blip r:embed="rId3"/>
          <a:srcRect/>
          <a:stretch>
            <a:fillRect/>
          </a:stretch>
        </p:blipFill>
        <p:spPr bwMode="auto">
          <a:xfrm>
            <a:off x="280988" y="1196975"/>
            <a:ext cx="8394700" cy="4972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2313" y="2493963"/>
            <a:ext cx="7772400" cy="1362075"/>
          </a:xfrm>
        </p:spPr>
        <p:txBody>
          <a:bodyPr>
            <a:noAutofit/>
          </a:bodyPr>
          <a:lstStyle/>
          <a:p>
            <a:pPr fontAlgn="auto">
              <a:spcAft>
                <a:spcPts val="0"/>
              </a:spcAft>
              <a:defRPr/>
            </a:pPr>
            <a:r>
              <a:rPr lang="fr-FR" sz="2800" dirty="0" smtClean="0"/>
              <a:t>Partie 6 : </a:t>
            </a:r>
            <a:r>
              <a:rPr lang="fr-FR" sz="2400" dirty="0" smtClean="0"/>
              <a:t>considérations économiques sur la production des pétroles</a:t>
            </a:r>
            <a:br>
              <a:rPr lang="fr-FR" sz="2400" dirty="0" smtClean="0"/>
            </a:br>
            <a:r>
              <a:rPr lang="fr-FR" sz="2400" dirty="0" smtClean="0"/>
              <a:t>et gaz de roches mères</a:t>
            </a:r>
            <a:endParaRPr lang="fr-FR" sz="2400" dirty="0"/>
          </a:p>
        </p:txBody>
      </p:sp>
      <p:sp>
        <p:nvSpPr>
          <p:cNvPr id="102402" name="ZoneTexte 4"/>
          <p:cNvSpPr txBox="1">
            <a:spLocks noChangeArrowheads="1"/>
          </p:cNvSpPr>
          <p:nvPr/>
        </p:nvSpPr>
        <p:spPr bwMode="auto">
          <a:xfrm>
            <a:off x="684213" y="3933825"/>
            <a:ext cx="7991475" cy="2246313"/>
          </a:xfrm>
          <a:prstGeom prst="rect">
            <a:avLst/>
          </a:prstGeom>
          <a:noFill/>
          <a:ln w="9525">
            <a:noFill/>
            <a:miter lim="800000"/>
            <a:headEnd/>
            <a:tailEnd/>
          </a:ln>
        </p:spPr>
        <p:txBody>
          <a:bodyPr>
            <a:spAutoFit/>
          </a:bodyPr>
          <a:lstStyle/>
          <a:p>
            <a:r>
              <a:rPr lang="fr-FR" sz="2000" b="1" i="1">
                <a:solidFill>
                  <a:schemeClr val="bg2"/>
                </a:solidFill>
              </a:rPr>
              <a:t>Une modélisation technique et économique encore balbutiante</a:t>
            </a:r>
          </a:p>
          <a:p>
            <a:r>
              <a:rPr lang="fr-FR" sz="2000" b="1" i="1">
                <a:solidFill>
                  <a:schemeClr val="bg2"/>
                </a:solidFill>
              </a:rPr>
              <a:t>Une économie très différente de celle des pétroles et gaz conventionnels</a:t>
            </a:r>
          </a:p>
          <a:p>
            <a:r>
              <a:rPr lang="fr-FR" sz="2000" b="1" i="1">
                <a:solidFill>
                  <a:schemeClr val="bg2"/>
                </a:solidFill>
              </a:rPr>
              <a:t>Des caractéristiques économiques opposées à celle  des pétroles ultra-lourds (sables bitumineux)</a:t>
            </a:r>
          </a:p>
          <a:p>
            <a:endParaRPr lang="fr-FR" sz="2000" b="1" i="1">
              <a:solidFill>
                <a:schemeClr val="bg2"/>
              </a:solidFill>
            </a:endParaRPr>
          </a:p>
          <a:p>
            <a:endParaRPr lang="fr-FR" sz="2000" b="1" i="1">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458200" cy="850900"/>
          </a:xfrm>
        </p:spPr>
        <p:txBody>
          <a:bodyPr/>
          <a:lstStyle/>
          <a:p>
            <a:pPr fontAlgn="auto">
              <a:spcAft>
                <a:spcPts val="0"/>
              </a:spcAft>
              <a:defRPr/>
            </a:pPr>
            <a:r>
              <a:rPr lang="fr-FR" dirty="0" smtClean="0"/>
              <a:t>ordres de grandeurs technico-économiques concernant les gisements de </a:t>
            </a:r>
            <a:r>
              <a:rPr lang="fr-FR" dirty="0" err="1" smtClean="0"/>
              <a:t>pétroLes</a:t>
            </a:r>
            <a:r>
              <a:rPr lang="fr-FR" dirty="0" smtClean="0"/>
              <a:t> et de gaz</a:t>
            </a:r>
            <a:endParaRPr lang="en-US" dirty="0"/>
          </a:p>
        </p:txBody>
      </p:sp>
      <p:sp>
        <p:nvSpPr>
          <p:cNvPr id="103426" name="Espace réservé du contenu 2"/>
          <p:cNvSpPr>
            <a:spLocks noGrp="1"/>
          </p:cNvSpPr>
          <p:nvPr>
            <p:ph sz="quarter" idx="13"/>
          </p:nvPr>
        </p:nvSpPr>
        <p:spPr/>
        <p:txBody>
          <a:bodyPr/>
          <a:lstStyle/>
          <a:p>
            <a:endParaRPr lang="en-US" smtClean="0">
              <a:cs typeface="Arial" charset="0"/>
            </a:endParaRPr>
          </a:p>
        </p:txBody>
      </p:sp>
      <p:sp>
        <p:nvSpPr>
          <p:cNvPr id="5" name="Rectangle 3"/>
          <p:cNvSpPr txBox="1">
            <a:spLocks noChangeArrowheads="1"/>
          </p:cNvSpPr>
          <p:nvPr/>
        </p:nvSpPr>
        <p:spPr bwMode="auto">
          <a:xfrm>
            <a:off x="152400" y="1066800"/>
            <a:ext cx="8763000" cy="5029200"/>
          </a:xfrm>
          <a:prstGeom prst="rect">
            <a:avLst/>
          </a:prstGeom>
          <a:solidFill>
            <a:srgbClr val="FFFFCC"/>
          </a:solidFill>
          <a:ln w="9525">
            <a:noFill/>
            <a:miter lim="800000"/>
            <a:headEnd/>
            <a:tailEnd/>
          </a:ln>
        </p:spPr>
        <p:txBody>
          <a:bodyPr/>
          <a:lstStyle/>
          <a:p>
            <a:pPr marL="284163" indent="-284163" defTabSz="914400" eaLnBrk="0" hangingPunct="0">
              <a:lnSpc>
                <a:spcPct val="110000"/>
              </a:lnSpc>
              <a:spcBef>
                <a:spcPct val="45000"/>
              </a:spcBef>
              <a:buClr>
                <a:srgbClr val="663300"/>
              </a:buClr>
              <a:buSzPct val="75000"/>
              <a:buFont typeface="Wingdings" pitchFamily="2" charset="2"/>
              <a:buNone/>
              <a:defRPr/>
            </a:pPr>
            <a:r>
              <a:rPr lang="fr-FR" b="1" kern="0" dirty="0">
                <a:solidFill>
                  <a:srgbClr val="993300"/>
                </a:solidFill>
                <a:latin typeface="Arial"/>
                <a:cs typeface="+mn-cs"/>
              </a:rPr>
              <a:t> de la vie d'un gisement </a:t>
            </a:r>
          </a:p>
          <a:p>
            <a:pPr marL="663575" lvl="1" indent="-188913" defTabSz="914400" eaLnBrk="0" hangingPunct="0">
              <a:lnSpc>
                <a:spcPct val="110000"/>
              </a:lnSpc>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typiquement 30 à 40 ans </a:t>
            </a:r>
            <a:br>
              <a:rPr lang="fr-FR" sz="1600" b="1" kern="0" dirty="0">
                <a:solidFill>
                  <a:srgbClr val="003399"/>
                </a:solidFill>
                <a:latin typeface="Arial"/>
                <a:cs typeface="+mn-cs"/>
              </a:rPr>
            </a:br>
            <a:r>
              <a:rPr lang="fr-FR" sz="1600" b="1" kern="0" dirty="0">
                <a:solidFill>
                  <a:srgbClr val="003399"/>
                </a:solidFill>
                <a:latin typeface="Arial"/>
                <a:cs typeface="+mn-cs"/>
              </a:rPr>
              <a:t> ( = une carrière de pétrolier, ou de chercheur  !! ) </a:t>
            </a:r>
          </a:p>
          <a:p>
            <a:pPr marL="284163" indent="-284163" defTabSz="914400" eaLnBrk="0" hangingPunct="0">
              <a:lnSpc>
                <a:spcPct val="110000"/>
              </a:lnSpc>
              <a:spcBef>
                <a:spcPct val="45000"/>
              </a:spcBef>
              <a:buClr>
                <a:srgbClr val="663300"/>
              </a:buClr>
              <a:buSzPct val="75000"/>
              <a:buFont typeface="Wingdings" pitchFamily="2" charset="2"/>
              <a:buNone/>
              <a:defRPr/>
            </a:pPr>
            <a:r>
              <a:rPr lang="fr-FR" b="1" kern="0" dirty="0">
                <a:solidFill>
                  <a:srgbClr val="993300"/>
                </a:solidFill>
                <a:latin typeface="Arial"/>
                <a:cs typeface="+mn-cs"/>
              </a:rPr>
              <a:t> de taux de récupération </a:t>
            </a:r>
          </a:p>
          <a:p>
            <a:pPr marL="663575" lvl="1" indent="-188913" defTabSz="914400" eaLnBrk="0" hangingPunct="0">
              <a:lnSpc>
                <a:spcPct val="110000"/>
              </a:lnSpc>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pétrole conventionnel</a:t>
            </a:r>
          </a:p>
          <a:p>
            <a:pPr marL="1044575" lvl="2" indent="-190500" defTabSz="914400" eaLnBrk="0" hangingPunct="0">
              <a:lnSpc>
                <a:spcPct val="110000"/>
              </a:lnSpc>
              <a:spcBef>
                <a:spcPct val="15000"/>
              </a:spcBef>
              <a:buClr>
                <a:srgbClr val="000000"/>
              </a:buClr>
              <a:buFont typeface="Arial" charset="0"/>
              <a:buChar char="–"/>
              <a:defRPr/>
            </a:pPr>
            <a:r>
              <a:rPr lang="fr-FR" sz="1400" b="1" kern="0" dirty="0">
                <a:solidFill>
                  <a:srgbClr val="000000"/>
                </a:solidFill>
                <a:latin typeface="Arial"/>
                <a:cs typeface="+mn-cs"/>
              </a:rPr>
              <a:t>moyenne mondiale : estimée aujourd'hui autour de 35 % ; </a:t>
            </a:r>
            <a:br>
              <a:rPr lang="fr-FR" sz="1400" b="1" kern="0" dirty="0">
                <a:solidFill>
                  <a:srgbClr val="000000"/>
                </a:solidFill>
                <a:latin typeface="Arial"/>
                <a:cs typeface="+mn-cs"/>
              </a:rPr>
            </a:br>
            <a:r>
              <a:rPr lang="fr-FR" sz="1400" b="1" kern="0" dirty="0">
                <a:solidFill>
                  <a:srgbClr val="000000"/>
                </a:solidFill>
                <a:latin typeface="Arial"/>
                <a:cs typeface="+mn-cs"/>
              </a:rPr>
              <a:t> pourrait croître  dans le futur vers  45%  ( voire plus pour les plus optimistes ?? ) </a:t>
            </a:r>
          </a:p>
          <a:p>
            <a:pPr marL="663575" lvl="1" indent="-188913" defTabSz="914400" eaLnBrk="0" hangingPunct="0">
              <a:lnSpc>
                <a:spcPct val="110000"/>
              </a:lnSpc>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huiles lourdes </a:t>
            </a:r>
          </a:p>
          <a:p>
            <a:pPr marL="1044575" lvl="2" indent="-190500" defTabSz="914400" eaLnBrk="0" hangingPunct="0">
              <a:lnSpc>
                <a:spcPct val="110000"/>
              </a:lnSpc>
              <a:spcBef>
                <a:spcPct val="15000"/>
              </a:spcBef>
              <a:buClr>
                <a:srgbClr val="000000"/>
              </a:buClr>
              <a:buFont typeface="Arial" charset="0"/>
              <a:buChar char="–"/>
              <a:defRPr/>
            </a:pPr>
            <a:r>
              <a:rPr lang="fr-FR" sz="1400" b="1" kern="0" dirty="0">
                <a:solidFill>
                  <a:srgbClr val="000000"/>
                </a:solidFill>
                <a:latin typeface="Arial"/>
                <a:cs typeface="+mn-cs"/>
              </a:rPr>
              <a:t>impact énorme sur les réserves : ressource Orénoque estimée à 1200 / 1500 Gb </a:t>
            </a:r>
            <a:br>
              <a:rPr lang="fr-FR" sz="1400" b="1" kern="0" dirty="0">
                <a:solidFill>
                  <a:srgbClr val="000000"/>
                </a:solidFill>
                <a:latin typeface="Arial"/>
                <a:cs typeface="+mn-cs"/>
              </a:rPr>
            </a:br>
            <a:r>
              <a:rPr lang="fr-FR" sz="1400" b="1" kern="0" dirty="0">
                <a:solidFill>
                  <a:srgbClr val="000000"/>
                </a:solidFill>
                <a:latin typeface="Arial"/>
                <a:cs typeface="+mn-cs"/>
              </a:rPr>
              <a:t> et autant en Athabasca  ( + 10% de récupération =    Arabie Saoudite )</a:t>
            </a:r>
          </a:p>
          <a:p>
            <a:pPr marL="663575" lvl="1" indent="-188913" defTabSz="914400" eaLnBrk="0" hangingPunct="0">
              <a:lnSpc>
                <a:spcPct val="110000"/>
              </a:lnSpc>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huiles de roches mères</a:t>
            </a:r>
          </a:p>
          <a:p>
            <a:pPr marL="1044575" lvl="2" indent="-190500" defTabSz="914400" eaLnBrk="0" hangingPunct="0">
              <a:lnSpc>
                <a:spcPct val="110000"/>
              </a:lnSpc>
              <a:spcBef>
                <a:spcPct val="15000"/>
              </a:spcBef>
              <a:buClr>
                <a:srgbClr val="000000"/>
              </a:buClr>
              <a:buFont typeface="Arial" charset="0"/>
              <a:buChar char="–"/>
              <a:defRPr/>
            </a:pPr>
            <a:r>
              <a:rPr lang="fr-FR" sz="1400" b="1" kern="0" dirty="0">
                <a:solidFill>
                  <a:srgbClr val="000000"/>
                </a:solidFill>
                <a:latin typeface="Arial"/>
                <a:cs typeface="+mn-cs"/>
              </a:rPr>
              <a:t> un impact majeur aux USA : un plateau mondial vers 2030, entre 2 et 5 </a:t>
            </a:r>
            <a:r>
              <a:rPr lang="fr-FR" sz="1400" b="1" kern="0" dirty="0" err="1">
                <a:solidFill>
                  <a:srgbClr val="000000"/>
                </a:solidFill>
                <a:latin typeface="Arial"/>
                <a:cs typeface="+mn-cs"/>
              </a:rPr>
              <a:t>Mbd</a:t>
            </a:r>
            <a:r>
              <a:rPr lang="fr-FR" sz="1400" b="1" kern="0" dirty="0">
                <a:solidFill>
                  <a:srgbClr val="000000"/>
                </a:solidFill>
                <a:latin typeface="Arial"/>
                <a:cs typeface="+mn-cs"/>
              </a:rPr>
              <a:t> (???)</a:t>
            </a:r>
          </a:p>
          <a:p>
            <a:pPr marL="663575" lvl="1" indent="-188913" defTabSz="914400" eaLnBrk="0" hangingPunct="0">
              <a:lnSpc>
                <a:spcPct val="110000"/>
              </a:lnSpc>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gaz naturel conventionnel </a:t>
            </a:r>
          </a:p>
          <a:p>
            <a:pPr marL="1044575" lvl="2" indent="-190500" defTabSz="914400" eaLnBrk="0" hangingPunct="0">
              <a:lnSpc>
                <a:spcPct val="110000"/>
              </a:lnSpc>
              <a:spcBef>
                <a:spcPct val="15000"/>
              </a:spcBef>
              <a:buClr>
                <a:srgbClr val="000000"/>
              </a:buClr>
              <a:buFont typeface="Arial" charset="0"/>
              <a:buChar char="–"/>
              <a:defRPr/>
            </a:pPr>
            <a:r>
              <a:rPr lang="fr-FR" sz="1400" b="1" kern="0" dirty="0">
                <a:latin typeface="+mn-lt"/>
                <a:cs typeface="+mn-cs"/>
              </a:rPr>
              <a:t> typiquement de l'ordre </a:t>
            </a:r>
            <a:r>
              <a:rPr lang="fr-FR" sz="1400" b="1" kern="0" dirty="0">
                <a:solidFill>
                  <a:srgbClr val="000000"/>
                </a:solidFill>
                <a:latin typeface="Arial"/>
                <a:cs typeface="+mn-cs"/>
              </a:rPr>
              <a:t>de 80 % pour les gisements conventionnels </a:t>
            </a:r>
          </a:p>
          <a:p>
            <a:pPr marL="663575" lvl="1" indent="-188913" defTabSz="914400" eaLnBrk="0" hangingPunct="0">
              <a:lnSpc>
                <a:spcPct val="110000"/>
              </a:lnSpc>
              <a:spcBef>
                <a:spcPct val="20000"/>
              </a:spcBef>
              <a:buClr>
                <a:srgbClr val="FF3300"/>
              </a:buClr>
              <a:buSzPct val="50000"/>
              <a:buFont typeface="Wingdings" pitchFamily="2" charset="2"/>
              <a:buChar char="n"/>
              <a:defRPr/>
            </a:pPr>
            <a:r>
              <a:rPr lang="fr-FR" sz="1600" b="1" kern="0" dirty="0">
                <a:solidFill>
                  <a:srgbClr val="003399"/>
                </a:solidFill>
                <a:latin typeface="Arial"/>
                <a:cs typeface="+mn-cs"/>
              </a:rPr>
              <a:t> gaz de roches mères ( gaz de schiste !! )</a:t>
            </a:r>
            <a:br>
              <a:rPr lang="fr-FR" sz="1600" b="1" kern="0" dirty="0">
                <a:solidFill>
                  <a:srgbClr val="003399"/>
                </a:solidFill>
                <a:latin typeface="Arial"/>
                <a:cs typeface="+mn-cs"/>
              </a:rPr>
            </a:br>
            <a:r>
              <a:rPr lang="fr-FR" sz="1400" b="1" kern="0" dirty="0">
                <a:latin typeface="+mn-lt"/>
                <a:cs typeface="+mn-cs"/>
              </a:rPr>
              <a:t>   -  réserves très élastiques aux prix : à la limite la notion même de réserves perd son sens</a:t>
            </a:r>
          </a:p>
          <a:p>
            <a:pPr marL="663575" lvl="1" indent="-188913" defTabSz="914400" eaLnBrk="0" hangingPunct="0">
              <a:lnSpc>
                <a:spcPct val="110000"/>
              </a:lnSpc>
              <a:spcBef>
                <a:spcPct val="20000"/>
              </a:spcBef>
              <a:buClr>
                <a:srgbClr val="FF3300"/>
              </a:buClr>
              <a:buSzPct val="50000"/>
              <a:buFont typeface="Wingdings" pitchFamily="2" charset="2"/>
              <a:buChar char="n"/>
              <a:defRPr/>
            </a:pPr>
            <a:endParaRPr lang="fr-FR" sz="1600" b="1" kern="0" dirty="0">
              <a:solidFill>
                <a:srgbClr val="003399"/>
              </a:solidFill>
              <a:latin typeface="Aria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4288"/>
            <a:ext cx="8686800" cy="850901"/>
          </a:xfrm>
        </p:spPr>
        <p:txBody>
          <a:bodyPr/>
          <a:lstStyle/>
          <a:p>
            <a:pPr fontAlgn="auto">
              <a:spcAft>
                <a:spcPts val="0"/>
              </a:spcAft>
              <a:defRPr/>
            </a:pPr>
            <a:r>
              <a:rPr lang="en-US" dirty="0" smtClean="0"/>
              <a:t>La </a:t>
            </a:r>
            <a:r>
              <a:rPr lang="en-US" dirty="0" err="1" smtClean="0"/>
              <a:t>modélisation</a:t>
            </a:r>
            <a:r>
              <a:rPr lang="en-US" dirty="0" smtClean="0"/>
              <a:t> des </a:t>
            </a:r>
            <a:r>
              <a:rPr lang="en-US" dirty="0" err="1" smtClean="0"/>
              <a:t>récupérations</a:t>
            </a:r>
            <a:r>
              <a:rPr lang="en-US" dirty="0" smtClean="0"/>
              <a:t> </a:t>
            </a:r>
            <a:r>
              <a:rPr lang="en-US" dirty="0" err="1" smtClean="0"/>
              <a:t>dans</a:t>
            </a:r>
            <a:r>
              <a:rPr lang="en-US" dirty="0" smtClean="0"/>
              <a:t> les </a:t>
            </a:r>
            <a:r>
              <a:rPr lang="en-US" dirty="0" err="1" smtClean="0"/>
              <a:t>roches</a:t>
            </a:r>
            <a:r>
              <a:rPr lang="en-US" dirty="0" smtClean="0"/>
              <a:t> </a:t>
            </a:r>
            <a:r>
              <a:rPr lang="en-US" dirty="0" err="1" smtClean="0"/>
              <a:t>mères</a:t>
            </a:r>
            <a:endParaRPr lang="en-US" dirty="0" smtClean="0"/>
          </a:p>
        </p:txBody>
      </p:sp>
      <p:pic>
        <p:nvPicPr>
          <p:cNvPr id="113667" name="Picture 3" descr="img 504695"/>
          <p:cNvPicPr>
            <a:picLocks noChangeAspect="1" noChangeArrowheads="1"/>
          </p:cNvPicPr>
          <p:nvPr/>
        </p:nvPicPr>
        <p:blipFill>
          <a:blip r:embed="rId3"/>
          <a:srcRect/>
          <a:stretch>
            <a:fillRect/>
          </a:stretch>
        </p:blipFill>
        <p:spPr bwMode="auto">
          <a:xfrm>
            <a:off x="1281113" y="692150"/>
            <a:ext cx="6819900" cy="5478463"/>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fontAlgn="auto">
              <a:spcAft>
                <a:spcPts val="0"/>
              </a:spcAft>
              <a:defRPr/>
            </a:pPr>
            <a:endParaRPr lang="en-US" smtClean="0"/>
          </a:p>
        </p:txBody>
      </p:sp>
      <p:pic>
        <p:nvPicPr>
          <p:cNvPr id="105474" name="Picture 3" descr="img 504450"/>
          <p:cNvPicPr>
            <a:picLocks noChangeAspect="1" noChangeArrowheads="1"/>
          </p:cNvPicPr>
          <p:nvPr/>
        </p:nvPicPr>
        <p:blipFill>
          <a:blip r:embed="rId3"/>
          <a:srcRect/>
          <a:stretch>
            <a:fillRect/>
          </a:stretch>
        </p:blipFill>
        <p:spPr bwMode="auto">
          <a:xfrm>
            <a:off x="-112713" y="-33338"/>
            <a:ext cx="9371013" cy="6926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Espace réservé du contenu 3" descr="Capture d’écran 2013-03-27 à 14.47.30.jpg"/>
          <p:cNvPicPr>
            <a:picLocks noGrp="1" noChangeAspect="1"/>
          </p:cNvPicPr>
          <p:nvPr>
            <p:ph sz="quarter" idx="13"/>
          </p:nvPr>
        </p:nvPicPr>
        <p:blipFill>
          <a:blip r:embed="rId3"/>
          <a:srcRect/>
          <a:stretch>
            <a:fillRect/>
          </a:stretch>
        </p:blipFill>
        <p:spPr>
          <a:xfrm>
            <a:off x="179388" y="635000"/>
            <a:ext cx="8716962" cy="5530850"/>
          </a:xfrm>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Image 20" descr="slide 21.png"/>
          <p:cNvPicPr>
            <a:picLocks noChangeAspect="1"/>
          </p:cNvPicPr>
          <p:nvPr/>
        </p:nvPicPr>
        <p:blipFill>
          <a:blip r:embed="rId3"/>
          <a:srcRect/>
          <a:stretch>
            <a:fillRect/>
          </a:stretch>
        </p:blipFill>
        <p:spPr bwMode="auto">
          <a:xfrm>
            <a:off x="2559050" y="163513"/>
            <a:ext cx="4605338" cy="6459537"/>
          </a:xfrm>
          <a:prstGeom prst="rect">
            <a:avLst/>
          </a:prstGeom>
          <a:noFill/>
          <a:ln w="9525">
            <a:noFill/>
            <a:miter lim="800000"/>
            <a:headEnd/>
            <a:tailEnd/>
          </a:ln>
        </p:spPr>
      </p:pic>
      <p:sp>
        <p:nvSpPr>
          <p:cNvPr id="2" name="Titre 1"/>
          <p:cNvSpPr>
            <a:spLocks noGrp="1"/>
          </p:cNvSpPr>
          <p:nvPr>
            <p:ph type="title"/>
          </p:nvPr>
        </p:nvSpPr>
        <p:spPr>
          <a:xfrm>
            <a:off x="457200" y="1588"/>
            <a:ext cx="8218488" cy="850900"/>
          </a:xfrm>
        </p:spPr>
        <p:txBody>
          <a:bodyPr/>
          <a:lstStyle/>
          <a:p>
            <a:pPr fontAlgn="auto">
              <a:spcAft>
                <a:spcPts val="0"/>
              </a:spcAft>
              <a:defRPr/>
            </a:pPr>
            <a:r>
              <a:rPr lang="en-US" dirty="0" err="1" smtClean="0"/>
              <a:t>représentation</a:t>
            </a:r>
            <a:r>
              <a:rPr lang="en-US" dirty="0" smtClean="0"/>
              <a:t> </a:t>
            </a:r>
            <a:r>
              <a:rPr lang="en-US" dirty="0" err="1" smtClean="0"/>
              <a:t>simplifiée</a:t>
            </a:r>
            <a:r>
              <a:rPr lang="en-US" dirty="0" smtClean="0"/>
              <a:t> d’un play à </a:t>
            </a:r>
            <a:r>
              <a:rPr lang="en-US" dirty="0" err="1" smtClean="0"/>
              <a:t>gaz</a:t>
            </a:r>
            <a:r>
              <a:rPr lang="en-US" dirty="0" smtClean="0"/>
              <a:t> de </a:t>
            </a:r>
            <a:r>
              <a:rPr lang="en-US" dirty="0" err="1" smtClean="0"/>
              <a:t>roche</a:t>
            </a:r>
            <a:r>
              <a:rPr lang="en-US" dirty="0" smtClean="0"/>
              <a:t> </a:t>
            </a:r>
            <a:r>
              <a:rPr lang="en-US" dirty="0" err="1" smtClean="0"/>
              <a:t>mère</a:t>
            </a:r>
            <a:endParaRPr lang="en-US" dirty="0"/>
          </a:p>
        </p:txBody>
      </p:sp>
      <p:sp>
        <p:nvSpPr>
          <p:cNvPr id="107523" name="ZoneTexte 8"/>
          <p:cNvSpPr txBox="1">
            <a:spLocks noChangeArrowheads="1"/>
          </p:cNvSpPr>
          <p:nvPr/>
        </p:nvSpPr>
        <p:spPr bwMode="auto">
          <a:xfrm>
            <a:off x="282575" y="4478338"/>
            <a:ext cx="3651250" cy="1477962"/>
          </a:xfrm>
          <a:prstGeom prst="rect">
            <a:avLst/>
          </a:prstGeom>
          <a:noFill/>
          <a:ln w="9525">
            <a:noFill/>
            <a:miter lim="800000"/>
            <a:headEnd/>
            <a:tailEnd/>
          </a:ln>
        </p:spPr>
        <p:txBody>
          <a:bodyPr>
            <a:spAutoFit/>
          </a:bodyPr>
          <a:lstStyle/>
          <a:p>
            <a:pPr>
              <a:tabLst>
                <a:tab pos="361950" algn="l"/>
              </a:tabLst>
            </a:pPr>
            <a:r>
              <a:rPr lang="fr-FR" b="1">
                <a:solidFill>
                  <a:schemeClr val="tx2"/>
                </a:solidFill>
              </a:rPr>
              <a:t>A :	Puits à bonne production</a:t>
            </a:r>
          </a:p>
          <a:p>
            <a:pPr>
              <a:tabLst>
                <a:tab pos="361950" algn="l"/>
              </a:tabLst>
            </a:pPr>
            <a:r>
              <a:rPr lang="fr-FR" b="1">
                <a:solidFill>
                  <a:schemeClr val="tx2"/>
                </a:solidFill>
              </a:rPr>
              <a:t>B :	Puits sub-économiques</a:t>
            </a:r>
          </a:p>
          <a:p>
            <a:pPr>
              <a:tabLst>
                <a:tab pos="361950" algn="l"/>
              </a:tabLst>
            </a:pPr>
            <a:r>
              <a:rPr lang="fr-FR" b="1">
                <a:solidFill>
                  <a:schemeClr val="tx2"/>
                </a:solidFill>
              </a:rPr>
              <a:t>C :	Puits productifs marginaux</a:t>
            </a:r>
            <a:br>
              <a:rPr lang="fr-FR" b="1">
                <a:solidFill>
                  <a:schemeClr val="tx2"/>
                </a:solidFill>
              </a:rPr>
            </a:br>
            <a:r>
              <a:rPr lang="fr-FR" b="1">
                <a:solidFill>
                  <a:schemeClr val="tx2"/>
                </a:solidFill>
              </a:rPr>
              <a:t>	</a:t>
            </a:r>
            <a:r>
              <a:rPr lang="fr-FR" i="1">
                <a:solidFill>
                  <a:schemeClr val="tx2"/>
                </a:solidFill>
              </a:rPr>
              <a:t>(à bilan économique négatif)</a:t>
            </a:r>
          </a:p>
          <a:p>
            <a:pPr>
              <a:tabLst>
                <a:tab pos="361950" algn="l"/>
              </a:tabLst>
            </a:pPr>
            <a:endParaRPr lang="en-US"/>
          </a:p>
        </p:txBody>
      </p:sp>
      <p:sp>
        <p:nvSpPr>
          <p:cNvPr id="107524" name="ZoneTexte 9"/>
          <p:cNvSpPr txBox="1">
            <a:spLocks noChangeArrowheads="1"/>
          </p:cNvSpPr>
          <p:nvPr/>
        </p:nvSpPr>
        <p:spPr bwMode="auto">
          <a:xfrm>
            <a:off x="4389438" y="3948113"/>
            <a:ext cx="398462" cy="400050"/>
          </a:xfrm>
          <a:prstGeom prst="rect">
            <a:avLst/>
          </a:prstGeom>
          <a:noFill/>
          <a:ln w="9525">
            <a:noFill/>
            <a:miter lim="800000"/>
            <a:headEnd/>
            <a:tailEnd/>
          </a:ln>
        </p:spPr>
        <p:txBody>
          <a:bodyPr>
            <a:spAutoFit/>
          </a:bodyPr>
          <a:lstStyle/>
          <a:p>
            <a:pPr algn="ctr">
              <a:tabLst>
                <a:tab pos="361950" algn="l"/>
              </a:tabLst>
            </a:pPr>
            <a:r>
              <a:rPr lang="fr-FR" sz="2000" b="1"/>
              <a:t>A</a:t>
            </a:r>
            <a:endParaRPr lang="en-US" sz="2000"/>
          </a:p>
        </p:txBody>
      </p:sp>
      <p:sp>
        <p:nvSpPr>
          <p:cNvPr id="107525" name="ZoneTexte 10"/>
          <p:cNvSpPr txBox="1">
            <a:spLocks noChangeArrowheads="1"/>
          </p:cNvSpPr>
          <p:nvPr/>
        </p:nvSpPr>
        <p:spPr bwMode="auto">
          <a:xfrm>
            <a:off x="3535363" y="2579688"/>
            <a:ext cx="398462" cy="400050"/>
          </a:xfrm>
          <a:prstGeom prst="rect">
            <a:avLst/>
          </a:prstGeom>
          <a:noFill/>
          <a:ln w="9525">
            <a:noFill/>
            <a:miter lim="800000"/>
            <a:headEnd/>
            <a:tailEnd/>
          </a:ln>
        </p:spPr>
        <p:txBody>
          <a:bodyPr>
            <a:spAutoFit/>
          </a:bodyPr>
          <a:lstStyle/>
          <a:p>
            <a:pPr algn="ctr">
              <a:tabLst>
                <a:tab pos="361950" algn="l"/>
              </a:tabLst>
            </a:pPr>
            <a:r>
              <a:rPr lang="fr-FR" sz="2000" b="1"/>
              <a:t>A</a:t>
            </a:r>
            <a:endParaRPr lang="en-US" sz="2000"/>
          </a:p>
        </p:txBody>
      </p:sp>
      <p:sp>
        <p:nvSpPr>
          <p:cNvPr id="107526" name="ZoneTexte 11"/>
          <p:cNvSpPr txBox="1">
            <a:spLocks noChangeArrowheads="1"/>
          </p:cNvSpPr>
          <p:nvPr/>
        </p:nvSpPr>
        <p:spPr bwMode="auto">
          <a:xfrm>
            <a:off x="5145088" y="2439988"/>
            <a:ext cx="398462" cy="400050"/>
          </a:xfrm>
          <a:prstGeom prst="rect">
            <a:avLst/>
          </a:prstGeom>
          <a:noFill/>
          <a:ln w="9525">
            <a:noFill/>
            <a:miter lim="800000"/>
            <a:headEnd/>
            <a:tailEnd/>
          </a:ln>
        </p:spPr>
        <p:txBody>
          <a:bodyPr>
            <a:spAutoFit/>
          </a:bodyPr>
          <a:lstStyle/>
          <a:p>
            <a:pPr algn="ctr">
              <a:tabLst>
                <a:tab pos="361950" algn="l"/>
              </a:tabLst>
            </a:pPr>
            <a:r>
              <a:rPr lang="fr-FR" sz="2000" b="1"/>
              <a:t>A</a:t>
            </a:r>
            <a:endParaRPr lang="en-US" sz="2000"/>
          </a:p>
        </p:txBody>
      </p:sp>
      <p:sp>
        <p:nvSpPr>
          <p:cNvPr id="107527" name="ZoneTexte 12"/>
          <p:cNvSpPr txBox="1">
            <a:spLocks noChangeArrowheads="1"/>
          </p:cNvSpPr>
          <p:nvPr/>
        </p:nvSpPr>
        <p:spPr bwMode="auto">
          <a:xfrm>
            <a:off x="5903913" y="1176338"/>
            <a:ext cx="400050" cy="400050"/>
          </a:xfrm>
          <a:prstGeom prst="rect">
            <a:avLst/>
          </a:prstGeom>
          <a:noFill/>
          <a:ln w="9525">
            <a:noFill/>
            <a:miter lim="800000"/>
            <a:headEnd/>
            <a:tailEnd/>
          </a:ln>
        </p:spPr>
        <p:txBody>
          <a:bodyPr>
            <a:spAutoFit/>
          </a:bodyPr>
          <a:lstStyle/>
          <a:p>
            <a:pPr algn="ctr">
              <a:tabLst>
                <a:tab pos="361950" algn="l"/>
              </a:tabLst>
            </a:pPr>
            <a:r>
              <a:rPr lang="fr-FR" sz="2000" b="1"/>
              <a:t>A</a:t>
            </a:r>
            <a:endParaRPr lang="en-US" sz="2000"/>
          </a:p>
        </p:txBody>
      </p:sp>
      <p:sp>
        <p:nvSpPr>
          <p:cNvPr id="107528" name="ZoneTexte 13"/>
          <p:cNvSpPr txBox="1">
            <a:spLocks noChangeArrowheads="1"/>
          </p:cNvSpPr>
          <p:nvPr/>
        </p:nvSpPr>
        <p:spPr bwMode="auto">
          <a:xfrm>
            <a:off x="6188075" y="852488"/>
            <a:ext cx="400050" cy="400050"/>
          </a:xfrm>
          <a:prstGeom prst="rect">
            <a:avLst/>
          </a:prstGeom>
          <a:noFill/>
          <a:ln w="9525">
            <a:noFill/>
            <a:miter lim="800000"/>
            <a:headEnd/>
            <a:tailEnd/>
          </a:ln>
        </p:spPr>
        <p:txBody>
          <a:bodyPr>
            <a:spAutoFit/>
          </a:bodyPr>
          <a:lstStyle/>
          <a:p>
            <a:pPr algn="ctr">
              <a:tabLst>
                <a:tab pos="361950" algn="l"/>
              </a:tabLst>
            </a:pPr>
            <a:r>
              <a:rPr lang="fr-FR" sz="2000" b="1"/>
              <a:t>B</a:t>
            </a:r>
            <a:endParaRPr lang="en-US" sz="2000"/>
          </a:p>
        </p:txBody>
      </p:sp>
      <p:sp>
        <p:nvSpPr>
          <p:cNvPr id="107529" name="ZoneTexte 14"/>
          <p:cNvSpPr txBox="1">
            <a:spLocks noChangeArrowheads="1"/>
          </p:cNvSpPr>
          <p:nvPr/>
        </p:nvSpPr>
        <p:spPr bwMode="auto">
          <a:xfrm>
            <a:off x="5505450" y="1828800"/>
            <a:ext cx="398463" cy="400050"/>
          </a:xfrm>
          <a:prstGeom prst="rect">
            <a:avLst/>
          </a:prstGeom>
          <a:noFill/>
          <a:ln w="9525">
            <a:noFill/>
            <a:miter lim="800000"/>
            <a:headEnd/>
            <a:tailEnd/>
          </a:ln>
        </p:spPr>
        <p:txBody>
          <a:bodyPr>
            <a:spAutoFit/>
          </a:bodyPr>
          <a:lstStyle/>
          <a:p>
            <a:pPr algn="ctr">
              <a:tabLst>
                <a:tab pos="361950" algn="l"/>
              </a:tabLst>
            </a:pPr>
            <a:r>
              <a:rPr lang="fr-FR" sz="2000" b="1"/>
              <a:t>B</a:t>
            </a:r>
            <a:endParaRPr lang="en-US" sz="2000"/>
          </a:p>
        </p:txBody>
      </p:sp>
      <p:sp>
        <p:nvSpPr>
          <p:cNvPr id="107530" name="ZoneTexte 15"/>
          <p:cNvSpPr txBox="1">
            <a:spLocks noChangeArrowheads="1"/>
          </p:cNvSpPr>
          <p:nvPr/>
        </p:nvSpPr>
        <p:spPr bwMode="auto">
          <a:xfrm>
            <a:off x="3884613" y="3192463"/>
            <a:ext cx="400050" cy="400050"/>
          </a:xfrm>
          <a:prstGeom prst="rect">
            <a:avLst/>
          </a:prstGeom>
          <a:noFill/>
          <a:ln w="9525">
            <a:noFill/>
            <a:miter lim="800000"/>
            <a:headEnd/>
            <a:tailEnd/>
          </a:ln>
        </p:spPr>
        <p:txBody>
          <a:bodyPr>
            <a:spAutoFit/>
          </a:bodyPr>
          <a:lstStyle/>
          <a:p>
            <a:pPr algn="ctr">
              <a:tabLst>
                <a:tab pos="361950" algn="l"/>
              </a:tabLst>
            </a:pPr>
            <a:r>
              <a:rPr lang="fr-FR" sz="2000" b="1"/>
              <a:t>B</a:t>
            </a:r>
            <a:endParaRPr lang="en-US" sz="2000"/>
          </a:p>
        </p:txBody>
      </p:sp>
      <p:sp>
        <p:nvSpPr>
          <p:cNvPr id="107531" name="ZoneTexte 16"/>
          <p:cNvSpPr txBox="1">
            <a:spLocks noChangeArrowheads="1"/>
          </p:cNvSpPr>
          <p:nvPr/>
        </p:nvSpPr>
        <p:spPr bwMode="auto">
          <a:xfrm>
            <a:off x="4676775" y="4668838"/>
            <a:ext cx="400050" cy="400050"/>
          </a:xfrm>
          <a:prstGeom prst="rect">
            <a:avLst/>
          </a:prstGeom>
          <a:noFill/>
          <a:ln w="9525">
            <a:noFill/>
            <a:miter lim="800000"/>
            <a:headEnd/>
            <a:tailEnd/>
          </a:ln>
        </p:spPr>
        <p:txBody>
          <a:bodyPr>
            <a:spAutoFit/>
          </a:bodyPr>
          <a:lstStyle/>
          <a:p>
            <a:pPr algn="ctr">
              <a:tabLst>
                <a:tab pos="361950" algn="l"/>
              </a:tabLst>
            </a:pPr>
            <a:r>
              <a:rPr lang="fr-FR" sz="2000" b="1"/>
              <a:t>B</a:t>
            </a:r>
            <a:endParaRPr lang="en-US" sz="2000"/>
          </a:p>
        </p:txBody>
      </p:sp>
      <p:sp>
        <p:nvSpPr>
          <p:cNvPr id="107532" name="ZoneTexte 17"/>
          <p:cNvSpPr txBox="1">
            <a:spLocks noChangeArrowheads="1"/>
          </p:cNvSpPr>
          <p:nvPr/>
        </p:nvSpPr>
        <p:spPr bwMode="auto">
          <a:xfrm>
            <a:off x="5076825" y="5218113"/>
            <a:ext cx="398463" cy="400050"/>
          </a:xfrm>
          <a:prstGeom prst="rect">
            <a:avLst/>
          </a:prstGeom>
          <a:noFill/>
          <a:ln w="9525">
            <a:noFill/>
            <a:miter lim="800000"/>
            <a:headEnd/>
            <a:tailEnd/>
          </a:ln>
        </p:spPr>
        <p:txBody>
          <a:bodyPr>
            <a:spAutoFit/>
          </a:bodyPr>
          <a:lstStyle/>
          <a:p>
            <a:pPr algn="ctr">
              <a:tabLst>
                <a:tab pos="361950" algn="l"/>
              </a:tabLst>
            </a:pPr>
            <a:r>
              <a:rPr lang="fr-FR" sz="2000" b="1"/>
              <a:t>C</a:t>
            </a:r>
            <a:endParaRPr lang="en-US" sz="2000"/>
          </a:p>
        </p:txBody>
      </p:sp>
      <p:sp>
        <p:nvSpPr>
          <p:cNvPr id="19" name="ZoneTexte 18"/>
          <p:cNvSpPr txBox="1"/>
          <p:nvPr/>
        </p:nvSpPr>
        <p:spPr>
          <a:xfrm>
            <a:off x="5730875" y="3557588"/>
            <a:ext cx="1144588" cy="390525"/>
          </a:xfrm>
          <a:prstGeom prst="rect">
            <a:avLst/>
          </a:prstGeom>
          <a:solidFill>
            <a:schemeClr val="bg1"/>
          </a:solidFill>
          <a:effectLst>
            <a:outerShdw blurRad="50800" dist="38100" dir="2700000" algn="tl" rotWithShape="0">
              <a:prstClr val="black">
                <a:alpha val="40000"/>
              </a:prstClr>
            </a:outerShdw>
          </a:effectLst>
        </p:spPr>
        <p:txBody>
          <a:bodyPr lIns="36000" tIns="72000" rIns="36000" bIns="72000">
            <a:spAutoFit/>
          </a:bodyPr>
          <a:lstStyle/>
          <a:p>
            <a:pPr algn="ctr" fontAlgn="auto">
              <a:spcBef>
                <a:spcPts val="0"/>
              </a:spcBef>
              <a:spcAft>
                <a:spcPts val="0"/>
              </a:spcAft>
              <a:tabLst>
                <a:tab pos="361950" algn="l"/>
              </a:tabLst>
              <a:defRPr/>
            </a:pPr>
            <a:r>
              <a:rPr lang="fr-FR" sz="1600" b="1" dirty="0">
                <a:solidFill>
                  <a:schemeClr val="tx2"/>
                </a:solidFill>
                <a:latin typeface="+mn-lt"/>
                <a:cs typeface="+mn-cs"/>
              </a:rPr>
              <a:t>Zone </a:t>
            </a:r>
            <a:r>
              <a:rPr lang="fr-FR" sz="1600" b="1" dirty="0" err="1">
                <a:solidFill>
                  <a:schemeClr val="tx2"/>
                </a:solidFill>
                <a:latin typeface="+mn-lt"/>
                <a:cs typeface="+mn-cs"/>
              </a:rPr>
              <a:t>Tight</a:t>
            </a:r>
            <a:endParaRPr lang="en-US" sz="1600" dirty="0">
              <a:latin typeface="+mn-lt"/>
              <a:cs typeface="+mn-cs"/>
            </a:endParaRPr>
          </a:p>
        </p:txBody>
      </p:sp>
      <p:sp>
        <p:nvSpPr>
          <p:cNvPr id="107534" name="ZoneTexte 19"/>
          <p:cNvSpPr txBox="1">
            <a:spLocks noChangeArrowheads="1"/>
          </p:cNvSpPr>
          <p:nvPr/>
        </p:nvSpPr>
        <p:spPr bwMode="auto">
          <a:xfrm>
            <a:off x="5543550" y="4041775"/>
            <a:ext cx="2308225" cy="584200"/>
          </a:xfrm>
          <a:prstGeom prst="rect">
            <a:avLst/>
          </a:prstGeom>
          <a:noFill/>
          <a:ln w="9525">
            <a:noFill/>
            <a:miter lim="800000"/>
            <a:headEnd/>
            <a:tailEnd/>
          </a:ln>
        </p:spPr>
        <p:txBody>
          <a:bodyPr>
            <a:spAutoFit/>
          </a:bodyPr>
          <a:lstStyle/>
          <a:p>
            <a:pPr algn="ctr">
              <a:tabLst>
                <a:tab pos="361950" algn="l"/>
              </a:tabLst>
            </a:pPr>
            <a:r>
              <a:rPr lang="fr-FR" sz="1400" i="1">
                <a:solidFill>
                  <a:schemeClr val="tx2"/>
                </a:solidFill>
              </a:rPr>
              <a:t>(</a:t>
            </a:r>
            <a:r>
              <a:rPr lang="fr-FR" sz="1600" i="1">
                <a:solidFill>
                  <a:schemeClr val="tx2"/>
                </a:solidFill>
              </a:rPr>
              <a:t>puits non fracturables ou ne débitant pas)</a:t>
            </a:r>
            <a:endParaRPr lang="en-US" sz="1400" i="1"/>
          </a:p>
        </p:txBody>
      </p:sp>
      <p:sp>
        <p:nvSpPr>
          <p:cNvPr id="107535" name="ZoneTexte 21"/>
          <p:cNvSpPr txBox="1">
            <a:spLocks noChangeArrowheads="1"/>
          </p:cNvSpPr>
          <p:nvPr/>
        </p:nvSpPr>
        <p:spPr bwMode="auto">
          <a:xfrm>
            <a:off x="431800" y="6021388"/>
            <a:ext cx="5076825" cy="276225"/>
          </a:xfrm>
          <a:prstGeom prst="rect">
            <a:avLst/>
          </a:prstGeom>
          <a:noFill/>
          <a:ln w="9525">
            <a:noFill/>
            <a:miter lim="800000"/>
            <a:headEnd/>
            <a:tailEnd/>
          </a:ln>
        </p:spPr>
        <p:txBody>
          <a:bodyPr>
            <a:spAutoFit/>
          </a:bodyPr>
          <a:lstStyle/>
          <a:p>
            <a:r>
              <a:rPr lang="fr-FR" sz="1200" b="1" i="1"/>
              <a:t>Source : PR BAUQUIS – LIED 2 Avril 2013</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Les énergies </a:t>
            </a:r>
            <a:r>
              <a:rPr lang="fr-FR" dirty="0" smtClean="0"/>
              <a:t>carbonées </a:t>
            </a:r>
            <a:r>
              <a:rPr lang="fr-FR" dirty="0" smtClean="0"/>
              <a:t>et la problématique du changement climatique</a:t>
            </a:r>
            <a:endParaRPr lang="fr-FR" dirty="0"/>
          </a:p>
        </p:txBody>
      </p:sp>
      <p:sp>
        <p:nvSpPr>
          <p:cNvPr id="22530" name="Espace réservé du contenu 2"/>
          <p:cNvSpPr>
            <a:spLocks noGrp="1"/>
          </p:cNvSpPr>
          <p:nvPr>
            <p:ph sz="quarter" idx="13"/>
          </p:nvPr>
        </p:nvSpPr>
        <p:spPr>
          <a:solidFill>
            <a:srgbClr val="FFFFCC"/>
          </a:solidFill>
        </p:spPr>
        <p:txBody>
          <a:bodyPr/>
          <a:lstStyle/>
          <a:p>
            <a:pPr marL="342900" indent="-342900">
              <a:buFont typeface="Arial" charset="0"/>
              <a:buAutoNum type="arabicPeriod"/>
            </a:pPr>
            <a:r>
              <a:rPr lang="fr-FR" smtClean="0">
                <a:cs typeface="Arial" charset="0"/>
              </a:rPr>
              <a:t>Les changements climatiques (hausse des températures moyennes et instabilité accrue des climats) liés aux activités humaines sont désormais une quasi-certitude.</a:t>
            </a:r>
          </a:p>
          <a:p>
            <a:pPr marL="342900" indent="-342900">
              <a:buFont typeface="Arial" charset="0"/>
              <a:buAutoNum type="arabicPeriod"/>
            </a:pPr>
            <a:r>
              <a:rPr lang="fr-FR" smtClean="0">
                <a:cs typeface="Arial" charset="0"/>
              </a:rPr>
              <a:t>Les consommations d’énergies fossiles des dix dernières années nous placent sur une trajectoire « catastrophe ». Augmentation de la température moyenne d’ici 2100 non pas de 2°C mais de 4 à 6 °C.</a:t>
            </a:r>
          </a:p>
          <a:p>
            <a:pPr marL="342900" indent="-342900">
              <a:buFont typeface="Arial" charset="0"/>
              <a:buAutoNum type="arabicPeriod"/>
            </a:pPr>
            <a:r>
              <a:rPr lang="fr-FR" smtClean="0">
                <a:cs typeface="Arial" charset="0"/>
              </a:rPr>
              <a:t> Un consensus politique émergera… mais trop tard. Il débouchera probablement sur des coûts d’émission du CO</a:t>
            </a:r>
            <a:r>
              <a:rPr lang="fr-FR" baseline="-25000" smtClean="0">
                <a:cs typeface="Arial" charset="0"/>
              </a:rPr>
              <a:t>2 </a:t>
            </a:r>
            <a:r>
              <a:rPr lang="fr-FR" smtClean="0">
                <a:cs typeface="Arial" charset="0"/>
              </a:rPr>
              <a:t>de l’ordre de 100 à 200 dollars la tonne très au-delà des objectifs actuels (20 dollars la tonne).</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8125"/>
            <a:ext cx="8218488" cy="850900"/>
          </a:xfrm>
        </p:spPr>
        <p:txBody>
          <a:bodyPr/>
          <a:lstStyle/>
          <a:p>
            <a:pPr fontAlgn="auto">
              <a:spcAft>
                <a:spcPts val="0"/>
              </a:spcAft>
              <a:defRPr/>
            </a:pPr>
            <a:r>
              <a:rPr lang="fr-FR" dirty="0" err="1" smtClean="0"/>
              <a:t>REPRéSENTATION</a:t>
            </a:r>
            <a:r>
              <a:rPr lang="fr-FR" dirty="0" smtClean="0"/>
              <a:t> </a:t>
            </a:r>
            <a:r>
              <a:rPr lang="fr-FR" dirty="0" err="1" smtClean="0"/>
              <a:t>SCHéMATIQUE</a:t>
            </a:r>
            <a:r>
              <a:rPr lang="fr-FR" dirty="0" smtClean="0"/>
              <a:t> D’UNE DISTRIBUTION de puits dans un </a:t>
            </a:r>
            <a:r>
              <a:rPr lang="fr-FR" dirty="0" err="1" smtClean="0"/>
              <a:t>play</a:t>
            </a:r>
            <a:r>
              <a:rPr lang="fr-FR" dirty="0" smtClean="0"/>
              <a:t> de roches mères</a:t>
            </a:r>
            <a:endParaRPr lang="en-US" dirty="0"/>
          </a:p>
        </p:txBody>
      </p:sp>
      <p:sp>
        <p:nvSpPr>
          <p:cNvPr id="108546" name="Espace réservé du contenu 7"/>
          <p:cNvSpPr>
            <a:spLocks noGrp="1"/>
          </p:cNvSpPr>
          <p:nvPr>
            <p:ph sz="quarter" idx="13"/>
          </p:nvPr>
        </p:nvSpPr>
        <p:spPr>
          <a:xfrm>
            <a:off x="457200" y="1231900"/>
            <a:ext cx="8218488" cy="4752975"/>
          </a:xfrm>
        </p:spPr>
        <p:txBody>
          <a:bodyPr/>
          <a:lstStyle/>
          <a:p>
            <a:r>
              <a:rPr lang="fr-FR" smtClean="0">
                <a:cs typeface="Arial" charset="0"/>
              </a:rPr>
              <a:t>Exemple théorique de distribution des puits dans un play de roches mères de 100 km</a:t>
            </a:r>
            <a:r>
              <a:rPr lang="fr-FR" baseline="30000" smtClean="0">
                <a:solidFill>
                  <a:schemeClr val="tx2"/>
                </a:solidFill>
                <a:cs typeface="Arial" charset="0"/>
              </a:rPr>
              <a:t>2</a:t>
            </a:r>
            <a:r>
              <a:rPr lang="fr-FR" smtClean="0">
                <a:cs typeface="Arial" charset="0"/>
              </a:rPr>
              <a:t> </a:t>
            </a:r>
            <a:r>
              <a:rPr lang="fr-FR" smtClean="0">
                <a:solidFill>
                  <a:srgbClr val="FF0000"/>
                </a:solidFill>
                <a:cs typeface="Arial" charset="0"/>
              </a:rPr>
              <a:t>(puits supposés implantés selon une grille systématique)</a:t>
            </a:r>
            <a:endParaRPr lang="en-US" smtClean="0">
              <a:solidFill>
                <a:srgbClr val="FF0000"/>
              </a:solidFill>
              <a:cs typeface="Arial" charset="0"/>
            </a:endParaRPr>
          </a:p>
        </p:txBody>
      </p:sp>
      <p:pic>
        <p:nvPicPr>
          <p:cNvPr id="108547" name="Espace réservé du contenu 3" descr="slide 22.png"/>
          <p:cNvPicPr>
            <a:picLocks noChangeAspect="1"/>
          </p:cNvPicPr>
          <p:nvPr/>
        </p:nvPicPr>
        <p:blipFill>
          <a:blip r:embed="rId3"/>
          <a:srcRect/>
          <a:stretch>
            <a:fillRect/>
          </a:stretch>
        </p:blipFill>
        <p:spPr bwMode="auto">
          <a:xfrm>
            <a:off x="2566988" y="2036763"/>
            <a:ext cx="3805237" cy="3805237"/>
          </a:xfrm>
          <a:prstGeom prst="rect">
            <a:avLst/>
          </a:prstGeom>
          <a:noFill/>
          <a:ln w="9525">
            <a:noFill/>
            <a:miter lim="800000"/>
            <a:headEnd/>
            <a:tailEnd/>
          </a:ln>
        </p:spPr>
      </p:pic>
      <p:sp>
        <p:nvSpPr>
          <p:cNvPr id="108548" name="ZoneTexte 9"/>
          <p:cNvSpPr txBox="1">
            <a:spLocks noChangeArrowheads="1"/>
          </p:cNvSpPr>
          <p:nvPr/>
        </p:nvSpPr>
        <p:spPr bwMode="auto">
          <a:xfrm>
            <a:off x="4237038" y="3740150"/>
            <a:ext cx="400050" cy="400050"/>
          </a:xfrm>
          <a:prstGeom prst="rect">
            <a:avLst/>
          </a:prstGeom>
          <a:noFill/>
          <a:ln w="9525">
            <a:noFill/>
            <a:miter lim="800000"/>
            <a:headEnd/>
            <a:tailEnd/>
          </a:ln>
        </p:spPr>
        <p:txBody>
          <a:bodyPr>
            <a:spAutoFit/>
          </a:bodyPr>
          <a:lstStyle/>
          <a:p>
            <a:pPr algn="ctr">
              <a:tabLst>
                <a:tab pos="361950" algn="l"/>
              </a:tabLst>
            </a:pPr>
            <a:r>
              <a:rPr lang="fr-FR" sz="2000" b="1"/>
              <a:t>A</a:t>
            </a:r>
            <a:endParaRPr lang="en-US" sz="2000"/>
          </a:p>
        </p:txBody>
      </p:sp>
      <p:sp>
        <p:nvSpPr>
          <p:cNvPr id="108549" name="ZoneTexte 10"/>
          <p:cNvSpPr txBox="1">
            <a:spLocks noChangeArrowheads="1"/>
          </p:cNvSpPr>
          <p:nvPr/>
        </p:nvSpPr>
        <p:spPr bwMode="auto">
          <a:xfrm>
            <a:off x="4237038" y="4460875"/>
            <a:ext cx="400050" cy="400050"/>
          </a:xfrm>
          <a:prstGeom prst="rect">
            <a:avLst/>
          </a:prstGeom>
          <a:noFill/>
          <a:ln w="9525">
            <a:noFill/>
            <a:miter lim="800000"/>
            <a:headEnd/>
            <a:tailEnd/>
          </a:ln>
        </p:spPr>
        <p:txBody>
          <a:bodyPr>
            <a:spAutoFit/>
          </a:bodyPr>
          <a:lstStyle/>
          <a:p>
            <a:pPr algn="ctr">
              <a:tabLst>
                <a:tab pos="361950" algn="l"/>
              </a:tabLst>
            </a:pPr>
            <a:r>
              <a:rPr lang="fr-FR" sz="2000" b="1"/>
              <a:t>B</a:t>
            </a:r>
            <a:endParaRPr lang="en-US" sz="2000"/>
          </a:p>
        </p:txBody>
      </p:sp>
      <p:sp>
        <p:nvSpPr>
          <p:cNvPr id="108550" name="ZoneTexte 11"/>
          <p:cNvSpPr txBox="1">
            <a:spLocks noChangeArrowheads="1"/>
          </p:cNvSpPr>
          <p:nvPr/>
        </p:nvSpPr>
        <p:spPr bwMode="auto">
          <a:xfrm>
            <a:off x="4237038" y="5149850"/>
            <a:ext cx="400050" cy="400050"/>
          </a:xfrm>
          <a:prstGeom prst="rect">
            <a:avLst/>
          </a:prstGeom>
          <a:noFill/>
          <a:ln w="9525">
            <a:noFill/>
            <a:miter lim="800000"/>
            <a:headEnd/>
            <a:tailEnd/>
          </a:ln>
        </p:spPr>
        <p:txBody>
          <a:bodyPr>
            <a:spAutoFit/>
          </a:bodyPr>
          <a:lstStyle/>
          <a:p>
            <a:pPr algn="ctr">
              <a:tabLst>
                <a:tab pos="361950" algn="l"/>
              </a:tabLst>
            </a:pPr>
            <a:r>
              <a:rPr lang="fr-FR" sz="2000" b="1"/>
              <a:t>C</a:t>
            </a:r>
            <a:endParaRPr lang="en-US" sz="2000"/>
          </a:p>
        </p:txBody>
      </p:sp>
      <p:sp>
        <p:nvSpPr>
          <p:cNvPr id="108551" name="ZoneTexte 12"/>
          <p:cNvSpPr txBox="1">
            <a:spLocks noChangeArrowheads="1"/>
          </p:cNvSpPr>
          <p:nvPr/>
        </p:nvSpPr>
        <p:spPr bwMode="auto">
          <a:xfrm>
            <a:off x="107950" y="2349500"/>
            <a:ext cx="398463" cy="400050"/>
          </a:xfrm>
          <a:prstGeom prst="rect">
            <a:avLst/>
          </a:prstGeom>
          <a:noFill/>
          <a:ln w="9525">
            <a:noFill/>
            <a:miter lim="800000"/>
            <a:headEnd/>
            <a:tailEnd/>
          </a:ln>
        </p:spPr>
        <p:txBody>
          <a:bodyPr>
            <a:spAutoFit/>
          </a:bodyPr>
          <a:lstStyle/>
          <a:p>
            <a:pPr algn="ctr">
              <a:tabLst>
                <a:tab pos="361950" algn="l"/>
              </a:tabLst>
            </a:pPr>
            <a:r>
              <a:rPr lang="fr-FR" sz="2000" b="1">
                <a:solidFill>
                  <a:schemeClr val="tx2"/>
                </a:solidFill>
              </a:rPr>
              <a:t>A</a:t>
            </a:r>
            <a:endParaRPr lang="en-US" sz="2000"/>
          </a:p>
        </p:txBody>
      </p:sp>
      <p:sp>
        <p:nvSpPr>
          <p:cNvPr id="108552" name="ZoneTexte 13"/>
          <p:cNvSpPr txBox="1">
            <a:spLocks noChangeArrowheads="1"/>
          </p:cNvSpPr>
          <p:nvPr/>
        </p:nvSpPr>
        <p:spPr bwMode="auto">
          <a:xfrm>
            <a:off x="107950" y="3678238"/>
            <a:ext cx="398463" cy="400050"/>
          </a:xfrm>
          <a:prstGeom prst="rect">
            <a:avLst/>
          </a:prstGeom>
          <a:noFill/>
          <a:ln w="9525">
            <a:noFill/>
            <a:miter lim="800000"/>
            <a:headEnd/>
            <a:tailEnd/>
          </a:ln>
        </p:spPr>
        <p:txBody>
          <a:bodyPr>
            <a:spAutoFit/>
          </a:bodyPr>
          <a:lstStyle/>
          <a:p>
            <a:pPr algn="ctr">
              <a:tabLst>
                <a:tab pos="361950" algn="l"/>
              </a:tabLst>
            </a:pPr>
            <a:r>
              <a:rPr lang="fr-FR" sz="2000" b="1">
                <a:solidFill>
                  <a:schemeClr val="tx2"/>
                </a:solidFill>
              </a:rPr>
              <a:t>B</a:t>
            </a:r>
            <a:endParaRPr lang="en-US" sz="2000"/>
          </a:p>
        </p:txBody>
      </p:sp>
      <p:sp>
        <p:nvSpPr>
          <p:cNvPr id="108553" name="ZoneTexte 14"/>
          <p:cNvSpPr txBox="1">
            <a:spLocks noChangeArrowheads="1"/>
          </p:cNvSpPr>
          <p:nvPr/>
        </p:nvSpPr>
        <p:spPr bwMode="auto">
          <a:xfrm>
            <a:off x="107950" y="4694238"/>
            <a:ext cx="398463" cy="400050"/>
          </a:xfrm>
          <a:prstGeom prst="rect">
            <a:avLst/>
          </a:prstGeom>
          <a:noFill/>
          <a:ln w="9525">
            <a:noFill/>
            <a:miter lim="800000"/>
            <a:headEnd/>
            <a:tailEnd/>
          </a:ln>
        </p:spPr>
        <p:txBody>
          <a:bodyPr>
            <a:spAutoFit/>
          </a:bodyPr>
          <a:lstStyle/>
          <a:p>
            <a:pPr algn="ctr">
              <a:tabLst>
                <a:tab pos="361950" algn="l"/>
              </a:tabLst>
            </a:pPr>
            <a:r>
              <a:rPr lang="fr-FR" sz="2000" b="1">
                <a:solidFill>
                  <a:schemeClr val="tx2"/>
                </a:solidFill>
              </a:rPr>
              <a:t>C</a:t>
            </a:r>
            <a:endParaRPr lang="en-US" sz="2000"/>
          </a:p>
        </p:txBody>
      </p:sp>
      <p:sp>
        <p:nvSpPr>
          <p:cNvPr id="108554" name="ZoneTexte 15"/>
          <p:cNvSpPr txBox="1">
            <a:spLocks noChangeArrowheads="1"/>
          </p:cNvSpPr>
          <p:nvPr/>
        </p:nvSpPr>
        <p:spPr bwMode="auto">
          <a:xfrm>
            <a:off x="6300788" y="2316163"/>
            <a:ext cx="398462" cy="400050"/>
          </a:xfrm>
          <a:prstGeom prst="rect">
            <a:avLst/>
          </a:prstGeom>
          <a:noFill/>
          <a:ln w="9525">
            <a:noFill/>
            <a:miter lim="800000"/>
            <a:headEnd/>
            <a:tailEnd/>
          </a:ln>
        </p:spPr>
        <p:txBody>
          <a:bodyPr>
            <a:spAutoFit/>
          </a:bodyPr>
          <a:lstStyle/>
          <a:p>
            <a:pPr algn="ctr">
              <a:tabLst>
                <a:tab pos="361950" algn="l"/>
              </a:tabLst>
            </a:pPr>
            <a:r>
              <a:rPr lang="fr-FR" sz="2000" b="1">
                <a:solidFill>
                  <a:schemeClr val="tx2"/>
                </a:solidFill>
              </a:rPr>
              <a:t>A</a:t>
            </a:r>
            <a:endParaRPr lang="en-US" sz="2000"/>
          </a:p>
        </p:txBody>
      </p:sp>
      <p:sp>
        <p:nvSpPr>
          <p:cNvPr id="108555" name="ZoneTexte 16"/>
          <p:cNvSpPr txBox="1">
            <a:spLocks noChangeArrowheads="1"/>
          </p:cNvSpPr>
          <p:nvPr/>
        </p:nvSpPr>
        <p:spPr bwMode="auto">
          <a:xfrm>
            <a:off x="6300788" y="3794125"/>
            <a:ext cx="398462" cy="400050"/>
          </a:xfrm>
          <a:prstGeom prst="rect">
            <a:avLst/>
          </a:prstGeom>
          <a:noFill/>
          <a:ln w="9525">
            <a:noFill/>
            <a:miter lim="800000"/>
            <a:headEnd/>
            <a:tailEnd/>
          </a:ln>
        </p:spPr>
        <p:txBody>
          <a:bodyPr>
            <a:spAutoFit/>
          </a:bodyPr>
          <a:lstStyle/>
          <a:p>
            <a:pPr algn="ctr">
              <a:tabLst>
                <a:tab pos="361950" algn="l"/>
              </a:tabLst>
            </a:pPr>
            <a:r>
              <a:rPr lang="fr-FR" sz="2000" b="1">
                <a:solidFill>
                  <a:schemeClr val="tx2"/>
                </a:solidFill>
              </a:rPr>
              <a:t>B</a:t>
            </a:r>
            <a:endParaRPr lang="en-US" sz="2000"/>
          </a:p>
        </p:txBody>
      </p:sp>
      <p:sp>
        <p:nvSpPr>
          <p:cNvPr id="108556" name="ZoneTexte 17"/>
          <p:cNvSpPr txBox="1">
            <a:spLocks noChangeArrowheads="1"/>
          </p:cNvSpPr>
          <p:nvPr/>
        </p:nvSpPr>
        <p:spPr bwMode="auto">
          <a:xfrm>
            <a:off x="6300788" y="5018088"/>
            <a:ext cx="398462" cy="400050"/>
          </a:xfrm>
          <a:prstGeom prst="rect">
            <a:avLst/>
          </a:prstGeom>
          <a:noFill/>
          <a:ln w="9525">
            <a:noFill/>
            <a:miter lim="800000"/>
            <a:headEnd/>
            <a:tailEnd/>
          </a:ln>
        </p:spPr>
        <p:txBody>
          <a:bodyPr>
            <a:spAutoFit/>
          </a:bodyPr>
          <a:lstStyle/>
          <a:p>
            <a:pPr algn="ctr">
              <a:tabLst>
                <a:tab pos="361950" algn="l"/>
              </a:tabLst>
            </a:pPr>
            <a:r>
              <a:rPr lang="fr-FR" sz="2000" b="1">
                <a:solidFill>
                  <a:schemeClr val="tx2"/>
                </a:solidFill>
              </a:rPr>
              <a:t>C</a:t>
            </a:r>
            <a:endParaRPr lang="en-US" sz="2000"/>
          </a:p>
        </p:txBody>
      </p:sp>
      <p:sp>
        <p:nvSpPr>
          <p:cNvPr id="108557" name="ZoneTexte 18"/>
          <p:cNvSpPr txBox="1">
            <a:spLocks noChangeArrowheads="1"/>
          </p:cNvSpPr>
          <p:nvPr/>
        </p:nvSpPr>
        <p:spPr bwMode="auto">
          <a:xfrm>
            <a:off x="506413" y="2349500"/>
            <a:ext cx="2197100" cy="1076325"/>
          </a:xfrm>
          <a:prstGeom prst="rect">
            <a:avLst/>
          </a:prstGeom>
          <a:noFill/>
          <a:ln w="9525">
            <a:noFill/>
            <a:miter lim="800000"/>
            <a:headEnd/>
            <a:tailEnd/>
          </a:ln>
        </p:spPr>
        <p:txBody>
          <a:bodyPr>
            <a:spAutoFit/>
          </a:bodyPr>
          <a:lstStyle/>
          <a:p>
            <a:pPr>
              <a:tabLst>
                <a:tab pos="361950" algn="l"/>
              </a:tabLst>
            </a:pPr>
            <a:r>
              <a:rPr lang="fr-FR" sz="1600" b="1">
                <a:solidFill>
                  <a:schemeClr val="tx2"/>
                </a:solidFill>
              </a:rPr>
              <a:t>Les puits rapportent</a:t>
            </a:r>
          </a:p>
          <a:p>
            <a:pPr>
              <a:tabLst>
                <a:tab pos="361950" algn="l"/>
              </a:tabLst>
            </a:pPr>
            <a:r>
              <a:rPr lang="fr-FR" sz="1600" b="1">
                <a:solidFill>
                  <a:schemeClr val="tx2"/>
                </a:solidFill>
              </a:rPr>
              <a:t>en chiffre d’affaires</a:t>
            </a:r>
          </a:p>
          <a:p>
            <a:pPr>
              <a:tabLst>
                <a:tab pos="361950" algn="l"/>
              </a:tabLst>
            </a:pPr>
            <a:r>
              <a:rPr lang="fr-FR" sz="1600" b="1">
                <a:solidFill>
                  <a:schemeClr val="tx2"/>
                </a:solidFill>
              </a:rPr>
              <a:t>(huiles + gaz)</a:t>
            </a:r>
          </a:p>
          <a:p>
            <a:pPr>
              <a:tabLst>
                <a:tab pos="361950" algn="l"/>
              </a:tabLst>
            </a:pPr>
            <a:r>
              <a:rPr lang="fr-FR" sz="1600" b="1">
                <a:solidFill>
                  <a:schemeClr val="tx2"/>
                </a:solidFill>
              </a:rPr>
              <a:t>3 à 20 fois leur coût</a:t>
            </a:r>
            <a:endParaRPr lang="en-US" sz="1600"/>
          </a:p>
        </p:txBody>
      </p:sp>
      <p:sp>
        <p:nvSpPr>
          <p:cNvPr id="108558" name="ZoneTexte 19"/>
          <p:cNvSpPr txBox="1">
            <a:spLocks noChangeArrowheads="1"/>
          </p:cNvSpPr>
          <p:nvPr/>
        </p:nvSpPr>
        <p:spPr bwMode="auto">
          <a:xfrm>
            <a:off x="506413" y="3678238"/>
            <a:ext cx="2916237" cy="830262"/>
          </a:xfrm>
          <a:prstGeom prst="rect">
            <a:avLst/>
          </a:prstGeom>
          <a:noFill/>
          <a:ln w="9525">
            <a:noFill/>
            <a:miter lim="800000"/>
            <a:headEnd/>
            <a:tailEnd/>
          </a:ln>
        </p:spPr>
        <p:txBody>
          <a:bodyPr>
            <a:spAutoFit/>
          </a:bodyPr>
          <a:lstStyle/>
          <a:p>
            <a:pPr>
              <a:tabLst>
                <a:tab pos="361950" algn="l"/>
              </a:tabLst>
            </a:pPr>
            <a:r>
              <a:rPr lang="fr-FR" sz="1600" b="1">
                <a:solidFill>
                  <a:schemeClr val="tx2"/>
                </a:solidFill>
              </a:rPr>
              <a:t>Les puits rapportent</a:t>
            </a:r>
          </a:p>
          <a:p>
            <a:pPr>
              <a:tabLst>
                <a:tab pos="361950" algn="l"/>
              </a:tabLst>
            </a:pPr>
            <a:r>
              <a:rPr lang="fr-FR" sz="1600" b="1">
                <a:solidFill>
                  <a:schemeClr val="tx2"/>
                </a:solidFill>
              </a:rPr>
              <a:t>1 à 3 fois leur coût</a:t>
            </a:r>
          </a:p>
          <a:p>
            <a:pPr>
              <a:tabLst>
                <a:tab pos="361950" algn="l"/>
              </a:tabLst>
            </a:pPr>
            <a:r>
              <a:rPr lang="fr-FR" sz="1400" i="1">
                <a:solidFill>
                  <a:schemeClr val="tx2"/>
                </a:solidFill>
              </a:rPr>
              <a:t>(puits sub-économiques)</a:t>
            </a:r>
            <a:endParaRPr lang="en-US" sz="1400" i="1"/>
          </a:p>
        </p:txBody>
      </p:sp>
      <p:sp>
        <p:nvSpPr>
          <p:cNvPr id="108559" name="ZoneTexte 20"/>
          <p:cNvSpPr txBox="1">
            <a:spLocks noChangeArrowheads="1"/>
          </p:cNvSpPr>
          <p:nvPr/>
        </p:nvSpPr>
        <p:spPr bwMode="auto">
          <a:xfrm>
            <a:off x="506413" y="4694238"/>
            <a:ext cx="2520950" cy="1046162"/>
          </a:xfrm>
          <a:prstGeom prst="rect">
            <a:avLst/>
          </a:prstGeom>
          <a:noFill/>
          <a:ln w="9525">
            <a:noFill/>
            <a:miter lim="800000"/>
            <a:headEnd/>
            <a:tailEnd/>
          </a:ln>
        </p:spPr>
        <p:txBody>
          <a:bodyPr>
            <a:spAutoFit/>
          </a:bodyPr>
          <a:lstStyle/>
          <a:p>
            <a:pPr>
              <a:tabLst>
                <a:tab pos="361950" algn="l"/>
              </a:tabLst>
            </a:pPr>
            <a:r>
              <a:rPr lang="fr-FR" sz="1600" b="1">
                <a:solidFill>
                  <a:schemeClr val="tx2"/>
                </a:solidFill>
              </a:rPr>
              <a:t>Les puits ne rapportent que 0,1 à 1 fois leur coût </a:t>
            </a:r>
            <a:r>
              <a:rPr lang="fr-FR" sz="1400" i="1">
                <a:solidFill>
                  <a:schemeClr val="tx2"/>
                </a:solidFill>
              </a:rPr>
              <a:t>(non économiques mais productifs en marginal)</a:t>
            </a:r>
            <a:endParaRPr lang="en-US" sz="1600" i="1"/>
          </a:p>
        </p:txBody>
      </p:sp>
      <p:sp>
        <p:nvSpPr>
          <p:cNvPr id="108560" name="ZoneTexte 21"/>
          <p:cNvSpPr txBox="1">
            <a:spLocks noChangeArrowheads="1"/>
          </p:cNvSpPr>
          <p:nvPr/>
        </p:nvSpPr>
        <p:spPr bwMode="auto">
          <a:xfrm>
            <a:off x="6659563" y="2316163"/>
            <a:ext cx="2341562" cy="1292225"/>
          </a:xfrm>
          <a:prstGeom prst="rect">
            <a:avLst/>
          </a:prstGeom>
          <a:noFill/>
          <a:ln w="9525">
            <a:noFill/>
            <a:miter lim="800000"/>
            <a:headEnd/>
            <a:tailEnd/>
          </a:ln>
        </p:spPr>
        <p:txBody>
          <a:bodyPr>
            <a:spAutoFit/>
          </a:bodyPr>
          <a:lstStyle/>
          <a:p>
            <a:pPr>
              <a:tabLst>
                <a:tab pos="361950" algn="l"/>
              </a:tabLst>
            </a:pPr>
            <a:r>
              <a:rPr lang="fr-FR" sz="1600" b="1">
                <a:solidFill>
                  <a:schemeClr val="tx2"/>
                </a:solidFill>
              </a:rPr>
              <a:t>20 Km</a:t>
            </a:r>
            <a:r>
              <a:rPr lang="fr-FR" sz="1600" b="1" baseline="30000">
                <a:solidFill>
                  <a:schemeClr val="tx2"/>
                </a:solidFill>
              </a:rPr>
              <a:t>2</a:t>
            </a:r>
          </a:p>
          <a:p>
            <a:pPr>
              <a:tabLst>
                <a:tab pos="361950" algn="l"/>
              </a:tabLst>
            </a:pPr>
            <a:r>
              <a:rPr lang="fr-FR" sz="1600" b="1">
                <a:solidFill>
                  <a:schemeClr val="tx2"/>
                </a:solidFill>
              </a:rPr>
              <a:t>20% des puits</a:t>
            </a:r>
          </a:p>
          <a:p>
            <a:pPr>
              <a:tabLst>
                <a:tab pos="361950" algn="l"/>
              </a:tabLst>
            </a:pPr>
            <a:r>
              <a:rPr lang="fr-FR" sz="1600" b="1">
                <a:solidFill>
                  <a:schemeClr val="tx2"/>
                </a:solidFill>
              </a:rPr>
              <a:t>60% des productions cumulées</a:t>
            </a:r>
            <a:br>
              <a:rPr lang="fr-FR" sz="1600" b="1">
                <a:solidFill>
                  <a:schemeClr val="tx2"/>
                </a:solidFill>
              </a:rPr>
            </a:br>
            <a:r>
              <a:rPr lang="fr-FR" sz="1400" i="1">
                <a:solidFill>
                  <a:schemeClr val="tx2"/>
                </a:solidFill>
              </a:rPr>
              <a:t>(i e des réserves)</a:t>
            </a:r>
            <a:endParaRPr lang="en-US" sz="1600" i="1"/>
          </a:p>
        </p:txBody>
      </p:sp>
      <p:sp>
        <p:nvSpPr>
          <p:cNvPr id="108561" name="ZoneTexte 22"/>
          <p:cNvSpPr txBox="1">
            <a:spLocks noChangeArrowheads="1"/>
          </p:cNvSpPr>
          <p:nvPr/>
        </p:nvSpPr>
        <p:spPr bwMode="auto">
          <a:xfrm>
            <a:off x="6659563" y="3789363"/>
            <a:ext cx="2341562" cy="1076325"/>
          </a:xfrm>
          <a:prstGeom prst="rect">
            <a:avLst/>
          </a:prstGeom>
          <a:noFill/>
          <a:ln w="9525">
            <a:noFill/>
            <a:miter lim="800000"/>
            <a:headEnd/>
            <a:tailEnd/>
          </a:ln>
        </p:spPr>
        <p:txBody>
          <a:bodyPr>
            <a:spAutoFit/>
          </a:bodyPr>
          <a:lstStyle/>
          <a:p>
            <a:pPr>
              <a:tabLst>
                <a:tab pos="361950" algn="l"/>
              </a:tabLst>
            </a:pPr>
            <a:r>
              <a:rPr lang="fr-FR" sz="1600" b="1">
                <a:solidFill>
                  <a:schemeClr val="tx2"/>
                </a:solidFill>
              </a:rPr>
              <a:t>20 Km</a:t>
            </a:r>
            <a:r>
              <a:rPr lang="fr-FR" sz="1600" b="1" baseline="30000">
                <a:solidFill>
                  <a:schemeClr val="tx2"/>
                </a:solidFill>
              </a:rPr>
              <a:t>2</a:t>
            </a:r>
          </a:p>
          <a:p>
            <a:pPr>
              <a:tabLst>
                <a:tab pos="361950" algn="l"/>
              </a:tabLst>
            </a:pPr>
            <a:r>
              <a:rPr lang="fr-FR" sz="1600" b="1">
                <a:solidFill>
                  <a:schemeClr val="tx2"/>
                </a:solidFill>
              </a:rPr>
              <a:t>20% des puits</a:t>
            </a:r>
          </a:p>
          <a:p>
            <a:pPr>
              <a:tabLst>
                <a:tab pos="361950" algn="l"/>
              </a:tabLst>
            </a:pPr>
            <a:r>
              <a:rPr lang="fr-FR" sz="1600" b="1">
                <a:solidFill>
                  <a:schemeClr val="tx2"/>
                </a:solidFill>
              </a:rPr>
              <a:t>20% des productions cumulées</a:t>
            </a:r>
            <a:endParaRPr lang="en-US" sz="1600" i="1"/>
          </a:p>
        </p:txBody>
      </p:sp>
      <p:sp>
        <p:nvSpPr>
          <p:cNvPr id="108562" name="ZoneTexte 23"/>
          <p:cNvSpPr txBox="1">
            <a:spLocks noChangeArrowheads="1"/>
          </p:cNvSpPr>
          <p:nvPr/>
        </p:nvSpPr>
        <p:spPr bwMode="auto">
          <a:xfrm>
            <a:off x="6659563" y="5051425"/>
            <a:ext cx="2341562" cy="1077913"/>
          </a:xfrm>
          <a:prstGeom prst="rect">
            <a:avLst/>
          </a:prstGeom>
          <a:noFill/>
          <a:ln w="9525">
            <a:noFill/>
            <a:miter lim="800000"/>
            <a:headEnd/>
            <a:tailEnd/>
          </a:ln>
        </p:spPr>
        <p:txBody>
          <a:bodyPr>
            <a:spAutoFit/>
          </a:bodyPr>
          <a:lstStyle/>
          <a:p>
            <a:pPr>
              <a:tabLst>
                <a:tab pos="361950" algn="l"/>
              </a:tabLst>
            </a:pPr>
            <a:r>
              <a:rPr lang="fr-FR" sz="1600" b="1">
                <a:solidFill>
                  <a:schemeClr val="tx2"/>
                </a:solidFill>
              </a:rPr>
              <a:t>60 Km</a:t>
            </a:r>
            <a:r>
              <a:rPr lang="fr-FR" sz="1600" b="1" baseline="30000">
                <a:solidFill>
                  <a:schemeClr val="tx2"/>
                </a:solidFill>
              </a:rPr>
              <a:t>2</a:t>
            </a:r>
          </a:p>
          <a:p>
            <a:pPr>
              <a:tabLst>
                <a:tab pos="361950" algn="l"/>
              </a:tabLst>
            </a:pPr>
            <a:r>
              <a:rPr lang="fr-FR" sz="1600" b="1">
                <a:solidFill>
                  <a:schemeClr val="tx2"/>
                </a:solidFill>
              </a:rPr>
              <a:t>60% des puits</a:t>
            </a:r>
          </a:p>
          <a:p>
            <a:pPr>
              <a:tabLst>
                <a:tab pos="361950" algn="l"/>
              </a:tabLst>
            </a:pPr>
            <a:r>
              <a:rPr lang="fr-FR" sz="1600" b="1">
                <a:solidFill>
                  <a:schemeClr val="tx2"/>
                </a:solidFill>
              </a:rPr>
              <a:t>20% des productions cumulées</a:t>
            </a:r>
            <a:endParaRPr lang="en-US" sz="1600" i="1"/>
          </a:p>
        </p:txBody>
      </p:sp>
      <p:sp>
        <p:nvSpPr>
          <p:cNvPr id="108563" name="ZoneTexte 24"/>
          <p:cNvSpPr txBox="1">
            <a:spLocks noChangeArrowheads="1"/>
          </p:cNvSpPr>
          <p:nvPr/>
        </p:nvSpPr>
        <p:spPr bwMode="auto">
          <a:xfrm>
            <a:off x="431800" y="6021388"/>
            <a:ext cx="5076825" cy="276225"/>
          </a:xfrm>
          <a:prstGeom prst="rect">
            <a:avLst/>
          </a:prstGeom>
          <a:noFill/>
          <a:ln w="9525">
            <a:noFill/>
            <a:miter lim="800000"/>
            <a:headEnd/>
            <a:tailEnd/>
          </a:ln>
        </p:spPr>
        <p:txBody>
          <a:bodyPr>
            <a:spAutoFit/>
          </a:bodyPr>
          <a:lstStyle/>
          <a:p>
            <a:r>
              <a:rPr lang="fr-FR" sz="1200" b="1" i="1"/>
              <a:t>Source : PR BAUQUIS – LIED 2 Avril 2013</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351338"/>
            <a:ext cx="8218488" cy="1547812"/>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itre 2"/>
          <p:cNvSpPr>
            <a:spLocks noGrp="1"/>
          </p:cNvSpPr>
          <p:nvPr>
            <p:ph type="title"/>
          </p:nvPr>
        </p:nvSpPr>
        <p:spPr>
          <a:xfrm>
            <a:off x="457200" y="-26988"/>
            <a:ext cx="8218488" cy="850901"/>
          </a:xfrm>
        </p:spPr>
        <p:txBody>
          <a:bodyPr/>
          <a:lstStyle/>
          <a:p>
            <a:pPr fontAlgn="auto">
              <a:spcAft>
                <a:spcPts val="0"/>
              </a:spcAft>
              <a:defRPr/>
            </a:pPr>
            <a:r>
              <a:rPr lang="fr-FR" dirty="0" smtClean="0"/>
              <a:t>Commentaires du triangle des ressources et des réserves de pétroles : conséquences économiques</a:t>
            </a:r>
            <a:endParaRPr lang="en-US" dirty="0"/>
          </a:p>
        </p:txBody>
      </p:sp>
      <p:sp>
        <p:nvSpPr>
          <p:cNvPr id="4" name="Espace réservé du contenu 3"/>
          <p:cNvSpPr>
            <a:spLocks noGrp="1"/>
          </p:cNvSpPr>
          <p:nvPr>
            <p:ph sz="quarter" idx="13"/>
          </p:nvPr>
        </p:nvSpPr>
        <p:spPr>
          <a:xfrm>
            <a:off x="457200" y="1111250"/>
            <a:ext cx="8218488" cy="4752975"/>
          </a:xfrm>
        </p:spPr>
        <p:txBody>
          <a:bodyPr rtlCol="0">
            <a:normAutofit/>
          </a:bodyPr>
          <a:lstStyle/>
          <a:p>
            <a:pPr>
              <a:defRPr/>
            </a:pPr>
            <a:r>
              <a:rPr lang="fr-FR" dirty="0" smtClean="0"/>
              <a:t>Deux grandes familles de pétroles non-conventionnels :</a:t>
            </a:r>
          </a:p>
          <a:p>
            <a:pPr>
              <a:defRPr/>
            </a:pPr>
            <a:endParaRPr lang="fr-FR" dirty="0" smtClean="0"/>
          </a:p>
          <a:p>
            <a:pPr lvl="1">
              <a:defRPr/>
            </a:pPr>
            <a:r>
              <a:rPr lang="fr-FR" dirty="0" smtClean="0"/>
              <a:t>Famille des huiles non-conventionnelles dans des réservoirs conventionnels</a:t>
            </a:r>
            <a:br>
              <a:rPr lang="fr-FR" dirty="0" smtClean="0"/>
            </a:br>
            <a:r>
              <a:rPr lang="fr-FR" dirty="0" smtClean="0">
                <a:solidFill>
                  <a:srgbClr val="FF0000"/>
                </a:solidFill>
              </a:rPr>
              <a:t>( typiquement les pétroles </a:t>
            </a:r>
            <a:r>
              <a:rPr lang="fr-FR" dirty="0" err="1" smtClean="0">
                <a:solidFill>
                  <a:srgbClr val="FF0000"/>
                </a:solidFill>
              </a:rPr>
              <a:t>ultra-lourds</a:t>
            </a:r>
            <a:r>
              <a:rPr lang="fr-FR" dirty="0" smtClean="0">
                <a:solidFill>
                  <a:srgbClr val="FF0000"/>
                </a:solidFill>
              </a:rPr>
              <a:t> et les sables bitumineux ou </a:t>
            </a:r>
            <a:r>
              <a:rPr lang="fr-FR" dirty="0" err="1" smtClean="0">
                <a:solidFill>
                  <a:srgbClr val="FF0000"/>
                </a:solidFill>
              </a:rPr>
              <a:t>asphaltiques</a:t>
            </a:r>
            <a:r>
              <a:rPr lang="fr-FR" dirty="0" smtClean="0">
                <a:solidFill>
                  <a:srgbClr val="FF0000"/>
                </a:solidFill>
              </a:rPr>
              <a:t>)</a:t>
            </a:r>
          </a:p>
          <a:p>
            <a:pPr lvl="1">
              <a:defRPr/>
            </a:pPr>
            <a:endParaRPr lang="fr-FR" dirty="0" smtClean="0">
              <a:solidFill>
                <a:srgbClr val="FF0000"/>
              </a:solidFill>
            </a:endParaRPr>
          </a:p>
          <a:p>
            <a:pPr lvl="1">
              <a:defRPr/>
            </a:pPr>
            <a:r>
              <a:rPr lang="fr-FR" dirty="0" smtClean="0">
                <a:solidFill>
                  <a:schemeClr val="tx2"/>
                </a:solidFill>
              </a:rPr>
              <a:t>Famille des huiles conventionnelles dans des réservoirs non-conventionnels</a:t>
            </a:r>
            <a:br>
              <a:rPr lang="fr-FR" dirty="0" smtClean="0">
                <a:solidFill>
                  <a:schemeClr val="tx2"/>
                </a:solidFill>
              </a:rPr>
            </a:br>
            <a:r>
              <a:rPr lang="fr-FR" dirty="0" smtClean="0">
                <a:solidFill>
                  <a:srgbClr val="FF0000"/>
                </a:solidFill>
              </a:rPr>
              <a:t>(« Shale </a:t>
            </a:r>
            <a:r>
              <a:rPr lang="fr-FR" dirty="0" err="1" smtClean="0">
                <a:solidFill>
                  <a:srgbClr val="FF0000"/>
                </a:solidFill>
              </a:rPr>
              <a:t>oil</a:t>
            </a:r>
            <a:r>
              <a:rPr lang="fr-FR" dirty="0" smtClean="0">
                <a:solidFill>
                  <a:srgbClr val="FF0000"/>
                </a:solidFill>
              </a:rPr>
              <a:t> » et « </a:t>
            </a:r>
            <a:r>
              <a:rPr lang="fr-FR" dirty="0" err="1" smtClean="0">
                <a:solidFill>
                  <a:srgbClr val="FF0000"/>
                </a:solidFill>
              </a:rPr>
              <a:t>Tight</a:t>
            </a:r>
            <a:r>
              <a:rPr lang="fr-FR" dirty="0" smtClean="0">
                <a:solidFill>
                  <a:srgbClr val="FF0000"/>
                </a:solidFill>
              </a:rPr>
              <a:t> </a:t>
            </a:r>
            <a:r>
              <a:rPr lang="fr-FR" dirty="0" err="1" smtClean="0">
                <a:solidFill>
                  <a:srgbClr val="FF0000"/>
                </a:solidFill>
              </a:rPr>
              <a:t>Oil</a:t>
            </a:r>
            <a:r>
              <a:rPr lang="fr-FR" dirty="0" smtClean="0">
                <a:solidFill>
                  <a:srgbClr val="FF0000"/>
                </a:solidFill>
              </a:rPr>
              <a:t> » de plus en plus confondus dans les publications et </a:t>
            </a:r>
            <a:r>
              <a:rPr lang="fr-FR" dirty="0" err="1" smtClean="0">
                <a:solidFill>
                  <a:srgbClr val="FF0000"/>
                </a:solidFill>
              </a:rPr>
              <a:t>statisques</a:t>
            </a:r>
            <a:r>
              <a:rPr lang="fr-FR" dirty="0" smtClean="0">
                <a:solidFill>
                  <a:srgbClr val="FF0000"/>
                </a:solidFill>
              </a:rPr>
              <a:t> américaines « ajoutant une couche » dans la confusion terminologique, déjà considérable : voir « Shale </a:t>
            </a:r>
            <a:r>
              <a:rPr lang="fr-FR" dirty="0" err="1" smtClean="0">
                <a:solidFill>
                  <a:srgbClr val="FF0000"/>
                </a:solidFill>
              </a:rPr>
              <a:t>Oil</a:t>
            </a:r>
            <a:r>
              <a:rPr lang="fr-FR" dirty="0" smtClean="0">
                <a:solidFill>
                  <a:srgbClr val="FF0000"/>
                </a:solidFill>
              </a:rPr>
              <a:t> » versus </a:t>
            </a:r>
            <a:r>
              <a:rPr lang="fr-FR" dirty="0" err="1" smtClean="0">
                <a:solidFill>
                  <a:srgbClr val="FF0000"/>
                </a:solidFill>
              </a:rPr>
              <a:t>Oil</a:t>
            </a:r>
            <a:r>
              <a:rPr lang="fr-FR" dirty="0" smtClean="0">
                <a:solidFill>
                  <a:srgbClr val="FF0000"/>
                </a:solidFill>
              </a:rPr>
              <a:t> Shale</a:t>
            </a:r>
          </a:p>
          <a:p>
            <a:pPr lvl="1">
              <a:defRPr/>
            </a:pPr>
            <a:endParaRPr lang="fr-FR" dirty="0" smtClean="0">
              <a:solidFill>
                <a:srgbClr val="FF0000"/>
              </a:solidFill>
            </a:endParaRPr>
          </a:p>
          <a:p>
            <a:pPr marL="0" lvl="1" indent="0" algn="ctr">
              <a:buFont typeface="Wingdings" pitchFamily="2" charset="2"/>
              <a:buNone/>
              <a:defRPr/>
            </a:pPr>
            <a:r>
              <a:rPr lang="fr-FR" sz="1800" dirty="0" smtClean="0">
                <a:solidFill>
                  <a:schemeClr val="tx2"/>
                </a:solidFill>
              </a:rPr>
              <a:t>Ces deux familles de pétroles non conventionnels auront des </a:t>
            </a:r>
            <a:r>
              <a:rPr lang="fr-FR" sz="1800" dirty="0" err="1" smtClean="0">
                <a:solidFill>
                  <a:schemeClr val="tx2"/>
                </a:solidFill>
              </a:rPr>
              <a:t>caratéristiques</a:t>
            </a:r>
            <a:r>
              <a:rPr lang="fr-FR" sz="1800" dirty="0" smtClean="0">
                <a:solidFill>
                  <a:schemeClr val="tx2"/>
                </a:solidFill>
              </a:rPr>
              <a:t> économiques  pratiquement opposées : l’économie des premières se compare à celle du nucléaire ou de la grande hydraulique, l’économie des secondes se compare à celle d’une chaîne de construction automobile travaillant en flux tendu</a:t>
            </a:r>
          </a:p>
          <a:p>
            <a:pPr lvl="1">
              <a:defRPr/>
            </a:pPr>
            <a:endParaRPr lang="fr-FR" dirty="0" smtClean="0">
              <a:solidFill>
                <a:srgbClr val="FF0000"/>
              </a:solidFill>
            </a:endParaRPr>
          </a:p>
          <a:p>
            <a:pPr lvl="1">
              <a:defRPr/>
            </a:pPr>
            <a:endParaRPr lang="en-US" dirty="0">
              <a:solidFill>
                <a:srgbClr val="FF0000"/>
              </a:solidFill>
            </a:endParaRPr>
          </a:p>
        </p:txBody>
      </p:sp>
      <p:sp>
        <p:nvSpPr>
          <p:cNvPr id="109572" name="ZoneTexte 5"/>
          <p:cNvSpPr txBox="1">
            <a:spLocks noChangeArrowheads="1"/>
          </p:cNvSpPr>
          <p:nvPr/>
        </p:nvSpPr>
        <p:spPr bwMode="auto">
          <a:xfrm>
            <a:off x="431800" y="6021388"/>
            <a:ext cx="5076825" cy="276225"/>
          </a:xfrm>
          <a:prstGeom prst="rect">
            <a:avLst/>
          </a:prstGeom>
          <a:noFill/>
          <a:ln w="9525">
            <a:noFill/>
            <a:miter lim="800000"/>
            <a:headEnd/>
            <a:tailEnd/>
          </a:ln>
        </p:spPr>
        <p:txBody>
          <a:bodyPr>
            <a:spAutoFit/>
          </a:bodyPr>
          <a:lstStyle/>
          <a:p>
            <a:r>
              <a:rPr lang="fr-FR" sz="1200" b="1" i="1"/>
              <a:t>Source : PR BAUQUIS – LIED 2 Avril 2013</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2313" y="2493963"/>
            <a:ext cx="7772400" cy="1362075"/>
          </a:xfrm>
        </p:spPr>
        <p:txBody>
          <a:bodyPr/>
          <a:lstStyle/>
          <a:p>
            <a:pPr fontAlgn="auto">
              <a:spcAft>
                <a:spcPts val="0"/>
              </a:spcAft>
              <a:defRPr/>
            </a:pPr>
            <a:r>
              <a:rPr lang="fr-FR" sz="2800" dirty="0" smtClean="0"/>
              <a:t>Partie 7 : gaz et pétroles de roches mères aux </a:t>
            </a:r>
            <a:r>
              <a:rPr lang="fr-FR" sz="2800" dirty="0" err="1" smtClean="0"/>
              <a:t>états-unis</a:t>
            </a:r>
            <a:endParaRPr lang="fr-FR" sz="2800" dirty="0"/>
          </a:p>
        </p:txBody>
      </p:sp>
      <p:sp>
        <p:nvSpPr>
          <p:cNvPr id="110594" name="ZoneTexte 4"/>
          <p:cNvSpPr txBox="1">
            <a:spLocks noChangeArrowheads="1"/>
          </p:cNvSpPr>
          <p:nvPr/>
        </p:nvSpPr>
        <p:spPr bwMode="auto">
          <a:xfrm>
            <a:off x="684213" y="3856038"/>
            <a:ext cx="7991475" cy="1323975"/>
          </a:xfrm>
          <a:prstGeom prst="rect">
            <a:avLst/>
          </a:prstGeom>
          <a:noFill/>
          <a:ln w="9525">
            <a:noFill/>
            <a:miter lim="800000"/>
            <a:headEnd/>
            <a:tailEnd/>
          </a:ln>
        </p:spPr>
        <p:txBody>
          <a:bodyPr>
            <a:spAutoFit/>
          </a:bodyPr>
          <a:lstStyle/>
          <a:p>
            <a:r>
              <a:rPr lang="fr-FR" sz="2000" b="1" i="1">
                <a:solidFill>
                  <a:schemeClr val="bg2"/>
                </a:solidFill>
              </a:rPr>
              <a:t>Quelques données de base</a:t>
            </a:r>
          </a:p>
          <a:p>
            <a:r>
              <a:rPr lang="fr-FR" sz="2000" b="1" i="1">
                <a:solidFill>
                  <a:schemeClr val="bg2"/>
                </a:solidFill>
              </a:rPr>
              <a:t>La révolution des prix du gaz naturel</a:t>
            </a:r>
          </a:p>
          <a:p>
            <a:r>
              <a:rPr lang="fr-FR" sz="2000" b="1" i="1">
                <a:solidFill>
                  <a:schemeClr val="bg2"/>
                </a:solidFill>
              </a:rPr>
              <a:t>Le desserrement de la contrainte pétrolière</a:t>
            </a:r>
          </a:p>
          <a:p>
            <a:endParaRPr lang="fr-FR" sz="2000" b="1" i="1">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Grp="1" noChangeArrowheads="1"/>
          </p:cNvSpPr>
          <p:nvPr>
            <p:ph type="title"/>
          </p:nvPr>
        </p:nvSpPr>
        <p:spPr>
          <a:xfrm>
            <a:off x="457200" y="0"/>
            <a:ext cx="8218488" cy="850900"/>
          </a:xfrm>
        </p:spPr>
        <p:txBody>
          <a:bodyPr/>
          <a:lstStyle/>
          <a:p>
            <a:pPr fontAlgn="auto">
              <a:spcAft>
                <a:spcPts val="0"/>
              </a:spcAft>
              <a:defRPr/>
            </a:pPr>
            <a:r>
              <a:rPr lang="fr-FR" altLang="fr-FR" dirty="0" smtClean="0"/>
              <a:t>Bassins américains (roches mères)</a:t>
            </a:r>
          </a:p>
        </p:txBody>
      </p:sp>
      <p:pic>
        <p:nvPicPr>
          <p:cNvPr id="111619" name="Picture 3"/>
          <p:cNvPicPr>
            <a:picLocks noChangeAspect="1" noChangeArrowheads="1"/>
          </p:cNvPicPr>
          <p:nvPr/>
        </p:nvPicPr>
        <p:blipFill>
          <a:blip r:embed="rId3"/>
          <a:srcRect/>
          <a:stretch>
            <a:fillRect/>
          </a:stretch>
        </p:blipFill>
        <p:spPr bwMode="auto">
          <a:xfrm>
            <a:off x="1547813" y="692150"/>
            <a:ext cx="6696075" cy="5175250"/>
          </a:xfrm>
          <a:prstGeom prst="rect">
            <a:avLst/>
          </a:prstGeom>
          <a:noFill/>
          <a:ln w="9525">
            <a:noFill/>
            <a:miter lim="800000"/>
            <a:headEnd/>
            <a:tailEnd/>
          </a:ln>
        </p:spPr>
      </p:pic>
      <p:pic>
        <p:nvPicPr>
          <p:cNvPr id="111620" name="Picture 149" descr="Logo_IFP-Energies-nouvelles_couleur_sans accent"/>
          <p:cNvPicPr>
            <a:picLocks noChangeAspect="1" noChangeArrowheads="1"/>
          </p:cNvPicPr>
          <p:nvPr/>
        </p:nvPicPr>
        <p:blipFill>
          <a:blip r:embed="rId4"/>
          <a:srcRect/>
          <a:stretch>
            <a:fillRect/>
          </a:stretch>
        </p:blipFill>
        <p:spPr bwMode="auto">
          <a:xfrm>
            <a:off x="1547813" y="5867400"/>
            <a:ext cx="982662" cy="422275"/>
          </a:xfrm>
          <a:prstGeom prst="rect">
            <a:avLst/>
          </a:prstGeom>
          <a:noFill/>
          <a:ln w="9525">
            <a:noFill/>
            <a:miter lim="800000"/>
            <a:headEnd/>
            <a:tailEnd/>
          </a:ln>
        </p:spPr>
      </p:pic>
      <p:sp>
        <p:nvSpPr>
          <p:cNvPr id="111621" name="ZoneTexte 7"/>
          <p:cNvSpPr txBox="1">
            <a:spLocks noChangeArrowheads="1"/>
          </p:cNvSpPr>
          <p:nvPr/>
        </p:nvSpPr>
        <p:spPr bwMode="auto">
          <a:xfrm>
            <a:off x="2700338" y="5949950"/>
            <a:ext cx="3600450" cy="276225"/>
          </a:xfrm>
          <a:prstGeom prst="rect">
            <a:avLst/>
          </a:prstGeom>
          <a:noFill/>
          <a:ln w="9525">
            <a:noFill/>
            <a:miter lim="800000"/>
            <a:headEnd/>
            <a:tailEnd/>
          </a:ln>
        </p:spPr>
        <p:txBody>
          <a:bodyPr>
            <a:spAutoFit/>
          </a:bodyPr>
          <a:lstStyle/>
          <a:p>
            <a:r>
              <a:rPr lang="fr-FR" sz="1200" i="1"/>
              <a:t>Guy Maisonnier 3 octobre 2013</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fontAlgn="auto">
              <a:spcAft>
                <a:spcPts val="0"/>
              </a:spcAft>
              <a:defRPr/>
            </a:pPr>
            <a:r>
              <a:rPr lang="fr-FR" dirty="0" smtClean="0"/>
              <a:t>Les spécificités du modèle américain</a:t>
            </a:r>
          </a:p>
        </p:txBody>
      </p:sp>
      <p:sp>
        <p:nvSpPr>
          <p:cNvPr id="113666" name="Rectangle 3"/>
          <p:cNvSpPr>
            <a:spLocks noGrp="1" noChangeArrowheads="1"/>
          </p:cNvSpPr>
          <p:nvPr>
            <p:ph type="body" idx="13"/>
          </p:nvPr>
        </p:nvSpPr>
        <p:spPr/>
        <p:txBody>
          <a:bodyPr/>
          <a:lstStyle/>
          <a:p>
            <a:r>
              <a:rPr lang="fr-FR" smtClean="0">
                <a:cs typeface="Arial" charset="0"/>
              </a:rPr>
              <a:t>Il est économiquement motivant pour une partie de la population locale: royalties pour les nombreux détenteurs de droits miniers (le sous-sol appartient aux propriétaires du sol), taxes locales, emplois etc.</a:t>
            </a:r>
          </a:p>
          <a:p>
            <a:r>
              <a:rPr lang="fr-FR" smtClean="0">
                <a:cs typeface="Arial" charset="0"/>
              </a:rPr>
              <a:t>La législation est en général favorable à ce type d ’activités (fiscalité, autorisations d’opérer, environnement).</a:t>
            </a:r>
          </a:p>
          <a:p>
            <a:r>
              <a:rPr lang="fr-FR" smtClean="0">
                <a:cs typeface="Arial" charset="0"/>
              </a:rPr>
              <a:t>De nombreuses sociétés de service, principalement de forage, sont présentes sur les sites avec les équipements et un personnel expérimenté dans les techniques, d’où des prix très compétitifs.</a:t>
            </a:r>
          </a:p>
          <a:p>
            <a:r>
              <a:rPr lang="fr-FR" smtClean="0">
                <a:cs typeface="Arial" charset="0"/>
              </a:rPr>
              <a:t>Les populations sont habituées aux travaux des pétroliers dans de nombreuses régions mais n ’est pas toujours le cas.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p:txBody>
          <a:bodyPr/>
          <a:lstStyle/>
          <a:p>
            <a:pPr fontAlgn="auto">
              <a:spcAft>
                <a:spcPts val="0"/>
              </a:spcAft>
              <a:defRPr/>
            </a:pPr>
            <a:r>
              <a:rPr lang="fr-FR" altLang="fr-FR" smtClean="0"/>
              <a:t>Gaz de schiste par bassins</a:t>
            </a:r>
          </a:p>
        </p:txBody>
      </p:sp>
      <p:sp>
        <p:nvSpPr>
          <p:cNvPr id="114690" name="Espace réservé du contenu 4"/>
          <p:cNvSpPr>
            <a:spLocks noGrp="1"/>
          </p:cNvSpPr>
          <p:nvPr>
            <p:ph sz="quarter" idx="13"/>
          </p:nvPr>
        </p:nvSpPr>
        <p:spPr/>
        <p:txBody>
          <a:bodyPr/>
          <a:lstStyle/>
          <a:p>
            <a:endParaRPr lang="fr-FR" smtClean="0">
              <a:cs typeface="Arial" charset="0"/>
            </a:endParaRPr>
          </a:p>
        </p:txBody>
      </p:sp>
      <p:pic>
        <p:nvPicPr>
          <p:cNvPr id="114691" name="Picture 2"/>
          <p:cNvPicPr>
            <a:picLocks noChangeAspect="1" noChangeArrowheads="1"/>
          </p:cNvPicPr>
          <p:nvPr/>
        </p:nvPicPr>
        <p:blipFill>
          <a:blip r:embed="rId3"/>
          <a:srcRect/>
          <a:stretch>
            <a:fillRect/>
          </a:stretch>
        </p:blipFill>
        <p:spPr bwMode="auto">
          <a:xfrm>
            <a:off x="627063" y="1125538"/>
            <a:ext cx="7915275" cy="4695825"/>
          </a:xfrm>
          <a:prstGeom prst="rect">
            <a:avLst/>
          </a:prstGeom>
          <a:noFill/>
          <a:ln w="9525">
            <a:noFill/>
            <a:miter lim="800000"/>
            <a:headEnd/>
            <a:tailEnd/>
          </a:ln>
        </p:spPr>
      </p:pic>
      <p:pic>
        <p:nvPicPr>
          <p:cNvPr id="114692" name="Picture 149" descr="Logo_IFP-Energies-nouvelles_couleur_sans accent"/>
          <p:cNvPicPr>
            <a:picLocks noChangeAspect="1" noChangeArrowheads="1"/>
          </p:cNvPicPr>
          <p:nvPr/>
        </p:nvPicPr>
        <p:blipFill>
          <a:blip r:embed="rId4"/>
          <a:srcRect/>
          <a:stretch>
            <a:fillRect/>
          </a:stretch>
        </p:blipFill>
        <p:spPr bwMode="auto">
          <a:xfrm>
            <a:off x="1547813" y="5867400"/>
            <a:ext cx="982662" cy="422275"/>
          </a:xfrm>
          <a:prstGeom prst="rect">
            <a:avLst/>
          </a:prstGeom>
          <a:noFill/>
          <a:ln w="9525">
            <a:noFill/>
            <a:miter lim="800000"/>
            <a:headEnd/>
            <a:tailEnd/>
          </a:ln>
        </p:spPr>
      </p:pic>
      <p:sp>
        <p:nvSpPr>
          <p:cNvPr id="114693" name="ZoneTexte 6"/>
          <p:cNvSpPr txBox="1">
            <a:spLocks noChangeArrowheads="1"/>
          </p:cNvSpPr>
          <p:nvPr/>
        </p:nvSpPr>
        <p:spPr bwMode="auto">
          <a:xfrm>
            <a:off x="2700338" y="5949950"/>
            <a:ext cx="3600450" cy="276225"/>
          </a:xfrm>
          <a:prstGeom prst="rect">
            <a:avLst/>
          </a:prstGeom>
          <a:noFill/>
          <a:ln w="9525">
            <a:noFill/>
            <a:miter lim="800000"/>
            <a:headEnd/>
            <a:tailEnd/>
          </a:ln>
        </p:spPr>
        <p:txBody>
          <a:bodyPr>
            <a:spAutoFit/>
          </a:bodyPr>
          <a:lstStyle/>
          <a:p>
            <a:r>
              <a:rPr lang="fr-FR" sz="1200" i="1"/>
              <a:t>Guy Maisonnier 3 octobre 2013</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a:lstStyle/>
          <a:p>
            <a:pPr fontAlgn="auto">
              <a:spcAft>
                <a:spcPts val="0"/>
              </a:spcAft>
              <a:defRPr/>
            </a:pPr>
            <a:r>
              <a:rPr lang="fr-FR" altLang="fr-FR" smtClean="0"/>
              <a:t>Huiles de schiste par bassins</a:t>
            </a:r>
          </a:p>
        </p:txBody>
      </p:sp>
      <p:sp>
        <p:nvSpPr>
          <p:cNvPr id="116738" name="Espace réservé du contenu 5"/>
          <p:cNvSpPr>
            <a:spLocks noGrp="1"/>
          </p:cNvSpPr>
          <p:nvPr>
            <p:ph sz="quarter" idx="13"/>
          </p:nvPr>
        </p:nvSpPr>
        <p:spPr/>
        <p:txBody>
          <a:bodyPr/>
          <a:lstStyle/>
          <a:p>
            <a:endParaRPr lang="fr-FR" smtClean="0">
              <a:cs typeface="Arial" charset="0"/>
            </a:endParaRPr>
          </a:p>
        </p:txBody>
      </p:sp>
      <p:pic>
        <p:nvPicPr>
          <p:cNvPr id="116739" name="Picture 2"/>
          <p:cNvPicPr>
            <a:picLocks noChangeAspect="1" noChangeArrowheads="1"/>
          </p:cNvPicPr>
          <p:nvPr/>
        </p:nvPicPr>
        <p:blipFill>
          <a:blip r:embed="rId3"/>
          <a:srcRect/>
          <a:stretch>
            <a:fillRect/>
          </a:stretch>
        </p:blipFill>
        <p:spPr bwMode="auto">
          <a:xfrm>
            <a:off x="474663" y="1052513"/>
            <a:ext cx="8143875" cy="4524375"/>
          </a:xfrm>
          <a:prstGeom prst="rect">
            <a:avLst/>
          </a:prstGeom>
          <a:noFill/>
          <a:ln w="9525">
            <a:noFill/>
            <a:miter lim="800000"/>
            <a:headEnd/>
            <a:tailEnd/>
          </a:ln>
        </p:spPr>
      </p:pic>
      <p:pic>
        <p:nvPicPr>
          <p:cNvPr id="116740" name="Picture 149" descr="Logo_IFP-Energies-nouvelles_couleur_sans accent"/>
          <p:cNvPicPr>
            <a:picLocks noChangeAspect="1" noChangeArrowheads="1"/>
          </p:cNvPicPr>
          <p:nvPr/>
        </p:nvPicPr>
        <p:blipFill>
          <a:blip r:embed="rId4"/>
          <a:srcRect/>
          <a:stretch>
            <a:fillRect/>
          </a:stretch>
        </p:blipFill>
        <p:spPr bwMode="auto">
          <a:xfrm>
            <a:off x="684213" y="5805488"/>
            <a:ext cx="982662" cy="420687"/>
          </a:xfrm>
          <a:prstGeom prst="rect">
            <a:avLst/>
          </a:prstGeom>
          <a:noFill/>
          <a:ln w="9525">
            <a:noFill/>
            <a:miter lim="800000"/>
            <a:headEnd/>
            <a:tailEnd/>
          </a:ln>
        </p:spPr>
      </p:pic>
      <p:sp>
        <p:nvSpPr>
          <p:cNvPr id="116741" name="ZoneTexte 7"/>
          <p:cNvSpPr txBox="1">
            <a:spLocks noChangeArrowheads="1"/>
          </p:cNvSpPr>
          <p:nvPr/>
        </p:nvSpPr>
        <p:spPr bwMode="auto">
          <a:xfrm>
            <a:off x="1835150" y="5886450"/>
            <a:ext cx="3600450" cy="277813"/>
          </a:xfrm>
          <a:prstGeom prst="rect">
            <a:avLst/>
          </a:prstGeom>
          <a:noFill/>
          <a:ln w="9525">
            <a:noFill/>
            <a:miter lim="800000"/>
            <a:headEnd/>
            <a:tailEnd/>
          </a:ln>
        </p:spPr>
        <p:txBody>
          <a:bodyPr>
            <a:spAutoFit/>
          </a:bodyPr>
          <a:lstStyle/>
          <a:p>
            <a:r>
              <a:rPr lang="fr-FR" sz="1200" i="1"/>
              <a:t>Guy Maisonnier 3 octobre 2013</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14288"/>
            <a:ext cx="8218488" cy="850901"/>
          </a:xfrm>
        </p:spPr>
        <p:txBody>
          <a:bodyPr/>
          <a:lstStyle/>
          <a:p>
            <a:pPr fontAlgn="auto">
              <a:spcAft>
                <a:spcPts val="0"/>
              </a:spcAft>
              <a:defRPr/>
            </a:pPr>
            <a:r>
              <a:rPr lang="en-US" dirty="0" err="1" smtClean="0"/>
              <a:t>Trajectoire</a:t>
            </a:r>
            <a:r>
              <a:rPr lang="en-US" dirty="0" smtClean="0"/>
              <a:t> de </a:t>
            </a:r>
            <a:r>
              <a:rPr lang="en-US" dirty="0" err="1" smtClean="0"/>
              <a:t>puits</a:t>
            </a:r>
            <a:r>
              <a:rPr lang="en-US" dirty="0" smtClean="0"/>
              <a:t> en zone </a:t>
            </a:r>
            <a:r>
              <a:rPr lang="en-US" dirty="0" err="1" smtClean="0"/>
              <a:t>urbanisée</a:t>
            </a:r>
            <a:endParaRPr lang="en-US" dirty="0" smtClean="0"/>
          </a:p>
        </p:txBody>
      </p:sp>
      <p:pic>
        <p:nvPicPr>
          <p:cNvPr id="118787" name="Picture 3" descr="img 504516"/>
          <p:cNvPicPr>
            <a:picLocks noChangeAspect="1" noChangeArrowheads="1"/>
          </p:cNvPicPr>
          <p:nvPr/>
        </p:nvPicPr>
        <p:blipFill>
          <a:blip r:embed="rId3"/>
          <a:srcRect/>
          <a:stretch>
            <a:fillRect/>
          </a:stretch>
        </p:blipFill>
        <p:spPr bwMode="auto">
          <a:xfrm>
            <a:off x="1835150" y="892175"/>
            <a:ext cx="5761038" cy="5327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Image 5" descr="photo p83.jpg"/>
          <p:cNvPicPr>
            <a:picLocks noChangeAspect="1"/>
          </p:cNvPicPr>
          <p:nvPr/>
        </p:nvPicPr>
        <p:blipFill>
          <a:blip r:embed="rId3"/>
          <a:srcRect/>
          <a:stretch>
            <a:fillRect/>
          </a:stretch>
        </p:blipFill>
        <p:spPr bwMode="auto">
          <a:xfrm>
            <a:off x="395288" y="620713"/>
            <a:ext cx="8096250" cy="5256212"/>
          </a:xfrm>
          <a:prstGeom prst="rect">
            <a:avLst/>
          </a:prstGeom>
          <a:noFill/>
          <a:ln w="9525">
            <a:noFill/>
            <a:miter lim="800000"/>
            <a:headEnd/>
            <a:tailEnd/>
          </a:ln>
        </p:spPr>
      </p:pic>
      <p:sp>
        <p:nvSpPr>
          <p:cNvPr id="7" name="Titre 6"/>
          <p:cNvSpPr>
            <a:spLocks noGrp="1"/>
          </p:cNvSpPr>
          <p:nvPr>
            <p:ph type="title"/>
          </p:nvPr>
        </p:nvSpPr>
        <p:spPr/>
        <p:txBody>
          <a:bodyPr/>
          <a:lstStyle/>
          <a:p>
            <a:pPr fontAlgn="auto">
              <a:spcAft>
                <a:spcPts val="0"/>
              </a:spcAft>
              <a:defRPr/>
            </a:pPr>
            <a:r>
              <a:rPr lang="fr-FR" dirty="0" smtClean="0"/>
              <a:t>Cluster de production. Aéroport de </a:t>
            </a:r>
            <a:r>
              <a:rPr lang="fr-FR" dirty="0" err="1" smtClean="0"/>
              <a:t>dfw</a:t>
            </a:r>
            <a:r>
              <a:rPr lang="fr-FR" dirty="0" smtClean="0"/>
              <a:t> (dallas)</a:t>
            </a:r>
            <a:endParaRPr lang="fr-FR" dirty="0"/>
          </a:p>
        </p:txBody>
      </p:sp>
      <p:sp>
        <p:nvSpPr>
          <p:cNvPr id="119811" name="Espace réservé du contenu 7"/>
          <p:cNvSpPr>
            <a:spLocks noGrp="1"/>
          </p:cNvSpPr>
          <p:nvPr>
            <p:ph sz="quarter" idx="13"/>
          </p:nvPr>
        </p:nvSpPr>
        <p:spPr/>
        <p:txBody>
          <a:bodyPr/>
          <a:lstStyle/>
          <a:p>
            <a:r>
              <a:rPr lang="fr-FR" smtClean="0">
                <a:cs typeface="Arial" charset="0"/>
              </a:rPr>
              <a:t>p</a:t>
            </a:r>
          </a:p>
        </p:txBody>
      </p:sp>
      <p:sp>
        <p:nvSpPr>
          <p:cNvPr id="119812" name="ZoneTexte 8"/>
          <p:cNvSpPr txBox="1">
            <a:spLocks noChangeArrowheads="1"/>
          </p:cNvSpPr>
          <p:nvPr/>
        </p:nvSpPr>
        <p:spPr bwMode="auto">
          <a:xfrm>
            <a:off x="5724525" y="4652963"/>
            <a:ext cx="2592388" cy="369887"/>
          </a:xfrm>
          <a:prstGeom prst="rect">
            <a:avLst/>
          </a:prstGeom>
          <a:noFill/>
          <a:ln w="9525">
            <a:noFill/>
            <a:miter lim="800000"/>
            <a:headEnd/>
            <a:tailEnd/>
          </a:ln>
        </p:spPr>
        <p:txBody>
          <a:bodyPr>
            <a:spAutoFit/>
          </a:bodyPr>
          <a:lstStyle/>
          <a:p>
            <a:pPr algn="ctr"/>
            <a:r>
              <a:rPr lang="fr-FR"/>
              <a:t>Puits McCullar 4H</a:t>
            </a:r>
          </a:p>
        </p:txBody>
      </p:sp>
      <p:sp>
        <p:nvSpPr>
          <p:cNvPr id="119813" name="ZoneTexte 9"/>
          <p:cNvSpPr txBox="1">
            <a:spLocks noChangeArrowheads="1"/>
          </p:cNvSpPr>
          <p:nvPr/>
        </p:nvSpPr>
        <p:spPr bwMode="auto">
          <a:xfrm>
            <a:off x="684213" y="6011863"/>
            <a:ext cx="3671887" cy="307975"/>
          </a:xfrm>
          <a:prstGeom prst="rect">
            <a:avLst/>
          </a:prstGeom>
          <a:noFill/>
          <a:ln w="9525">
            <a:noFill/>
            <a:miter lim="800000"/>
            <a:headEnd/>
            <a:tailEnd/>
          </a:ln>
        </p:spPr>
        <p:txBody>
          <a:bodyPr>
            <a:spAutoFit/>
          </a:bodyPr>
          <a:lstStyle/>
          <a:p>
            <a:pPr algn="ctr"/>
            <a:r>
              <a:rPr lang="fr-FR" sz="1400" b="1" i="1"/>
              <a:t>Sources: Chesapeake energy</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fontAlgn="auto">
              <a:spcAft>
                <a:spcPts val="0"/>
              </a:spcAft>
              <a:defRPr/>
            </a:pPr>
            <a:r>
              <a:rPr lang="en-US" dirty="0" err="1" smtClean="0"/>
              <a:t>il</a:t>
            </a:r>
            <a:r>
              <a:rPr lang="en-US" dirty="0" smtClean="0"/>
              <a:t> </a:t>
            </a:r>
            <a:r>
              <a:rPr lang="en-US" dirty="0" err="1" smtClean="0"/>
              <a:t>s’agit</a:t>
            </a:r>
            <a:r>
              <a:rPr lang="en-US" dirty="0" smtClean="0"/>
              <a:t> </a:t>
            </a:r>
            <a:r>
              <a:rPr lang="en-US" dirty="0" err="1" smtClean="0"/>
              <a:t>bien</a:t>
            </a:r>
            <a:r>
              <a:rPr lang="en-US" dirty="0" smtClean="0"/>
              <a:t> </a:t>
            </a:r>
            <a:r>
              <a:rPr lang="en-US" dirty="0" err="1" smtClean="0"/>
              <a:t>d’une</a:t>
            </a:r>
            <a:r>
              <a:rPr lang="en-US" dirty="0" smtClean="0"/>
              <a:t> </a:t>
            </a:r>
            <a:r>
              <a:rPr lang="en-US" dirty="0" err="1" smtClean="0"/>
              <a:t>révolution</a:t>
            </a:r>
            <a:r>
              <a:rPr lang="en-US" dirty="0" smtClean="0"/>
              <a:t> </a:t>
            </a:r>
            <a:r>
              <a:rPr lang="en-US" dirty="0" err="1" smtClean="0"/>
              <a:t>dans</a:t>
            </a:r>
            <a:r>
              <a:rPr lang="en-US" dirty="0" smtClean="0"/>
              <a:t> la production </a:t>
            </a:r>
            <a:r>
              <a:rPr lang="en-US" dirty="0" err="1" smtClean="0"/>
              <a:t>gazière</a:t>
            </a:r>
            <a:r>
              <a:rPr lang="en-US" dirty="0" smtClean="0"/>
              <a:t> </a:t>
            </a:r>
            <a:r>
              <a:rPr lang="en-US" dirty="0" err="1" smtClean="0"/>
              <a:t>américaine</a:t>
            </a:r>
            <a:r>
              <a:rPr lang="en-US" dirty="0" smtClean="0"/>
              <a:t>.</a:t>
            </a:r>
          </a:p>
        </p:txBody>
      </p:sp>
      <p:sp>
        <p:nvSpPr>
          <p:cNvPr id="121858" name="Espace réservé du contenu 5"/>
          <p:cNvSpPr>
            <a:spLocks noGrp="1"/>
          </p:cNvSpPr>
          <p:nvPr>
            <p:ph sz="quarter" idx="13"/>
          </p:nvPr>
        </p:nvSpPr>
        <p:spPr/>
        <p:txBody>
          <a:bodyPr/>
          <a:lstStyle/>
          <a:p>
            <a:endParaRPr lang="fr-FR" smtClean="0">
              <a:cs typeface="Arial" charset="0"/>
            </a:endParaRPr>
          </a:p>
        </p:txBody>
      </p:sp>
      <p:pic>
        <p:nvPicPr>
          <p:cNvPr id="121859" name="Picture 4" descr="img 504752"/>
          <p:cNvPicPr>
            <a:picLocks noChangeAspect="1" noChangeArrowheads="1"/>
          </p:cNvPicPr>
          <p:nvPr/>
        </p:nvPicPr>
        <p:blipFill>
          <a:blip r:embed="rId3"/>
          <a:srcRect/>
          <a:stretch>
            <a:fillRect/>
          </a:stretch>
        </p:blipFill>
        <p:spPr bwMode="auto">
          <a:xfrm>
            <a:off x="415925" y="1074738"/>
            <a:ext cx="8312150" cy="5162550"/>
          </a:xfrm>
          <a:prstGeom prst="rect">
            <a:avLst/>
          </a:prstGeom>
          <a:noFill/>
          <a:ln w="9525">
            <a:noFill/>
            <a:miter lim="800000"/>
            <a:headEnd/>
            <a:tailEnd/>
          </a:ln>
        </p:spPr>
      </p:pic>
      <p:cxnSp>
        <p:nvCxnSpPr>
          <p:cNvPr id="7" name="Connecteur droit 6"/>
          <p:cNvCxnSpPr>
            <a:stCxn id="69636" idx="2"/>
          </p:cNvCxnSpPr>
          <p:nvPr/>
        </p:nvCxnSpPr>
        <p:spPr>
          <a:xfrm flipV="1">
            <a:off x="4572000" y="1412875"/>
            <a:ext cx="0" cy="4824413"/>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21861" name="ZoneTexte 7"/>
          <p:cNvSpPr txBox="1">
            <a:spLocks noChangeArrowheads="1"/>
          </p:cNvSpPr>
          <p:nvPr/>
        </p:nvSpPr>
        <p:spPr bwMode="auto">
          <a:xfrm>
            <a:off x="5508625" y="1228725"/>
            <a:ext cx="1584325" cy="368300"/>
          </a:xfrm>
          <a:prstGeom prst="rect">
            <a:avLst/>
          </a:prstGeom>
          <a:noFill/>
          <a:ln w="9525">
            <a:noFill/>
            <a:miter lim="800000"/>
            <a:headEnd/>
            <a:tailEnd/>
          </a:ln>
        </p:spPr>
        <p:txBody>
          <a:bodyPr>
            <a:spAutoFit/>
          </a:bodyPr>
          <a:lstStyle/>
          <a:p>
            <a:r>
              <a:rPr lang="fr-FR" b="1">
                <a:solidFill>
                  <a:schemeClr val="tx2"/>
                </a:solidFill>
              </a:rPr>
              <a:t>Prévisions</a:t>
            </a:r>
          </a:p>
        </p:txBody>
      </p:sp>
      <p:sp>
        <p:nvSpPr>
          <p:cNvPr id="121862" name="ZoneTexte 8"/>
          <p:cNvSpPr txBox="1">
            <a:spLocks noChangeArrowheads="1"/>
          </p:cNvSpPr>
          <p:nvPr/>
        </p:nvSpPr>
        <p:spPr bwMode="auto">
          <a:xfrm>
            <a:off x="2051050" y="1228725"/>
            <a:ext cx="1584325" cy="368300"/>
          </a:xfrm>
          <a:prstGeom prst="rect">
            <a:avLst/>
          </a:prstGeom>
          <a:noFill/>
          <a:ln w="9525">
            <a:noFill/>
            <a:miter lim="800000"/>
            <a:headEnd/>
            <a:tailEnd/>
          </a:ln>
        </p:spPr>
        <p:txBody>
          <a:bodyPr>
            <a:spAutoFit/>
          </a:bodyPr>
          <a:lstStyle/>
          <a:p>
            <a:r>
              <a:rPr lang="fr-FR" b="1">
                <a:solidFill>
                  <a:schemeClr val="tx2"/>
                </a:solidFill>
              </a:rPr>
              <a:t>Historique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La production de </a:t>
            </a:r>
            <a:r>
              <a:rPr lang="fr-FR" dirty="0" err="1" smtClean="0"/>
              <a:t>petrole</a:t>
            </a:r>
            <a:r>
              <a:rPr lang="fr-FR" dirty="0" smtClean="0"/>
              <a:t> </a:t>
            </a:r>
            <a:r>
              <a:rPr lang="fr-FR" dirty="0" smtClean="0"/>
              <a:t>brut : </a:t>
            </a:r>
            <a:r>
              <a:rPr lang="fr-FR" dirty="0" smtClean="0"/>
              <a:t>un concept qui parait simple… mais est en fait complexe</a:t>
            </a:r>
            <a:endParaRPr lang="fr-FR" dirty="0"/>
          </a:p>
        </p:txBody>
      </p:sp>
      <p:graphicFrame>
        <p:nvGraphicFramePr>
          <p:cNvPr id="4" name="Espace réservé du contenu 3"/>
          <p:cNvGraphicFramePr>
            <a:graphicFrameLocks/>
          </p:cNvGraphicFramePr>
          <p:nvPr/>
        </p:nvGraphicFramePr>
        <p:xfrm>
          <a:off x="457200" y="1412875"/>
          <a:ext cx="8218488" cy="3613431"/>
        </p:xfrm>
        <a:graphic>
          <a:graphicData uri="http://schemas.openxmlformats.org/drawingml/2006/table">
            <a:tbl>
              <a:tblPr firstRow="1" bandRow="1">
                <a:tableStyleId>{5C22544A-7EE6-4342-B048-85BDC9FD1C3A}</a:tableStyleId>
              </a:tblPr>
              <a:tblGrid>
                <a:gridCol w="1918556"/>
                <a:gridCol w="3679476"/>
                <a:gridCol w="2620456"/>
              </a:tblGrid>
              <a:tr h="1089508">
                <a:tc>
                  <a:txBody>
                    <a:bodyPr/>
                    <a:lstStyle/>
                    <a:p>
                      <a:endParaRPr lang="fr-FR" sz="1100" dirty="0"/>
                    </a:p>
                  </a:txBody>
                  <a:tcPr marL="90000" marT="144000" marB="144000" anchor="ctr">
                    <a:noFill/>
                  </a:tcPr>
                </a:tc>
                <a:tc>
                  <a:txBody>
                    <a:bodyPr/>
                    <a:lstStyle/>
                    <a:p>
                      <a:pPr algn="ctr"/>
                      <a:r>
                        <a:rPr lang="fr-FR" sz="1600" dirty="0" smtClean="0"/>
                        <a:t>La production pétrolière</a:t>
                      </a:r>
                      <a:br>
                        <a:rPr lang="fr-FR" sz="1600" dirty="0" smtClean="0"/>
                      </a:br>
                      <a:r>
                        <a:rPr lang="fr-FR" sz="1600" dirty="0" smtClean="0"/>
                        <a:t>US en 2011</a:t>
                      </a:r>
                    </a:p>
                    <a:p>
                      <a:pPr algn="ctr"/>
                      <a:r>
                        <a:rPr lang="fr-FR" sz="1600" i="1" dirty="0" smtClean="0"/>
                        <a:t>(Mb/d)</a:t>
                      </a:r>
                      <a:endParaRPr lang="fr-FR" sz="1200" i="1" dirty="0" smtClean="0"/>
                    </a:p>
                  </a:txBody>
                  <a:tcPr marL="90000" marT="144000" marB="144000" anchor="ctr"/>
                </a:tc>
                <a:tc>
                  <a:txBody>
                    <a:bodyPr/>
                    <a:lstStyle/>
                    <a:p>
                      <a:pPr algn="ctr"/>
                      <a:r>
                        <a:rPr lang="fr-FR" sz="1600" dirty="0" smtClean="0"/>
                        <a:t>La production pétrolière</a:t>
                      </a:r>
                      <a:r>
                        <a:rPr lang="fr-FR" sz="1600" baseline="0" dirty="0" smtClean="0"/>
                        <a:t> US en 2012</a:t>
                      </a:r>
                    </a:p>
                    <a:p>
                      <a:pPr algn="ctr"/>
                      <a:r>
                        <a:rPr lang="fr-FR" sz="1600" i="1" baseline="0" dirty="0" smtClean="0"/>
                        <a:t>(Mb/d)</a:t>
                      </a:r>
                      <a:endParaRPr kumimoji="0" lang="fr-FR" sz="1100" b="1" i="1" u="none" strike="noStrike" kern="1200" cap="none" spc="0" normalizeH="0" baseline="0" noProof="0" dirty="0" smtClean="0">
                        <a:ln>
                          <a:noFill/>
                        </a:ln>
                        <a:solidFill>
                          <a:prstClr val="white"/>
                        </a:solidFill>
                        <a:effectLst/>
                        <a:uLnTx/>
                        <a:uFillTx/>
                        <a:latin typeface="+mn-lt"/>
                        <a:ea typeface="+mn-ea"/>
                        <a:cs typeface="+mn-cs"/>
                      </a:endParaRPr>
                    </a:p>
                  </a:txBody>
                  <a:tcPr marL="90000" marT="144000" marB="144000" anchor="ctr"/>
                </a:tc>
              </a:tr>
              <a:tr h="1595844">
                <a:tc>
                  <a:txBody>
                    <a:bodyPr/>
                    <a:lstStyle/>
                    <a:p>
                      <a:pPr algn="ctr"/>
                      <a:r>
                        <a:rPr lang="fr-FR" sz="1400" b="1" dirty="0" smtClean="0">
                          <a:solidFill>
                            <a:schemeClr val="tx1"/>
                          </a:solidFill>
                        </a:rPr>
                        <a:t>Selon DOE</a:t>
                      </a:r>
                    </a:p>
                    <a:p>
                      <a:pPr algn="ctr">
                        <a:tabLst/>
                      </a:pPr>
                      <a:r>
                        <a:rPr lang="fr-FR" sz="1400" b="1" dirty="0" smtClean="0">
                          <a:solidFill>
                            <a:schemeClr val="tx1"/>
                          </a:solidFill>
                        </a:rPr>
                        <a:t>«	</a:t>
                      </a:r>
                      <a:r>
                        <a:rPr lang="fr-FR" sz="1400" b="1" baseline="0" dirty="0" smtClean="0">
                          <a:solidFill>
                            <a:schemeClr val="tx1"/>
                          </a:solidFill>
                        </a:rPr>
                        <a:t>EIA</a:t>
                      </a:r>
                    </a:p>
                    <a:p>
                      <a:pPr algn="ctr">
                        <a:tabLst/>
                      </a:pPr>
                      <a:r>
                        <a:rPr lang="fr-FR" sz="1400" b="1" baseline="0" dirty="0" smtClean="0">
                          <a:solidFill>
                            <a:schemeClr val="tx1"/>
                          </a:solidFill>
                        </a:rPr>
                        <a:t>« 	AIE</a:t>
                      </a:r>
                      <a:endParaRPr lang="fr-FR" sz="1400" b="1" dirty="0">
                        <a:solidFill>
                          <a:schemeClr val="tx1"/>
                        </a:solidFill>
                      </a:endParaRPr>
                    </a:p>
                  </a:txBody>
                  <a:tcPr marL="90000" marT="144000" marB="144000" anchor="ctr">
                    <a:solidFill>
                      <a:schemeClr val="bg2">
                        <a:lumMod val="20000"/>
                        <a:lumOff val="80000"/>
                      </a:schemeClr>
                    </a:solidFill>
                  </a:tcPr>
                </a:tc>
                <a:tc>
                  <a:txBody>
                    <a:bodyPr/>
                    <a:lstStyle/>
                    <a:p>
                      <a:pPr algn="ctr"/>
                      <a:r>
                        <a:rPr lang="fr-FR" sz="1400" b="1" dirty="0" smtClean="0">
                          <a:solidFill>
                            <a:schemeClr val="tx2"/>
                          </a:solidFill>
                        </a:rPr>
                        <a:t>5,64</a:t>
                      </a:r>
                    </a:p>
                    <a:p>
                      <a:pPr algn="ctr"/>
                      <a:r>
                        <a:rPr lang="fr-FR" sz="1400" b="1" dirty="0" smtClean="0">
                          <a:solidFill>
                            <a:schemeClr val="tx2"/>
                          </a:solidFill>
                        </a:rPr>
                        <a:t>5,70</a:t>
                      </a:r>
                    </a:p>
                    <a:p>
                      <a:pPr algn="ctr"/>
                      <a:r>
                        <a:rPr lang="fr-FR" sz="1400" b="1" dirty="0" smtClean="0">
                          <a:solidFill>
                            <a:schemeClr val="tx2"/>
                          </a:solidFill>
                        </a:rPr>
                        <a:t>8,95</a:t>
                      </a:r>
                      <a:endParaRPr lang="fr-FR" sz="1400" b="1" dirty="0">
                        <a:solidFill>
                          <a:schemeClr val="tx2"/>
                        </a:solidFill>
                      </a:endParaRPr>
                    </a:p>
                  </a:txBody>
                  <a:tcPr marL="90000" marT="144000" marB="144000" anchor="ctr"/>
                </a:tc>
                <a:tc>
                  <a:txBody>
                    <a:bodyPr/>
                    <a:lstStyle/>
                    <a:p>
                      <a:pPr algn="ctr"/>
                      <a:r>
                        <a:rPr lang="fr-FR" sz="1400" b="1" dirty="0" smtClean="0">
                          <a:solidFill>
                            <a:schemeClr val="tx2"/>
                          </a:solidFill>
                        </a:rPr>
                        <a:t>5,75</a:t>
                      </a:r>
                    </a:p>
                    <a:p>
                      <a:pPr algn="ctr"/>
                      <a:r>
                        <a:rPr lang="fr-FR" sz="1400" b="1" dirty="0" smtClean="0">
                          <a:solidFill>
                            <a:schemeClr val="tx2"/>
                          </a:solidFill>
                        </a:rPr>
                        <a:t>6,50</a:t>
                      </a:r>
                    </a:p>
                    <a:p>
                      <a:pPr algn="ctr"/>
                      <a:r>
                        <a:rPr lang="fr-FR" sz="1400" b="1" dirty="0" smtClean="0">
                          <a:solidFill>
                            <a:schemeClr val="tx2"/>
                          </a:solidFill>
                        </a:rPr>
                        <a:t>9,85</a:t>
                      </a:r>
                    </a:p>
                  </a:txBody>
                  <a:tcPr marL="90000" marT="144000" marB="144000" anchor="ctr"/>
                </a:tc>
              </a:tr>
              <a:tr h="771032">
                <a:tc gridSpan="3">
                  <a:txBody>
                    <a:bodyPr/>
                    <a:lstStyle/>
                    <a:p>
                      <a:pPr algn="ctr"/>
                      <a:r>
                        <a:rPr lang="fr-FR" sz="1400" b="1" i="1" dirty="0" smtClean="0"/>
                        <a:t>On aurait des écarts similaires pour la production mondiale: l’AIE ne donne</a:t>
                      </a:r>
                      <a:br>
                        <a:rPr lang="fr-FR" sz="1400" b="1" i="1" dirty="0" smtClean="0"/>
                      </a:br>
                      <a:r>
                        <a:rPr lang="fr-FR" sz="1400" b="1" i="1" dirty="0" smtClean="0"/>
                        <a:t>qu’un chiffre,</a:t>
                      </a:r>
                      <a:r>
                        <a:rPr lang="fr-FR" sz="1400" b="1" i="1" baseline="0" dirty="0" smtClean="0"/>
                        <a:t> mais l’EIA en donne 3</a:t>
                      </a:r>
                      <a:br>
                        <a:rPr lang="fr-FR" sz="1400" b="1" i="1" baseline="0" dirty="0" smtClean="0"/>
                      </a:br>
                      <a:r>
                        <a:rPr lang="fr-FR" sz="1400" b="1" i="1" baseline="0" dirty="0" smtClean="0"/>
                        <a:t>(qui pour 2012 vont de 77 à 87 Mb/d)</a:t>
                      </a:r>
                      <a:endParaRPr lang="fr-FR" sz="1400" b="1" i="1" dirty="0">
                        <a:solidFill>
                          <a:schemeClr val="tx2"/>
                        </a:solidFill>
                      </a:endParaRPr>
                    </a:p>
                  </a:txBody>
                  <a:tcPr marL="90000" marT="144000" marB="144000" anchor="ctr">
                    <a:solidFill>
                      <a:schemeClr val="bg2">
                        <a:lumMod val="20000"/>
                        <a:lumOff val="80000"/>
                      </a:schemeClr>
                    </a:solidFill>
                  </a:tcPr>
                </a:tc>
                <a:tc hMerge="1">
                  <a:txBody>
                    <a:bodyPr/>
                    <a:lstStyle/>
                    <a:p>
                      <a:pPr algn="ctr"/>
                      <a:endParaRPr lang="fr-FR" sz="1200" b="1" dirty="0">
                        <a:solidFill>
                          <a:schemeClr val="tx2"/>
                        </a:solidFill>
                      </a:endParaRPr>
                    </a:p>
                  </a:txBody>
                  <a:tcPr marL="90000" anchor="ctr"/>
                </a:tc>
                <a:tc hMerge="1">
                  <a:txBody>
                    <a:bodyPr/>
                    <a:lstStyle/>
                    <a:p>
                      <a:pPr algn="ctr"/>
                      <a:endParaRPr lang="fr-FR" sz="1200" b="1" dirty="0">
                        <a:solidFill>
                          <a:schemeClr val="tx2"/>
                        </a:solidFill>
                      </a:endParaRPr>
                    </a:p>
                  </a:txBody>
                  <a:tcPr marL="90000" anchor="ctr"/>
                </a:tc>
              </a:tr>
            </a:tbl>
          </a:graphicData>
        </a:graphic>
      </p:graphicFrame>
      <p:sp>
        <p:nvSpPr>
          <p:cNvPr id="7" name="ZoneTexte 6"/>
          <p:cNvSpPr txBox="1"/>
          <p:nvPr/>
        </p:nvSpPr>
        <p:spPr>
          <a:xfrm>
            <a:off x="2016125" y="5337175"/>
            <a:ext cx="5651500" cy="584200"/>
          </a:xfrm>
          <a:prstGeom prst="rect">
            <a:avLst/>
          </a:prstGeom>
          <a:solidFill>
            <a:schemeClr val="bg2">
              <a:lumMod val="20000"/>
              <a:lumOff val="80000"/>
            </a:schemeClr>
          </a:solidFill>
          <a:ln w="28575">
            <a:solidFill>
              <a:schemeClr val="tx2"/>
            </a:solidFill>
          </a:ln>
        </p:spPr>
        <p:txBody>
          <a:bodyPr>
            <a:spAutoFit/>
          </a:bodyPr>
          <a:lstStyle/>
          <a:p>
            <a:pPr algn="ctr" fontAlgn="auto">
              <a:spcBef>
                <a:spcPts val="0"/>
              </a:spcBef>
              <a:spcAft>
                <a:spcPts val="0"/>
              </a:spcAft>
              <a:defRPr/>
            </a:pPr>
            <a:r>
              <a:rPr lang="fr-FR" sz="1600" b="1" dirty="0">
                <a:solidFill>
                  <a:schemeClr val="tx2"/>
                </a:solidFill>
                <a:latin typeface="+mn-lt"/>
                <a:cs typeface="+mn-cs"/>
              </a:rPr>
              <a:t>Il est essentiel de préciser les définitions</a:t>
            </a:r>
            <a:br>
              <a:rPr lang="fr-FR" sz="1600" b="1" dirty="0">
                <a:solidFill>
                  <a:schemeClr val="tx2"/>
                </a:solidFill>
                <a:latin typeface="+mn-lt"/>
                <a:cs typeface="+mn-cs"/>
              </a:rPr>
            </a:br>
            <a:r>
              <a:rPr lang="fr-FR" sz="1600" b="1" dirty="0">
                <a:solidFill>
                  <a:schemeClr val="tx2"/>
                </a:solidFill>
                <a:latin typeface="+mn-lt"/>
                <a:cs typeface="+mn-cs"/>
              </a:rPr>
              <a:t>retenues pour le « pétrole » et les sources utilisées</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457200" y="274638"/>
            <a:ext cx="8507413" cy="850900"/>
          </a:xfrm>
        </p:spPr>
        <p:txBody>
          <a:bodyPr/>
          <a:lstStyle/>
          <a:p>
            <a:pPr fontAlgn="auto">
              <a:spcAft>
                <a:spcPts val="0"/>
              </a:spcAft>
              <a:defRPr/>
            </a:pPr>
            <a:r>
              <a:rPr lang="fr-FR" altLang="fr-FR" dirty="0" smtClean="0"/>
              <a:t>Gaz et huiles de schiste : modélisation base Us « moyenne »</a:t>
            </a:r>
          </a:p>
        </p:txBody>
      </p:sp>
      <p:sp>
        <p:nvSpPr>
          <p:cNvPr id="122882" name="Espace réservé du contenu 13"/>
          <p:cNvSpPr>
            <a:spLocks noGrp="1"/>
          </p:cNvSpPr>
          <p:nvPr>
            <p:ph sz="quarter" idx="13"/>
          </p:nvPr>
        </p:nvSpPr>
        <p:spPr>
          <a:xfrm>
            <a:off x="457200" y="1411288"/>
            <a:ext cx="8218488" cy="4752975"/>
          </a:xfrm>
        </p:spPr>
        <p:txBody>
          <a:bodyPr/>
          <a:lstStyle/>
          <a:p>
            <a:r>
              <a:rPr lang="fr-FR" smtClean="0">
                <a:cs typeface="Arial" charset="0"/>
              </a:rPr>
              <a:t>Technique &amp; profil de production spécifiques</a:t>
            </a:r>
          </a:p>
          <a:p>
            <a:pPr lvl="1"/>
            <a:r>
              <a:rPr lang="fr-FR" smtClean="0">
                <a:cs typeface="Arial" charset="0"/>
              </a:rPr>
              <a:t>Nombre très important de puits de production</a:t>
            </a:r>
          </a:p>
          <a:p>
            <a:pPr lvl="2"/>
            <a:r>
              <a:rPr lang="fr-FR" smtClean="0">
                <a:cs typeface="Arial" charset="0"/>
              </a:rPr>
              <a:t>US 2010 : 33 700 (50/50 P/G; 50% Hor.)</a:t>
            </a:r>
            <a:br>
              <a:rPr lang="fr-FR" smtClean="0">
                <a:cs typeface="Arial" charset="0"/>
              </a:rPr>
            </a:br>
            <a:r>
              <a:rPr lang="fr-FR" smtClean="0">
                <a:cs typeface="Arial" charset="0"/>
              </a:rPr>
              <a:t>2030 : 58 000 puits/an   (80/84 : + de 80 000 puits/an)</a:t>
            </a:r>
          </a:p>
          <a:p>
            <a:endParaRPr lang="fr-FR" smtClean="0">
              <a:cs typeface="Arial" charset="0"/>
            </a:endParaRPr>
          </a:p>
        </p:txBody>
      </p:sp>
      <p:sp>
        <p:nvSpPr>
          <p:cNvPr id="122883" name="Text Box 17"/>
          <p:cNvSpPr txBox="1">
            <a:spLocks noChangeArrowheads="1"/>
          </p:cNvSpPr>
          <p:nvPr/>
        </p:nvSpPr>
        <p:spPr bwMode="auto">
          <a:xfrm>
            <a:off x="684213" y="1125538"/>
            <a:ext cx="7737475" cy="400050"/>
          </a:xfrm>
          <a:prstGeom prst="rect">
            <a:avLst/>
          </a:prstGeom>
          <a:noFill/>
          <a:ln w="9525">
            <a:noFill/>
            <a:miter lim="800000"/>
            <a:headEnd/>
            <a:tailEnd/>
          </a:ln>
        </p:spPr>
        <p:txBody>
          <a:bodyPr>
            <a:spAutoFit/>
          </a:bodyPr>
          <a:lstStyle/>
          <a:p>
            <a:pPr algn="ctr">
              <a:spcBef>
                <a:spcPct val="50000"/>
              </a:spcBef>
            </a:pPr>
            <a:endParaRPr lang="fr-FR" altLang="fr-FR" sz="2000"/>
          </a:p>
        </p:txBody>
      </p:sp>
      <p:pic>
        <p:nvPicPr>
          <p:cNvPr id="122884" name="Picture 10"/>
          <p:cNvPicPr>
            <a:picLocks noChangeAspect="1" noChangeArrowheads="1"/>
          </p:cNvPicPr>
          <p:nvPr/>
        </p:nvPicPr>
        <p:blipFill>
          <a:blip r:embed="rId3"/>
          <a:srcRect/>
          <a:stretch>
            <a:fillRect/>
          </a:stretch>
        </p:blipFill>
        <p:spPr bwMode="auto">
          <a:xfrm>
            <a:off x="865188" y="3359150"/>
            <a:ext cx="3067050" cy="2249488"/>
          </a:xfrm>
          <a:prstGeom prst="rect">
            <a:avLst/>
          </a:prstGeom>
          <a:noFill/>
          <a:ln w="9525">
            <a:noFill/>
            <a:miter lim="800000"/>
            <a:headEnd/>
            <a:tailEnd/>
          </a:ln>
        </p:spPr>
      </p:pic>
      <p:sp>
        <p:nvSpPr>
          <p:cNvPr id="122885" name="Text Box 17"/>
          <p:cNvSpPr txBox="1">
            <a:spLocks noChangeArrowheads="1"/>
          </p:cNvSpPr>
          <p:nvPr/>
        </p:nvSpPr>
        <p:spPr bwMode="auto">
          <a:xfrm>
            <a:off x="684213" y="2651125"/>
            <a:ext cx="7556500" cy="708025"/>
          </a:xfrm>
          <a:prstGeom prst="rect">
            <a:avLst/>
          </a:prstGeom>
          <a:noFill/>
          <a:ln w="9525">
            <a:noFill/>
            <a:miter lim="800000"/>
            <a:headEnd/>
            <a:tailEnd/>
          </a:ln>
        </p:spPr>
        <p:txBody>
          <a:bodyPr>
            <a:spAutoFit/>
          </a:bodyPr>
          <a:lstStyle/>
          <a:p>
            <a:pPr algn="ctr">
              <a:spcBef>
                <a:spcPct val="50000"/>
              </a:spcBef>
            </a:pPr>
            <a:r>
              <a:rPr lang="fr-FR" altLang="fr-FR" sz="1600" b="1" i="1">
                <a:solidFill>
                  <a:schemeClr val="tx2"/>
                </a:solidFill>
              </a:rPr>
              <a:t>Exemple développement base 1 000 puits par an</a:t>
            </a:r>
          </a:p>
          <a:p>
            <a:pPr algn="ctr">
              <a:spcBef>
                <a:spcPct val="50000"/>
              </a:spcBef>
            </a:pPr>
            <a:r>
              <a:rPr lang="fr-FR" altLang="fr-FR" sz="1600">
                <a:solidFill>
                  <a:schemeClr val="tx2"/>
                </a:solidFill>
              </a:rPr>
              <a:t>Gaz de schiste  -&gt; 60 Gm3                                Huiles de schiste  -&gt; 0,7 Mb/j </a:t>
            </a:r>
            <a:endParaRPr lang="fr-FR" altLang="fr-FR" sz="1600" i="1">
              <a:solidFill>
                <a:schemeClr val="tx2"/>
              </a:solidFill>
            </a:endParaRPr>
          </a:p>
        </p:txBody>
      </p:sp>
      <p:pic>
        <p:nvPicPr>
          <p:cNvPr id="122886" name="Picture 10"/>
          <p:cNvPicPr>
            <a:picLocks noChangeAspect="1" noChangeArrowheads="1"/>
          </p:cNvPicPr>
          <p:nvPr/>
        </p:nvPicPr>
        <p:blipFill>
          <a:blip r:embed="rId4"/>
          <a:srcRect/>
          <a:stretch>
            <a:fillRect/>
          </a:stretch>
        </p:blipFill>
        <p:spPr bwMode="auto">
          <a:xfrm>
            <a:off x="5227638" y="3359150"/>
            <a:ext cx="2874962" cy="2249488"/>
          </a:xfrm>
          <a:prstGeom prst="rect">
            <a:avLst/>
          </a:prstGeom>
          <a:noFill/>
          <a:ln w="9525">
            <a:noFill/>
            <a:miter lim="800000"/>
            <a:headEnd/>
            <a:tailEnd/>
          </a:ln>
        </p:spPr>
      </p:pic>
      <p:pic>
        <p:nvPicPr>
          <p:cNvPr id="122887" name="Picture 149" descr="Logo_IFP-Energies-nouvelles_couleur_sans accent"/>
          <p:cNvPicPr>
            <a:picLocks noChangeAspect="1" noChangeArrowheads="1"/>
          </p:cNvPicPr>
          <p:nvPr/>
        </p:nvPicPr>
        <p:blipFill>
          <a:blip r:embed="rId5"/>
          <a:srcRect/>
          <a:stretch>
            <a:fillRect/>
          </a:stretch>
        </p:blipFill>
        <p:spPr bwMode="auto">
          <a:xfrm>
            <a:off x="684213" y="5805488"/>
            <a:ext cx="982662" cy="420687"/>
          </a:xfrm>
          <a:prstGeom prst="rect">
            <a:avLst/>
          </a:prstGeom>
          <a:noFill/>
          <a:ln w="9525">
            <a:noFill/>
            <a:miter lim="800000"/>
            <a:headEnd/>
            <a:tailEnd/>
          </a:ln>
        </p:spPr>
      </p:pic>
      <p:sp>
        <p:nvSpPr>
          <p:cNvPr id="122888" name="ZoneTexte 12"/>
          <p:cNvSpPr txBox="1">
            <a:spLocks noChangeArrowheads="1"/>
          </p:cNvSpPr>
          <p:nvPr/>
        </p:nvSpPr>
        <p:spPr bwMode="auto">
          <a:xfrm>
            <a:off x="1727200" y="5886450"/>
            <a:ext cx="3600450" cy="277813"/>
          </a:xfrm>
          <a:prstGeom prst="rect">
            <a:avLst/>
          </a:prstGeom>
          <a:noFill/>
          <a:ln w="9525">
            <a:noFill/>
            <a:miter lim="800000"/>
            <a:headEnd/>
            <a:tailEnd/>
          </a:ln>
        </p:spPr>
        <p:txBody>
          <a:bodyPr>
            <a:spAutoFit/>
          </a:bodyPr>
          <a:lstStyle/>
          <a:p>
            <a:r>
              <a:rPr lang="fr-FR" sz="1200" b="1" i="1"/>
              <a:t>D’après Guy Maisonnier 3 octobre 2013</a:t>
            </a:r>
          </a:p>
        </p:txBody>
      </p:sp>
      <p:sp>
        <p:nvSpPr>
          <p:cNvPr id="122889" name="Text Box 17"/>
          <p:cNvSpPr txBox="1">
            <a:spLocks noChangeArrowheads="1"/>
          </p:cNvSpPr>
          <p:nvPr/>
        </p:nvSpPr>
        <p:spPr bwMode="auto">
          <a:xfrm>
            <a:off x="396875" y="5467350"/>
            <a:ext cx="3968750" cy="276225"/>
          </a:xfrm>
          <a:prstGeom prst="rect">
            <a:avLst/>
          </a:prstGeom>
          <a:noFill/>
          <a:ln w="9525">
            <a:noFill/>
            <a:miter lim="800000"/>
            <a:headEnd/>
            <a:tailEnd/>
          </a:ln>
        </p:spPr>
        <p:txBody>
          <a:bodyPr>
            <a:spAutoFit/>
          </a:bodyPr>
          <a:lstStyle/>
          <a:p>
            <a:pPr algn="ctr">
              <a:spcBef>
                <a:spcPct val="50000"/>
              </a:spcBef>
            </a:pPr>
            <a:r>
              <a:rPr lang="fr-FR" altLang="fr-FR" sz="1200" b="1" i="1">
                <a:solidFill>
                  <a:schemeClr val="tx2"/>
                </a:solidFill>
              </a:rPr>
              <a:t>Récupération par puits : 2 BCF/ 58 Mcm</a:t>
            </a:r>
          </a:p>
        </p:txBody>
      </p:sp>
      <p:sp>
        <p:nvSpPr>
          <p:cNvPr id="122890" name="Text Box 17"/>
          <p:cNvSpPr txBox="1">
            <a:spLocks noChangeArrowheads="1"/>
          </p:cNvSpPr>
          <p:nvPr/>
        </p:nvSpPr>
        <p:spPr bwMode="auto">
          <a:xfrm>
            <a:off x="4787900" y="5467350"/>
            <a:ext cx="3671888" cy="276225"/>
          </a:xfrm>
          <a:prstGeom prst="rect">
            <a:avLst/>
          </a:prstGeom>
          <a:noFill/>
          <a:ln w="9525">
            <a:noFill/>
            <a:miter lim="800000"/>
            <a:headEnd/>
            <a:tailEnd/>
          </a:ln>
        </p:spPr>
        <p:txBody>
          <a:bodyPr>
            <a:spAutoFit/>
          </a:bodyPr>
          <a:lstStyle/>
          <a:p>
            <a:pPr algn="ctr">
              <a:spcBef>
                <a:spcPct val="50000"/>
              </a:spcBef>
            </a:pPr>
            <a:r>
              <a:rPr lang="fr-FR" altLang="fr-FR" sz="1200" b="1" i="1">
                <a:solidFill>
                  <a:schemeClr val="tx2"/>
                </a:solidFill>
              </a:rPr>
              <a:t>Récupération par puits : 0,25 Mbbl</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18488" cy="850900"/>
          </a:xfrm>
        </p:spPr>
        <p:txBody>
          <a:bodyPr/>
          <a:lstStyle/>
          <a:p>
            <a:pPr fontAlgn="auto">
              <a:spcAft>
                <a:spcPts val="0"/>
              </a:spcAft>
              <a:defRPr/>
            </a:pPr>
            <a:r>
              <a:rPr lang="fr-FR" dirty="0" smtClean="0"/>
              <a:t>Les </a:t>
            </a:r>
            <a:r>
              <a:rPr lang="fr-FR" dirty="0" err="1" smtClean="0"/>
              <a:t>etats-unis</a:t>
            </a:r>
            <a:r>
              <a:rPr lang="fr-FR" dirty="0" smtClean="0"/>
              <a:t> futurs exportateurs de pétrole ?</a:t>
            </a:r>
            <a:endParaRPr lang="fr-FR" dirty="0"/>
          </a:p>
        </p:txBody>
      </p:sp>
      <p:graphicFrame>
        <p:nvGraphicFramePr>
          <p:cNvPr id="4" name="Espace réservé du contenu 3"/>
          <p:cNvGraphicFramePr>
            <a:graphicFrameLocks noGrp="1"/>
          </p:cNvGraphicFramePr>
          <p:nvPr>
            <p:ph sz="quarter" idx="13"/>
          </p:nvPr>
        </p:nvGraphicFramePr>
        <p:xfrm>
          <a:off x="719138" y="706438"/>
          <a:ext cx="7992888" cy="3186626"/>
        </p:xfrm>
        <a:graphic>
          <a:graphicData uri="http://schemas.openxmlformats.org/drawingml/2006/table">
            <a:tbl>
              <a:tblPr firstRow="1" bandRow="1">
                <a:tableStyleId>{5C22544A-7EE6-4342-B048-85BDC9FD1C3A}</a:tableStyleId>
              </a:tblPr>
              <a:tblGrid>
                <a:gridCol w="1278558"/>
                <a:gridCol w="1278558"/>
                <a:gridCol w="1677373"/>
                <a:gridCol w="1489913"/>
                <a:gridCol w="1137039"/>
                <a:gridCol w="1131447"/>
              </a:tblGrid>
              <a:tr h="1033676">
                <a:tc>
                  <a:txBody>
                    <a:bodyPr/>
                    <a:lstStyle/>
                    <a:p>
                      <a:endParaRPr lang="fr-FR" sz="1100" dirty="0"/>
                    </a:p>
                  </a:txBody>
                  <a:tcPr anchor="ctr">
                    <a:noFill/>
                  </a:tcPr>
                </a:tc>
                <a:tc>
                  <a:txBody>
                    <a:bodyPr/>
                    <a:lstStyle/>
                    <a:p>
                      <a:pPr algn="ctr"/>
                      <a:endParaRPr lang="fr-FR" sz="1100" dirty="0">
                        <a:solidFill>
                          <a:schemeClr val="bg1"/>
                        </a:solidFill>
                      </a:endParaRPr>
                    </a:p>
                  </a:txBody>
                  <a:tcPr anchor="ctr">
                    <a:noFill/>
                  </a:tcPr>
                </a:tc>
                <a:tc>
                  <a:txBody>
                    <a:bodyPr/>
                    <a:lstStyle/>
                    <a:p>
                      <a:pPr algn="ctr"/>
                      <a:r>
                        <a:rPr lang="fr-FR" sz="1100" dirty="0" smtClean="0"/>
                        <a:t>Production US</a:t>
                      </a:r>
                    </a:p>
                    <a:p>
                      <a:pPr algn="ctr"/>
                      <a:r>
                        <a:rPr lang="fr-FR" sz="1100" dirty="0" smtClean="0"/>
                        <a:t>Pétrolière (NGL inclus)</a:t>
                      </a:r>
                    </a:p>
                    <a:p>
                      <a:pPr algn="ctr"/>
                      <a:r>
                        <a:rPr lang="fr-FR" sz="1100" dirty="0" smtClean="0"/>
                        <a:t>Mb/d	(*)</a:t>
                      </a:r>
                    </a:p>
                  </a:txBody>
                  <a:tcPr anchor="ctr"/>
                </a:tc>
                <a:tc>
                  <a:txBody>
                    <a:bodyPr/>
                    <a:lstStyle/>
                    <a:p>
                      <a:pPr algn="ctr"/>
                      <a:r>
                        <a:rPr lang="fr-FR" sz="1100" dirty="0" smtClean="0"/>
                        <a:t>Consommation</a:t>
                      </a:r>
                    </a:p>
                    <a:p>
                      <a:pPr algn="ctr"/>
                      <a:r>
                        <a:rPr lang="fr-FR" sz="1100" dirty="0" smtClean="0"/>
                        <a:t>US</a:t>
                      </a:r>
                    </a:p>
                    <a:p>
                      <a:pPr algn="ctr"/>
                      <a:r>
                        <a:rPr lang="fr-FR" sz="1100" dirty="0" smtClean="0"/>
                        <a:t>Mb/d</a:t>
                      </a:r>
                    </a:p>
                  </a:txBody>
                  <a:tcPr anchor="ctr"/>
                </a:tc>
                <a:tc>
                  <a:txBody>
                    <a:bodyPr/>
                    <a:lstStyle/>
                    <a:p>
                      <a:pPr algn="ctr"/>
                      <a:r>
                        <a:rPr lang="fr-FR" sz="1100" dirty="0" smtClean="0"/>
                        <a:t>Ecart</a:t>
                      </a:r>
                    </a:p>
                    <a:p>
                      <a:pPr algn="ctr"/>
                      <a:r>
                        <a:rPr lang="fr-FR" sz="1100" dirty="0" err="1" smtClean="0"/>
                        <a:t>Cons</a:t>
                      </a:r>
                      <a:r>
                        <a:rPr lang="fr-FR" sz="1100" baseline="30000" dirty="0" err="1" smtClean="0"/>
                        <a:t>t</a:t>
                      </a:r>
                      <a:r>
                        <a:rPr lang="fr-FR" sz="1100" dirty="0" smtClean="0"/>
                        <a:t> – </a:t>
                      </a:r>
                      <a:r>
                        <a:rPr lang="fr-FR" sz="1100" dirty="0" err="1" smtClean="0"/>
                        <a:t>Prod</a:t>
                      </a:r>
                      <a:r>
                        <a:rPr lang="fr-FR" sz="1100" baseline="30000" dirty="0" err="1" smtClean="0"/>
                        <a:t>t</a:t>
                      </a:r>
                      <a:endParaRPr lang="fr-FR" sz="1100" baseline="30000" dirty="0" smtClean="0"/>
                    </a:p>
                    <a:p>
                      <a:pPr algn="ctr"/>
                      <a:r>
                        <a:rPr lang="fr-FR" sz="1100" baseline="0" dirty="0" smtClean="0"/>
                        <a:t>(</a:t>
                      </a:r>
                      <a:r>
                        <a:rPr lang="fr-FR" sz="1100" baseline="0" dirty="0" err="1" smtClean="0"/>
                        <a:t>deficit</a:t>
                      </a:r>
                      <a:r>
                        <a:rPr lang="fr-FR" sz="1100" baseline="0" dirty="0" smtClean="0"/>
                        <a:t>)</a:t>
                      </a:r>
                    </a:p>
                  </a:txBody>
                  <a:tcPr anchor="ctr"/>
                </a:tc>
                <a:tc>
                  <a:txBody>
                    <a:bodyPr/>
                    <a:lstStyle/>
                    <a:p>
                      <a:pPr algn="ctr"/>
                      <a:r>
                        <a:rPr lang="fr-FR" sz="1100" dirty="0" smtClean="0"/>
                        <a:t>Déficit en %</a:t>
                      </a:r>
                    </a:p>
                    <a:p>
                      <a:pPr algn="ctr"/>
                      <a:r>
                        <a:rPr lang="fr-FR" sz="1100" dirty="0" smtClean="0"/>
                        <a:t>Des besoins</a:t>
                      </a:r>
                    </a:p>
                    <a:p>
                      <a:pPr algn="ctr"/>
                      <a:r>
                        <a:rPr lang="fr-FR" sz="1100" dirty="0" smtClean="0"/>
                        <a:t>(**)</a:t>
                      </a:r>
                      <a:endParaRPr lang="fr-FR" sz="1100" dirty="0"/>
                    </a:p>
                  </a:txBody>
                  <a:tcPr anchor="ctr"/>
                </a:tc>
              </a:tr>
              <a:tr h="875178">
                <a:tc>
                  <a:txBody>
                    <a:bodyPr/>
                    <a:lstStyle/>
                    <a:p>
                      <a:pPr algn="ctr"/>
                      <a:r>
                        <a:rPr lang="fr-FR" sz="1200" b="1" dirty="0" smtClean="0"/>
                        <a:t>Réalisation</a:t>
                      </a:r>
                      <a:endParaRPr lang="fr-FR" sz="1200" b="1" dirty="0"/>
                    </a:p>
                  </a:txBody>
                  <a:tcPr anchor="ctr">
                    <a:solidFill>
                      <a:schemeClr val="bg2">
                        <a:lumMod val="20000"/>
                        <a:lumOff val="80000"/>
                      </a:schemeClr>
                    </a:solidFill>
                  </a:tcPr>
                </a:tc>
                <a:tc>
                  <a:txBody>
                    <a:bodyPr/>
                    <a:lstStyle/>
                    <a:p>
                      <a:pPr algn="l"/>
                      <a:r>
                        <a:rPr lang="fr-FR" sz="1100" b="1" dirty="0" smtClean="0">
                          <a:solidFill>
                            <a:schemeClr val="tx2"/>
                          </a:solidFill>
                        </a:rPr>
                        <a:t>2008</a:t>
                      </a:r>
                    </a:p>
                    <a:p>
                      <a:pPr algn="l"/>
                      <a:r>
                        <a:rPr lang="fr-FR" sz="1100" b="1" dirty="0" smtClean="0">
                          <a:solidFill>
                            <a:schemeClr val="tx2"/>
                          </a:solidFill>
                        </a:rPr>
                        <a:t>2010</a:t>
                      </a:r>
                    </a:p>
                    <a:p>
                      <a:pPr algn="l"/>
                      <a:r>
                        <a:rPr lang="fr-FR" sz="1100" b="1" dirty="0" smtClean="0">
                          <a:solidFill>
                            <a:schemeClr val="tx2"/>
                          </a:solidFill>
                        </a:rPr>
                        <a:t>2011</a:t>
                      </a:r>
                    </a:p>
                    <a:p>
                      <a:pPr algn="l"/>
                      <a:r>
                        <a:rPr lang="fr-FR" sz="1100" b="1" dirty="0" smtClean="0">
                          <a:solidFill>
                            <a:schemeClr val="tx2"/>
                          </a:solidFill>
                        </a:rPr>
                        <a:t>2012 (est)</a:t>
                      </a:r>
                      <a:endParaRPr lang="fr-FR" sz="1100" b="1" dirty="0">
                        <a:solidFill>
                          <a:schemeClr val="tx2"/>
                        </a:solidFill>
                      </a:endParaRPr>
                    </a:p>
                  </a:txBody>
                  <a:tcPr anchor="ctr"/>
                </a:tc>
                <a:tc>
                  <a:txBody>
                    <a:bodyPr/>
                    <a:lstStyle/>
                    <a:p>
                      <a:pPr algn="ctr"/>
                      <a:r>
                        <a:rPr lang="fr-FR" sz="1100" b="1" dirty="0" smtClean="0">
                          <a:solidFill>
                            <a:schemeClr val="tx2"/>
                          </a:solidFill>
                        </a:rPr>
                        <a:t>6,7</a:t>
                      </a:r>
                    </a:p>
                    <a:p>
                      <a:pPr algn="ctr"/>
                      <a:r>
                        <a:rPr lang="fr-FR" sz="1100" b="1" dirty="0" smtClean="0">
                          <a:solidFill>
                            <a:schemeClr val="tx2"/>
                          </a:solidFill>
                        </a:rPr>
                        <a:t>7,6</a:t>
                      </a:r>
                    </a:p>
                    <a:p>
                      <a:pPr algn="ctr"/>
                      <a:r>
                        <a:rPr lang="fr-FR" sz="1100" b="1" dirty="0" smtClean="0">
                          <a:solidFill>
                            <a:schemeClr val="tx2"/>
                          </a:solidFill>
                        </a:rPr>
                        <a:t>7,8</a:t>
                      </a:r>
                    </a:p>
                    <a:p>
                      <a:pPr algn="ctr"/>
                      <a:r>
                        <a:rPr lang="fr-FR" sz="1100" b="1" dirty="0" smtClean="0">
                          <a:solidFill>
                            <a:schemeClr val="tx2"/>
                          </a:solidFill>
                        </a:rPr>
                        <a:t>(9,0)</a:t>
                      </a:r>
                      <a:endParaRPr lang="fr-FR" sz="1100" b="1" dirty="0">
                        <a:solidFill>
                          <a:schemeClr val="tx2"/>
                        </a:solidFill>
                      </a:endParaRPr>
                    </a:p>
                  </a:txBody>
                  <a:tcPr anchor="ctr"/>
                </a:tc>
                <a:tc>
                  <a:txBody>
                    <a:bodyPr/>
                    <a:lstStyle/>
                    <a:p>
                      <a:pPr algn="ctr"/>
                      <a:r>
                        <a:rPr lang="fr-FR" sz="1100" b="1" dirty="0" smtClean="0">
                          <a:solidFill>
                            <a:schemeClr val="tx2"/>
                          </a:solidFill>
                        </a:rPr>
                        <a:t>19,5</a:t>
                      </a:r>
                    </a:p>
                    <a:p>
                      <a:pPr algn="ctr"/>
                      <a:r>
                        <a:rPr lang="fr-FR" sz="1100" b="1" dirty="0" smtClean="0">
                          <a:solidFill>
                            <a:schemeClr val="tx2"/>
                          </a:solidFill>
                        </a:rPr>
                        <a:t>19,0</a:t>
                      </a:r>
                    </a:p>
                    <a:p>
                      <a:pPr algn="ctr"/>
                      <a:r>
                        <a:rPr lang="fr-FR" sz="1100" b="1" dirty="0" smtClean="0">
                          <a:solidFill>
                            <a:schemeClr val="tx2"/>
                          </a:solidFill>
                        </a:rPr>
                        <a:t>18,8</a:t>
                      </a:r>
                    </a:p>
                    <a:p>
                      <a:pPr algn="ctr"/>
                      <a:r>
                        <a:rPr lang="fr-FR" sz="1100" b="1" dirty="0" smtClean="0">
                          <a:solidFill>
                            <a:schemeClr val="tx2"/>
                          </a:solidFill>
                        </a:rPr>
                        <a:t>(18,5)</a:t>
                      </a:r>
                      <a:endParaRPr lang="fr-FR" sz="1100" b="1" dirty="0">
                        <a:solidFill>
                          <a:schemeClr val="tx2"/>
                        </a:solidFill>
                      </a:endParaRPr>
                    </a:p>
                  </a:txBody>
                  <a:tcPr anchor="ctr"/>
                </a:tc>
                <a:tc>
                  <a:txBody>
                    <a:bodyPr/>
                    <a:lstStyle/>
                    <a:p>
                      <a:pPr algn="ctr"/>
                      <a:r>
                        <a:rPr lang="fr-FR" sz="1100" b="1" dirty="0" smtClean="0">
                          <a:solidFill>
                            <a:schemeClr val="tx2"/>
                          </a:solidFill>
                        </a:rPr>
                        <a:t>12,8</a:t>
                      </a:r>
                    </a:p>
                    <a:p>
                      <a:pPr algn="ctr"/>
                      <a:r>
                        <a:rPr lang="fr-FR" sz="1100" b="1" dirty="0" smtClean="0">
                          <a:solidFill>
                            <a:schemeClr val="tx2"/>
                          </a:solidFill>
                        </a:rPr>
                        <a:t>11,4</a:t>
                      </a:r>
                    </a:p>
                    <a:p>
                      <a:pPr algn="ctr"/>
                      <a:r>
                        <a:rPr lang="fr-FR" sz="1100" b="1" dirty="0" smtClean="0">
                          <a:solidFill>
                            <a:schemeClr val="tx2"/>
                          </a:solidFill>
                        </a:rPr>
                        <a:t>11,0</a:t>
                      </a:r>
                    </a:p>
                    <a:p>
                      <a:pPr algn="ctr"/>
                      <a:r>
                        <a:rPr lang="fr-FR" sz="1100" b="1" dirty="0" smtClean="0">
                          <a:solidFill>
                            <a:schemeClr val="tx2"/>
                          </a:solidFill>
                        </a:rPr>
                        <a:t>(9,5)</a:t>
                      </a:r>
                      <a:endParaRPr lang="fr-FR" sz="1100" b="1" dirty="0">
                        <a:solidFill>
                          <a:schemeClr val="tx2"/>
                        </a:solidFill>
                      </a:endParaRPr>
                    </a:p>
                  </a:txBody>
                  <a:tcPr anchor="ctr"/>
                </a:tc>
                <a:tc>
                  <a:txBody>
                    <a:bodyPr/>
                    <a:lstStyle/>
                    <a:p>
                      <a:pPr algn="ctr"/>
                      <a:r>
                        <a:rPr lang="fr-FR" sz="1100" b="1" dirty="0" smtClean="0">
                          <a:solidFill>
                            <a:schemeClr val="tx2"/>
                          </a:solidFill>
                        </a:rPr>
                        <a:t>65%</a:t>
                      </a:r>
                    </a:p>
                    <a:p>
                      <a:pPr algn="ctr"/>
                      <a:r>
                        <a:rPr lang="fr-FR" sz="1100" b="1" dirty="0" smtClean="0">
                          <a:solidFill>
                            <a:schemeClr val="tx2"/>
                          </a:solidFill>
                        </a:rPr>
                        <a:t>60%</a:t>
                      </a:r>
                    </a:p>
                    <a:p>
                      <a:pPr algn="ctr"/>
                      <a:r>
                        <a:rPr lang="fr-FR" sz="1100" b="1" dirty="0" smtClean="0">
                          <a:solidFill>
                            <a:schemeClr val="tx2"/>
                          </a:solidFill>
                        </a:rPr>
                        <a:t>58%</a:t>
                      </a:r>
                    </a:p>
                    <a:p>
                      <a:pPr algn="ctr"/>
                      <a:r>
                        <a:rPr lang="fr-FR" sz="1100" b="1" dirty="0" smtClean="0">
                          <a:solidFill>
                            <a:schemeClr val="tx2"/>
                          </a:solidFill>
                        </a:rPr>
                        <a:t>51%</a:t>
                      </a:r>
                      <a:endParaRPr lang="fr-FR" sz="1100" b="1" dirty="0">
                        <a:solidFill>
                          <a:schemeClr val="tx2"/>
                        </a:solidFill>
                      </a:endParaRPr>
                    </a:p>
                  </a:txBody>
                  <a:tcPr anchor="ctr"/>
                </a:tc>
              </a:tr>
              <a:tr h="638886">
                <a:tc rowSpan="2">
                  <a:txBody>
                    <a:bodyPr/>
                    <a:lstStyle/>
                    <a:p>
                      <a:pPr algn="ctr"/>
                      <a:r>
                        <a:rPr lang="fr-FR" sz="1200" b="1" dirty="0" smtClean="0"/>
                        <a:t>Estimation</a:t>
                      </a:r>
                      <a:endParaRPr lang="fr-FR" sz="1200" b="1" dirty="0"/>
                    </a:p>
                  </a:txBody>
                  <a:tcPr anchor="ctr">
                    <a:solidFill>
                      <a:schemeClr val="bg2">
                        <a:lumMod val="20000"/>
                        <a:lumOff val="80000"/>
                      </a:schemeClr>
                    </a:solidFill>
                  </a:tcPr>
                </a:tc>
                <a:tc>
                  <a:txBody>
                    <a:bodyPr/>
                    <a:lstStyle/>
                    <a:p>
                      <a:pPr algn="l"/>
                      <a:r>
                        <a:rPr lang="fr-FR" sz="1100" b="1" dirty="0" smtClean="0">
                          <a:solidFill>
                            <a:schemeClr val="tx2"/>
                          </a:solidFill>
                        </a:rPr>
                        <a:t>2020 (*)</a:t>
                      </a:r>
                      <a:endParaRPr lang="fr-FR" sz="1100" b="1" dirty="0">
                        <a:solidFill>
                          <a:schemeClr val="tx2"/>
                        </a:solidFill>
                      </a:endParaRPr>
                    </a:p>
                  </a:txBody>
                  <a:tcPr anchor="ctr"/>
                </a:tc>
                <a:tc>
                  <a:txBody>
                    <a:bodyPr/>
                    <a:lstStyle/>
                    <a:p>
                      <a:pPr marL="228600" indent="-228600" algn="ctr">
                        <a:buAutoNum type="alphaLcParenBoth"/>
                        <a:tabLst>
                          <a:tab pos="714375" algn="ctr"/>
                        </a:tabLst>
                      </a:pPr>
                      <a:r>
                        <a:rPr lang="fr-FR" sz="1100" b="1" dirty="0" smtClean="0">
                          <a:solidFill>
                            <a:schemeClr val="tx2"/>
                          </a:solidFill>
                        </a:rPr>
                        <a:t>	(10)</a:t>
                      </a:r>
                    </a:p>
                    <a:p>
                      <a:pPr marL="228600" indent="-228600" algn="ctr">
                        <a:buNone/>
                        <a:tabLst>
                          <a:tab pos="714375" algn="ctr"/>
                        </a:tabLst>
                      </a:pPr>
                      <a:r>
                        <a:rPr lang="fr-FR" sz="1100" b="1" dirty="0" smtClean="0">
                          <a:solidFill>
                            <a:schemeClr val="tx2"/>
                          </a:solidFill>
                        </a:rPr>
                        <a:t>(b)		 (8)</a:t>
                      </a:r>
                      <a:endParaRPr lang="fr-FR" sz="1100" b="1" dirty="0">
                        <a:solidFill>
                          <a:schemeClr val="tx2"/>
                        </a:solidFill>
                      </a:endParaRPr>
                    </a:p>
                  </a:txBody>
                  <a:tcPr anchor="ctr"/>
                </a:tc>
                <a:tc>
                  <a:txBody>
                    <a:bodyPr/>
                    <a:lstStyle/>
                    <a:p>
                      <a:pPr algn="ctr"/>
                      <a:r>
                        <a:rPr lang="fr-FR" sz="1100" b="1" dirty="0" smtClean="0">
                          <a:solidFill>
                            <a:schemeClr val="tx2"/>
                          </a:solidFill>
                        </a:rPr>
                        <a:t>(15,0)</a:t>
                      </a:r>
                      <a:endParaRPr lang="fr-FR" sz="1100" b="1" dirty="0">
                        <a:solidFill>
                          <a:schemeClr val="tx2"/>
                        </a:solidFill>
                      </a:endParaRPr>
                    </a:p>
                  </a:txBody>
                  <a:tcPr anchor="ctr"/>
                </a:tc>
                <a:tc>
                  <a:txBody>
                    <a:bodyPr/>
                    <a:lstStyle/>
                    <a:p>
                      <a:pPr algn="ctr"/>
                      <a:r>
                        <a:rPr lang="fr-FR" sz="1100" b="1" dirty="0" smtClean="0">
                          <a:solidFill>
                            <a:schemeClr val="tx2"/>
                          </a:solidFill>
                        </a:rPr>
                        <a:t>5 à 7</a:t>
                      </a:r>
                      <a:endParaRPr lang="fr-FR" sz="1100" b="1" dirty="0">
                        <a:solidFill>
                          <a:schemeClr val="tx2"/>
                        </a:solidFill>
                      </a:endParaRPr>
                    </a:p>
                  </a:txBody>
                  <a:tcPr anchor="ctr"/>
                </a:tc>
                <a:tc>
                  <a:txBody>
                    <a:bodyPr/>
                    <a:lstStyle/>
                    <a:p>
                      <a:pPr algn="ctr"/>
                      <a:r>
                        <a:rPr lang="fr-FR" sz="1100" b="1" dirty="0" smtClean="0">
                          <a:solidFill>
                            <a:schemeClr val="tx2"/>
                          </a:solidFill>
                        </a:rPr>
                        <a:t>33 à 47%</a:t>
                      </a:r>
                      <a:endParaRPr lang="fr-FR" sz="1100" b="1" dirty="0">
                        <a:solidFill>
                          <a:schemeClr val="tx2"/>
                        </a:solidFill>
                      </a:endParaRPr>
                    </a:p>
                  </a:txBody>
                  <a:tcPr anchor="ctr"/>
                </a:tc>
              </a:tr>
              <a:tr h="638886">
                <a:tc vMerge="1">
                  <a:txBody>
                    <a:bodyPr/>
                    <a:lstStyle/>
                    <a:p>
                      <a:endParaRPr lang="fr-FR" sz="1100" dirty="0"/>
                    </a:p>
                  </a:txBody>
                  <a:tcPr anchor="ctr"/>
                </a:tc>
                <a:tc>
                  <a:txBody>
                    <a:bodyPr/>
                    <a:lstStyle/>
                    <a:p>
                      <a:pPr algn="l"/>
                      <a:r>
                        <a:rPr lang="fr-FR" sz="1100" b="1" dirty="0" smtClean="0">
                          <a:solidFill>
                            <a:schemeClr val="tx2"/>
                          </a:solidFill>
                        </a:rPr>
                        <a:t>2050</a:t>
                      </a:r>
                      <a:endParaRPr lang="fr-FR" sz="1100" b="1" dirty="0">
                        <a:solidFill>
                          <a:schemeClr val="tx2"/>
                        </a:solidFill>
                      </a:endParaRPr>
                    </a:p>
                  </a:txBody>
                  <a:tcPr anchor="ctr"/>
                </a:tc>
                <a:tc>
                  <a:txBody>
                    <a:bodyPr/>
                    <a:lstStyle/>
                    <a:p>
                      <a:pPr marL="228600" indent="-228600" algn="ctr">
                        <a:buAutoNum type="alphaLcParenBoth"/>
                        <a:tabLst>
                          <a:tab pos="714375" algn="ctr"/>
                        </a:tabLst>
                      </a:pPr>
                      <a:r>
                        <a:rPr lang="fr-FR" sz="1100" b="1" dirty="0" smtClean="0">
                          <a:solidFill>
                            <a:schemeClr val="tx2"/>
                          </a:solidFill>
                        </a:rPr>
                        <a:t>	 (8)</a:t>
                      </a:r>
                    </a:p>
                    <a:p>
                      <a:pPr marL="228600" indent="-228600" algn="ctr">
                        <a:buNone/>
                        <a:tabLst>
                          <a:tab pos="714375" algn="ctr"/>
                        </a:tabLst>
                      </a:pPr>
                      <a:r>
                        <a:rPr lang="fr-FR" sz="1100" b="1" dirty="0" smtClean="0">
                          <a:solidFill>
                            <a:schemeClr val="tx2"/>
                          </a:solidFill>
                        </a:rPr>
                        <a:t>(b)</a:t>
                      </a:r>
                      <a:r>
                        <a:rPr lang="fr-FR" sz="1100" b="1" smtClean="0">
                          <a:solidFill>
                            <a:schemeClr val="tx2"/>
                          </a:solidFill>
                        </a:rPr>
                        <a:t>		 </a:t>
                      </a:r>
                      <a:r>
                        <a:rPr lang="fr-FR" sz="1100" b="1" dirty="0" smtClean="0">
                          <a:solidFill>
                            <a:schemeClr val="tx2"/>
                          </a:solidFill>
                        </a:rPr>
                        <a:t>(5)</a:t>
                      </a:r>
                    </a:p>
                  </a:txBody>
                  <a:tcPr anchor="ctr"/>
                </a:tc>
                <a:tc>
                  <a:txBody>
                    <a:bodyPr/>
                    <a:lstStyle/>
                    <a:p>
                      <a:pPr algn="ctr"/>
                      <a:r>
                        <a:rPr lang="fr-FR" sz="1100" b="1" dirty="0" smtClean="0">
                          <a:solidFill>
                            <a:schemeClr val="tx2"/>
                          </a:solidFill>
                        </a:rPr>
                        <a:t>(15,0)</a:t>
                      </a:r>
                    </a:p>
                    <a:p>
                      <a:pPr algn="ctr"/>
                      <a:r>
                        <a:rPr lang="fr-FR" sz="1100" b="1" dirty="0" smtClean="0">
                          <a:solidFill>
                            <a:schemeClr val="tx2"/>
                          </a:solidFill>
                        </a:rPr>
                        <a:t>(12,0)</a:t>
                      </a:r>
                      <a:endParaRPr lang="fr-FR" sz="1100" b="1" dirty="0">
                        <a:solidFill>
                          <a:schemeClr val="tx2"/>
                        </a:solidFill>
                      </a:endParaRPr>
                    </a:p>
                  </a:txBody>
                  <a:tcPr anchor="ctr"/>
                </a:tc>
                <a:tc>
                  <a:txBody>
                    <a:bodyPr/>
                    <a:lstStyle/>
                    <a:p>
                      <a:pPr algn="ctr"/>
                      <a:r>
                        <a:rPr lang="fr-FR" sz="1100" b="1" dirty="0" smtClean="0">
                          <a:solidFill>
                            <a:schemeClr val="tx2"/>
                          </a:solidFill>
                        </a:rPr>
                        <a:t>3 à 7</a:t>
                      </a:r>
                      <a:endParaRPr lang="fr-FR" sz="1100" b="1" dirty="0">
                        <a:solidFill>
                          <a:schemeClr val="tx2"/>
                        </a:solidFill>
                      </a:endParaRPr>
                    </a:p>
                  </a:txBody>
                  <a:tcPr anchor="ctr"/>
                </a:tc>
                <a:tc>
                  <a:txBody>
                    <a:bodyPr/>
                    <a:lstStyle/>
                    <a:p>
                      <a:pPr algn="ctr"/>
                      <a:r>
                        <a:rPr lang="fr-FR" sz="1100" b="1" dirty="0" smtClean="0">
                          <a:solidFill>
                            <a:schemeClr val="tx2"/>
                          </a:solidFill>
                        </a:rPr>
                        <a:t>25 à 58%</a:t>
                      </a:r>
                      <a:endParaRPr lang="fr-FR" sz="1100" b="1" dirty="0">
                        <a:solidFill>
                          <a:schemeClr val="tx2"/>
                        </a:solidFill>
                      </a:endParaRPr>
                    </a:p>
                  </a:txBody>
                  <a:tcPr anchor="ctr"/>
                </a:tc>
              </a:tr>
            </a:tbl>
          </a:graphicData>
        </a:graphic>
      </p:graphicFrame>
      <p:sp>
        <p:nvSpPr>
          <p:cNvPr id="6" name="Espace réservé du contenu 2"/>
          <p:cNvSpPr txBox="1">
            <a:spLocks/>
          </p:cNvSpPr>
          <p:nvPr/>
        </p:nvSpPr>
        <p:spPr>
          <a:xfrm>
            <a:off x="638175" y="3897313"/>
            <a:ext cx="8218488" cy="1803400"/>
          </a:xfrm>
          <a:prstGeom prst="rect">
            <a:avLst/>
          </a:prstGeom>
        </p:spPr>
        <p:txBody>
          <a:bodyPr>
            <a:normAutofit lnSpcReduction="10000"/>
          </a:bodyPr>
          <a:lstStyle/>
          <a:p>
            <a:pPr marL="263525" indent="-263525" defTabSz="914400">
              <a:spcBef>
                <a:spcPct val="100000"/>
              </a:spcBef>
              <a:buClr>
                <a:schemeClr val="bg2"/>
              </a:buClr>
              <a:defRPr/>
            </a:pPr>
            <a:r>
              <a:rPr lang="fr-FR" sz="1200" b="1" i="1" dirty="0">
                <a:solidFill>
                  <a:srgbClr val="4D4D4D"/>
                </a:solidFill>
                <a:latin typeface="+mn-lt"/>
                <a:cs typeface="Arial"/>
              </a:rPr>
              <a:t>(*) AIE (2018: 11,92!)</a:t>
            </a:r>
          </a:p>
          <a:p>
            <a:pPr marL="263525" indent="-263525" defTabSz="914400">
              <a:spcBef>
                <a:spcPct val="100000"/>
              </a:spcBef>
              <a:buClr>
                <a:schemeClr val="bg2"/>
              </a:buClr>
              <a:defRPr/>
            </a:pPr>
            <a:r>
              <a:rPr lang="fr-FR" sz="1300" b="1" dirty="0">
                <a:solidFill>
                  <a:srgbClr val="4D4D4D"/>
                </a:solidFill>
                <a:latin typeface="+mn-lt"/>
                <a:cs typeface="Arial"/>
              </a:rPr>
              <a:t>Estimations P.R. BAUQUIS (production version haute : a – production version basse : b</a:t>
            </a:r>
          </a:p>
          <a:p>
            <a:pPr marL="180975" indent="-180975" defTabSz="914400">
              <a:spcBef>
                <a:spcPct val="100000"/>
              </a:spcBef>
              <a:buClr>
                <a:schemeClr val="bg2"/>
              </a:buClr>
              <a:defRPr/>
            </a:pPr>
            <a:r>
              <a:rPr lang="fr-FR" sz="1300" b="1" dirty="0">
                <a:solidFill>
                  <a:srgbClr val="4D4D4D"/>
                </a:solidFill>
                <a:latin typeface="+mn-lt"/>
                <a:cs typeface="Arial"/>
              </a:rPr>
              <a:t>(*) Ne sont inclus que les </a:t>
            </a:r>
            <a:r>
              <a:rPr lang="fr-FR" sz="1300" b="1" dirty="0" err="1">
                <a:solidFill>
                  <a:srgbClr val="4D4D4D"/>
                </a:solidFill>
                <a:latin typeface="+mn-lt"/>
                <a:cs typeface="Arial"/>
              </a:rPr>
              <a:t>NGL’s</a:t>
            </a:r>
            <a:r>
              <a:rPr lang="fr-FR" sz="1300" b="1" dirty="0">
                <a:solidFill>
                  <a:srgbClr val="4D4D4D"/>
                </a:solidFill>
                <a:latin typeface="+mn-lt"/>
                <a:cs typeface="Arial"/>
              </a:rPr>
              <a:t> allant dans le raffinage. Les « </a:t>
            </a:r>
            <a:r>
              <a:rPr lang="fr-FR" sz="1300" b="1" dirty="0" err="1">
                <a:solidFill>
                  <a:srgbClr val="4D4D4D"/>
                </a:solidFill>
                <a:latin typeface="+mn-lt"/>
                <a:cs typeface="Arial"/>
              </a:rPr>
              <a:t>refinery</a:t>
            </a:r>
            <a:r>
              <a:rPr lang="fr-FR" sz="1300" b="1" dirty="0">
                <a:solidFill>
                  <a:srgbClr val="4D4D4D"/>
                </a:solidFill>
                <a:latin typeface="+mn-lt"/>
                <a:cs typeface="Arial"/>
              </a:rPr>
              <a:t> gains » et les biocarburants ne sont pas inclus</a:t>
            </a:r>
          </a:p>
          <a:p>
            <a:pPr marL="180975" indent="-180975" defTabSz="914400">
              <a:spcBef>
                <a:spcPct val="100000"/>
              </a:spcBef>
              <a:buClr>
                <a:schemeClr val="bg2"/>
              </a:buClr>
              <a:tabLst>
                <a:tab pos="180975" algn="l"/>
                <a:tab pos="266700" algn="l"/>
              </a:tabLst>
              <a:defRPr/>
            </a:pPr>
            <a:r>
              <a:rPr lang="fr-FR" sz="1300" b="1" dirty="0">
                <a:solidFill>
                  <a:srgbClr val="4D4D4D"/>
                </a:solidFill>
                <a:latin typeface="+mn-lt"/>
                <a:cs typeface="Arial"/>
              </a:rPr>
              <a:t>(**) Ces déficits seront à couvrir essentiellement par les importations mais aussi par les synthétiques 	produits aux US (</a:t>
            </a:r>
            <a:r>
              <a:rPr lang="fr-FR" sz="1300" b="1" dirty="0" err="1">
                <a:solidFill>
                  <a:srgbClr val="4D4D4D"/>
                </a:solidFill>
                <a:latin typeface="+mn-lt"/>
                <a:cs typeface="Arial"/>
              </a:rPr>
              <a:t>biofuels</a:t>
            </a:r>
            <a:r>
              <a:rPr lang="fr-FR" sz="1300" b="1" dirty="0">
                <a:solidFill>
                  <a:srgbClr val="4D4D4D"/>
                </a:solidFill>
                <a:latin typeface="+mn-lt"/>
                <a:cs typeface="Arial"/>
              </a:rPr>
              <a:t>) </a:t>
            </a:r>
          </a:p>
        </p:txBody>
      </p:sp>
      <p:sp>
        <p:nvSpPr>
          <p:cNvPr id="7" name="ZoneTexte 6"/>
          <p:cNvSpPr txBox="1"/>
          <p:nvPr/>
        </p:nvSpPr>
        <p:spPr>
          <a:xfrm>
            <a:off x="3995738" y="5549900"/>
            <a:ext cx="4679950" cy="825500"/>
          </a:xfrm>
          <a:prstGeom prst="rect">
            <a:avLst/>
          </a:prstGeom>
          <a:solidFill>
            <a:schemeClr val="bg2">
              <a:lumMod val="20000"/>
              <a:lumOff val="80000"/>
            </a:schemeClr>
          </a:solidFill>
          <a:ln w="28575">
            <a:noFill/>
          </a:ln>
          <a:effectLst>
            <a:outerShdw blurRad="50800" dist="38100" dir="2700000" algn="tl" rotWithShape="0">
              <a:prstClr val="black">
                <a:alpha val="40000"/>
              </a:prstClr>
            </a:outerShdw>
          </a:effectLst>
        </p:spPr>
        <p:txBody>
          <a:bodyPr>
            <a:spAutoFit/>
          </a:bodyPr>
          <a:lstStyle/>
          <a:p>
            <a:pPr algn="ctr"/>
            <a:r>
              <a:rPr lang="fr-FR" sz="1600" b="1">
                <a:solidFill>
                  <a:schemeClr val="tx2"/>
                </a:solidFill>
              </a:rPr>
              <a:t>Les USA ne semblent en aucun cas</a:t>
            </a:r>
          </a:p>
          <a:p>
            <a:pPr algn="ctr"/>
            <a:r>
              <a:rPr lang="fr-FR" sz="1600" b="1">
                <a:solidFill>
                  <a:schemeClr val="tx2"/>
                </a:solidFill>
              </a:rPr>
              <a:t>pouvoir devenir exportateurs nets de pétrole</a:t>
            </a:r>
            <a:br>
              <a:rPr lang="fr-FR" sz="1600" b="1">
                <a:solidFill>
                  <a:schemeClr val="tx2"/>
                </a:solidFill>
              </a:rPr>
            </a:br>
            <a:r>
              <a:rPr lang="fr-FR" sz="1600" b="1">
                <a:solidFill>
                  <a:schemeClr val="tx2"/>
                </a:solidFill>
              </a:rPr>
              <a:t>(contrairement à certaines visions) </a:t>
            </a:r>
          </a:p>
        </p:txBody>
      </p:sp>
      <p:sp>
        <p:nvSpPr>
          <p:cNvPr id="124968" name="Espace réservé du contenu 2"/>
          <p:cNvSpPr txBox="1">
            <a:spLocks/>
          </p:cNvSpPr>
          <p:nvPr/>
        </p:nvSpPr>
        <p:spPr bwMode="auto">
          <a:xfrm>
            <a:off x="457200" y="5972175"/>
            <a:ext cx="3143250" cy="476250"/>
          </a:xfrm>
          <a:prstGeom prst="rect">
            <a:avLst/>
          </a:prstGeom>
          <a:noFill/>
          <a:ln w="9525">
            <a:noFill/>
            <a:miter lim="800000"/>
            <a:headEnd/>
            <a:tailEnd/>
          </a:ln>
        </p:spPr>
        <p:txBody>
          <a:bodyPr/>
          <a:lstStyle/>
          <a:p>
            <a:pPr marL="263525" indent="-263525" defTabSz="914400">
              <a:spcBef>
                <a:spcPct val="100000"/>
              </a:spcBef>
              <a:buClr>
                <a:schemeClr val="bg2"/>
              </a:buClr>
            </a:pPr>
            <a:r>
              <a:rPr lang="fr-FR" sz="1200" b="1" i="1">
                <a:solidFill>
                  <a:srgbClr val="4D4D4D"/>
                </a:solidFill>
              </a:rPr>
              <a:t>Source: PR BAUQUIS (Téréos: 06 2013)</a:t>
            </a:r>
            <a:endParaRPr lang="fr-FR" sz="1200" b="1">
              <a:solidFill>
                <a:srgbClr val="4D4D4D"/>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title"/>
          </p:nvPr>
        </p:nvSpPr>
        <p:spPr/>
        <p:txBody>
          <a:bodyPr/>
          <a:lstStyle/>
          <a:p>
            <a:pPr fontAlgn="auto">
              <a:spcAft>
                <a:spcPts val="0"/>
              </a:spcAft>
              <a:defRPr/>
            </a:pPr>
            <a:r>
              <a:rPr lang="fr-FR" altLang="fr-FR" dirty="0" smtClean="0"/>
              <a:t>Bilan importations pétrolières américaines (1994-2014 </a:t>
            </a:r>
            <a:r>
              <a:rPr lang="fr-FR" altLang="fr-FR" cap="none" dirty="0" smtClean="0"/>
              <a:t>est.</a:t>
            </a:r>
            <a:r>
              <a:rPr lang="fr-FR" altLang="fr-FR" dirty="0" smtClean="0"/>
              <a:t>)</a:t>
            </a:r>
          </a:p>
        </p:txBody>
      </p:sp>
      <p:pic>
        <p:nvPicPr>
          <p:cNvPr id="125955" name="Picture 2"/>
          <p:cNvPicPr>
            <a:picLocks noChangeAspect="1" noChangeArrowheads="1"/>
          </p:cNvPicPr>
          <p:nvPr/>
        </p:nvPicPr>
        <p:blipFill>
          <a:blip r:embed="rId3"/>
          <a:srcRect/>
          <a:stretch>
            <a:fillRect/>
          </a:stretch>
        </p:blipFill>
        <p:spPr bwMode="auto">
          <a:xfrm>
            <a:off x="1368425" y="1176338"/>
            <a:ext cx="6227763" cy="4597400"/>
          </a:xfrm>
          <a:prstGeom prst="rect">
            <a:avLst/>
          </a:prstGeom>
          <a:noFill/>
          <a:ln w="9525">
            <a:noFill/>
            <a:miter lim="800000"/>
            <a:headEnd/>
            <a:tailEnd/>
          </a:ln>
        </p:spPr>
      </p:pic>
      <p:pic>
        <p:nvPicPr>
          <p:cNvPr id="125956" name="Picture 149" descr="Logo_IFP-Energies-nouvelles_couleur_sans accent"/>
          <p:cNvPicPr>
            <a:picLocks noChangeAspect="1" noChangeArrowheads="1"/>
          </p:cNvPicPr>
          <p:nvPr/>
        </p:nvPicPr>
        <p:blipFill>
          <a:blip r:embed="rId4"/>
          <a:srcRect/>
          <a:stretch>
            <a:fillRect/>
          </a:stretch>
        </p:blipFill>
        <p:spPr bwMode="auto">
          <a:xfrm>
            <a:off x="1692275" y="5805488"/>
            <a:ext cx="982663" cy="420687"/>
          </a:xfrm>
          <a:prstGeom prst="rect">
            <a:avLst/>
          </a:prstGeom>
          <a:noFill/>
          <a:ln w="9525">
            <a:noFill/>
            <a:miter lim="800000"/>
            <a:headEnd/>
            <a:tailEnd/>
          </a:ln>
        </p:spPr>
      </p:pic>
      <p:sp>
        <p:nvSpPr>
          <p:cNvPr id="125957" name="ZoneTexte 7"/>
          <p:cNvSpPr txBox="1">
            <a:spLocks noChangeArrowheads="1"/>
          </p:cNvSpPr>
          <p:nvPr/>
        </p:nvSpPr>
        <p:spPr bwMode="auto">
          <a:xfrm>
            <a:off x="2735263" y="5886450"/>
            <a:ext cx="3600450" cy="277813"/>
          </a:xfrm>
          <a:prstGeom prst="rect">
            <a:avLst/>
          </a:prstGeom>
          <a:noFill/>
          <a:ln w="9525">
            <a:noFill/>
            <a:miter lim="800000"/>
            <a:headEnd/>
            <a:tailEnd/>
          </a:ln>
        </p:spPr>
        <p:txBody>
          <a:bodyPr>
            <a:spAutoFit/>
          </a:bodyPr>
          <a:lstStyle/>
          <a:p>
            <a:r>
              <a:rPr lang="fr-FR" sz="1200" b="1" i="1"/>
              <a:t>D’après Guy Maisonnier 3 octobre 2013</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La </a:t>
            </a:r>
            <a:r>
              <a:rPr lang="fr-FR" dirty="0" err="1" smtClean="0"/>
              <a:t>correlation</a:t>
            </a:r>
            <a:r>
              <a:rPr lang="fr-FR" dirty="0" smtClean="0"/>
              <a:t> entre prix du gaz et nombre d’appareils forant des objectifs gaziers aux USA</a:t>
            </a:r>
            <a:endParaRPr lang="en-US" dirty="0"/>
          </a:p>
        </p:txBody>
      </p:sp>
      <p:pic>
        <p:nvPicPr>
          <p:cNvPr id="128002" name="Espace réservé du contenu 5" descr="XC560-0851160.jpg"/>
          <p:cNvPicPr>
            <a:picLocks noGrp="1" noChangeAspect="1"/>
          </p:cNvPicPr>
          <p:nvPr>
            <p:ph sz="quarter" idx="13"/>
          </p:nvPr>
        </p:nvPicPr>
        <p:blipFill>
          <a:blip r:embed="rId3">
            <a:clrChange>
              <a:clrFrom>
                <a:srgbClr val="FFFFFF"/>
              </a:clrFrom>
              <a:clrTo>
                <a:srgbClr val="FFFFFF">
                  <a:alpha val="0"/>
                </a:srgbClr>
              </a:clrTo>
            </a:clrChange>
          </a:blip>
          <a:srcRect/>
          <a:stretch>
            <a:fillRect/>
          </a:stretch>
        </p:blipFill>
        <p:spPr>
          <a:xfrm>
            <a:off x="827088" y="944563"/>
            <a:ext cx="7405687" cy="5311775"/>
          </a:xfrm>
        </p:spPr>
      </p:pic>
      <p:sp>
        <p:nvSpPr>
          <p:cNvPr id="7" name="ZoneTexte 6"/>
          <p:cNvSpPr txBox="1"/>
          <p:nvPr/>
        </p:nvSpPr>
        <p:spPr>
          <a:xfrm>
            <a:off x="6840252" y="2960367"/>
            <a:ext cx="828092" cy="430887"/>
          </a:xfrm>
          <a:prstGeom prst="rect">
            <a:avLst/>
          </a:prstGeom>
          <a:solidFill>
            <a:schemeClr val="bg1">
              <a:lumMod val="85000"/>
            </a:schemeClr>
          </a:solidFill>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fontAlgn="auto">
              <a:spcBef>
                <a:spcPts val="0"/>
              </a:spcBef>
              <a:spcAft>
                <a:spcPts val="0"/>
              </a:spcAft>
              <a:defRPr/>
            </a:pPr>
            <a:r>
              <a:rPr lang="fr-FR" sz="1100" b="1" dirty="0">
                <a:latin typeface="+mn-lt"/>
                <a:cs typeface="+mn-cs"/>
              </a:rPr>
              <a:t>26 février 2013</a:t>
            </a:r>
            <a:endParaRPr lang="en-US" sz="1100" b="1" dirty="0">
              <a:latin typeface="+mn-lt"/>
              <a:cs typeface="+mn-cs"/>
            </a:endParaRPr>
          </a:p>
        </p:txBody>
      </p:sp>
      <p:cxnSp>
        <p:nvCxnSpPr>
          <p:cNvPr id="9" name="Connecteur droit avec flèche 8"/>
          <p:cNvCxnSpPr>
            <a:stCxn id="0" idx="2"/>
          </p:cNvCxnSpPr>
          <p:nvPr/>
        </p:nvCxnSpPr>
        <p:spPr>
          <a:xfrm flipH="1">
            <a:off x="6911975" y="3390900"/>
            <a:ext cx="342900" cy="577850"/>
          </a:xfrm>
          <a:prstGeom prst="straightConnector1">
            <a:avLst/>
          </a:prstGeom>
          <a:ln w="34925">
            <a:solidFill>
              <a:schemeClr val="tx1"/>
            </a:solidFill>
            <a:headEnd type="none" w="med" len="med"/>
            <a:tailEnd type="stealth"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Active </a:t>
            </a:r>
            <a:r>
              <a:rPr lang="fr-FR" dirty="0" err="1" smtClean="0"/>
              <a:t>drilling</a:t>
            </a:r>
            <a:r>
              <a:rPr lang="fr-FR" dirty="0" smtClean="0"/>
              <a:t> </a:t>
            </a:r>
            <a:r>
              <a:rPr lang="fr-FR" dirty="0" err="1" smtClean="0"/>
              <a:t>rigs</a:t>
            </a:r>
            <a:r>
              <a:rPr lang="fr-FR" dirty="0" smtClean="0"/>
              <a:t> in the us 2002 - 2012</a:t>
            </a:r>
            <a:endParaRPr lang="en-US" dirty="0"/>
          </a:p>
        </p:txBody>
      </p:sp>
      <p:pic>
        <p:nvPicPr>
          <p:cNvPr id="129026" name="Espace réservé du contenu 3" descr="image 09.jpg"/>
          <p:cNvPicPr>
            <a:picLocks noGrp="1" noChangeAspect="1"/>
          </p:cNvPicPr>
          <p:nvPr>
            <p:ph sz="quarter" idx="13"/>
          </p:nvPr>
        </p:nvPicPr>
        <p:blipFill>
          <a:blip r:embed="rId3"/>
          <a:srcRect r="2403"/>
          <a:stretch>
            <a:fillRect/>
          </a:stretch>
        </p:blipFill>
        <p:spPr>
          <a:xfrm>
            <a:off x="647700" y="1449388"/>
            <a:ext cx="7308850" cy="4211637"/>
          </a:xfrm>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Evolution of </a:t>
            </a:r>
            <a:r>
              <a:rPr lang="fr-FR" dirty="0" err="1" smtClean="0"/>
              <a:t>natural</a:t>
            </a:r>
            <a:r>
              <a:rPr lang="fr-FR" dirty="0" smtClean="0"/>
              <a:t> </a:t>
            </a:r>
            <a:r>
              <a:rPr lang="fr-FR" dirty="0" err="1" smtClean="0"/>
              <a:t>gas</a:t>
            </a:r>
            <a:r>
              <a:rPr lang="fr-FR" dirty="0" smtClean="0"/>
              <a:t> </a:t>
            </a:r>
            <a:r>
              <a:rPr lang="fr-FR" dirty="0" err="1" smtClean="0"/>
              <a:t>prices</a:t>
            </a:r>
            <a:r>
              <a:rPr lang="fr-FR" dirty="0" smtClean="0"/>
              <a:t> (2) 1994 - 2011</a:t>
            </a:r>
            <a:endParaRPr lang="en-US" dirty="0"/>
          </a:p>
        </p:txBody>
      </p:sp>
      <p:pic>
        <p:nvPicPr>
          <p:cNvPr id="130050" name="Espace réservé du contenu 3" descr="image 23.jpg"/>
          <p:cNvPicPr>
            <a:picLocks noGrp="1" noChangeAspect="1"/>
          </p:cNvPicPr>
          <p:nvPr>
            <p:ph sz="quarter" idx="13"/>
          </p:nvPr>
        </p:nvPicPr>
        <p:blipFill>
          <a:blip r:embed="rId3"/>
          <a:srcRect/>
          <a:stretch>
            <a:fillRect/>
          </a:stretch>
        </p:blipFill>
        <p:spPr>
          <a:xfrm>
            <a:off x="827088" y="1341438"/>
            <a:ext cx="7632700" cy="4283075"/>
          </a:xfrm>
        </p:spPr>
      </p:pic>
      <p:sp>
        <p:nvSpPr>
          <p:cNvPr id="130051" name="ZoneTexte 4"/>
          <p:cNvSpPr txBox="1">
            <a:spLocks noChangeArrowheads="1"/>
          </p:cNvSpPr>
          <p:nvPr/>
        </p:nvSpPr>
        <p:spPr bwMode="auto">
          <a:xfrm>
            <a:off x="935038" y="5624513"/>
            <a:ext cx="3673475" cy="247650"/>
          </a:xfrm>
          <a:prstGeom prst="rect">
            <a:avLst/>
          </a:prstGeom>
          <a:noFill/>
          <a:ln w="9525">
            <a:noFill/>
            <a:miter lim="800000"/>
            <a:headEnd/>
            <a:tailEnd/>
          </a:ln>
        </p:spPr>
        <p:txBody>
          <a:bodyPr>
            <a:spAutoFit/>
          </a:bodyPr>
          <a:lstStyle/>
          <a:p>
            <a:r>
              <a:rPr lang="fr-FR" sz="1000" b="1">
                <a:solidFill>
                  <a:schemeClr val="tx2"/>
                </a:solidFill>
              </a:rPr>
              <a:t>Source: BP Statistical review 2012</a:t>
            </a:r>
            <a:endParaRPr lang="en-US" sz="1000" b="1">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988"/>
            <a:ext cx="8218488" cy="850901"/>
          </a:xfrm>
        </p:spPr>
        <p:txBody>
          <a:bodyPr/>
          <a:lstStyle/>
          <a:p>
            <a:pPr fontAlgn="auto">
              <a:spcAft>
                <a:spcPts val="0"/>
              </a:spcAft>
              <a:defRPr/>
            </a:pPr>
            <a:r>
              <a:rPr lang="fr-FR" dirty="0" smtClean="0"/>
              <a:t>Les prix du gaz déconnectés entre les régions</a:t>
            </a:r>
            <a:endParaRPr lang="fr-FR" dirty="0"/>
          </a:p>
        </p:txBody>
      </p:sp>
      <p:sp>
        <p:nvSpPr>
          <p:cNvPr id="131074" name="Espace réservé du contenu 2"/>
          <p:cNvSpPr>
            <a:spLocks noGrp="1"/>
          </p:cNvSpPr>
          <p:nvPr>
            <p:ph sz="quarter" idx="13"/>
          </p:nvPr>
        </p:nvSpPr>
        <p:spPr>
          <a:xfrm>
            <a:off x="457200" y="823913"/>
            <a:ext cx="8218488" cy="4752975"/>
          </a:xfrm>
        </p:spPr>
        <p:txBody>
          <a:bodyPr/>
          <a:lstStyle/>
          <a:p>
            <a:r>
              <a:rPr lang="fr-FR" smtClean="0">
                <a:cs typeface="Arial" charset="0"/>
              </a:rPr>
              <a:t>Prix du gaz (moyennes mensuelles) en $Mbtu</a:t>
            </a:r>
          </a:p>
        </p:txBody>
      </p:sp>
      <p:pic>
        <p:nvPicPr>
          <p:cNvPr id="131075" name="Image 3" descr="iimage p14_Page_14.png"/>
          <p:cNvPicPr>
            <a:picLocks noChangeAspect="1"/>
          </p:cNvPicPr>
          <p:nvPr/>
        </p:nvPicPr>
        <p:blipFill>
          <a:blip r:embed="rId3"/>
          <a:srcRect t="-2203" r="10500" b="14005"/>
          <a:stretch>
            <a:fillRect/>
          </a:stretch>
        </p:blipFill>
        <p:spPr bwMode="auto">
          <a:xfrm>
            <a:off x="612775" y="1266825"/>
            <a:ext cx="7667625" cy="4322763"/>
          </a:xfrm>
          <a:prstGeom prst="rect">
            <a:avLst/>
          </a:prstGeom>
          <a:noFill/>
          <a:ln w="9525">
            <a:noFill/>
            <a:miter lim="800000"/>
            <a:headEnd/>
            <a:tailEnd/>
          </a:ln>
        </p:spPr>
      </p:pic>
      <p:cxnSp>
        <p:nvCxnSpPr>
          <p:cNvPr id="6" name="Connecteur droit avec flèche 5"/>
          <p:cNvCxnSpPr/>
          <p:nvPr/>
        </p:nvCxnSpPr>
        <p:spPr>
          <a:xfrm>
            <a:off x="5292725" y="2457450"/>
            <a:ext cx="215900" cy="466725"/>
          </a:xfrm>
          <a:prstGeom prst="straightConnector1">
            <a:avLst/>
          </a:prstGeom>
          <a:ln w="28575">
            <a:solidFill>
              <a:srgbClr val="36215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flipH="1" flipV="1">
            <a:off x="5651500" y="3644900"/>
            <a:ext cx="325438" cy="288925"/>
          </a:xfrm>
          <a:prstGeom prst="straightConnector1">
            <a:avLst/>
          </a:prstGeom>
          <a:ln w="28575">
            <a:solidFill>
              <a:srgbClr val="AED14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V="1">
            <a:off x="5976938" y="4545013"/>
            <a:ext cx="215900" cy="252412"/>
          </a:xfrm>
          <a:prstGeom prst="straightConnector1">
            <a:avLst/>
          </a:prstGeom>
          <a:ln w="28575">
            <a:solidFill>
              <a:srgbClr val="C10001"/>
            </a:solidFill>
            <a:tailEnd type="arrow"/>
          </a:ln>
          <a:effectLst/>
        </p:spPr>
        <p:style>
          <a:lnRef idx="2">
            <a:schemeClr val="accent1"/>
          </a:lnRef>
          <a:fillRef idx="0">
            <a:schemeClr val="accent1"/>
          </a:fillRef>
          <a:effectRef idx="1">
            <a:schemeClr val="accent1"/>
          </a:effectRef>
          <a:fontRef idx="minor">
            <a:schemeClr val="tx1"/>
          </a:fontRef>
        </p:style>
      </p:cxnSp>
      <p:sp>
        <p:nvSpPr>
          <p:cNvPr id="131079" name="ZoneTexte 13"/>
          <p:cNvSpPr txBox="1">
            <a:spLocks noChangeArrowheads="1"/>
          </p:cNvSpPr>
          <p:nvPr/>
        </p:nvSpPr>
        <p:spPr bwMode="auto">
          <a:xfrm>
            <a:off x="576263" y="5624513"/>
            <a:ext cx="2987675" cy="261937"/>
          </a:xfrm>
          <a:prstGeom prst="rect">
            <a:avLst/>
          </a:prstGeom>
          <a:noFill/>
          <a:ln w="9525">
            <a:noFill/>
            <a:miter lim="800000"/>
            <a:headEnd/>
            <a:tailEnd/>
          </a:ln>
        </p:spPr>
        <p:txBody>
          <a:bodyPr>
            <a:spAutoFit/>
          </a:bodyPr>
          <a:lstStyle/>
          <a:p>
            <a:r>
              <a:rPr lang="fr-FR" sz="1100" b="1" i="1">
                <a:solidFill>
                  <a:schemeClr val="tx2"/>
                </a:solidFill>
              </a:rPr>
              <a:t>Sources: Platt’s</a:t>
            </a:r>
          </a:p>
        </p:txBody>
      </p:sp>
      <p:pic>
        <p:nvPicPr>
          <p:cNvPr id="131080" name="Image 14" descr="logo ufip.jpg"/>
          <p:cNvPicPr>
            <a:picLocks noChangeAspect="1"/>
          </p:cNvPicPr>
          <p:nvPr/>
        </p:nvPicPr>
        <p:blipFill>
          <a:blip r:embed="rId4"/>
          <a:srcRect/>
          <a:stretch>
            <a:fillRect/>
          </a:stretch>
        </p:blipFill>
        <p:spPr bwMode="auto">
          <a:xfrm>
            <a:off x="7291388" y="5591175"/>
            <a:ext cx="1023937" cy="430213"/>
          </a:xfrm>
          <a:prstGeom prst="rect">
            <a:avLst/>
          </a:prstGeom>
          <a:noFill/>
          <a:ln w="9525">
            <a:noFill/>
            <a:miter lim="800000"/>
            <a:headEnd/>
            <a:tailEnd/>
          </a:ln>
        </p:spPr>
      </p:pic>
      <p:sp>
        <p:nvSpPr>
          <p:cNvPr id="16" name="ZoneTexte 15"/>
          <p:cNvSpPr txBox="1"/>
          <p:nvPr/>
        </p:nvSpPr>
        <p:spPr>
          <a:xfrm>
            <a:off x="7164388" y="6021388"/>
            <a:ext cx="2987675" cy="261937"/>
          </a:xfrm>
          <a:prstGeom prst="rect">
            <a:avLst/>
          </a:prstGeom>
          <a:noFill/>
        </p:spPr>
        <p:txBody>
          <a:bodyPr>
            <a:spAutoFit/>
          </a:bodyPr>
          <a:lstStyle/>
          <a:p>
            <a:pPr fontAlgn="auto">
              <a:spcBef>
                <a:spcPts val="0"/>
              </a:spcBef>
              <a:spcAft>
                <a:spcPts val="0"/>
              </a:spcAft>
              <a:defRPr/>
            </a:pPr>
            <a:r>
              <a:rPr lang="fr-FR" sz="1050" b="1" dirty="0">
                <a:solidFill>
                  <a:schemeClr val="tx2"/>
                </a:solidFill>
                <a:latin typeface="+mn-lt"/>
                <a:cs typeface="+mn-cs"/>
              </a:rPr>
              <a:t>03 Octobre 2013</a:t>
            </a:r>
          </a:p>
        </p:txBody>
      </p:sp>
      <p:sp>
        <p:nvSpPr>
          <p:cNvPr id="131082" name="ZoneTexte 16"/>
          <p:cNvSpPr txBox="1">
            <a:spLocks noChangeArrowheads="1"/>
          </p:cNvSpPr>
          <p:nvPr/>
        </p:nvSpPr>
        <p:spPr bwMode="auto">
          <a:xfrm>
            <a:off x="3384550" y="1844675"/>
            <a:ext cx="2987675" cy="523875"/>
          </a:xfrm>
          <a:prstGeom prst="rect">
            <a:avLst/>
          </a:prstGeom>
          <a:noFill/>
          <a:ln w="9525">
            <a:noFill/>
            <a:miter lim="800000"/>
            <a:headEnd/>
            <a:tailEnd/>
          </a:ln>
        </p:spPr>
        <p:txBody>
          <a:bodyPr>
            <a:spAutoFit/>
          </a:bodyPr>
          <a:lstStyle/>
          <a:p>
            <a:r>
              <a:rPr lang="fr-FR" sz="1400" b="1">
                <a:solidFill>
                  <a:srgbClr val="362153"/>
                </a:solidFill>
              </a:rPr>
              <a:t>Average LNG price</a:t>
            </a:r>
          </a:p>
          <a:p>
            <a:r>
              <a:rPr lang="fr-FR" sz="1400" b="1">
                <a:solidFill>
                  <a:srgbClr val="362153"/>
                </a:solidFill>
              </a:rPr>
              <a:t>Imported to Japan: </a:t>
            </a:r>
            <a:r>
              <a:rPr lang="fr-FR" sz="1400" b="1"/>
              <a:t>JAPON</a:t>
            </a:r>
          </a:p>
        </p:txBody>
      </p:sp>
      <p:sp>
        <p:nvSpPr>
          <p:cNvPr id="131083" name="ZoneTexte 17"/>
          <p:cNvSpPr txBox="1">
            <a:spLocks noChangeArrowheads="1"/>
          </p:cNvSpPr>
          <p:nvPr/>
        </p:nvSpPr>
        <p:spPr bwMode="auto">
          <a:xfrm>
            <a:off x="5651500" y="3968750"/>
            <a:ext cx="2989263" cy="307975"/>
          </a:xfrm>
          <a:prstGeom prst="rect">
            <a:avLst/>
          </a:prstGeom>
          <a:noFill/>
          <a:ln w="9525">
            <a:noFill/>
            <a:miter lim="800000"/>
            <a:headEnd/>
            <a:tailEnd/>
          </a:ln>
        </p:spPr>
        <p:txBody>
          <a:bodyPr>
            <a:spAutoFit/>
          </a:bodyPr>
          <a:lstStyle/>
          <a:p>
            <a:r>
              <a:rPr lang="fr-FR" sz="1400" b="1">
                <a:solidFill>
                  <a:srgbClr val="92D050"/>
                </a:solidFill>
              </a:rPr>
              <a:t>NBP: </a:t>
            </a:r>
            <a:r>
              <a:rPr lang="fr-FR" sz="1400" b="1"/>
              <a:t>EUROPE</a:t>
            </a:r>
            <a:r>
              <a:rPr lang="fr-FR" sz="1400" b="1">
                <a:solidFill>
                  <a:srgbClr val="92D050"/>
                </a:solidFill>
              </a:rPr>
              <a:t> </a:t>
            </a:r>
          </a:p>
        </p:txBody>
      </p:sp>
      <p:sp>
        <p:nvSpPr>
          <p:cNvPr id="131084" name="ZoneTexte 18"/>
          <p:cNvSpPr txBox="1">
            <a:spLocks noChangeArrowheads="1"/>
          </p:cNvSpPr>
          <p:nvPr/>
        </p:nvSpPr>
        <p:spPr bwMode="auto">
          <a:xfrm>
            <a:off x="5148263" y="4884738"/>
            <a:ext cx="2987675" cy="307975"/>
          </a:xfrm>
          <a:prstGeom prst="rect">
            <a:avLst/>
          </a:prstGeom>
          <a:noFill/>
          <a:ln w="9525">
            <a:noFill/>
            <a:miter lim="800000"/>
            <a:headEnd/>
            <a:tailEnd/>
          </a:ln>
        </p:spPr>
        <p:txBody>
          <a:bodyPr>
            <a:spAutoFit/>
          </a:bodyPr>
          <a:lstStyle/>
          <a:p>
            <a:r>
              <a:rPr lang="fr-FR" sz="1400" b="1">
                <a:solidFill>
                  <a:srgbClr val="C00000"/>
                </a:solidFill>
              </a:rPr>
              <a:t>Henry Hub: </a:t>
            </a:r>
            <a:r>
              <a:rPr lang="fr-FR" sz="1400" b="1"/>
              <a:t>ETATS UNIS</a:t>
            </a:r>
            <a:endParaRPr lang="fr-FR" sz="1400" b="1">
              <a:solidFill>
                <a:srgbClr val="92D050"/>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LES ETATS UNIS, FUTURS EXPORTATEURS DE GAZ.</a:t>
            </a:r>
            <a:endParaRPr lang="fr-FR" dirty="0"/>
          </a:p>
        </p:txBody>
      </p:sp>
      <p:sp>
        <p:nvSpPr>
          <p:cNvPr id="132098" name="Espace réservé du contenu 2"/>
          <p:cNvSpPr>
            <a:spLocks noGrp="1"/>
          </p:cNvSpPr>
          <p:nvPr>
            <p:ph sz="quarter" idx="13"/>
          </p:nvPr>
        </p:nvSpPr>
        <p:spPr/>
        <p:txBody>
          <a:bodyPr/>
          <a:lstStyle/>
          <a:p>
            <a:r>
              <a:rPr lang="fr-FR" smtClean="0">
                <a:cs typeface="Arial" charset="0"/>
              </a:rPr>
              <a:t>Une autorisation d’exportation de GNL donnée dès 2012 au groupe Chenières pour la vente en Europe (UK et autres).</a:t>
            </a:r>
          </a:p>
          <a:p>
            <a:r>
              <a:rPr lang="fr-FR" smtClean="0">
                <a:cs typeface="Arial" charset="0"/>
              </a:rPr>
              <a:t>Deux autres autorisations d’export de GNL données en 2013.</a:t>
            </a:r>
          </a:p>
          <a:p>
            <a:r>
              <a:rPr lang="fr-FR" smtClean="0">
                <a:cs typeface="Arial" charset="0"/>
              </a:rPr>
              <a:t>Une douzaine de demandes d’exportation à l’étude.</a:t>
            </a:r>
          </a:p>
          <a:p>
            <a:r>
              <a:rPr lang="fr-FR" smtClean="0">
                <a:cs typeface="Arial" charset="0"/>
              </a:rPr>
              <a:t>Une lutte politique interne aux US appelée à se durcir entre les sociétés favorables à ces exportations (pétroliers, sociétés de services, engineerings) et celles opposées (grands consommateurs de gaz : électriciens, chimistes, autres industriels).</a:t>
            </a:r>
          </a:p>
        </p:txBody>
      </p:sp>
      <p:sp>
        <p:nvSpPr>
          <p:cNvPr id="4" name="ZoneTexte 3"/>
          <p:cNvSpPr txBox="1"/>
          <p:nvPr/>
        </p:nvSpPr>
        <p:spPr>
          <a:xfrm>
            <a:off x="1619250" y="4878388"/>
            <a:ext cx="5689600" cy="906462"/>
          </a:xfrm>
          <a:prstGeom prst="rect">
            <a:avLst/>
          </a:prstGeom>
          <a:solidFill>
            <a:schemeClr val="bg2">
              <a:lumMod val="20000"/>
              <a:lumOff val="80000"/>
            </a:schemeClr>
          </a:solidFill>
          <a:effectLst>
            <a:outerShdw blurRad="50800" dist="38100" dir="2700000" algn="tl" rotWithShape="0">
              <a:prstClr val="black">
                <a:alpha val="40000"/>
              </a:prstClr>
            </a:outerShdw>
          </a:effectLst>
        </p:spPr>
        <p:txBody>
          <a:bodyPr tIns="144000" bIns="144000" anchor="ctr">
            <a:spAutoFit/>
          </a:bodyPr>
          <a:lstStyle/>
          <a:p>
            <a:pPr algn="ctr" fontAlgn="auto">
              <a:spcBef>
                <a:spcPts val="0"/>
              </a:spcBef>
              <a:spcAft>
                <a:spcPts val="0"/>
              </a:spcAft>
              <a:defRPr/>
            </a:pPr>
            <a:r>
              <a:rPr lang="fr-FR" sz="2000" b="1" dirty="0">
                <a:solidFill>
                  <a:schemeClr val="tx2"/>
                </a:solidFill>
                <a:latin typeface="+mn-lt"/>
                <a:cs typeface="+mn-cs"/>
              </a:rPr>
              <a:t>Les USA (et le Canada) vont devenir des exportateurs de GNL dès 2016</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Sabine </a:t>
            </a:r>
            <a:r>
              <a:rPr lang="fr-FR" dirty="0" err="1" smtClean="0"/>
              <a:t>pass</a:t>
            </a:r>
            <a:r>
              <a:rPr lang="fr-FR" dirty="0" smtClean="0"/>
              <a:t> (</a:t>
            </a:r>
            <a:r>
              <a:rPr lang="fr-FR" dirty="0" err="1" smtClean="0"/>
              <a:t>chenières</a:t>
            </a:r>
            <a:r>
              <a:rPr lang="fr-FR" dirty="0" smtClean="0"/>
              <a:t>) </a:t>
            </a:r>
            <a:r>
              <a:rPr lang="fr-FR" dirty="0" err="1" smtClean="0"/>
              <a:t>lng</a:t>
            </a:r>
            <a:r>
              <a:rPr lang="fr-FR" dirty="0" smtClean="0"/>
              <a:t> terminal… in 2020!</a:t>
            </a:r>
            <a:br>
              <a:rPr lang="fr-FR" dirty="0" smtClean="0"/>
            </a:br>
            <a:r>
              <a:rPr lang="fr-FR" sz="1600" dirty="0" smtClean="0">
                <a:solidFill>
                  <a:srgbClr val="FF0000"/>
                </a:solidFill>
              </a:rPr>
              <a:t>(en fait c’est l’usine de liquéfaction de </a:t>
            </a:r>
            <a:r>
              <a:rPr lang="fr-FR" sz="1600" dirty="0" err="1" smtClean="0">
                <a:solidFill>
                  <a:srgbClr val="FF0000"/>
                </a:solidFill>
              </a:rPr>
              <a:t>Snovhit</a:t>
            </a:r>
            <a:r>
              <a:rPr lang="fr-FR" sz="1600" dirty="0" smtClean="0">
                <a:solidFill>
                  <a:srgbClr val="FF0000"/>
                </a:solidFill>
              </a:rPr>
              <a:t>)</a:t>
            </a:r>
            <a:endParaRPr lang="en-US" dirty="0">
              <a:solidFill>
                <a:srgbClr val="FF0000"/>
              </a:solidFill>
            </a:endParaRPr>
          </a:p>
        </p:txBody>
      </p:sp>
      <p:pic>
        <p:nvPicPr>
          <p:cNvPr id="133122" name="Espace réservé du contenu 3" descr="image 14.jpg"/>
          <p:cNvPicPr>
            <a:picLocks noGrp="1" noChangeAspect="1"/>
          </p:cNvPicPr>
          <p:nvPr>
            <p:ph sz="quarter" idx="13"/>
          </p:nvPr>
        </p:nvPicPr>
        <p:blipFill>
          <a:blip r:embed="rId3"/>
          <a:srcRect/>
          <a:stretch>
            <a:fillRect/>
          </a:stretch>
        </p:blipFill>
        <p:spPr>
          <a:xfrm>
            <a:off x="457200" y="1304925"/>
            <a:ext cx="8048625" cy="4608513"/>
          </a:xfr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22313" y="2493963"/>
            <a:ext cx="7772400" cy="1362075"/>
          </a:xfrm>
        </p:spPr>
        <p:txBody>
          <a:bodyPr>
            <a:noAutofit/>
          </a:bodyPr>
          <a:lstStyle/>
          <a:p>
            <a:pPr fontAlgn="auto">
              <a:spcAft>
                <a:spcPts val="0"/>
              </a:spcAft>
              <a:defRPr/>
            </a:pPr>
            <a:r>
              <a:rPr lang="fr-FR" sz="2800" dirty="0" smtClean="0"/>
              <a:t>Partie 8 : Gaz et pétroles de roches </a:t>
            </a:r>
            <a:r>
              <a:rPr lang="fr-FR" sz="2800" dirty="0" err="1" smtClean="0"/>
              <a:t>méres</a:t>
            </a:r>
            <a:r>
              <a:rPr lang="fr-FR" sz="2800" dirty="0" smtClean="0"/>
              <a:t> : </a:t>
            </a:r>
            <a:r>
              <a:rPr lang="fr-FR" sz="2800" dirty="0" smtClean="0"/>
              <a:t>le cas de </a:t>
            </a:r>
            <a:r>
              <a:rPr lang="fr-FR" sz="2800" dirty="0" err="1" smtClean="0"/>
              <a:t>l’europe</a:t>
            </a:r>
            <a:endParaRPr lang="en-US" sz="2800" dirty="0"/>
          </a:p>
        </p:txBody>
      </p:sp>
      <p:sp>
        <p:nvSpPr>
          <p:cNvPr id="135170" name="ZoneTexte 2"/>
          <p:cNvSpPr txBox="1">
            <a:spLocks noChangeArrowheads="1"/>
          </p:cNvSpPr>
          <p:nvPr/>
        </p:nvSpPr>
        <p:spPr bwMode="auto">
          <a:xfrm>
            <a:off x="684213" y="3856038"/>
            <a:ext cx="8135937" cy="1323975"/>
          </a:xfrm>
          <a:prstGeom prst="rect">
            <a:avLst/>
          </a:prstGeom>
          <a:noFill/>
          <a:ln w="9525">
            <a:noFill/>
            <a:miter lim="800000"/>
            <a:headEnd/>
            <a:tailEnd/>
          </a:ln>
        </p:spPr>
        <p:txBody>
          <a:bodyPr>
            <a:spAutoFit/>
          </a:bodyPr>
          <a:lstStyle/>
          <a:p>
            <a:r>
              <a:rPr lang="fr-FR" sz="2000" b="1" i="1">
                <a:solidFill>
                  <a:schemeClr val="bg2"/>
                </a:solidFill>
              </a:rPr>
              <a:t>Des conditions fondamentales différentes des USA</a:t>
            </a:r>
          </a:p>
          <a:p>
            <a:r>
              <a:rPr lang="fr-FR" sz="2000" b="1" i="1">
                <a:solidFill>
                  <a:schemeClr val="bg2"/>
                </a:solidFill>
              </a:rPr>
              <a:t>L’absence d’alternatives à la fracturation hydraulique</a:t>
            </a:r>
          </a:p>
          <a:p>
            <a:r>
              <a:rPr lang="fr-FR" sz="2000" b="1" i="1">
                <a:solidFill>
                  <a:schemeClr val="bg2"/>
                </a:solidFill>
              </a:rPr>
              <a:t>Un potentiel géologique… à confirmer au plan économique</a:t>
            </a:r>
          </a:p>
          <a:p>
            <a:r>
              <a:rPr lang="fr-FR" sz="2000" b="1" i="1">
                <a:solidFill>
                  <a:schemeClr val="bg2"/>
                </a:solidFill>
              </a:rPr>
              <a:t>Des dangers majeurs: le raffinage et la pétrochimie en Europe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dirty="0" smtClean="0"/>
              <a:t> </a:t>
            </a:r>
            <a:endParaRPr lang="fr-FR" dirty="0"/>
          </a:p>
        </p:txBody>
      </p:sp>
      <p:sp>
        <p:nvSpPr>
          <p:cNvPr id="24578" name="Espace réservé du contenu 2"/>
          <p:cNvSpPr>
            <a:spLocks noGrp="1"/>
          </p:cNvSpPr>
          <p:nvPr>
            <p:ph sz="quarter" idx="13"/>
          </p:nvPr>
        </p:nvSpPr>
        <p:spPr>
          <a:xfrm>
            <a:off x="457200" y="1268413"/>
            <a:ext cx="8218488" cy="4752975"/>
          </a:xfrm>
        </p:spPr>
        <p:txBody>
          <a:bodyPr/>
          <a:lstStyle/>
          <a:p>
            <a:endParaRPr lang="fr-FR" smtClean="0">
              <a:cs typeface="Arial" charset="0"/>
            </a:endParaRPr>
          </a:p>
        </p:txBody>
      </p:sp>
      <p:pic>
        <p:nvPicPr>
          <p:cNvPr id="24579" name="Image 3"/>
          <p:cNvPicPr>
            <a:picLocks noChangeAspect="1" noChangeArrowheads="1"/>
          </p:cNvPicPr>
          <p:nvPr/>
        </p:nvPicPr>
        <p:blipFill>
          <a:blip r:embed="rId3"/>
          <a:srcRect/>
          <a:stretch>
            <a:fillRect/>
          </a:stretch>
        </p:blipFill>
        <p:spPr bwMode="auto">
          <a:xfrm>
            <a:off x="398463" y="1017588"/>
            <a:ext cx="6981825" cy="5040312"/>
          </a:xfrm>
          <a:prstGeom prst="rect">
            <a:avLst/>
          </a:prstGeom>
          <a:noFill/>
          <a:ln w="9525">
            <a:noFill/>
            <a:miter lim="800000"/>
            <a:headEnd/>
            <a:tailEnd/>
          </a:ln>
        </p:spPr>
      </p:pic>
      <p:cxnSp>
        <p:nvCxnSpPr>
          <p:cNvPr id="6" name="Connecteur droit 5"/>
          <p:cNvCxnSpPr/>
          <p:nvPr/>
        </p:nvCxnSpPr>
        <p:spPr>
          <a:xfrm>
            <a:off x="6192838" y="3284538"/>
            <a:ext cx="287337" cy="431800"/>
          </a:xfrm>
          <a:prstGeom prst="line">
            <a:avLst/>
          </a:prstGeom>
          <a:ln w="38100">
            <a:solidFill>
              <a:srgbClr val="8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7" name="Accolade fermante 6"/>
          <p:cNvSpPr/>
          <p:nvPr/>
        </p:nvSpPr>
        <p:spPr>
          <a:xfrm>
            <a:off x="6551613" y="2636838"/>
            <a:ext cx="215900" cy="1079500"/>
          </a:xfrm>
          <a:prstGeom prst="rightBrace">
            <a:avLst>
              <a:gd name="adj1" fmla="val 38037"/>
              <a:gd name="adj2" fmla="val 50000"/>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fr-FR"/>
          </a:p>
        </p:txBody>
      </p:sp>
      <p:sp>
        <p:nvSpPr>
          <p:cNvPr id="8" name="Rectangle 7"/>
          <p:cNvSpPr/>
          <p:nvPr/>
        </p:nvSpPr>
        <p:spPr>
          <a:xfrm>
            <a:off x="6767513" y="2781300"/>
            <a:ext cx="360362" cy="6477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 name="Rectangle 8"/>
          <p:cNvSpPr/>
          <p:nvPr/>
        </p:nvSpPr>
        <p:spPr>
          <a:xfrm>
            <a:off x="7092950" y="3068638"/>
            <a:ext cx="250825" cy="792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584" name="ZoneTexte 9"/>
          <p:cNvSpPr txBox="1">
            <a:spLocks noChangeArrowheads="1"/>
          </p:cNvSpPr>
          <p:nvPr/>
        </p:nvSpPr>
        <p:spPr bwMode="auto">
          <a:xfrm>
            <a:off x="6804025" y="2997200"/>
            <a:ext cx="1981200" cy="522288"/>
          </a:xfrm>
          <a:prstGeom prst="rect">
            <a:avLst/>
          </a:prstGeom>
          <a:solidFill>
            <a:schemeClr val="bg1"/>
          </a:solidFill>
          <a:ln w="9525">
            <a:noFill/>
            <a:miter lim="800000"/>
            <a:headEnd/>
            <a:tailEnd/>
          </a:ln>
        </p:spPr>
        <p:txBody>
          <a:bodyPr>
            <a:spAutoFit/>
          </a:bodyPr>
          <a:lstStyle/>
          <a:p>
            <a:r>
              <a:rPr lang="fr-FR" sz="1400" b="1">
                <a:solidFill>
                  <a:schemeClr val="tx2"/>
                </a:solidFill>
              </a:rPr>
              <a:t>Estimation shle oil + tight oil 2012: </a:t>
            </a:r>
            <a:r>
              <a:rPr lang="fr-FR" sz="1400" b="1">
                <a:solidFill>
                  <a:srgbClr val="FF0000"/>
                </a:solidFill>
              </a:rPr>
              <a:t>3 Mb/d</a:t>
            </a:r>
          </a:p>
        </p:txBody>
      </p:sp>
      <p:cxnSp>
        <p:nvCxnSpPr>
          <p:cNvPr id="11" name="Connecteur droit 10"/>
          <p:cNvCxnSpPr/>
          <p:nvPr/>
        </p:nvCxnSpPr>
        <p:spPr>
          <a:xfrm>
            <a:off x="6354763" y="2636838"/>
            <a:ext cx="395287" cy="0"/>
          </a:xfrm>
          <a:prstGeom prst="line">
            <a:avLst/>
          </a:prstGeom>
          <a:ln w="3810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4586" name="ZoneTexte 12"/>
          <p:cNvSpPr txBox="1">
            <a:spLocks noChangeArrowheads="1"/>
          </p:cNvSpPr>
          <p:nvPr/>
        </p:nvSpPr>
        <p:spPr bwMode="auto">
          <a:xfrm>
            <a:off x="6875463" y="2528888"/>
            <a:ext cx="1441450" cy="215900"/>
          </a:xfrm>
          <a:prstGeom prst="rect">
            <a:avLst/>
          </a:prstGeom>
          <a:solidFill>
            <a:schemeClr val="bg1"/>
          </a:solidFill>
          <a:ln w="9525">
            <a:noFill/>
            <a:miter lim="800000"/>
            <a:headEnd/>
            <a:tailEnd/>
          </a:ln>
        </p:spPr>
        <p:txBody>
          <a:bodyPr lIns="0" tIns="0" rIns="0" bIns="0">
            <a:spAutoFit/>
          </a:bodyPr>
          <a:lstStyle/>
          <a:p>
            <a:r>
              <a:rPr lang="fr-FR" sz="1400" b="1">
                <a:solidFill>
                  <a:srgbClr val="FF0000"/>
                </a:solidFill>
              </a:rPr>
              <a:t>9.0 (Est. 2012)</a:t>
            </a:r>
            <a:endParaRPr lang="fr-FR" sz="1200" b="1">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en-US" dirty="0" smtClean="0"/>
              <a:t>Shale Gas - Europe</a:t>
            </a:r>
            <a:br>
              <a:rPr lang="en-US" dirty="0" smtClean="0"/>
            </a:br>
            <a:r>
              <a:rPr lang="en-US" dirty="0" smtClean="0"/>
              <a:t>Licensing situation and exploration activity - General Overview*</a:t>
            </a:r>
            <a:endParaRPr lang="fr-FR" dirty="0"/>
          </a:p>
        </p:txBody>
      </p:sp>
      <p:sp>
        <p:nvSpPr>
          <p:cNvPr id="136194" name="Espace réservé du contenu 2"/>
          <p:cNvSpPr>
            <a:spLocks noGrp="1"/>
          </p:cNvSpPr>
          <p:nvPr>
            <p:ph sz="quarter" idx="13"/>
          </p:nvPr>
        </p:nvSpPr>
        <p:spPr/>
        <p:txBody>
          <a:bodyPr/>
          <a:lstStyle/>
          <a:p>
            <a:endParaRPr lang="fr-FR" smtClean="0">
              <a:cs typeface="Arial" charset="0"/>
            </a:endParaRPr>
          </a:p>
        </p:txBody>
      </p:sp>
      <p:sp>
        <p:nvSpPr>
          <p:cNvPr id="136195" name="Slide Number Placeholder 2"/>
          <p:cNvSpPr txBox="1">
            <a:spLocks/>
          </p:cNvSpPr>
          <p:nvPr/>
        </p:nvSpPr>
        <p:spPr bwMode="auto">
          <a:xfrm>
            <a:off x="60325" y="6565900"/>
            <a:ext cx="466725" cy="198438"/>
          </a:xfrm>
          <a:prstGeom prst="rect">
            <a:avLst/>
          </a:prstGeom>
          <a:noFill/>
          <a:ln w="9525">
            <a:noFill/>
            <a:miter lim="800000"/>
            <a:headEnd/>
            <a:tailEnd/>
          </a:ln>
        </p:spPr>
        <p:txBody>
          <a:bodyPr/>
          <a:lstStyle/>
          <a:p>
            <a:pPr algn="r" defTabSz="914400"/>
            <a:endParaRPr lang="en-US" sz="900" b="1">
              <a:solidFill>
                <a:srgbClr val="4D4D4D"/>
              </a:solidFill>
            </a:endParaRPr>
          </a:p>
        </p:txBody>
      </p:sp>
      <p:pic>
        <p:nvPicPr>
          <p:cNvPr id="136196" name="Picture 4" descr="Europe.jpg"/>
          <p:cNvPicPr>
            <a:picLocks noChangeAspect="1"/>
          </p:cNvPicPr>
          <p:nvPr/>
        </p:nvPicPr>
        <p:blipFill>
          <a:blip r:embed="rId3"/>
          <a:srcRect/>
          <a:stretch>
            <a:fillRect/>
          </a:stretch>
        </p:blipFill>
        <p:spPr bwMode="auto">
          <a:xfrm>
            <a:off x="269875" y="1331913"/>
            <a:ext cx="8604250" cy="5005387"/>
          </a:xfrm>
          <a:prstGeom prst="rect">
            <a:avLst/>
          </a:prstGeom>
          <a:noFill/>
          <a:ln w="63500">
            <a:noFill/>
            <a:miter lim="800000"/>
            <a:headEnd/>
            <a:tailEnd/>
          </a:ln>
        </p:spPr>
      </p:pic>
      <p:sp>
        <p:nvSpPr>
          <p:cNvPr id="41" name="Rectangle 6"/>
          <p:cNvSpPr>
            <a:spLocks noChangeArrowheads="1"/>
          </p:cNvSpPr>
          <p:nvPr/>
        </p:nvSpPr>
        <p:spPr bwMode="auto">
          <a:xfrm>
            <a:off x="269875" y="6337300"/>
            <a:ext cx="6000750" cy="200025"/>
          </a:xfrm>
          <a:prstGeom prst="rect">
            <a:avLst/>
          </a:prstGeom>
          <a:noFill/>
          <a:ln w="9525">
            <a:noFill/>
            <a:miter lim="800000"/>
            <a:headEnd/>
            <a:tailEnd/>
          </a:ln>
        </p:spPr>
        <p:txBody>
          <a:bodyPr>
            <a:spAutoFit/>
          </a:bodyPr>
          <a:lstStyle/>
          <a:p>
            <a:pPr defTabSz="914400" fontAlgn="auto">
              <a:spcBef>
                <a:spcPts val="0"/>
              </a:spcBef>
              <a:spcAft>
                <a:spcPts val="0"/>
              </a:spcAft>
              <a:defRPr/>
            </a:pPr>
            <a:r>
              <a:rPr lang="en-US" sz="700" kern="0" dirty="0">
                <a:solidFill>
                  <a:sysClr val="windowText" lastClr="000000"/>
                </a:solidFill>
                <a:latin typeface="+mn-lt"/>
                <a:cs typeface="+mn-cs"/>
              </a:rPr>
              <a:t>*: from IHS 2010 - Unconventional Resources in Europe Focus on Shale Gas and CBM</a:t>
            </a:r>
            <a:endParaRPr lang="fr-FR" sz="700" kern="0" dirty="0">
              <a:solidFill>
                <a:sysClr val="windowText" lastClr="000000"/>
              </a:solidFill>
              <a:latin typeface="+mn-lt"/>
              <a:cs typeface="+mn-cs"/>
            </a:endParaRPr>
          </a:p>
        </p:txBody>
      </p:sp>
      <p:cxnSp>
        <p:nvCxnSpPr>
          <p:cNvPr id="136198" name="Connecteur droit avec flèche 41"/>
          <p:cNvCxnSpPr>
            <a:cxnSpLocks noChangeShapeType="1"/>
          </p:cNvCxnSpPr>
          <p:nvPr/>
        </p:nvCxnSpPr>
        <p:spPr bwMode="auto">
          <a:xfrm>
            <a:off x="2647950" y="4025900"/>
            <a:ext cx="266700" cy="431800"/>
          </a:xfrm>
          <a:prstGeom prst="straightConnector1">
            <a:avLst/>
          </a:prstGeom>
          <a:noFill/>
          <a:ln w="19050" algn="ctr">
            <a:solidFill>
              <a:srgbClr val="000000"/>
            </a:solidFill>
            <a:round/>
            <a:headEnd/>
            <a:tailEnd type="arrow" w="med" len="med"/>
          </a:ln>
        </p:spPr>
      </p:cxnSp>
      <p:grpSp>
        <p:nvGrpSpPr>
          <p:cNvPr id="4" name="Groupe 8"/>
          <p:cNvGrpSpPr/>
          <p:nvPr/>
        </p:nvGrpSpPr>
        <p:grpSpPr>
          <a:xfrm>
            <a:off x="1612789" y="3895725"/>
            <a:ext cx="1035861" cy="261610"/>
            <a:chOff x="5079886" y="904875"/>
            <a:chExt cx="1035861" cy="261610"/>
          </a:xfrm>
          <a:solidFill>
            <a:srgbClr val="FFFFFF"/>
          </a:solidFill>
        </p:grpSpPr>
        <p:sp>
          <p:nvSpPr>
            <p:cNvPr id="44" name="ZoneTexte 43"/>
            <p:cNvSpPr txBox="1"/>
            <p:nvPr/>
          </p:nvSpPr>
          <p:spPr>
            <a:xfrm>
              <a:off x="5079886" y="904875"/>
              <a:ext cx="1035861" cy="261610"/>
            </a:xfrm>
            <a:prstGeom prst="rect">
              <a:avLst/>
            </a:prstGeom>
            <a:grpFill/>
            <a:ln>
              <a:solidFill>
                <a:srgbClr val="FF0000"/>
              </a:solidFill>
            </a:ln>
          </p:spPr>
          <p:txBody>
            <a:bodyPr wrap="none">
              <a:spAutoFit/>
            </a:bodyPr>
            <a:lstStyle/>
            <a:p>
              <a:pPr defTabSz="914400" fontAlgn="auto">
                <a:spcBef>
                  <a:spcPts val="0"/>
                </a:spcBef>
                <a:spcAft>
                  <a:spcPts val="0"/>
                </a:spcAft>
                <a:defRPr/>
              </a:pPr>
              <a:r>
                <a:rPr lang="fr-FR" sz="1100" kern="0" dirty="0">
                  <a:solidFill>
                    <a:sysClr val="windowText" lastClr="000000"/>
                  </a:solidFill>
                  <a:latin typeface="+mn-lt"/>
                  <a:cs typeface="+mn-cs"/>
                </a:rPr>
                <a:t>    </a:t>
              </a:r>
              <a:r>
                <a:rPr lang="fr-FR" sz="1100" kern="0" dirty="0">
                  <a:solidFill>
                    <a:srgbClr val="000000"/>
                  </a:solidFill>
                  <a:latin typeface="+mn-lt"/>
                  <a:cs typeface="+mn-cs"/>
                </a:rPr>
                <a:t>Montélimar</a:t>
              </a:r>
            </a:p>
          </p:txBody>
        </p:sp>
        <p:pic>
          <p:nvPicPr>
            <p:cNvPr id="45" name="Picture 2"/>
            <p:cNvPicPr>
              <a:picLocks noChangeAspect="1" noChangeArrowheads="1"/>
            </p:cNvPicPr>
            <p:nvPr/>
          </p:nvPicPr>
          <p:blipFill>
            <a:blip r:embed="rId4" cstate="email"/>
            <a:srcRect/>
            <a:stretch>
              <a:fillRect/>
            </a:stretch>
          </p:blipFill>
          <p:spPr bwMode="auto">
            <a:xfrm>
              <a:off x="5087362" y="923924"/>
              <a:ext cx="221375" cy="228601"/>
            </a:xfrm>
            <a:prstGeom prst="rect">
              <a:avLst/>
            </a:prstGeom>
            <a:grpFill/>
            <a:ln w="9525">
              <a:noFill/>
              <a:miter lim="800000"/>
              <a:headEnd/>
              <a:tailEnd/>
            </a:ln>
          </p:spPr>
        </p:pic>
      </p:grpSp>
      <p:cxnSp>
        <p:nvCxnSpPr>
          <p:cNvPr id="136200" name="Connecteur droit avec flèche 45"/>
          <p:cNvCxnSpPr>
            <a:cxnSpLocks noChangeShapeType="1"/>
          </p:cNvCxnSpPr>
          <p:nvPr/>
        </p:nvCxnSpPr>
        <p:spPr bwMode="auto">
          <a:xfrm flipH="1">
            <a:off x="3790950" y="1235075"/>
            <a:ext cx="276225" cy="269875"/>
          </a:xfrm>
          <a:prstGeom prst="straightConnector1">
            <a:avLst/>
          </a:prstGeom>
          <a:noFill/>
          <a:ln w="19050" algn="ctr">
            <a:solidFill>
              <a:srgbClr val="000000"/>
            </a:solidFill>
            <a:round/>
            <a:headEnd/>
            <a:tailEnd type="arrow" w="med" len="med"/>
          </a:ln>
        </p:spPr>
      </p:cxnSp>
      <p:cxnSp>
        <p:nvCxnSpPr>
          <p:cNvPr id="136201" name="Connecteur droit avec flèche 46"/>
          <p:cNvCxnSpPr>
            <a:cxnSpLocks noChangeShapeType="1"/>
          </p:cNvCxnSpPr>
          <p:nvPr/>
        </p:nvCxnSpPr>
        <p:spPr bwMode="auto">
          <a:xfrm flipH="1">
            <a:off x="4143375" y="1238250"/>
            <a:ext cx="28575" cy="638175"/>
          </a:xfrm>
          <a:prstGeom prst="straightConnector1">
            <a:avLst/>
          </a:prstGeom>
          <a:noFill/>
          <a:ln w="19050" algn="ctr">
            <a:solidFill>
              <a:srgbClr val="000000"/>
            </a:solidFill>
            <a:round/>
            <a:headEnd/>
            <a:tailEnd type="arrow" w="med" len="med"/>
          </a:ln>
        </p:spPr>
      </p:cxnSp>
      <p:grpSp>
        <p:nvGrpSpPr>
          <p:cNvPr id="136202" name="Groupe 15"/>
          <p:cNvGrpSpPr>
            <a:grpSpLocks/>
          </p:cNvGrpSpPr>
          <p:nvPr/>
        </p:nvGrpSpPr>
        <p:grpSpPr bwMode="auto">
          <a:xfrm>
            <a:off x="3228975" y="981075"/>
            <a:ext cx="2257425" cy="261938"/>
            <a:chOff x="3505200" y="962025"/>
            <a:chExt cx="2257425" cy="261610"/>
          </a:xfrm>
        </p:grpSpPr>
        <p:sp>
          <p:nvSpPr>
            <p:cNvPr id="49" name="ZoneTexte 48"/>
            <p:cNvSpPr txBox="1"/>
            <p:nvPr/>
          </p:nvSpPr>
          <p:spPr>
            <a:xfrm>
              <a:off x="3505200" y="962025"/>
              <a:ext cx="2257425" cy="261610"/>
            </a:xfrm>
            <a:prstGeom prst="rect">
              <a:avLst/>
            </a:prstGeom>
            <a:solidFill>
              <a:srgbClr val="FFFFFF"/>
            </a:solidFill>
            <a:ln>
              <a:solidFill>
                <a:srgbClr val="FF0000"/>
              </a:solidFill>
            </a:ln>
          </p:spPr>
          <p:txBody>
            <a:bodyPr>
              <a:spAutoFit/>
            </a:bodyPr>
            <a:lstStyle/>
            <a:p>
              <a:pPr defTabSz="914400" fontAlgn="auto">
                <a:spcBef>
                  <a:spcPts val="0"/>
                </a:spcBef>
                <a:spcAft>
                  <a:spcPts val="0"/>
                </a:spcAft>
                <a:defRPr/>
              </a:pPr>
              <a:r>
                <a:rPr lang="fr-FR" sz="1100" kern="0" dirty="0">
                  <a:solidFill>
                    <a:sysClr val="windowText" lastClr="000000"/>
                  </a:solidFill>
                  <a:latin typeface="+mn-lt"/>
                  <a:cs typeface="+mn-cs"/>
                </a:rPr>
                <a:t>     </a:t>
              </a:r>
              <a:r>
                <a:rPr lang="fr-FR" sz="1100" kern="0" dirty="0" err="1">
                  <a:solidFill>
                    <a:srgbClr val="000000"/>
                  </a:solidFill>
                  <a:latin typeface="+mn-lt"/>
                  <a:cs typeface="+mn-cs"/>
                </a:rPr>
                <a:t>Nordjylland</a:t>
              </a:r>
              <a:r>
                <a:rPr lang="fr-FR" sz="1100" kern="0" dirty="0">
                  <a:solidFill>
                    <a:srgbClr val="000000"/>
                  </a:solidFill>
                  <a:latin typeface="+mn-lt"/>
                  <a:cs typeface="+mn-cs"/>
                </a:rPr>
                <a:t> and </a:t>
              </a:r>
              <a:r>
                <a:rPr lang="fr-FR" sz="1100" kern="0" dirty="0" err="1">
                  <a:solidFill>
                    <a:srgbClr val="000000"/>
                  </a:solidFill>
                  <a:latin typeface="+mn-lt"/>
                  <a:cs typeface="+mn-cs"/>
                </a:rPr>
                <a:t>Frederoskilde</a:t>
              </a:r>
              <a:endParaRPr lang="fr-FR" sz="1100" kern="0" dirty="0">
                <a:solidFill>
                  <a:srgbClr val="000000"/>
                </a:solidFill>
                <a:latin typeface="+mn-lt"/>
                <a:cs typeface="+mn-cs"/>
              </a:endParaRPr>
            </a:p>
          </p:txBody>
        </p:sp>
        <p:pic>
          <p:nvPicPr>
            <p:cNvPr id="136224" name="Picture 2"/>
            <p:cNvPicPr>
              <a:picLocks noChangeAspect="1" noChangeArrowheads="1"/>
            </p:cNvPicPr>
            <p:nvPr/>
          </p:nvPicPr>
          <p:blipFill>
            <a:blip r:embed="rId4"/>
            <a:srcRect/>
            <a:stretch>
              <a:fillRect/>
            </a:stretch>
          </p:blipFill>
          <p:spPr bwMode="auto">
            <a:xfrm>
              <a:off x="3533584" y="981075"/>
              <a:ext cx="221374" cy="228600"/>
            </a:xfrm>
            <a:prstGeom prst="rect">
              <a:avLst/>
            </a:prstGeom>
            <a:solidFill>
              <a:srgbClr val="FFFFFF"/>
            </a:solidFill>
            <a:ln w="9525">
              <a:noFill/>
              <a:miter lim="800000"/>
              <a:headEnd/>
              <a:tailEnd/>
            </a:ln>
          </p:spPr>
        </p:pic>
      </p:grpSp>
      <p:grpSp>
        <p:nvGrpSpPr>
          <p:cNvPr id="136203" name="Groupe 21"/>
          <p:cNvGrpSpPr>
            <a:grpSpLocks/>
          </p:cNvGrpSpPr>
          <p:nvPr/>
        </p:nvGrpSpPr>
        <p:grpSpPr bwMode="auto">
          <a:xfrm>
            <a:off x="5886450" y="3600450"/>
            <a:ext cx="1905000" cy="261938"/>
            <a:chOff x="3505200" y="962025"/>
            <a:chExt cx="1904999" cy="261610"/>
          </a:xfrm>
        </p:grpSpPr>
        <p:sp>
          <p:nvSpPr>
            <p:cNvPr id="52" name="ZoneTexte 51"/>
            <p:cNvSpPr txBox="1"/>
            <p:nvPr/>
          </p:nvSpPr>
          <p:spPr>
            <a:xfrm>
              <a:off x="3505200" y="962025"/>
              <a:ext cx="1904999" cy="261610"/>
            </a:xfrm>
            <a:prstGeom prst="rect">
              <a:avLst/>
            </a:prstGeom>
            <a:solidFill>
              <a:srgbClr val="FFFFFF"/>
            </a:solidFill>
            <a:ln>
              <a:solidFill>
                <a:srgbClr val="FF0000"/>
              </a:solidFill>
            </a:ln>
          </p:spPr>
          <p:txBody>
            <a:bodyPr>
              <a:spAutoFit/>
            </a:bodyPr>
            <a:lstStyle/>
            <a:p>
              <a:pPr defTabSz="914400" fontAlgn="auto">
                <a:spcBef>
                  <a:spcPts val="0"/>
                </a:spcBef>
                <a:spcAft>
                  <a:spcPts val="0"/>
                </a:spcAft>
                <a:defRPr/>
              </a:pPr>
              <a:r>
                <a:rPr lang="fr-FR" sz="1100" kern="0" dirty="0">
                  <a:solidFill>
                    <a:sysClr val="windowText" lastClr="000000"/>
                  </a:solidFill>
                  <a:latin typeface="+mn-lt"/>
                  <a:cs typeface="+mn-cs"/>
                </a:rPr>
                <a:t>     </a:t>
              </a:r>
              <a:r>
                <a:rPr lang="fr-FR" sz="1100" kern="0" dirty="0" err="1">
                  <a:solidFill>
                    <a:srgbClr val="000000"/>
                  </a:solidFill>
                  <a:latin typeface="+mn-lt"/>
                  <a:cs typeface="+mn-cs"/>
                </a:rPr>
                <a:t>Chelm</a:t>
              </a:r>
              <a:r>
                <a:rPr lang="fr-FR" sz="1100" kern="0" dirty="0">
                  <a:solidFill>
                    <a:srgbClr val="000000"/>
                  </a:solidFill>
                  <a:latin typeface="+mn-lt"/>
                  <a:cs typeface="+mn-cs"/>
                </a:rPr>
                <a:t> and </a:t>
              </a:r>
              <a:r>
                <a:rPr lang="fr-FR" sz="1100" kern="0" dirty="0" err="1">
                  <a:solidFill>
                    <a:srgbClr val="000000"/>
                  </a:solidFill>
                  <a:latin typeface="+mn-lt"/>
                  <a:cs typeface="+mn-cs"/>
                </a:rPr>
                <a:t>Werbkowice</a:t>
              </a:r>
              <a:r>
                <a:rPr lang="fr-FR" sz="1100" kern="0" dirty="0">
                  <a:solidFill>
                    <a:srgbClr val="000000"/>
                  </a:solidFill>
                  <a:latin typeface="+mn-lt"/>
                  <a:cs typeface="+mn-cs"/>
                </a:rPr>
                <a:t> </a:t>
              </a:r>
            </a:p>
          </p:txBody>
        </p:sp>
        <p:pic>
          <p:nvPicPr>
            <p:cNvPr id="136222" name="Picture 2"/>
            <p:cNvPicPr>
              <a:picLocks noChangeAspect="1" noChangeArrowheads="1"/>
            </p:cNvPicPr>
            <p:nvPr/>
          </p:nvPicPr>
          <p:blipFill>
            <a:blip r:embed="rId4"/>
            <a:srcRect/>
            <a:stretch>
              <a:fillRect/>
            </a:stretch>
          </p:blipFill>
          <p:spPr bwMode="auto">
            <a:xfrm>
              <a:off x="3533584" y="981075"/>
              <a:ext cx="221374" cy="228600"/>
            </a:xfrm>
            <a:prstGeom prst="rect">
              <a:avLst/>
            </a:prstGeom>
            <a:solidFill>
              <a:srgbClr val="FFFFFF"/>
            </a:solidFill>
            <a:ln w="9525">
              <a:noFill/>
              <a:miter lim="800000"/>
              <a:headEnd/>
              <a:tailEnd/>
            </a:ln>
          </p:spPr>
        </p:pic>
      </p:grpSp>
      <p:cxnSp>
        <p:nvCxnSpPr>
          <p:cNvPr id="136204" name="Connecteur droit avec flèche 53"/>
          <p:cNvCxnSpPr>
            <a:cxnSpLocks noChangeShapeType="1"/>
          </p:cNvCxnSpPr>
          <p:nvPr/>
        </p:nvCxnSpPr>
        <p:spPr bwMode="auto">
          <a:xfrm flipH="1" flipV="1">
            <a:off x="5876925" y="2952750"/>
            <a:ext cx="276225" cy="638175"/>
          </a:xfrm>
          <a:prstGeom prst="straightConnector1">
            <a:avLst/>
          </a:prstGeom>
          <a:noFill/>
          <a:ln w="19050" algn="ctr">
            <a:solidFill>
              <a:srgbClr val="000000"/>
            </a:solidFill>
            <a:round/>
            <a:headEnd/>
            <a:tailEnd type="arrow" w="med" len="med"/>
          </a:ln>
        </p:spPr>
      </p:cxnSp>
      <p:cxnSp>
        <p:nvCxnSpPr>
          <p:cNvPr id="136205" name="Connecteur droit avec flèche 54"/>
          <p:cNvCxnSpPr>
            <a:cxnSpLocks noChangeShapeType="1"/>
          </p:cNvCxnSpPr>
          <p:nvPr/>
        </p:nvCxnSpPr>
        <p:spPr bwMode="auto">
          <a:xfrm flipH="1" flipV="1">
            <a:off x="5876925" y="2838450"/>
            <a:ext cx="285750" cy="752475"/>
          </a:xfrm>
          <a:prstGeom prst="straightConnector1">
            <a:avLst/>
          </a:prstGeom>
          <a:noFill/>
          <a:ln w="19050" algn="ctr">
            <a:solidFill>
              <a:srgbClr val="000000"/>
            </a:solidFill>
            <a:round/>
            <a:headEnd/>
            <a:tailEnd type="arrow" w="med" len="med"/>
          </a:ln>
        </p:spPr>
      </p:cxnSp>
      <p:pic>
        <p:nvPicPr>
          <p:cNvPr id="56" name="Picture 7053"/>
          <p:cNvPicPr>
            <a:picLocks noChangeAspect="1" noChangeArrowheads="1"/>
          </p:cNvPicPr>
          <p:nvPr/>
        </p:nvPicPr>
        <p:blipFill>
          <a:blip r:embed="rId5" cstate="email">
            <a:duotone>
              <a:prstClr val="black"/>
              <a:srgbClr val="ACDCBA">
                <a:tint val="45000"/>
                <a:satMod val="400000"/>
              </a:srgbClr>
            </a:duotone>
          </a:blip>
          <a:srcRect/>
          <a:stretch>
            <a:fillRect/>
          </a:stretch>
        </p:blipFill>
        <p:spPr bwMode="auto">
          <a:xfrm>
            <a:off x="1800228" y="1566863"/>
            <a:ext cx="209550" cy="412552"/>
          </a:xfrm>
          <a:prstGeom prst="rect">
            <a:avLst/>
          </a:prstGeom>
          <a:noFill/>
          <a:ln w="9525">
            <a:noFill/>
            <a:miter lim="800000"/>
            <a:headEnd/>
            <a:tailEnd/>
          </a:ln>
        </p:spPr>
      </p:pic>
      <p:cxnSp>
        <p:nvCxnSpPr>
          <p:cNvPr id="136207" name="Connecteur droit avec flèche 56"/>
          <p:cNvCxnSpPr>
            <a:cxnSpLocks noChangeShapeType="1"/>
          </p:cNvCxnSpPr>
          <p:nvPr/>
        </p:nvCxnSpPr>
        <p:spPr bwMode="auto">
          <a:xfrm flipH="1">
            <a:off x="1841500" y="1979613"/>
            <a:ext cx="63500" cy="307975"/>
          </a:xfrm>
          <a:prstGeom prst="straightConnector1">
            <a:avLst/>
          </a:prstGeom>
          <a:noFill/>
          <a:ln w="19050" algn="ctr">
            <a:solidFill>
              <a:srgbClr val="000000"/>
            </a:solidFill>
            <a:round/>
            <a:headEnd/>
            <a:tailEnd type="arrow" w="med" len="med"/>
          </a:ln>
        </p:spPr>
      </p:cxnSp>
      <p:pic>
        <p:nvPicPr>
          <p:cNvPr id="58" name="Picture 7053"/>
          <p:cNvPicPr>
            <a:picLocks noChangeAspect="1" noChangeArrowheads="1"/>
          </p:cNvPicPr>
          <p:nvPr/>
        </p:nvPicPr>
        <p:blipFill>
          <a:blip r:embed="rId5" cstate="email">
            <a:duotone>
              <a:prstClr val="black"/>
              <a:srgbClr val="ACDCBA">
                <a:tint val="45000"/>
                <a:satMod val="400000"/>
              </a:srgbClr>
            </a:duotone>
          </a:blip>
          <a:srcRect/>
          <a:stretch>
            <a:fillRect/>
          </a:stretch>
        </p:blipFill>
        <p:spPr bwMode="auto">
          <a:xfrm>
            <a:off x="4591050" y="1376363"/>
            <a:ext cx="209550" cy="412552"/>
          </a:xfrm>
          <a:prstGeom prst="rect">
            <a:avLst/>
          </a:prstGeom>
          <a:noFill/>
          <a:ln w="9525">
            <a:noFill/>
            <a:miter lim="800000"/>
            <a:headEnd/>
            <a:tailEnd/>
          </a:ln>
        </p:spPr>
      </p:pic>
      <p:cxnSp>
        <p:nvCxnSpPr>
          <p:cNvPr id="136209" name="Connecteur droit avec flèche 58"/>
          <p:cNvCxnSpPr>
            <a:cxnSpLocks noChangeShapeType="1"/>
          </p:cNvCxnSpPr>
          <p:nvPr/>
        </p:nvCxnSpPr>
        <p:spPr bwMode="auto">
          <a:xfrm flipH="1">
            <a:off x="4340225" y="1582738"/>
            <a:ext cx="250825" cy="228600"/>
          </a:xfrm>
          <a:prstGeom prst="straightConnector1">
            <a:avLst/>
          </a:prstGeom>
          <a:noFill/>
          <a:ln w="19050" algn="ctr">
            <a:solidFill>
              <a:srgbClr val="000000"/>
            </a:solidFill>
            <a:round/>
            <a:headEnd/>
            <a:tailEnd type="arrow" w="med" len="med"/>
          </a:ln>
        </p:spPr>
      </p:cxnSp>
      <p:pic>
        <p:nvPicPr>
          <p:cNvPr id="60" name="Picture 7053"/>
          <p:cNvPicPr>
            <a:picLocks noChangeAspect="1" noChangeArrowheads="1"/>
          </p:cNvPicPr>
          <p:nvPr/>
        </p:nvPicPr>
        <p:blipFill>
          <a:blip r:embed="rId5" cstate="email">
            <a:duotone>
              <a:prstClr val="black"/>
              <a:srgbClr val="ACDCBA">
                <a:tint val="45000"/>
                <a:satMod val="400000"/>
              </a:srgbClr>
            </a:duotone>
          </a:blip>
          <a:srcRect/>
          <a:stretch>
            <a:fillRect/>
          </a:stretch>
        </p:blipFill>
        <p:spPr bwMode="auto">
          <a:xfrm>
            <a:off x="6172203" y="3195638"/>
            <a:ext cx="209550" cy="412552"/>
          </a:xfrm>
          <a:prstGeom prst="rect">
            <a:avLst/>
          </a:prstGeom>
          <a:noFill/>
          <a:ln w="9525">
            <a:noFill/>
            <a:miter lim="800000"/>
            <a:headEnd/>
            <a:tailEnd/>
          </a:ln>
        </p:spPr>
      </p:pic>
      <p:pic>
        <p:nvPicPr>
          <p:cNvPr id="61" name="Picture 7053"/>
          <p:cNvPicPr>
            <a:picLocks noChangeAspect="1" noChangeArrowheads="1"/>
          </p:cNvPicPr>
          <p:nvPr/>
        </p:nvPicPr>
        <p:blipFill>
          <a:blip r:embed="rId5" cstate="email">
            <a:duotone>
              <a:prstClr val="black"/>
              <a:srgbClr val="ACDCBA">
                <a:tint val="45000"/>
                <a:satMod val="400000"/>
              </a:srgbClr>
            </a:duotone>
          </a:blip>
          <a:srcRect/>
          <a:stretch>
            <a:fillRect/>
          </a:stretch>
        </p:blipFill>
        <p:spPr bwMode="auto">
          <a:xfrm>
            <a:off x="5006082" y="1508778"/>
            <a:ext cx="209550" cy="412552"/>
          </a:xfrm>
          <a:prstGeom prst="rect">
            <a:avLst/>
          </a:prstGeom>
          <a:noFill/>
          <a:ln w="9525">
            <a:noFill/>
            <a:miter lim="800000"/>
            <a:headEnd/>
            <a:tailEnd/>
          </a:ln>
        </p:spPr>
      </p:pic>
      <p:cxnSp>
        <p:nvCxnSpPr>
          <p:cNvPr id="136212" name="Connecteur droit avec flèche 61"/>
          <p:cNvCxnSpPr>
            <a:cxnSpLocks noChangeShapeType="1"/>
          </p:cNvCxnSpPr>
          <p:nvPr/>
        </p:nvCxnSpPr>
        <p:spPr bwMode="auto">
          <a:xfrm flipH="1">
            <a:off x="4973638" y="1920875"/>
            <a:ext cx="136525" cy="163513"/>
          </a:xfrm>
          <a:prstGeom prst="straightConnector1">
            <a:avLst/>
          </a:prstGeom>
          <a:noFill/>
          <a:ln w="19050" algn="ctr">
            <a:solidFill>
              <a:srgbClr val="000000"/>
            </a:solidFill>
            <a:round/>
            <a:headEnd/>
            <a:tailEnd type="arrow" w="med" len="med"/>
          </a:ln>
        </p:spPr>
      </p:cxnSp>
      <p:grpSp>
        <p:nvGrpSpPr>
          <p:cNvPr id="136213" name="Groupe 56"/>
          <p:cNvGrpSpPr>
            <a:grpSpLocks/>
          </p:cNvGrpSpPr>
          <p:nvPr/>
        </p:nvGrpSpPr>
        <p:grpSpPr bwMode="auto">
          <a:xfrm>
            <a:off x="6791325" y="5343525"/>
            <a:ext cx="1990725" cy="876300"/>
            <a:chOff x="6791325" y="5343525"/>
            <a:chExt cx="1990725" cy="876300"/>
          </a:xfrm>
        </p:grpSpPr>
        <p:sp>
          <p:nvSpPr>
            <p:cNvPr id="64" name="Rectangle 63"/>
            <p:cNvSpPr/>
            <p:nvPr/>
          </p:nvSpPr>
          <p:spPr bwMode="auto">
            <a:xfrm>
              <a:off x="6791325" y="5343525"/>
              <a:ext cx="1990725" cy="876300"/>
            </a:xfrm>
            <a:prstGeom prst="rect">
              <a:avLst/>
            </a:prstGeom>
            <a:solidFill>
              <a:srgbClr val="FFFFFF"/>
            </a:solidFill>
            <a:ln w="19050" cap="flat" cmpd="sng" algn="ctr">
              <a:solidFill>
                <a:srgbClr val="000000"/>
              </a:solidFill>
              <a:prstDash val="solid"/>
              <a:round/>
              <a:headEnd type="none" w="med" len="med"/>
              <a:tailEnd type="none" w="med" len="med"/>
            </a:ln>
            <a:effectLst/>
          </p:spPr>
          <p:txBody>
            <a:bodyPr anchor="ctr"/>
            <a:lstStyle/>
            <a:p>
              <a:pPr algn="ctr" defTabSz="914400">
                <a:defRPr/>
              </a:pPr>
              <a:endParaRPr lang="fr-FR" kern="0" dirty="0">
                <a:solidFill>
                  <a:srgbClr val="4D4D4D"/>
                </a:solidFill>
                <a:latin typeface="Arial" pitchFamily="34" charset="0"/>
                <a:cs typeface="+mn-cs"/>
              </a:endParaRPr>
            </a:p>
          </p:txBody>
        </p:sp>
        <p:pic>
          <p:nvPicPr>
            <p:cNvPr id="65" name="Picture 7053"/>
            <p:cNvPicPr>
              <a:picLocks noChangeAspect="1" noChangeArrowheads="1"/>
            </p:cNvPicPr>
            <p:nvPr/>
          </p:nvPicPr>
          <p:blipFill>
            <a:blip r:embed="rId5" cstate="email">
              <a:duotone>
                <a:prstClr val="black"/>
                <a:srgbClr val="ACDCBA">
                  <a:tint val="45000"/>
                  <a:satMod val="400000"/>
                </a:srgbClr>
              </a:duotone>
            </a:blip>
            <a:srcRect/>
            <a:stretch>
              <a:fillRect/>
            </a:stretch>
          </p:blipFill>
          <p:spPr bwMode="auto">
            <a:xfrm>
              <a:off x="6923748" y="5405549"/>
              <a:ext cx="209550" cy="412552"/>
            </a:xfrm>
            <a:prstGeom prst="rect">
              <a:avLst/>
            </a:prstGeom>
            <a:noFill/>
            <a:ln w="9525">
              <a:noFill/>
              <a:miter lim="800000"/>
              <a:headEnd/>
              <a:tailEnd/>
            </a:ln>
          </p:spPr>
        </p:pic>
        <p:cxnSp>
          <p:nvCxnSpPr>
            <p:cNvPr id="136218" name="Connecteur droit 65"/>
            <p:cNvCxnSpPr>
              <a:cxnSpLocks noChangeShapeType="1"/>
            </p:cNvCxnSpPr>
            <p:nvPr/>
          </p:nvCxnSpPr>
          <p:spPr bwMode="auto">
            <a:xfrm>
              <a:off x="6934200" y="6115050"/>
              <a:ext cx="1009650" cy="0"/>
            </a:xfrm>
            <a:prstGeom prst="line">
              <a:avLst/>
            </a:prstGeom>
            <a:noFill/>
            <a:ln w="57150" algn="ctr">
              <a:solidFill>
                <a:srgbClr val="000000"/>
              </a:solidFill>
              <a:round/>
              <a:headEnd/>
              <a:tailEnd/>
            </a:ln>
          </p:spPr>
        </p:cxnSp>
        <p:sp>
          <p:nvSpPr>
            <p:cNvPr id="67" name="ZoneTexte 66"/>
            <p:cNvSpPr txBox="1"/>
            <p:nvPr/>
          </p:nvSpPr>
          <p:spPr>
            <a:xfrm>
              <a:off x="7108825" y="5867400"/>
              <a:ext cx="615950" cy="246063"/>
            </a:xfrm>
            <a:prstGeom prst="rect">
              <a:avLst/>
            </a:prstGeom>
            <a:noFill/>
          </p:spPr>
          <p:txBody>
            <a:bodyPr wrap="none">
              <a:spAutoFit/>
            </a:bodyPr>
            <a:lstStyle/>
            <a:p>
              <a:pPr defTabSz="914400" fontAlgn="auto">
                <a:spcBef>
                  <a:spcPts val="0"/>
                </a:spcBef>
                <a:spcAft>
                  <a:spcPts val="0"/>
                </a:spcAft>
                <a:defRPr/>
              </a:pPr>
              <a:r>
                <a:rPr lang="fr-FR" sz="1000" b="1" kern="0" dirty="0">
                  <a:solidFill>
                    <a:srgbClr val="000000"/>
                  </a:solidFill>
                  <a:latin typeface="+mn-lt"/>
                  <a:cs typeface="+mn-cs"/>
                </a:rPr>
                <a:t>500 km</a:t>
              </a:r>
            </a:p>
          </p:txBody>
        </p:sp>
        <p:sp>
          <p:nvSpPr>
            <p:cNvPr id="68" name="ZoneTexte 67"/>
            <p:cNvSpPr txBox="1"/>
            <p:nvPr/>
          </p:nvSpPr>
          <p:spPr>
            <a:xfrm>
              <a:off x="7154863" y="5410200"/>
              <a:ext cx="1152525" cy="430213"/>
            </a:xfrm>
            <a:prstGeom prst="rect">
              <a:avLst/>
            </a:prstGeom>
            <a:noFill/>
          </p:spPr>
          <p:txBody>
            <a:bodyPr wrap="none">
              <a:spAutoFit/>
            </a:bodyPr>
            <a:lstStyle/>
            <a:p>
              <a:pPr defTabSz="914400" fontAlgn="auto">
                <a:spcBef>
                  <a:spcPts val="0"/>
                </a:spcBef>
                <a:spcAft>
                  <a:spcPts val="0"/>
                </a:spcAft>
                <a:defRPr/>
              </a:pPr>
              <a:r>
                <a:rPr lang="fr-FR" sz="1100" b="1" kern="0" dirty="0" err="1">
                  <a:solidFill>
                    <a:srgbClr val="000000"/>
                  </a:solidFill>
                  <a:latin typeface="+mn-lt"/>
                  <a:cs typeface="+mn-cs"/>
                </a:rPr>
                <a:t>Well</a:t>
              </a:r>
              <a:r>
                <a:rPr lang="fr-FR" sz="1100" b="1" kern="0" dirty="0">
                  <a:solidFill>
                    <a:srgbClr val="000000"/>
                  </a:solidFill>
                  <a:latin typeface="+mn-lt"/>
                  <a:cs typeface="+mn-cs"/>
                </a:rPr>
                <a:t> </a:t>
              </a:r>
              <a:r>
                <a:rPr lang="fr-FR" sz="1100" b="1" kern="0" dirty="0" err="1">
                  <a:solidFill>
                    <a:srgbClr val="000000"/>
                  </a:solidFill>
                  <a:latin typeface="+mn-lt"/>
                  <a:cs typeface="+mn-cs"/>
                </a:rPr>
                <a:t>targeting</a:t>
              </a:r>
              <a:r>
                <a:rPr lang="fr-FR" sz="1100" b="1" kern="0" dirty="0">
                  <a:solidFill>
                    <a:srgbClr val="000000"/>
                  </a:solidFill>
                  <a:latin typeface="+mn-lt"/>
                  <a:cs typeface="+mn-cs"/>
                </a:rPr>
                <a:t> </a:t>
              </a:r>
            </a:p>
            <a:p>
              <a:pPr defTabSz="914400" fontAlgn="auto">
                <a:spcBef>
                  <a:spcPts val="0"/>
                </a:spcBef>
                <a:spcAft>
                  <a:spcPts val="0"/>
                </a:spcAft>
                <a:defRPr/>
              </a:pPr>
              <a:r>
                <a:rPr lang="fr-FR" sz="1100" b="1" kern="0" dirty="0">
                  <a:solidFill>
                    <a:srgbClr val="000000"/>
                  </a:solidFill>
                  <a:latin typeface="+mn-lt"/>
                  <a:cs typeface="+mn-cs"/>
                </a:rPr>
                <a:t>shale </a:t>
              </a:r>
              <a:r>
                <a:rPr lang="fr-FR" sz="1100" b="1" kern="0" dirty="0" err="1">
                  <a:solidFill>
                    <a:srgbClr val="000000"/>
                  </a:solidFill>
                  <a:latin typeface="+mn-lt"/>
                  <a:cs typeface="+mn-cs"/>
                </a:rPr>
                <a:t>gas</a:t>
              </a:r>
              <a:endParaRPr lang="fr-FR" sz="1100" b="1" kern="0" dirty="0">
                <a:solidFill>
                  <a:srgbClr val="000000"/>
                </a:solidFill>
                <a:latin typeface="+mn-lt"/>
                <a:cs typeface="+mn-cs"/>
              </a:endParaRPr>
            </a:p>
          </p:txBody>
        </p:sp>
      </p:grpSp>
      <p:pic>
        <p:nvPicPr>
          <p:cNvPr id="69" name="Picture 7053"/>
          <p:cNvPicPr>
            <a:picLocks noChangeAspect="1" noChangeArrowheads="1"/>
          </p:cNvPicPr>
          <p:nvPr/>
        </p:nvPicPr>
        <p:blipFill>
          <a:blip r:embed="rId5" cstate="email">
            <a:duotone>
              <a:prstClr val="black"/>
              <a:srgbClr val="ACDCBA">
                <a:tint val="45000"/>
                <a:satMod val="400000"/>
              </a:srgbClr>
            </a:duotone>
          </a:blip>
          <a:srcRect/>
          <a:stretch>
            <a:fillRect/>
          </a:stretch>
        </p:blipFill>
        <p:spPr bwMode="auto">
          <a:xfrm>
            <a:off x="5741287" y="1942531"/>
            <a:ext cx="209550" cy="412552"/>
          </a:xfrm>
          <a:prstGeom prst="rect">
            <a:avLst/>
          </a:prstGeom>
          <a:noFill/>
          <a:ln w="9525">
            <a:noFill/>
            <a:miter lim="800000"/>
            <a:headEnd/>
            <a:tailEnd/>
          </a:ln>
        </p:spPr>
      </p:pic>
      <p:cxnSp>
        <p:nvCxnSpPr>
          <p:cNvPr id="136215" name="Connecteur droit avec flèche 69"/>
          <p:cNvCxnSpPr>
            <a:cxnSpLocks noChangeShapeType="1"/>
          </p:cNvCxnSpPr>
          <p:nvPr/>
        </p:nvCxnSpPr>
        <p:spPr bwMode="auto">
          <a:xfrm flipH="1">
            <a:off x="5541963" y="2355850"/>
            <a:ext cx="304800" cy="438150"/>
          </a:xfrm>
          <a:prstGeom prst="straightConnector1">
            <a:avLst/>
          </a:prstGeom>
          <a:noFill/>
          <a:ln w="19050" algn="ctr">
            <a:solidFill>
              <a:srgbClr val="000000"/>
            </a:solidFill>
            <a:round/>
            <a:headEnd/>
            <a:tailEnd type="arrow" w="med" len="med"/>
          </a:ln>
        </p:spPr>
      </p:cxn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fontAlgn="auto">
              <a:spcAft>
                <a:spcPts val="0"/>
              </a:spcAft>
              <a:defRPr/>
            </a:pPr>
            <a:r>
              <a:rPr lang="fr-FR" smtClean="0"/>
              <a:t>L’économie des hydrocarbures de roches mères sera fatalement très différente en europe de ce qu’elle est aux états unis</a:t>
            </a:r>
            <a:endParaRPr lang="en-US" dirty="0"/>
          </a:p>
        </p:txBody>
      </p:sp>
      <p:sp>
        <p:nvSpPr>
          <p:cNvPr id="4" name="Espace réservé du contenu 3"/>
          <p:cNvSpPr>
            <a:spLocks noGrp="1"/>
          </p:cNvSpPr>
          <p:nvPr>
            <p:ph sz="quarter" idx="13"/>
          </p:nvPr>
        </p:nvSpPr>
        <p:spPr/>
        <p:txBody>
          <a:bodyPr rtlCol="0">
            <a:normAutofit lnSpcReduction="10000"/>
          </a:bodyPr>
          <a:lstStyle/>
          <a:p>
            <a:pPr>
              <a:defRPr/>
            </a:pPr>
            <a:r>
              <a:rPr lang="fr-FR" dirty="0" smtClean="0"/>
              <a:t>Les différences de droits miniers USA-Europe rendront des problèmes d’acceptation sociétale beaucoup plus difficiles en Europe</a:t>
            </a:r>
            <a:br>
              <a:rPr lang="fr-FR" dirty="0" smtClean="0"/>
            </a:br>
            <a:r>
              <a:rPr lang="fr-FR" dirty="0" smtClean="0"/>
              <a:t>(aux USA les propriétaires du sol sont aussi propriétaires des droits miniers : ils les vendent et </a:t>
            </a:r>
            <a:r>
              <a:rPr lang="fr-FR" dirty="0" err="1" smtClean="0"/>
              <a:t>recoivent</a:t>
            </a:r>
            <a:r>
              <a:rPr lang="fr-FR" dirty="0" smtClean="0"/>
              <a:t> des royalties sur la production)</a:t>
            </a:r>
          </a:p>
          <a:p>
            <a:pPr>
              <a:defRPr/>
            </a:pPr>
            <a:r>
              <a:rPr lang="fr-FR" dirty="0" smtClean="0"/>
              <a:t>Les coûts techniques seront sensiblement plus élevés en Europe</a:t>
            </a:r>
            <a:br>
              <a:rPr lang="fr-FR" dirty="0" smtClean="0"/>
            </a:br>
            <a:r>
              <a:rPr lang="fr-FR" dirty="0" smtClean="0">
                <a:solidFill>
                  <a:srgbClr val="FF0000"/>
                </a:solidFill>
              </a:rPr>
              <a:t>(les coûts publiés sont souvent difficiles à interpréter : le coût des mêmes forages dans le même Williston Basin varie du simple au double entre le côté américain et canadien… mais pas dans le sens attendu : 4 M$ aux USA versus 3 M$ au Canada!)</a:t>
            </a:r>
          </a:p>
          <a:p>
            <a:pPr>
              <a:defRPr/>
            </a:pPr>
            <a:r>
              <a:rPr lang="fr-FR" dirty="0" smtClean="0">
                <a:solidFill>
                  <a:schemeClr val="tx2"/>
                </a:solidFill>
              </a:rPr>
              <a:t>La société DIETSWELL </a:t>
            </a:r>
            <a:r>
              <a:rPr lang="fr-FR" dirty="0" err="1" smtClean="0">
                <a:solidFill>
                  <a:schemeClr val="tx2"/>
                </a:solidFill>
              </a:rPr>
              <a:t>Contracting</a:t>
            </a:r>
            <a:r>
              <a:rPr lang="fr-FR" dirty="0" smtClean="0">
                <a:solidFill>
                  <a:schemeClr val="tx2"/>
                </a:solidFill>
              </a:rPr>
              <a:t> a étudié ce que seraient les coûts de forage en région parisienne</a:t>
            </a:r>
            <a:br>
              <a:rPr lang="fr-FR" dirty="0" smtClean="0">
                <a:solidFill>
                  <a:schemeClr val="tx2"/>
                </a:solidFill>
              </a:rPr>
            </a:br>
            <a:r>
              <a:rPr lang="fr-FR" dirty="0" smtClean="0">
                <a:solidFill>
                  <a:srgbClr val="FF0000"/>
                </a:solidFill>
              </a:rPr>
              <a:t>( ceux-ci serait de 25 à 50 % plus élevé qu’aux USA)</a:t>
            </a:r>
          </a:p>
          <a:p>
            <a:pPr>
              <a:defRPr/>
            </a:pPr>
            <a:r>
              <a:rPr lang="fr-FR" dirty="0" smtClean="0">
                <a:solidFill>
                  <a:schemeClr val="tx2"/>
                </a:solidFill>
              </a:rPr>
              <a:t>Une étude comparée sérieuse des coûts de « Fracturation » entre les USA et  la France reste à faire (</a:t>
            </a:r>
            <a:r>
              <a:rPr lang="fr-FR" dirty="0" err="1" smtClean="0">
                <a:solidFill>
                  <a:schemeClr val="tx2"/>
                </a:solidFill>
              </a:rPr>
              <a:t>Halliburton</a:t>
            </a:r>
            <a:r>
              <a:rPr lang="fr-FR" dirty="0" smtClean="0">
                <a:solidFill>
                  <a:schemeClr val="tx2"/>
                </a:solidFill>
              </a:rPr>
              <a:t>? Schlumberger?)</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Espace réservé du contenu 3" descr="XC560-0851156.jpg"/>
          <p:cNvPicPr>
            <a:picLocks noGrp="1" noChangeAspect="1"/>
          </p:cNvPicPr>
          <p:nvPr>
            <p:ph sz="quarter" idx="13"/>
          </p:nvPr>
        </p:nvPicPr>
        <p:blipFill>
          <a:blip r:embed="rId3"/>
          <a:srcRect l="3740" t="29665" r="36807" b="46324"/>
          <a:stretch>
            <a:fillRect/>
          </a:stretch>
        </p:blipFill>
        <p:spPr>
          <a:xfrm>
            <a:off x="107950" y="944563"/>
            <a:ext cx="8567738" cy="4895850"/>
          </a:xfrm>
        </p:spPr>
      </p:pic>
      <p:sp>
        <p:nvSpPr>
          <p:cNvPr id="2" name="Titre 1"/>
          <p:cNvSpPr>
            <a:spLocks noGrp="1"/>
          </p:cNvSpPr>
          <p:nvPr>
            <p:ph type="title"/>
          </p:nvPr>
        </p:nvSpPr>
        <p:spPr/>
        <p:txBody>
          <a:bodyPr>
            <a:normAutofit fontScale="90000"/>
          </a:bodyPr>
          <a:lstStyle/>
          <a:p>
            <a:pPr fontAlgn="auto">
              <a:spcAft>
                <a:spcPts val="0"/>
              </a:spcAft>
              <a:defRPr/>
            </a:pPr>
            <a:r>
              <a:rPr lang="fr-FR" smtClean="0"/>
              <a:t>Etude dietswell Contracting (1</a:t>
            </a:r>
            <a:r>
              <a:rPr lang="fr-FR" baseline="30000" smtClean="0"/>
              <a:t>er</a:t>
            </a:r>
            <a:r>
              <a:rPr lang="fr-FR" smtClean="0"/>
              <a:t> fevrier 2013)</a:t>
            </a:r>
            <a:br>
              <a:rPr lang="fr-FR" smtClean="0"/>
            </a:br>
            <a:r>
              <a:rPr lang="fr-FR" sz="1800" smtClean="0">
                <a:solidFill>
                  <a:srgbClr val="FF0000"/>
                </a:solidFill>
              </a:rPr>
              <a:t>(les chiffres seraient à arrondir avec seulement</a:t>
            </a:r>
            <a:br>
              <a:rPr lang="fr-FR" sz="1800" smtClean="0">
                <a:solidFill>
                  <a:srgbClr val="FF0000"/>
                </a:solidFill>
              </a:rPr>
            </a:br>
            <a:r>
              <a:rPr lang="fr-FR" sz="1800" smtClean="0">
                <a:solidFill>
                  <a:srgbClr val="FF0000"/>
                </a:solidFill>
              </a:rPr>
              <a:t>deux chiffres significatifs)</a:t>
            </a:r>
            <a:endParaRPr lang="en-US" sz="2000" dirty="0">
              <a:solidFill>
                <a:srgbClr val="FF0000"/>
              </a:solidFill>
            </a:endParaRPr>
          </a:p>
        </p:txBody>
      </p:sp>
      <p:sp>
        <p:nvSpPr>
          <p:cNvPr id="138243" name="ZoneTexte 6"/>
          <p:cNvSpPr txBox="1">
            <a:spLocks noChangeArrowheads="1"/>
          </p:cNvSpPr>
          <p:nvPr/>
        </p:nvSpPr>
        <p:spPr bwMode="auto">
          <a:xfrm>
            <a:off x="647700" y="5697538"/>
            <a:ext cx="8280400" cy="368300"/>
          </a:xfrm>
          <a:prstGeom prst="rect">
            <a:avLst/>
          </a:prstGeom>
          <a:noFill/>
          <a:ln w="9525">
            <a:noFill/>
            <a:miter lim="800000"/>
            <a:headEnd/>
            <a:tailEnd/>
          </a:ln>
        </p:spPr>
        <p:txBody>
          <a:bodyPr>
            <a:spAutoFit/>
          </a:bodyPr>
          <a:lstStyle/>
          <a:p>
            <a:r>
              <a:rPr lang="fr-FR"/>
              <a:t>Ces coûts ne comprennent pas les opérations de fracturations</a:t>
            </a:r>
            <a:endParaRPr lang="en-US"/>
          </a:p>
        </p:txBody>
      </p:sp>
      <p:sp>
        <p:nvSpPr>
          <p:cNvPr id="138244" name="ZoneTexte 4"/>
          <p:cNvSpPr txBox="1">
            <a:spLocks noChangeArrowheads="1"/>
          </p:cNvSpPr>
          <p:nvPr/>
        </p:nvSpPr>
        <p:spPr bwMode="auto">
          <a:xfrm>
            <a:off x="3743325" y="6069013"/>
            <a:ext cx="5076825" cy="276225"/>
          </a:xfrm>
          <a:prstGeom prst="rect">
            <a:avLst/>
          </a:prstGeom>
          <a:noFill/>
          <a:ln w="9525">
            <a:noFill/>
            <a:miter lim="800000"/>
            <a:headEnd/>
            <a:tailEnd/>
          </a:ln>
        </p:spPr>
        <p:txBody>
          <a:bodyPr>
            <a:spAutoFit/>
          </a:bodyPr>
          <a:lstStyle/>
          <a:p>
            <a:pPr algn="r"/>
            <a:r>
              <a:rPr lang="fr-FR" sz="1200" b="1" i="1"/>
              <a:t>Source : PR BAUQUIS – LIED 2 Avril 2013</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399463" cy="850900"/>
          </a:xfrm>
        </p:spPr>
        <p:txBody>
          <a:bodyPr/>
          <a:lstStyle/>
          <a:p>
            <a:pPr fontAlgn="auto">
              <a:spcAft>
                <a:spcPts val="0"/>
              </a:spcAft>
              <a:defRPr/>
            </a:pPr>
            <a:r>
              <a:rPr lang="fr-FR" dirty="0" smtClean="0"/>
              <a:t>PEUT-ON ESSAYER DE COMPARER LES CONDITIONS </a:t>
            </a:r>
            <a:r>
              <a:rPr lang="fr-FR" dirty="0" err="1" smtClean="0"/>
              <a:t>éCONOMIQUES</a:t>
            </a:r>
            <a:r>
              <a:rPr lang="fr-FR" dirty="0" smtClean="0"/>
              <a:t> AUX USA ET EN France ?</a:t>
            </a:r>
            <a:endParaRPr lang="en-US" dirty="0"/>
          </a:p>
        </p:txBody>
      </p:sp>
      <p:sp>
        <p:nvSpPr>
          <p:cNvPr id="139266" name="Espace réservé du contenu 2"/>
          <p:cNvSpPr>
            <a:spLocks noGrp="1"/>
          </p:cNvSpPr>
          <p:nvPr>
            <p:ph sz="quarter" idx="13"/>
          </p:nvPr>
        </p:nvSpPr>
        <p:spPr>
          <a:xfrm>
            <a:off x="457200" y="850900"/>
            <a:ext cx="8218488" cy="4752975"/>
          </a:xfrm>
        </p:spPr>
        <p:txBody>
          <a:bodyPr/>
          <a:lstStyle/>
          <a:p>
            <a:r>
              <a:rPr lang="fr-FR" smtClean="0">
                <a:cs typeface="Arial" charset="0"/>
              </a:rPr>
              <a:t>(estimations « doigt mouillé » et « compte de cuisinières »</a:t>
            </a:r>
            <a:endParaRPr lang="en-US" smtClean="0">
              <a:cs typeface="Arial" charset="0"/>
            </a:endParaRPr>
          </a:p>
        </p:txBody>
      </p:sp>
      <p:graphicFrame>
        <p:nvGraphicFramePr>
          <p:cNvPr id="4" name="Tableau 3"/>
          <p:cNvGraphicFramePr>
            <a:graphicFrameLocks noGrp="1"/>
          </p:cNvGraphicFramePr>
          <p:nvPr/>
        </p:nvGraphicFramePr>
        <p:xfrm>
          <a:off x="457200" y="1390650"/>
          <a:ext cx="8399276" cy="4530112"/>
        </p:xfrm>
        <a:graphic>
          <a:graphicData uri="http://schemas.openxmlformats.org/drawingml/2006/table">
            <a:tbl>
              <a:tblPr firstRow="1" bandRow="1">
                <a:tableStyleId>{00A15C55-8517-42AA-B614-E9B94910E393}</a:tableStyleId>
              </a:tblPr>
              <a:tblGrid>
                <a:gridCol w="3321055"/>
                <a:gridCol w="2520825"/>
                <a:gridCol w="2557396"/>
              </a:tblGrid>
              <a:tr h="898391">
                <a:tc>
                  <a:txBody>
                    <a:bodyPr/>
                    <a:lstStyle/>
                    <a:p>
                      <a:r>
                        <a:rPr lang="fr-FR" sz="1600" dirty="0" smtClean="0">
                          <a:solidFill>
                            <a:schemeClr val="tx2"/>
                          </a:solidFill>
                        </a:rPr>
                        <a:t>Hypothèse d’un contrat</a:t>
                      </a:r>
                      <a:br>
                        <a:rPr lang="fr-FR" sz="1600" dirty="0" smtClean="0">
                          <a:solidFill>
                            <a:schemeClr val="tx2"/>
                          </a:solidFill>
                        </a:rPr>
                      </a:br>
                      <a:r>
                        <a:rPr lang="fr-FR" sz="1600" dirty="0" smtClean="0">
                          <a:solidFill>
                            <a:schemeClr val="tx2"/>
                          </a:solidFill>
                        </a:rPr>
                        <a:t>de 10 forages</a:t>
                      </a:r>
                      <a:endParaRPr lang="en-US" sz="1600" dirty="0">
                        <a:solidFill>
                          <a:schemeClr val="tx2"/>
                        </a:solidFill>
                      </a:endParaRPr>
                    </a:p>
                  </a:txBody>
                  <a:tcPr marL="89273" marR="89273" marT="44637" marB="44637" anchor="ctr">
                    <a:solidFill>
                      <a:schemeClr val="bg1"/>
                    </a:solidFill>
                  </a:tcPr>
                </a:tc>
                <a:tc>
                  <a:txBody>
                    <a:bodyPr/>
                    <a:lstStyle/>
                    <a:p>
                      <a:pPr algn="ctr"/>
                      <a:r>
                        <a:rPr lang="fr-FR" sz="1800" dirty="0" smtClean="0">
                          <a:solidFill>
                            <a:schemeClr val="tx2"/>
                          </a:solidFill>
                        </a:rPr>
                        <a:t>USA</a:t>
                      </a:r>
                    </a:p>
                    <a:p>
                      <a:pPr algn="ctr"/>
                      <a:r>
                        <a:rPr lang="fr-FR" sz="1400" dirty="0" smtClean="0">
                          <a:solidFill>
                            <a:schemeClr val="tx2"/>
                          </a:solidFill>
                        </a:rPr>
                        <a:t>Exemple des</a:t>
                      </a:r>
                      <a:r>
                        <a:rPr lang="fr-FR" sz="1400" baseline="0" dirty="0" smtClean="0">
                          <a:solidFill>
                            <a:schemeClr val="tx2"/>
                          </a:solidFill>
                        </a:rPr>
                        <a:t/>
                      </a:r>
                      <a:br>
                        <a:rPr lang="fr-FR" sz="1400" baseline="0" dirty="0" smtClean="0">
                          <a:solidFill>
                            <a:schemeClr val="tx2"/>
                          </a:solidFill>
                        </a:rPr>
                      </a:br>
                      <a:r>
                        <a:rPr lang="fr-FR" sz="1400" baseline="0" dirty="0" smtClean="0">
                          <a:solidFill>
                            <a:schemeClr val="tx2"/>
                          </a:solidFill>
                        </a:rPr>
                        <a:t>« Barnett Shales »</a:t>
                      </a:r>
                      <a:endParaRPr lang="en-US" sz="1400" dirty="0">
                        <a:solidFill>
                          <a:schemeClr val="tx2"/>
                        </a:solidFill>
                      </a:endParaRPr>
                    </a:p>
                  </a:txBody>
                  <a:tcPr marL="89273" marR="89273" marT="44637" marB="44637" anchor="ctr">
                    <a:solidFill>
                      <a:schemeClr val="accent5">
                        <a:lumMod val="25000"/>
                        <a:lumOff val="75000"/>
                      </a:schemeClr>
                    </a:solidFill>
                  </a:tcPr>
                </a:tc>
                <a:tc>
                  <a:txBody>
                    <a:bodyPr/>
                    <a:lstStyle/>
                    <a:p>
                      <a:pPr algn="ctr"/>
                      <a:r>
                        <a:rPr lang="fr-FR" sz="1800" dirty="0" smtClean="0">
                          <a:solidFill>
                            <a:schemeClr val="tx2"/>
                          </a:solidFill>
                        </a:rPr>
                        <a:t>France</a:t>
                      </a:r>
                    </a:p>
                    <a:p>
                      <a:pPr algn="ctr"/>
                      <a:r>
                        <a:rPr lang="fr-FR" sz="1400" dirty="0" smtClean="0">
                          <a:solidFill>
                            <a:schemeClr val="tx2"/>
                          </a:solidFill>
                        </a:rPr>
                        <a:t>Bassin Parisien</a:t>
                      </a:r>
                    </a:p>
                    <a:p>
                      <a:pPr algn="ctr"/>
                      <a:r>
                        <a:rPr lang="fr-FR" sz="1400" dirty="0" smtClean="0">
                          <a:solidFill>
                            <a:schemeClr val="tx2"/>
                          </a:solidFill>
                        </a:rPr>
                        <a:t>(Coûts</a:t>
                      </a:r>
                      <a:r>
                        <a:rPr lang="fr-FR" sz="1400" baseline="0" dirty="0" smtClean="0">
                          <a:solidFill>
                            <a:schemeClr val="tx2"/>
                          </a:solidFill>
                        </a:rPr>
                        <a:t> théoriques)</a:t>
                      </a:r>
                      <a:endParaRPr lang="en-US" sz="1400" dirty="0">
                        <a:solidFill>
                          <a:schemeClr val="tx2"/>
                        </a:solidFill>
                      </a:endParaRPr>
                    </a:p>
                  </a:txBody>
                  <a:tcPr marL="89273" marR="89273" marT="44637" marB="44637" anchor="ctr">
                    <a:solidFill>
                      <a:schemeClr val="accent5">
                        <a:lumMod val="25000"/>
                        <a:lumOff val="75000"/>
                      </a:schemeClr>
                    </a:solidFill>
                  </a:tcPr>
                </a:tc>
              </a:tr>
              <a:tr h="829285">
                <a:tc>
                  <a:txBody>
                    <a:bodyPr/>
                    <a:lstStyle/>
                    <a:p>
                      <a:r>
                        <a:rPr lang="fr-FR" sz="1800" b="1" cap="small" baseline="0" dirty="0" smtClean="0">
                          <a:solidFill>
                            <a:schemeClr val="bg1"/>
                          </a:solidFill>
                        </a:rPr>
                        <a:t>Coût des puits</a:t>
                      </a:r>
                    </a:p>
                    <a:p>
                      <a:r>
                        <a:rPr lang="fr-FR" sz="1400" b="1" dirty="0" smtClean="0">
                          <a:solidFill>
                            <a:schemeClr val="bg1"/>
                          </a:solidFill>
                        </a:rPr>
                        <a:t>Profondeur</a:t>
                      </a:r>
                      <a:r>
                        <a:rPr lang="fr-FR" sz="1400" b="1" baseline="0" dirty="0" smtClean="0">
                          <a:solidFill>
                            <a:schemeClr val="bg1"/>
                          </a:solidFill>
                        </a:rPr>
                        <a:t> 2500 m</a:t>
                      </a:r>
                    </a:p>
                    <a:p>
                      <a:r>
                        <a:rPr lang="fr-FR" sz="1400" b="1" baseline="0" dirty="0" smtClean="0">
                          <a:solidFill>
                            <a:schemeClr val="bg1"/>
                          </a:solidFill>
                        </a:rPr>
                        <a:t>Drain horizontal 1000 m</a:t>
                      </a:r>
                      <a:endParaRPr lang="en-US" sz="1400" b="1" dirty="0">
                        <a:solidFill>
                          <a:schemeClr val="bg1"/>
                        </a:solidFill>
                      </a:endParaRPr>
                    </a:p>
                  </a:txBody>
                  <a:tcPr marL="89273" marR="89273" marT="44637" marB="44637" anchor="ctr">
                    <a:solidFill>
                      <a:schemeClr val="accent2">
                        <a:lumMod val="60000"/>
                        <a:lumOff val="40000"/>
                      </a:schemeClr>
                    </a:solidFill>
                  </a:tcPr>
                </a:tc>
                <a:tc>
                  <a:txBody>
                    <a:bodyPr/>
                    <a:lstStyle/>
                    <a:p>
                      <a:pPr algn="ctr"/>
                      <a:r>
                        <a:rPr lang="fr-FR" sz="1400" b="1" dirty="0" smtClean="0">
                          <a:solidFill>
                            <a:schemeClr val="bg1"/>
                          </a:solidFill>
                        </a:rPr>
                        <a:t>Roche mère à 2500 m</a:t>
                      </a:r>
                    </a:p>
                    <a:p>
                      <a:pPr algn="ctr"/>
                      <a:r>
                        <a:rPr lang="fr-FR" sz="1400" b="1" dirty="0" smtClean="0">
                          <a:solidFill>
                            <a:schemeClr val="bg1"/>
                          </a:solidFill>
                        </a:rPr>
                        <a:t>Durée forage 11 jours</a:t>
                      </a:r>
                    </a:p>
                    <a:p>
                      <a:pPr algn="ctr"/>
                      <a:r>
                        <a:rPr lang="fr-FR" sz="1400" b="1" dirty="0" smtClean="0">
                          <a:solidFill>
                            <a:schemeClr val="bg1"/>
                          </a:solidFill>
                        </a:rPr>
                        <a:t>Coût forage : 3 M$</a:t>
                      </a:r>
                      <a:endParaRPr lang="en-US" sz="1400" b="1" dirty="0">
                        <a:solidFill>
                          <a:schemeClr val="bg1"/>
                        </a:solidFill>
                      </a:endParaRPr>
                    </a:p>
                  </a:txBody>
                  <a:tcPr marL="89273" marR="89273" marT="44637" marB="44637" anchor="ctr">
                    <a:solidFill>
                      <a:schemeClr val="accent2">
                        <a:lumMod val="60000"/>
                        <a:lumOff val="40000"/>
                      </a:schemeClr>
                    </a:solidFill>
                  </a:tcPr>
                </a:tc>
                <a:tc>
                  <a:txBody>
                    <a:bodyPr/>
                    <a:lstStyle/>
                    <a:p>
                      <a:pPr algn="ctr"/>
                      <a:r>
                        <a:rPr lang="fr-FR" sz="1400" b="1" dirty="0" smtClean="0">
                          <a:solidFill>
                            <a:schemeClr val="bg1"/>
                          </a:solidFill>
                        </a:rPr>
                        <a:t>Roche mère (Toarcien)</a:t>
                      </a:r>
                      <a:br>
                        <a:rPr lang="fr-FR" sz="1400" b="1" dirty="0" smtClean="0">
                          <a:solidFill>
                            <a:schemeClr val="bg1"/>
                          </a:solidFill>
                        </a:rPr>
                      </a:br>
                      <a:r>
                        <a:rPr lang="fr-FR" sz="1400" b="1" dirty="0" smtClean="0">
                          <a:solidFill>
                            <a:schemeClr val="bg1"/>
                          </a:solidFill>
                        </a:rPr>
                        <a:t>à 2500 m</a:t>
                      </a:r>
                    </a:p>
                    <a:p>
                      <a:pPr algn="ctr"/>
                      <a:r>
                        <a:rPr lang="fr-FR" sz="1400" b="1" dirty="0" smtClean="0">
                          <a:solidFill>
                            <a:schemeClr val="bg1"/>
                          </a:solidFill>
                        </a:rPr>
                        <a:t>Coût forage : 6 M$</a:t>
                      </a:r>
                      <a:endParaRPr lang="en-US" sz="1400" b="1" dirty="0">
                        <a:solidFill>
                          <a:schemeClr val="bg1"/>
                        </a:solidFill>
                      </a:endParaRPr>
                    </a:p>
                  </a:txBody>
                  <a:tcPr marL="89273" marR="89273" marT="44637" marB="44637" anchor="ctr">
                    <a:solidFill>
                      <a:schemeClr val="accent2">
                        <a:lumMod val="60000"/>
                        <a:lumOff val="40000"/>
                      </a:schemeClr>
                    </a:solidFill>
                  </a:tcPr>
                </a:tc>
              </a:tr>
              <a:tr h="714185">
                <a:tc>
                  <a:txBody>
                    <a:bodyPr/>
                    <a:lstStyle/>
                    <a:p>
                      <a:r>
                        <a:rPr lang="fr-FR" sz="1800" b="1" cap="small" baseline="0" dirty="0" smtClean="0">
                          <a:solidFill>
                            <a:schemeClr val="tx2"/>
                          </a:solidFill>
                        </a:rPr>
                        <a:t>Coût de la stimulation</a:t>
                      </a:r>
                    </a:p>
                    <a:p>
                      <a:r>
                        <a:rPr lang="fr-FR" sz="1400" b="1" dirty="0" smtClean="0">
                          <a:solidFill>
                            <a:schemeClr val="tx2"/>
                          </a:solidFill>
                        </a:rPr>
                        <a:t>10 « </a:t>
                      </a:r>
                      <a:r>
                        <a:rPr lang="fr-FR" sz="1400" b="1" dirty="0" err="1" smtClean="0">
                          <a:solidFill>
                            <a:schemeClr val="tx2"/>
                          </a:solidFill>
                        </a:rPr>
                        <a:t>Fracks</a:t>
                      </a:r>
                      <a:r>
                        <a:rPr lang="fr-FR" sz="1400" b="1" dirty="0" smtClean="0">
                          <a:solidFill>
                            <a:schemeClr val="tx2"/>
                          </a:solidFill>
                        </a:rPr>
                        <a:t> »</a:t>
                      </a:r>
                    </a:p>
                    <a:p>
                      <a:r>
                        <a:rPr lang="fr-FR" sz="1400" b="1" dirty="0" smtClean="0">
                          <a:solidFill>
                            <a:schemeClr val="tx2"/>
                          </a:solidFill>
                        </a:rPr>
                        <a:t>par drain horizontal</a:t>
                      </a:r>
                      <a:endParaRPr lang="en-US" sz="1400" b="1" dirty="0">
                        <a:solidFill>
                          <a:schemeClr val="tx2"/>
                        </a:solidFill>
                      </a:endParaRPr>
                    </a:p>
                  </a:txBody>
                  <a:tcPr marL="89273" marR="89273" marT="44637" marB="44637" anchor="ctr">
                    <a:solidFill>
                      <a:schemeClr val="accent4">
                        <a:lumMod val="20000"/>
                        <a:lumOff val="80000"/>
                      </a:schemeClr>
                    </a:solidFill>
                  </a:tcPr>
                </a:tc>
                <a:tc>
                  <a:txBody>
                    <a:bodyPr/>
                    <a:lstStyle/>
                    <a:p>
                      <a:pPr algn="ctr"/>
                      <a:r>
                        <a:rPr lang="fr-FR" sz="1400" b="1" dirty="0" smtClean="0">
                          <a:solidFill>
                            <a:schemeClr val="tx2"/>
                          </a:solidFill>
                        </a:rPr>
                        <a:t>Durée </a:t>
                      </a:r>
                      <a:r>
                        <a:rPr lang="fr-FR" sz="1400" b="1" dirty="0" err="1" smtClean="0">
                          <a:solidFill>
                            <a:schemeClr val="tx2"/>
                          </a:solidFill>
                        </a:rPr>
                        <a:t>Fracking</a:t>
                      </a:r>
                      <a:r>
                        <a:rPr lang="fr-FR" sz="1400" b="1" dirty="0" smtClean="0">
                          <a:solidFill>
                            <a:schemeClr val="tx2"/>
                          </a:solidFill>
                        </a:rPr>
                        <a:t> 6 jours</a:t>
                      </a:r>
                    </a:p>
                    <a:p>
                      <a:pPr algn="ctr"/>
                      <a:r>
                        <a:rPr lang="fr-FR" sz="1400" b="1" dirty="0" smtClean="0">
                          <a:solidFill>
                            <a:schemeClr val="tx2"/>
                          </a:solidFill>
                        </a:rPr>
                        <a:t>2 M$</a:t>
                      </a:r>
                      <a:endParaRPr lang="en-US" sz="1400" b="1" dirty="0">
                        <a:solidFill>
                          <a:schemeClr val="tx2"/>
                        </a:solidFill>
                      </a:endParaRPr>
                    </a:p>
                  </a:txBody>
                  <a:tcPr marL="89273" marR="89273" marT="44637" marB="44637" anchor="ctr">
                    <a:solidFill>
                      <a:schemeClr val="accent4">
                        <a:lumMod val="20000"/>
                        <a:lumOff val="80000"/>
                      </a:schemeClr>
                    </a:solidFill>
                  </a:tcPr>
                </a:tc>
                <a:tc>
                  <a:txBody>
                    <a:bodyPr/>
                    <a:lstStyle/>
                    <a:p>
                      <a:pPr algn="ctr"/>
                      <a:r>
                        <a:rPr lang="fr-FR" sz="1400" b="1" dirty="0" smtClean="0">
                          <a:solidFill>
                            <a:schemeClr val="tx2"/>
                          </a:solidFill>
                        </a:rPr>
                        <a:t>Durée </a:t>
                      </a:r>
                      <a:r>
                        <a:rPr lang="fr-FR" sz="1400" b="1" dirty="0" err="1" smtClean="0">
                          <a:solidFill>
                            <a:schemeClr val="tx2"/>
                          </a:solidFill>
                        </a:rPr>
                        <a:t>fracking</a:t>
                      </a:r>
                      <a:r>
                        <a:rPr lang="fr-FR" sz="1400" b="1" baseline="0" dirty="0" smtClean="0">
                          <a:solidFill>
                            <a:schemeClr val="tx2"/>
                          </a:solidFill>
                        </a:rPr>
                        <a:t> 10 jours</a:t>
                      </a:r>
                    </a:p>
                    <a:p>
                      <a:pPr algn="ctr"/>
                      <a:r>
                        <a:rPr lang="fr-FR" sz="1400" b="1" baseline="0" dirty="0" smtClean="0">
                          <a:solidFill>
                            <a:schemeClr val="tx2"/>
                          </a:solidFill>
                        </a:rPr>
                        <a:t>4 M$</a:t>
                      </a:r>
                      <a:endParaRPr lang="en-US" sz="1400" b="1" dirty="0">
                        <a:solidFill>
                          <a:schemeClr val="tx2"/>
                        </a:solidFill>
                      </a:endParaRPr>
                    </a:p>
                  </a:txBody>
                  <a:tcPr marL="89273" marR="89273" marT="44637" marB="44637" anchor="ctr">
                    <a:solidFill>
                      <a:schemeClr val="accent4">
                        <a:lumMod val="20000"/>
                        <a:lumOff val="80000"/>
                      </a:schemeClr>
                    </a:solidFill>
                  </a:tcPr>
                </a:tc>
              </a:tr>
              <a:tr h="648969">
                <a:tc>
                  <a:txBody>
                    <a:bodyPr/>
                    <a:lstStyle/>
                    <a:p>
                      <a:pPr algn="ctr"/>
                      <a:r>
                        <a:rPr lang="fr-FR" sz="1800" b="1" dirty="0" smtClean="0">
                          <a:solidFill>
                            <a:schemeClr val="bg1"/>
                          </a:solidFill>
                        </a:rPr>
                        <a:t>Coût</a:t>
                      </a:r>
                      <a:r>
                        <a:rPr lang="fr-FR" sz="1800" b="1" baseline="0" dirty="0" smtClean="0">
                          <a:solidFill>
                            <a:schemeClr val="bg1"/>
                          </a:solidFill>
                        </a:rPr>
                        <a:t> total</a:t>
                      </a:r>
                      <a:endParaRPr lang="en-US" sz="1800" b="1" dirty="0">
                        <a:solidFill>
                          <a:schemeClr val="bg1"/>
                        </a:solidFill>
                      </a:endParaRPr>
                    </a:p>
                  </a:txBody>
                  <a:tcPr marL="89273" marR="89273" marT="44637" marB="44637" anchor="ctr">
                    <a:solidFill>
                      <a:schemeClr val="accent2">
                        <a:lumMod val="60000"/>
                        <a:lumOff val="40000"/>
                      </a:schemeClr>
                    </a:solidFill>
                  </a:tcPr>
                </a:tc>
                <a:tc>
                  <a:txBody>
                    <a:bodyPr/>
                    <a:lstStyle/>
                    <a:p>
                      <a:pPr algn="ctr"/>
                      <a:r>
                        <a:rPr lang="fr-FR" sz="1800" b="1" dirty="0" smtClean="0">
                          <a:solidFill>
                            <a:schemeClr val="bg1"/>
                          </a:solidFill>
                        </a:rPr>
                        <a:t>5 M$</a:t>
                      </a:r>
                      <a:endParaRPr lang="en-US" sz="1800" b="1" dirty="0">
                        <a:solidFill>
                          <a:schemeClr val="bg1"/>
                        </a:solidFill>
                      </a:endParaRPr>
                    </a:p>
                  </a:txBody>
                  <a:tcPr marL="89273" marR="89273" marT="44637" marB="44637" anchor="ctr">
                    <a:solidFill>
                      <a:schemeClr val="accent2">
                        <a:lumMod val="60000"/>
                        <a:lumOff val="40000"/>
                      </a:schemeClr>
                    </a:solidFill>
                  </a:tcPr>
                </a:tc>
                <a:tc>
                  <a:txBody>
                    <a:bodyPr/>
                    <a:lstStyle/>
                    <a:p>
                      <a:pPr algn="ctr"/>
                      <a:r>
                        <a:rPr lang="fr-FR" sz="1800" b="1" dirty="0" smtClean="0">
                          <a:solidFill>
                            <a:schemeClr val="bg1"/>
                          </a:solidFill>
                        </a:rPr>
                        <a:t>10 M$</a:t>
                      </a:r>
                      <a:endParaRPr lang="en-US" sz="1800" b="1" dirty="0">
                        <a:solidFill>
                          <a:schemeClr val="bg1"/>
                        </a:solidFill>
                      </a:endParaRPr>
                    </a:p>
                  </a:txBody>
                  <a:tcPr marL="89273" marR="89273" marT="44637" marB="44637" anchor="ctr">
                    <a:solidFill>
                      <a:schemeClr val="accent2">
                        <a:lumMod val="60000"/>
                        <a:lumOff val="40000"/>
                      </a:schemeClr>
                    </a:solidFill>
                  </a:tcPr>
                </a:tc>
              </a:tr>
              <a:tr h="648969">
                <a:tc>
                  <a:txBody>
                    <a:bodyPr/>
                    <a:lstStyle/>
                    <a:p>
                      <a:r>
                        <a:rPr lang="fr-FR" sz="1400" b="1" dirty="0" smtClean="0">
                          <a:solidFill>
                            <a:schemeClr val="tx2"/>
                          </a:solidFill>
                        </a:rPr>
                        <a:t>Rapport volumes</a:t>
                      </a:r>
                      <a:r>
                        <a:rPr lang="fr-FR" sz="1400" b="1" baseline="0" dirty="0" smtClean="0">
                          <a:solidFill>
                            <a:schemeClr val="tx2"/>
                          </a:solidFill>
                        </a:rPr>
                        <a:t> récupérés</a:t>
                      </a:r>
                      <a:r>
                        <a:rPr lang="en-US" sz="1400" b="1" baseline="0" dirty="0" smtClean="0">
                          <a:solidFill>
                            <a:schemeClr val="tx2"/>
                          </a:solidFill>
                        </a:rPr>
                        <a:t> par million de $ </a:t>
                      </a:r>
                      <a:r>
                        <a:rPr lang="en-US" sz="1400" b="1" baseline="0" dirty="0" err="1" smtClean="0">
                          <a:solidFill>
                            <a:schemeClr val="tx2"/>
                          </a:solidFill>
                        </a:rPr>
                        <a:t>investis</a:t>
                      </a:r>
                      <a:endParaRPr lang="fr-FR" sz="1400" b="1" baseline="0" dirty="0" smtClean="0">
                        <a:solidFill>
                          <a:schemeClr val="tx2"/>
                        </a:solidFill>
                      </a:endParaRPr>
                    </a:p>
                  </a:txBody>
                  <a:tcPr marL="89273" marR="89273" marT="44637" marB="44637" anchor="ctr">
                    <a:solidFill>
                      <a:schemeClr val="accent4">
                        <a:lumMod val="20000"/>
                        <a:lumOff val="80000"/>
                      </a:schemeClr>
                    </a:solidFill>
                  </a:tcPr>
                </a:tc>
                <a:tc>
                  <a:txBody>
                    <a:bodyPr/>
                    <a:lstStyle/>
                    <a:p>
                      <a:pPr algn="ctr"/>
                      <a:r>
                        <a:rPr lang="fr-FR" sz="1400" b="1" dirty="0" smtClean="0">
                          <a:solidFill>
                            <a:schemeClr val="tx2"/>
                          </a:solidFill>
                        </a:rPr>
                        <a:t>1 (soit 1 </a:t>
                      </a:r>
                      <a:r>
                        <a:rPr lang="fr-FR" sz="1400" b="1" dirty="0" err="1" smtClean="0">
                          <a:solidFill>
                            <a:schemeClr val="tx2"/>
                          </a:solidFill>
                        </a:rPr>
                        <a:t>Bcf</a:t>
                      </a:r>
                      <a:r>
                        <a:rPr lang="fr-FR" sz="1400" b="1" baseline="0" dirty="0" smtClean="0">
                          <a:solidFill>
                            <a:schemeClr val="tx2"/>
                          </a:solidFill>
                        </a:rPr>
                        <a:t> / 1 M$)</a:t>
                      </a:r>
                      <a:endParaRPr lang="en-US" sz="1400" b="1" dirty="0">
                        <a:solidFill>
                          <a:schemeClr val="tx2"/>
                        </a:solidFill>
                      </a:endParaRPr>
                    </a:p>
                  </a:txBody>
                  <a:tcPr marL="89273" marR="89273" marT="44637" marB="44637" anchor="ctr">
                    <a:solidFill>
                      <a:schemeClr val="accent4">
                        <a:lumMod val="20000"/>
                        <a:lumOff val="80000"/>
                      </a:schemeClr>
                    </a:solidFill>
                  </a:tcPr>
                </a:tc>
                <a:tc>
                  <a:txBody>
                    <a:bodyPr/>
                    <a:lstStyle/>
                    <a:p>
                      <a:pPr algn="ctr"/>
                      <a:r>
                        <a:rPr lang="fr-FR" sz="1400" b="1" dirty="0" smtClean="0">
                          <a:solidFill>
                            <a:schemeClr val="tx2"/>
                          </a:solidFill>
                        </a:rPr>
                        <a:t>0,5 (0,5 </a:t>
                      </a:r>
                      <a:r>
                        <a:rPr lang="fr-FR" sz="1400" b="1" dirty="0" err="1" smtClean="0">
                          <a:solidFill>
                            <a:schemeClr val="tx2"/>
                          </a:solidFill>
                        </a:rPr>
                        <a:t>Bcf</a:t>
                      </a:r>
                      <a:r>
                        <a:rPr lang="fr-FR" sz="1400" b="1" dirty="0" smtClean="0">
                          <a:solidFill>
                            <a:schemeClr val="tx2"/>
                          </a:solidFill>
                        </a:rPr>
                        <a:t> / M$)</a:t>
                      </a:r>
                      <a:endParaRPr lang="en-US" sz="1400" b="1" dirty="0">
                        <a:solidFill>
                          <a:schemeClr val="tx2"/>
                        </a:solidFill>
                      </a:endParaRPr>
                    </a:p>
                  </a:txBody>
                  <a:tcPr marL="89273" marR="89273" marT="44637" marB="44637" anchor="ctr">
                    <a:solidFill>
                      <a:schemeClr val="accent4">
                        <a:lumMod val="20000"/>
                        <a:lumOff val="80000"/>
                      </a:schemeClr>
                    </a:solidFill>
                  </a:tcPr>
                </a:tc>
              </a:tr>
              <a:tr h="714185">
                <a:tc>
                  <a:txBody>
                    <a:bodyPr/>
                    <a:lstStyle/>
                    <a:p>
                      <a:r>
                        <a:rPr lang="fr-FR" sz="1400" b="1" dirty="0" smtClean="0">
                          <a:solidFill>
                            <a:schemeClr val="bg1"/>
                          </a:solidFill>
                        </a:rPr>
                        <a:t>Prix du</a:t>
                      </a:r>
                      <a:r>
                        <a:rPr lang="fr-FR" sz="1400" b="1" baseline="0" dirty="0" smtClean="0">
                          <a:solidFill>
                            <a:schemeClr val="bg1"/>
                          </a:solidFill>
                        </a:rPr>
                        <a:t> gaz (sec)</a:t>
                      </a:r>
                    </a:p>
                    <a:p>
                      <a:r>
                        <a:rPr lang="fr-FR" sz="1400" b="1" baseline="0" dirty="0" smtClean="0">
                          <a:solidFill>
                            <a:schemeClr val="bg1"/>
                          </a:solidFill>
                        </a:rPr>
                        <a:t>Pour le « break-</a:t>
                      </a:r>
                      <a:r>
                        <a:rPr lang="fr-FR" sz="1400" b="1" baseline="0" dirty="0" err="1" smtClean="0">
                          <a:solidFill>
                            <a:schemeClr val="bg1"/>
                          </a:solidFill>
                        </a:rPr>
                        <a:t>even</a:t>
                      </a:r>
                      <a:r>
                        <a:rPr lang="fr-FR" sz="1400" b="1" baseline="0" dirty="0" smtClean="0">
                          <a:solidFill>
                            <a:schemeClr val="bg1"/>
                          </a:solidFill>
                        </a:rPr>
                        <a:t> économique »</a:t>
                      </a:r>
                      <a:endParaRPr lang="en-US" sz="1400" b="1" dirty="0">
                        <a:solidFill>
                          <a:schemeClr val="bg1"/>
                        </a:solidFill>
                      </a:endParaRPr>
                    </a:p>
                  </a:txBody>
                  <a:tcPr marL="89273" marR="89273" marT="44637" marB="44637" anchor="ctr">
                    <a:solidFill>
                      <a:schemeClr val="accent2">
                        <a:lumMod val="60000"/>
                        <a:lumOff val="40000"/>
                      </a:schemeClr>
                    </a:solidFill>
                  </a:tcPr>
                </a:tc>
                <a:tc>
                  <a:txBody>
                    <a:bodyPr/>
                    <a:lstStyle/>
                    <a:p>
                      <a:pPr algn="ctr"/>
                      <a:r>
                        <a:rPr lang="fr-FR" sz="1400" b="1" dirty="0" smtClean="0">
                          <a:solidFill>
                            <a:schemeClr val="bg1"/>
                          </a:solidFill>
                        </a:rPr>
                        <a:t>5 $ /MM BTU</a:t>
                      </a:r>
                      <a:endParaRPr lang="en-US" sz="1400" b="1" dirty="0">
                        <a:solidFill>
                          <a:schemeClr val="bg1"/>
                        </a:solidFill>
                      </a:endParaRPr>
                    </a:p>
                  </a:txBody>
                  <a:tcPr marL="89273" marR="89273" marT="44637" marB="44637" anchor="ctr">
                    <a:solidFill>
                      <a:schemeClr val="accent2">
                        <a:lumMod val="60000"/>
                        <a:lumOff val="40000"/>
                      </a:schemeClr>
                    </a:solidFill>
                  </a:tcPr>
                </a:tc>
                <a:tc>
                  <a:txBody>
                    <a:bodyPr/>
                    <a:lstStyle/>
                    <a:p>
                      <a:pPr algn="ctr"/>
                      <a:r>
                        <a:rPr lang="fr-FR" sz="1400" b="1" dirty="0" smtClean="0">
                          <a:solidFill>
                            <a:schemeClr val="bg1"/>
                          </a:solidFill>
                        </a:rPr>
                        <a:t>10 $ / MMBTU</a:t>
                      </a:r>
                      <a:endParaRPr lang="en-US" sz="1400" b="1" dirty="0">
                        <a:solidFill>
                          <a:schemeClr val="bg1"/>
                        </a:solidFill>
                      </a:endParaRPr>
                    </a:p>
                  </a:txBody>
                  <a:tcPr marL="89273" marR="89273" marT="44637" marB="44637" anchor="ctr">
                    <a:solidFill>
                      <a:schemeClr val="accent2">
                        <a:lumMod val="60000"/>
                        <a:lumOff val="40000"/>
                      </a:schemeClr>
                    </a:solidFill>
                  </a:tcPr>
                </a:tc>
              </a:tr>
            </a:tbl>
          </a:graphicData>
        </a:graphic>
      </p:graphicFrame>
      <p:sp>
        <p:nvSpPr>
          <p:cNvPr id="139297" name="ZoneTexte 4"/>
          <p:cNvSpPr txBox="1">
            <a:spLocks noChangeArrowheads="1"/>
          </p:cNvSpPr>
          <p:nvPr/>
        </p:nvSpPr>
        <p:spPr bwMode="auto">
          <a:xfrm>
            <a:off x="431800" y="6021388"/>
            <a:ext cx="5076825" cy="276225"/>
          </a:xfrm>
          <a:prstGeom prst="rect">
            <a:avLst/>
          </a:prstGeom>
          <a:noFill/>
          <a:ln w="9525">
            <a:noFill/>
            <a:miter lim="800000"/>
            <a:headEnd/>
            <a:tailEnd/>
          </a:ln>
        </p:spPr>
        <p:txBody>
          <a:bodyPr>
            <a:spAutoFit/>
          </a:bodyPr>
          <a:lstStyle/>
          <a:p>
            <a:r>
              <a:rPr lang="fr-FR" sz="1200" b="1" i="1"/>
              <a:t>Source : PR BAUQUIS – LIED 2 Avril 2013</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auto">
              <a:spcAft>
                <a:spcPts val="0"/>
              </a:spcAft>
              <a:defRPr/>
            </a:pPr>
            <a:r>
              <a:rPr lang="fr-FR" sz="1800" dirty="0" smtClean="0"/>
              <a:t>Une vision de la production mondiale de pétrole (2000-2050)</a:t>
            </a:r>
            <a:endParaRPr lang="en-US" sz="1800" dirty="0"/>
          </a:p>
        </p:txBody>
      </p:sp>
      <p:graphicFrame>
        <p:nvGraphicFramePr>
          <p:cNvPr id="6" name="Espace réservé du contenu 3"/>
          <p:cNvGraphicFramePr>
            <a:graphicFrameLocks noGrp="1"/>
          </p:cNvGraphicFramePr>
          <p:nvPr>
            <p:ph sz="quarter" idx="13"/>
          </p:nvPr>
        </p:nvGraphicFramePr>
        <p:xfrm>
          <a:off x="215900" y="981075"/>
          <a:ext cx="8676964" cy="5076565"/>
        </p:xfrm>
        <a:graphic>
          <a:graphicData uri="http://schemas.openxmlformats.org/drawingml/2006/table">
            <a:tbl>
              <a:tblPr firstRow="1" bandRow="1">
                <a:tableStyleId>{5C22544A-7EE6-4342-B048-85BDC9FD1C3A}</a:tableStyleId>
              </a:tblPr>
              <a:tblGrid>
                <a:gridCol w="2304256"/>
                <a:gridCol w="756084"/>
                <a:gridCol w="1332148"/>
                <a:gridCol w="1368152"/>
                <a:gridCol w="1512168"/>
                <a:gridCol w="1404156"/>
              </a:tblGrid>
              <a:tr h="628370">
                <a:tc>
                  <a:txBody>
                    <a:bodyPr/>
                    <a:lstStyle/>
                    <a:p>
                      <a:pPr algn="ctr"/>
                      <a:r>
                        <a:rPr lang="fr-FR" sz="1100" dirty="0" smtClean="0">
                          <a:solidFill>
                            <a:schemeClr val="tx1"/>
                          </a:solidFill>
                        </a:rPr>
                        <a:t>En MM bbl/jour </a:t>
                      </a:r>
                      <a:endParaRPr lang="fr-FR" sz="1100" dirty="0">
                        <a:solidFill>
                          <a:schemeClr val="tx1"/>
                        </a:solidFill>
                      </a:endParaRPr>
                    </a:p>
                  </a:txBody>
                  <a:tcPr anchor="ctr">
                    <a:noFill/>
                  </a:tcPr>
                </a:tc>
                <a:tc>
                  <a:txBody>
                    <a:bodyPr/>
                    <a:lstStyle/>
                    <a:p>
                      <a:pPr algn="ctr"/>
                      <a:r>
                        <a:rPr lang="fr-FR" sz="1100" dirty="0" smtClean="0">
                          <a:solidFill>
                            <a:schemeClr val="bg1"/>
                          </a:solidFill>
                        </a:rPr>
                        <a:t>2000</a:t>
                      </a:r>
                      <a:endParaRPr lang="fr-FR" sz="1100" dirty="0">
                        <a:solidFill>
                          <a:schemeClr val="bg1"/>
                        </a:solidFill>
                      </a:endParaRPr>
                    </a:p>
                  </a:txBody>
                  <a:tcPr anchor="ctr">
                    <a:solidFill>
                      <a:srgbClr val="00B5E2"/>
                    </a:solidFill>
                  </a:tcPr>
                </a:tc>
                <a:tc>
                  <a:txBody>
                    <a:bodyPr/>
                    <a:lstStyle/>
                    <a:p>
                      <a:pPr algn="ctr"/>
                      <a:r>
                        <a:rPr lang="fr-FR" sz="1100" dirty="0" smtClean="0"/>
                        <a:t>2012</a:t>
                      </a:r>
                    </a:p>
                  </a:txBody>
                  <a:tcPr anchor="ctr"/>
                </a:tc>
                <a:tc>
                  <a:txBody>
                    <a:bodyPr/>
                    <a:lstStyle/>
                    <a:p>
                      <a:pPr algn="ctr"/>
                      <a:r>
                        <a:rPr lang="fr-FR" sz="1100" dirty="0" smtClean="0"/>
                        <a:t>2020</a:t>
                      </a:r>
                    </a:p>
                  </a:txBody>
                  <a:tcPr anchor="ctr"/>
                </a:tc>
                <a:tc>
                  <a:txBody>
                    <a:bodyPr/>
                    <a:lstStyle/>
                    <a:p>
                      <a:pPr algn="ctr"/>
                      <a:r>
                        <a:rPr lang="fr-FR" sz="1100" dirty="0" smtClean="0"/>
                        <a:t>2030</a:t>
                      </a:r>
                      <a:endParaRPr lang="fr-FR" sz="1100" baseline="0" dirty="0" smtClean="0"/>
                    </a:p>
                  </a:txBody>
                  <a:tcPr anchor="ctr"/>
                </a:tc>
                <a:tc>
                  <a:txBody>
                    <a:bodyPr/>
                    <a:lstStyle/>
                    <a:p>
                      <a:pPr algn="ctr"/>
                      <a:r>
                        <a:rPr lang="fr-FR" sz="1100" dirty="0" smtClean="0"/>
                        <a:t>2050</a:t>
                      </a:r>
                      <a:endParaRPr lang="fr-FR" sz="1100" dirty="0"/>
                    </a:p>
                  </a:txBody>
                  <a:tcPr anchor="ctr"/>
                </a:tc>
              </a:tr>
              <a:tr h="899655">
                <a:tc>
                  <a:txBody>
                    <a:bodyPr/>
                    <a:lstStyle/>
                    <a:p>
                      <a:pPr marL="180975" indent="-180975" algn="l">
                        <a:lnSpc>
                          <a:spcPct val="100000"/>
                        </a:lnSpc>
                        <a:spcAft>
                          <a:spcPts val="600"/>
                        </a:spcAft>
                      </a:pPr>
                      <a:r>
                        <a:rPr lang="fr-FR" sz="1200" b="1" dirty="0" smtClean="0"/>
                        <a:t>1 -	Pétroles</a:t>
                      </a:r>
                      <a:r>
                        <a:rPr lang="fr-FR" sz="1200" b="1" baseline="0" dirty="0" smtClean="0"/>
                        <a:t> conventionnels (y-c </a:t>
                      </a:r>
                      <a:r>
                        <a:rPr lang="fr-FR" sz="1200" b="1" baseline="0" dirty="0" err="1" smtClean="0"/>
                        <a:t>NGL’s</a:t>
                      </a:r>
                      <a:r>
                        <a:rPr lang="fr-FR" sz="1200" b="1" baseline="0" dirty="0" smtClean="0"/>
                        <a:t>)</a:t>
                      </a:r>
                    </a:p>
                    <a:p>
                      <a:pPr marL="180975" indent="-180975" algn="l">
                        <a:lnSpc>
                          <a:spcPct val="100000"/>
                        </a:lnSpc>
                        <a:spcAft>
                          <a:spcPts val="600"/>
                        </a:spcAft>
                      </a:pPr>
                      <a:r>
                        <a:rPr lang="fr-FR" sz="1200" b="1" i="1" baseline="0" dirty="0" smtClean="0"/>
                        <a:t>	entrée du raffinage</a:t>
                      </a:r>
                      <a:endParaRPr lang="fr-FR" sz="1200" b="1" i="1" dirty="0"/>
                    </a:p>
                  </a:txBody>
                  <a:tcPr anchor="ctr">
                    <a:solidFill>
                      <a:schemeClr val="bg2">
                        <a:lumMod val="20000"/>
                        <a:lumOff val="80000"/>
                      </a:schemeClr>
                    </a:solidFill>
                  </a:tcPr>
                </a:tc>
                <a:tc>
                  <a:txBody>
                    <a:bodyPr/>
                    <a:lstStyle/>
                    <a:p>
                      <a:pPr algn="ctr"/>
                      <a:r>
                        <a:rPr lang="fr-FR" sz="1800" b="1" dirty="0" smtClean="0">
                          <a:solidFill>
                            <a:schemeClr val="tx2"/>
                          </a:solidFill>
                        </a:rPr>
                        <a:t>66</a:t>
                      </a:r>
                      <a:endParaRPr lang="fr-FR" sz="1800" b="1" dirty="0">
                        <a:solidFill>
                          <a:schemeClr val="tx2"/>
                        </a:solidFill>
                      </a:endParaRPr>
                    </a:p>
                  </a:txBody>
                  <a:tcPr anchor="ctr"/>
                </a:tc>
                <a:tc>
                  <a:txBody>
                    <a:bodyPr/>
                    <a:lstStyle/>
                    <a:p>
                      <a:pPr algn="ctr"/>
                      <a:r>
                        <a:rPr lang="fr-FR" sz="1800" b="1" dirty="0" smtClean="0">
                          <a:solidFill>
                            <a:schemeClr val="tx2"/>
                          </a:solidFill>
                        </a:rPr>
                        <a:t>81</a:t>
                      </a:r>
                      <a:endParaRPr lang="fr-FR" sz="1800" b="1" dirty="0">
                        <a:solidFill>
                          <a:schemeClr val="tx2"/>
                        </a:solidFill>
                      </a:endParaRPr>
                    </a:p>
                  </a:txBody>
                  <a:tcPr anchor="ctr"/>
                </a:tc>
                <a:tc>
                  <a:txBody>
                    <a:bodyPr/>
                    <a:lstStyle/>
                    <a:p>
                      <a:pPr algn="ctr"/>
                      <a:r>
                        <a:rPr lang="fr-FR" sz="1800" b="1" dirty="0" smtClean="0">
                          <a:solidFill>
                            <a:schemeClr val="tx2"/>
                          </a:solidFill>
                        </a:rPr>
                        <a:t>85</a:t>
                      </a:r>
                      <a:endParaRPr lang="fr-FR" sz="1800" b="1" dirty="0">
                        <a:solidFill>
                          <a:schemeClr val="tx2"/>
                        </a:solidFill>
                      </a:endParaRPr>
                    </a:p>
                  </a:txBody>
                  <a:tcPr anchor="ctr"/>
                </a:tc>
                <a:tc>
                  <a:txBody>
                    <a:bodyPr/>
                    <a:lstStyle/>
                    <a:p>
                      <a:pPr algn="ctr"/>
                      <a:r>
                        <a:rPr lang="fr-FR" sz="1800" b="1" dirty="0" smtClean="0">
                          <a:solidFill>
                            <a:schemeClr val="tx2"/>
                          </a:solidFill>
                        </a:rPr>
                        <a:t>75</a:t>
                      </a:r>
                      <a:endParaRPr lang="fr-FR" sz="1800" b="1" dirty="0">
                        <a:solidFill>
                          <a:schemeClr val="tx2"/>
                        </a:solidFill>
                      </a:endParaRPr>
                    </a:p>
                  </a:txBody>
                  <a:tcPr anchor="ctr"/>
                </a:tc>
                <a:tc>
                  <a:txBody>
                    <a:bodyPr/>
                    <a:lstStyle/>
                    <a:p>
                      <a:pPr algn="ctr"/>
                      <a:r>
                        <a:rPr lang="fr-FR" sz="1800" b="1" dirty="0" smtClean="0">
                          <a:solidFill>
                            <a:schemeClr val="tx2"/>
                          </a:solidFill>
                        </a:rPr>
                        <a:t>60</a:t>
                      </a:r>
                      <a:endParaRPr lang="fr-FR" sz="1800" b="1" dirty="0">
                        <a:solidFill>
                          <a:schemeClr val="tx2"/>
                        </a:solidFill>
                      </a:endParaRPr>
                    </a:p>
                  </a:txBody>
                  <a:tcPr anchor="ctr"/>
                </a:tc>
              </a:tr>
              <a:tr h="736313">
                <a:tc>
                  <a:txBody>
                    <a:bodyPr/>
                    <a:lstStyle/>
                    <a:p>
                      <a:pPr marL="180975" indent="-180975" algn="l">
                        <a:lnSpc>
                          <a:spcPct val="100000"/>
                        </a:lnSpc>
                        <a:spcAft>
                          <a:spcPts val="600"/>
                        </a:spcAft>
                      </a:pPr>
                      <a:r>
                        <a:rPr lang="fr-FR" sz="1200" b="1" dirty="0" smtClean="0"/>
                        <a:t>2</a:t>
                      </a:r>
                      <a:r>
                        <a:rPr lang="fr-FR" sz="1200" b="1" baseline="0" dirty="0" smtClean="0"/>
                        <a:t> </a:t>
                      </a:r>
                      <a:r>
                        <a:rPr lang="fr-FR" sz="1200" b="1" dirty="0" smtClean="0"/>
                        <a:t>-	Pétroles</a:t>
                      </a:r>
                      <a:r>
                        <a:rPr lang="fr-FR" sz="1200" b="1" baseline="0" dirty="0" smtClean="0"/>
                        <a:t> ultra lourds (sables bitumineux)</a:t>
                      </a:r>
                    </a:p>
                    <a:p>
                      <a:pPr marL="180975" indent="-180975" algn="l">
                        <a:lnSpc>
                          <a:spcPct val="100000"/>
                        </a:lnSpc>
                        <a:spcAft>
                          <a:spcPts val="600"/>
                        </a:spcAft>
                      </a:pPr>
                      <a:r>
                        <a:rPr lang="fr-FR" sz="1200" b="1" baseline="0" dirty="0" smtClean="0"/>
                        <a:t>	</a:t>
                      </a:r>
                      <a:r>
                        <a:rPr lang="fr-FR" sz="1200" b="1" i="1" baseline="0" dirty="0" smtClean="0"/>
                        <a:t>ex: </a:t>
                      </a:r>
                      <a:r>
                        <a:rPr lang="fr-FR" sz="1200" b="1" i="1" baseline="0" dirty="0" err="1" smtClean="0"/>
                        <a:t>upgraders</a:t>
                      </a:r>
                      <a:endParaRPr lang="fr-FR" sz="1200" b="1" i="1" dirty="0"/>
                    </a:p>
                  </a:txBody>
                  <a:tcPr anchor="ctr">
                    <a:solidFill>
                      <a:schemeClr val="bg2">
                        <a:lumMod val="20000"/>
                        <a:lumOff val="80000"/>
                      </a:schemeClr>
                    </a:solidFill>
                  </a:tcPr>
                </a:tc>
                <a:tc>
                  <a:txBody>
                    <a:bodyPr/>
                    <a:lstStyle/>
                    <a:p>
                      <a:pPr algn="ctr"/>
                      <a:r>
                        <a:rPr lang="fr-FR" sz="1800" b="1" dirty="0" smtClean="0">
                          <a:solidFill>
                            <a:schemeClr val="tx2"/>
                          </a:solidFill>
                        </a:rPr>
                        <a:t>2</a:t>
                      </a:r>
                      <a:endParaRPr lang="fr-FR" sz="1800" b="1" dirty="0">
                        <a:solidFill>
                          <a:schemeClr val="tx2"/>
                        </a:solidFill>
                      </a:endParaRPr>
                    </a:p>
                  </a:txBody>
                  <a:tcPr anchor="ctr"/>
                </a:tc>
                <a:tc>
                  <a:txBody>
                    <a:bodyPr/>
                    <a:lstStyle/>
                    <a:p>
                      <a:pPr marL="0" indent="0" algn="ctr">
                        <a:buNone/>
                        <a:tabLst/>
                      </a:pPr>
                      <a:r>
                        <a:rPr lang="fr-FR" sz="1800" b="1" dirty="0" smtClean="0">
                          <a:solidFill>
                            <a:schemeClr val="tx2"/>
                          </a:solidFill>
                        </a:rPr>
                        <a:t>3</a:t>
                      </a:r>
                      <a:endParaRPr lang="fr-FR" sz="1800" b="1" dirty="0">
                        <a:solidFill>
                          <a:schemeClr val="tx2"/>
                        </a:solidFill>
                      </a:endParaRPr>
                    </a:p>
                  </a:txBody>
                  <a:tcPr anchor="ctr"/>
                </a:tc>
                <a:tc>
                  <a:txBody>
                    <a:bodyPr/>
                    <a:lstStyle/>
                    <a:p>
                      <a:pPr algn="ctr"/>
                      <a:r>
                        <a:rPr lang="fr-FR" sz="1800" b="1" dirty="0" smtClean="0">
                          <a:solidFill>
                            <a:schemeClr val="tx2"/>
                          </a:solidFill>
                        </a:rPr>
                        <a:t>5</a:t>
                      </a:r>
                      <a:endParaRPr lang="fr-FR" sz="1800" b="1" dirty="0">
                        <a:solidFill>
                          <a:schemeClr val="tx2"/>
                        </a:solidFill>
                      </a:endParaRPr>
                    </a:p>
                  </a:txBody>
                  <a:tcPr anchor="ctr"/>
                </a:tc>
                <a:tc>
                  <a:txBody>
                    <a:bodyPr/>
                    <a:lstStyle/>
                    <a:p>
                      <a:pPr algn="ctr"/>
                      <a:r>
                        <a:rPr lang="fr-FR" sz="1800" b="1" dirty="0" smtClean="0">
                          <a:solidFill>
                            <a:schemeClr val="tx2"/>
                          </a:solidFill>
                        </a:rPr>
                        <a:t>10</a:t>
                      </a:r>
                      <a:endParaRPr lang="fr-FR" sz="1800" b="1" dirty="0">
                        <a:solidFill>
                          <a:schemeClr val="tx2"/>
                        </a:solidFill>
                      </a:endParaRPr>
                    </a:p>
                  </a:txBody>
                  <a:tcPr anchor="ctr"/>
                </a:tc>
                <a:tc>
                  <a:txBody>
                    <a:bodyPr/>
                    <a:lstStyle/>
                    <a:p>
                      <a:pPr algn="ctr"/>
                      <a:r>
                        <a:rPr lang="fr-FR" sz="1800" b="1" dirty="0" smtClean="0">
                          <a:solidFill>
                            <a:schemeClr val="tx2"/>
                          </a:solidFill>
                        </a:rPr>
                        <a:t>15</a:t>
                      </a:r>
                      <a:endParaRPr lang="fr-FR" sz="1800" b="1" dirty="0">
                        <a:solidFill>
                          <a:schemeClr val="tx2"/>
                        </a:solidFill>
                      </a:endParaRPr>
                    </a:p>
                  </a:txBody>
                  <a:tcPr anchor="ctr"/>
                </a:tc>
              </a:tr>
              <a:tr h="1112302">
                <a:tc>
                  <a:txBody>
                    <a:bodyPr/>
                    <a:lstStyle/>
                    <a:p>
                      <a:pPr marL="180975" indent="-180975" algn="l">
                        <a:lnSpc>
                          <a:spcPct val="100000"/>
                        </a:lnSpc>
                        <a:spcAft>
                          <a:spcPts val="600"/>
                        </a:spcAft>
                      </a:pPr>
                      <a:r>
                        <a:rPr lang="fr-FR" sz="1200" b="1" dirty="0" smtClean="0"/>
                        <a:t>3</a:t>
                      </a:r>
                      <a:r>
                        <a:rPr lang="fr-FR" sz="1200" b="1" baseline="0" dirty="0" smtClean="0"/>
                        <a:t> </a:t>
                      </a:r>
                      <a:r>
                        <a:rPr lang="fr-FR" sz="1200" b="1" dirty="0" smtClean="0"/>
                        <a:t>-	Pétroles</a:t>
                      </a:r>
                      <a:r>
                        <a:rPr lang="fr-FR" sz="1200" b="1" baseline="0" dirty="0" smtClean="0"/>
                        <a:t>   de roches mères (y. c NGL ex production de pétrole ou de gaz de roches mères)</a:t>
                      </a:r>
                    </a:p>
                    <a:p>
                      <a:pPr marL="180975" indent="-180975" algn="l">
                        <a:lnSpc>
                          <a:spcPct val="100000"/>
                        </a:lnSpc>
                        <a:spcAft>
                          <a:spcPts val="600"/>
                        </a:spcAft>
                      </a:pPr>
                      <a:r>
                        <a:rPr lang="fr-FR" sz="1200" b="1" i="1" baseline="0" dirty="0" smtClean="0"/>
                        <a:t>	</a:t>
                      </a:r>
                      <a:r>
                        <a:rPr lang="fr-FR" sz="1200" b="1" i="1" baseline="0" dirty="0" err="1" smtClean="0"/>
                        <a:t>y.c</a:t>
                      </a:r>
                      <a:r>
                        <a:rPr lang="fr-FR" sz="1200" b="1" i="1" baseline="0" dirty="0" smtClean="0"/>
                        <a:t>. «  </a:t>
                      </a:r>
                      <a:r>
                        <a:rPr lang="fr-FR" sz="1200" b="1" i="1" baseline="0" dirty="0" err="1" smtClean="0"/>
                        <a:t>t</a:t>
                      </a:r>
                      <a:r>
                        <a:rPr lang="fr-FR" sz="1200" b="1" i="1" baseline="0" smtClean="0"/>
                        <a:t>ight</a:t>
                      </a:r>
                      <a:r>
                        <a:rPr lang="fr-FR" sz="1200" b="1" i="1" baseline="0" dirty="0" smtClean="0"/>
                        <a:t> </a:t>
                      </a:r>
                      <a:r>
                        <a:rPr lang="fr-FR" sz="1200" b="1" i="1" baseline="0" dirty="0" err="1" smtClean="0"/>
                        <a:t>oil</a:t>
                      </a:r>
                      <a:r>
                        <a:rPr lang="fr-FR" sz="1200" b="1" i="1" baseline="0" dirty="0" smtClean="0"/>
                        <a:t> » non  R.M.</a:t>
                      </a:r>
                      <a:endParaRPr lang="fr-FR" sz="1200" b="1" i="1" dirty="0" smtClean="0"/>
                    </a:p>
                  </a:txBody>
                  <a:tcPr anchor="ctr">
                    <a:solidFill>
                      <a:schemeClr val="bg2">
                        <a:lumMod val="20000"/>
                        <a:lumOff val="80000"/>
                      </a:schemeClr>
                    </a:solidFill>
                  </a:tcPr>
                </a:tc>
                <a:tc>
                  <a:txBody>
                    <a:bodyPr/>
                    <a:lstStyle/>
                    <a:p>
                      <a:pPr algn="ctr"/>
                      <a:r>
                        <a:rPr lang="fr-FR" sz="1800" b="1" dirty="0" smtClean="0">
                          <a:solidFill>
                            <a:schemeClr val="tx2"/>
                          </a:solidFill>
                        </a:rPr>
                        <a:t>0</a:t>
                      </a:r>
                      <a:endParaRPr lang="fr-FR" sz="1800" b="1" dirty="0">
                        <a:solidFill>
                          <a:schemeClr val="tx2"/>
                        </a:solidFill>
                      </a:endParaRPr>
                    </a:p>
                  </a:txBody>
                  <a:tcPr anchor="ctr"/>
                </a:tc>
                <a:tc>
                  <a:txBody>
                    <a:bodyPr/>
                    <a:lstStyle/>
                    <a:p>
                      <a:pPr marL="0" indent="0" algn="ctr">
                        <a:buNone/>
                        <a:tabLst/>
                      </a:pPr>
                      <a:r>
                        <a:rPr lang="fr-FR" sz="1800" b="1" dirty="0" smtClean="0">
                          <a:solidFill>
                            <a:schemeClr val="tx2"/>
                          </a:solidFill>
                        </a:rPr>
                        <a:t>3</a:t>
                      </a:r>
                    </a:p>
                  </a:txBody>
                  <a:tcPr anchor="ctr"/>
                </a:tc>
                <a:tc>
                  <a:txBody>
                    <a:bodyPr/>
                    <a:lstStyle/>
                    <a:p>
                      <a:pPr algn="ctr"/>
                      <a:r>
                        <a:rPr lang="fr-FR" sz="1800" b="1" dirty="0" smtClean="0">
                          <a:solidFill>
                            <a:schemeClr val="tx2"/>
                          </a:solidFill>
                        </a:rPr>
                        <a:t>5</a:t>
                      </a:r>
                      <a:endParaRPr lang="fr-FR" sz="1800" b="1" dirty="0">
                        <a:solidFill>
                          <a:schemeClr val="tx2"/>
                        </a:solidFill>
                      </a:endParaRPr>
                    </a:p>
                  </a:txBody>
                  <a:tcPr anchor="ctr"/>
                </a:tc>
                <a:tc>
                  <a:txBody>
                    <a:bodyPr/>
                    <a:lstStyle/>
                    <a:p>
                      <a:pPr algn="ctr"/>
                      <a:r>
                        <a:rPr lang="fr-FR" sz="1800" b="1" dirty="0" smtClean="0">
                          <a:solidFill>
                            <a:schemeClr val="tx2"/>
                          </a:solidFill>
                        </a:rPr>
                        <a:t>10</a:t>
                      </a:r>
                      <a:endParaRPr lang="fr-FR" sz="1800" b="1" dirty="0">
                        <a:solidFill>
                          <a:schemeClr val="tx2"/>
                        </a:solidFill>
                      </a:endParaRPr>
                    </a:p>
                  </a:txBody>
                  <a:tcPr anchor="ctr"/>
                </a:tc>
                <a:tc>
                  <a:txBody>
                    <a:bodyPr/>
                    <a:lstStyle/>
                    <a:p>
                      <a:pPr algn="ctr"/>
                      <a:r>
                        <a:rPr lang="fr-FR" sz="1800" b="1" dirty="0" smtClean="0">
                          <a:solidFill>
                            <a:schemeClr val="tx2"/>
                          </a:solidFill>
                        </a:rPr>
                        <a:t>15</a:t>
                      </a:r>
                      <a:endParaRPr lang="fr-FR" sz="1800" b="1" dirty="0">
                        <a:solidFill>
                          <a:schemeClr val="tx2"/>
                        </a:solidFill>
                      </a:endParaRPr>
                    </a:p>
                  </a:txBody>
                  <a:tcPr anchor="ctr"/>
                </a:tc>
              </a:tr>
              <a:tr h="449769">
                <a:tc>
                  <a:txBody>
                    <a:bodyPr/>
                    <a:lstStyle/>
                    <a:p>
                      <a:pPr marL="180975" indent="-180975" algn="ctr">
                        <a:lnSpc>
                          <a:spcPct val="100000"/>
                        </a:lnSpc>
                        <a:spcAft>
                          <a:spcPts val="600"/>
                        </a:spcAft>
                      </a:pPr>
                      <a:r>
                        <a:rPr lang="fr-FR" sz="1400" b="1" i="0" dirty="0" smtClean="0">
                          <a:solidFill>
                            <a:srgbClr val="FF0000"/>
                          </a:solidFill>
                        </a:rPr>
                        <a:t>Total en Mb/d</a:t>
                      </a:r>
                      <a:endParaRPr lang="fr-FR" sz="1400" b="1" i="0" dirty="0">
                        <a:solidFill>
                          <a:srgbClr val="FF0000"/>
                        </a:solidFill>
                      </a:endParaRPr>
                    </a:p>
                  </a:txBody>
                  <a:tcPr anchor="ctr">
                    <a:solidFill>
                      <a:schemeClr val="bg2">
                        <a:lumMod val="20000"/>
                        <a:lumOff val="80000"/>
                      </a:schemeClr>
                    </a:solidFill>
                  </a:tcPr>
                </a:tc>
                <a:tc>
                  <a:txBody>
                    <a:bodyPr/>
                    <a:lstStyle/>
                    <a:p>
                      <a:pPr algn="ctr"/>
                      <a:r>
                        <a:rPr lang="fr-FR" sz="1800" b="1" smtClean="0">
                          <a:solidFill>
                            <a:srgbClr val="FF0000"/>
                          </a:solidFill>
                        </a:rPr>
                        <a:t>74</a:t>
                      </a:r>
                      <a:endParaRPr lang="fr-FR" sz="1800" b="1" dirty="0">
                        <a:solidFill>
                          <a:srgbClr val="FF0000"/>
                        </a:solidFill>
                      </a:endParaRPr>
                    </a:p>
                  </a:txBody>
                  <a:tcPr anchor="ctr"/>
                </a:tc>
                <a:tc>
                  <a:txBody>
                    <a:bodyPr/>
                    <a:lstStyle/>
                    <a:p>
                      <a:pPr marL="228600" indent="-228600" algn="ctr">
                        <a:buNone/>
                        <a:tabLst>
                          <a:tab pos="714375" algn="ctr"/>
                        </a:tabLst>
                      </a:pPr>
                      <a:r>
                        <a:rPr lang="fr-FR" sz="1800" b="1" dirty="0" smtClean="0">
                          <a:solidFill>
                            <a:srgbClr val="FF0000"/>
                          </a:solidFill>
                        </a:rPr>
                        <a:t>87</a:t>
                      </a:r>
                    </a:p>
                  </a:txBody>
                  <a:tcPr anchor="ctr"/>
                </a:tc>
                <a:tc>
                  <a:txBody>
                    <a:bodyPr/>
                    <a:lstStyle/>
                    <a:p>
                      <a:pPr algn="ctr"/>
                      <a:r>
                        <a:rPr lang="fr-FR" sz="1800" b="1" dirty="0" smtClean="0">
                          <a:solidFill>
                            <a:srgbClr val="FF0000"/>
                          </a:solidFill>
                        </a:rPr>
                        <a:t>95</a:t>
                      </a:r>
                      <a:endParaRPr lang="fr-FR" sz="1800" b="1" dirty="0">
                        <a:solidFill>
                          <a:srgbClr val="FF0000"/>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800" b="1" dirty="0" smtClean="0">
                          <a:solidFill>
                            <a:srgbClr val="FF0000"/>
                          </a:solidFill>
                        </a:rPr>
                        <a:t>95</a:t>
                      </a:r>
                    </a:p>
                  </a:txBody>
                  <a:tcPr anchor="ctr"/>
                </a:tc>
                <a:tc>
                  <a:txBody>
                    <a:bodyPr/>
                    <a:lstStyle/>
                    <a:p>
                      <a:pPr algn="ctr"/>
                      <a:r>
                        <a:rPr lang="fr-FR" sz="1800" b="1" dirty="0" smtClean="0">
                          <a:solidFill>
                            <a:srgbClr val="FF0000"/>
                          </a:solidFill>
                        </a:rPr>
                        <a:t>90</a:t>
                      </a:r>
                      <a:endParaRPr lang="fr-FR" sz="1800" b="1" dirty="0">
                        <a:solidFill>
                          <a:srgbClr val="FF0000"/>
                        </a:solidFill>
                      </a:endParaRPr>
                    </a:p>
                  </a:txBody>
                  <a:tcPr anchor="ctr"/>
                </a:tc>
              </a:tr>
              <a:tr h="187995">
                <a:tc>
                  <a:txBody>
                    <a:bodyPr/>
                    <a:lstStyle/>
                    <a:p>
                      <a:pPr marL="180975" indent="-180975" algn="l">
                        <a:lnSpc>
                          <a:spcPct val="100000"/>
                        </a:lnSpc>
                        <a:spcAft>
                          <a:spcPts val="600"/>
                        </a:spcAft>
                      </a:pPr>
                      <a:endParaRPr lang="fr-FR" sz="1200" b="1" i="1" dirty="0"/>
                    </a:p>
                  </a:txBody>
                  <a:tcPr marL="0" marR="0" marT="0" marB="0" anchor="ctr">
                    <a:solidFill>
                      <a:schemeClr val="bg1"/>
                    </a:solidFill>
                  </a:tcPr>
                </a:tc>
                <a:tc>
                  <a:txBody>
                    <a:bodyPr/>
                    <a:lstStyle/>
                    <a:p>
                      <a:pPr algn="l"/>
                      <a:endParaRPr lang="fr-FR" sz="1100" b="1" dirty="0">
                        <a:solidFill>
                          <a:schemeClr val="tx2"/>
                        </a:solidFill>
                      </a:endParaRPr>
                    </a:p>
                  </a:txBody>
                  <a:tcPr marL="0" marR="0" marT="0" marB="0" anchor="ctr">
                    <a:solidFill>
                      <a:schemeClr val="bg1"/>
                    </a:solidFill>
                  </a:tcPr>
                </a:tc>
                <a:tc>
                  <a:txBody>
                    <a:bodyPr/>
                    <a:lstStyle/>
                    <a:p>
                      <a:pPr marL="228600" indent="-228600" algn="ctr">
                        <a:buNone/>
                        <a:tabLst>
                          <a:tab pos="714375" algn="ctr"/>
                        </a:tabLst>
                      </a:pPr>
                      <a:endParaRPr lang="fr-FR" sz="500" b="1" dirty="0" smtClean="0">
                        <a:solidFill>
                          <a:schemeClr val="tx2"/>
                        </a:solidFill>
                      </a:endParaRPr>
                    </a:p>
                  </a:txBody>
                  <a:tcPr marL="0" marR="0" marT="0" marB="0" anchor="ctr">
                    <a:solidFill>
                      <a:schemeClr val="bg1"/>
                    </a:solidFill>
                  </a:tcPr>
                </a:tc>
                <a:tc>
                  <a:txBody>
                    <a:bodyPr/>
                    <a:lstStyle/>
                    <a:p>
                      <a:pPr algn="ctr"/>
                      <a:endParaRPr lang="fr-FR" sz="1100" b="1" dirty="0">
                        <a:solidFill>
                          <a:schemeClr val="tx2"/>
                        </a:solidFill>
                      </a:endParaRPr>
                    </a:p>
                  </a:txBody>
                  <a:tcPr marL="0" marR="0" marT="0" marB="0" anchor="ctr">
                    <a:solidFill>
                      <a:schemeClr val="bg1"/>
                    </a:solidFill>
                  </a:tcPr>
                </a:tc>
                <a:tc>
                  <a:txBody>
                    <a:bodyPr/>
                    <a:lstStyle/>
                    <a:p>
                      <a:pPr algn="ctr"/>
                      <a:endParaRPr lang="fr-FR" sz="1100" b="1" dirty="0">
                        <a:solidFill>
                          <a:schemeClr val="tx2"/>
                        </a:solidFill>
                      </a:endParaRPr>
                    </a:p>
                  </a:txBody>
                  <a:tcPr marL="0" marR="0" marT="0" marB="0" anchor="ctr">
                    <a:solidFill>
                      <a:schemeClr val="bg1"/>
                    </a:solidFill>
                  </a:tcPr>
                </a:tc>
                <a:tc>
                  <a:txBody>
                    <a:bodyPr/>
                    <a:lstStyle/>
                    <a:p>
                      <a:pPr algn="ctr"/>
                      <a:endParaRPr lang="fr-FR" sz="1100" b="1" dirty="0">
                        <a:solidFill>
                          <a:schemeClr val="tx2"/>
                        </a:solidFill>
                      </a:endParaRPr>
                    </a:p>
                  </a:txBody>
                  <a:tcPr marL="0" marR="0" marT="0" marB="0" anchor="ctr">
                    <a:solidFill>
                      <a:schemeClr val="bg1"/>
                    </a:solidFill>
                  </a:tcPr>
                </a:tc>
              </a:tr>
              <a:tr h="404180">
                <a:tc>
                  <a:txBody>
                    <a:bodyPr/>
                    <a:lstStyle/>
                    <a:p>
                      <a:pPr marL="180975" indent="-180975" algn="l">
                        <a:lnSpc>
                          <a:spcPct val="100000"/>
                        </a:lnSpc>
                        <a:spcAft>
                          <a:spcPts val="600"/>
                        </a:spcAft>
                      </a:pPr>
                      <a:r>
                        <a:rPr lang="fr-FR" sz="1200" b="1" i="0" dirty="0" smtClean="0"/>
                        <a:t>Equivalent</a:t>
                      </a:r>
                      <a:r>
                        <a:rPr lang="fr-FR" sz="1200" b="1" i="0" baseline="0" dirty="0" smtClean="0"/>
                        <a:t> en G Tep</a:t>
                      </a:r>
                      <a:endParaRPr lang="fr-FR" sz="1200" b="1" i="0" dirty="0"/>
                    </a:p>
                  </a:txBody>
                  <a:tcPr anchor="ctr">
                    <a:solidFill>
                      <a:schemeClr val="bg2">
                        <a:lumMod val="20000"/>
                        <a:lumOff val="80000"/>
                      </a:schemeClr>
                    </a:solidFill>
                  </a:tcPr>
                </a:tc>
                <a:tc>
                  <a:txBody>
                    <a:bodyPr/>
                    <a:lstStyle/>
                    <a:p>
                      <a:pPr algn="ctr"/>
                      <a:r>
                        <a:rPr lang="fr-FR" sz="1100" b="1" dirty="0" smtClean="0">
                          <a:solidFill>
                            <a:schemeClr val="tx2"/>
                          </a:solidFill>
                        </a:rPr>
                        <a:t>3.60</a:t>
                      </a:r>
                      <a:endParaRPr lang="fr-FR" sz="1100" b="1" dirty="0">
                        <a:solidFill>
                          <a:schemeClr val="tx2"/>
                        </a:solidFill>
                      </a:endParaRPr>
                    </a:p>
                  </a:txBody>
                  <a:tcPr anchor="ctr"/>
                </a:tc>
                <a:tc>
                  <a:txBody>
                    <a:bodyPr/>
                    <a:lstStyle/>
                    <a:p>
                      <a:pPr marL="228600" indent="-228600" algn="ctr">
                        <a:buNone/>
                        <a:tabLst>
                          <a:tab pos="714375" algn="ctr"/>
                        </a:tabLst>
                      </a:pPr>
                      <a:r>
                        <a:rPr lang="fr-FR" sz="1100" b="1" dirty="0" smtClean="0">
                          <a:solidFill>
                            <a:schemeClr val="tx2"/>
                          </a:solidFill>
                        </a:rPr>
                        <a:t>4.35</a:t>
                      </a:r>
                    </a:p>
                  </a:txBody>
                  <a:tcPr anchor="ctr"/>
                </a:tc>
                <a:tc>
                  <a:txBody>
                    <a:bodyPr/>
                    <a:lstStyle/>
                    <a:p>
                      <a:pPr algn="ctr"/>
                      <a:r>
                        <a:rPr lang="fr-FR" sz="1100" b="1" dirty="0" smtClean="0">
                          <a:solidFill>
                            <a:schemeClr val="tx2"/>
                          </a:solidFill>
                        </a:rPr>
                        <a:t>4.75</a:t>
                      </a:r>
                      <a:endParaRPr lang="fr-FR" sz="1100" b="1" dirty="0">
                        <a:solidFill>
                          <a:schemeClr val="tx2"/>
                        </a:solidFill>
                      </a:endParaRPr>
                    </a:p>
                  </a:txBody>
                  <a:tcPr anchor="ctr"/>
                </a:tc>
                <a:tc>
                  <a:txBody>
                    <a:bodyPr/>
                    <a:lstStyle/>
                    <a:p>
                      <a:pPr algn="ctr"/>
                      <a:r>
                        <a:rPr lang="fr-FR" sz="1100" b="1" dirty="0" smtClean="0">
                          <a:solidFill>
                            <a:schemeClr val="tx2"/>
                          </a:solidFill>
                        </a:rPr>
                        <a:t>4.75</a:t>
                      </a:r>
                      <a:endParaRPr lang="fr-FR" sz="1100" b="1" dirty="0">
                        <a:solidFill>
                          <a:schemeClr val="tx2"/>
                        </a:solidFill>
                      </a:endParaRPr>
                    </a:p>
                  </a:txBody>
                  <a:tcPr anchor="ctr"/>
                </a:tc>
                <a:tc>
                  <a:txBody>
                    <a:bodyPr/>
                    <a:lstStyle/>
                    <a:p>
                      <a:pPr algn="ctr"/>
                      <a:r>
                        <a:rPr lang="fr-FR" sz="1100" b="1" dirty="0" smtClean="0">
                          <a:solidFill>
                            <a:schemeClr val="tx2"/>
                          </a:solidFill>
                        </a:rPr>
                        <a:t>4.50</a:t>
                      </a:r>
                      <a:endParaRPr lang="fr-FR" sz="1100" b="1" dirty="0">
                        <a:solidFill>
                          <a:schemeClr val="tx2"/>
                        </a:solidFill>
                      </a:endParaRPr>
                    </a:p>
                  </a:txBody>
                  <a:tcPr anchor="ctr"/>
                </a:tc>
              </a:tr>
              <a:tr h="657981">
                <a:tc>
                  <a:txBody>
                    <a:bodyPr/>
                    <a:lstStyle/>
                    <a:p>
                      <a:pPr marL="0" indent="0" algn="l">
                        <a:lnSpc>
                          <a:spcPct val="100000"/>
                        </a:lnSpc>
                        <a:spcAft>
                          <a:spcPts val="600"/>
                        </a:spcAft>
                      </a:pPr>
                      <a:r>
                        <a:rPr lang="fr-FR" sz="1200" b="1" i="0" dirty="0" smtClean="0"/>
                        <a:t>Nombre de </a:t>
                      </a:r>
                      <a:r>
                        <a:rPr lang="fr-FR" sz="1200" b="1" i="0" dirty="0" err="1" smtClean="0"/>
                        <a:t>rigs</a:t>
                      </a:r>
                      <a:r>
                        <a:rPr lang="fr-FR" sz="1200" b="1" i="0" dirty="0" smtClean="0"/>
                        <a:t> dans le monde consacrés au forage de roches mères</a:t>
                      </a:r>
                      <a:endParaRPr lang="fr-FR" sz="1200" b="1" i="0" dirty="0"/>
                    </a:p>
                  </a:txBody>
                  <a:tcPr anchor="ctr">
                    <a:solidFill>
                      <a:schemeClr val="bg2">
                        <a:lumMod val="20000"/>
                        <a:lumOff val="80000"/>
                      </a:schemeClr>
                    </a:solidFill>
                  </a:tcPr>
                </a:tc>
                <a:tc>
                  <a:txBody>
                    <a:bodyPr/>
                    <a:lstStyle/>
                    <a:p>
                      <a:pPr algn="ctr"/>
                      <a:r>
                        <a:rPr lang="fr-FR" sz="1100" b="1" dirty="0" smtClean="0">
                          <a:solidFill>
                            <a:schemeClr val="tx2"/>
                          </a:solidFill>
                        </a:rPr>
                        <a:t>100</a:t>
                      </a:r>
                      <a:endParaRPr lang="fr-FR" sz="1100" b="1" dirty="0">
                        <a:solidFill>
                          <a:schemeClr val="tx2"/>
                        </a:solidFill>
                      </a:endParaRPr>
                    </a:p>
                  </a:txBody>
                  <a:tcPr anchor="ctr"/>
                </a:tc>
                <a:tc>
                  <a:txBody>
                    <a:bodyPr/>
                    <a:lstStyle/>
                    <a:p>
                      <a:pPr marL="228600" indent="-228600" algn="ctr">
                        <a:buNone/>
                        <a:tabLst>
                          <a:tab pos="714375" algn="ctr"/>
                        </a:tabLst>
                      </a:pPr>
                      <a:r>
                        <a:rPr lang="fr-FR" sz="1100" b="1" dirty="0" smtClean="0">
                          <a:solidFill>
                            <a:schemeClr val="tx2"/>
                          </a:solidFill>
                        </a:rPr>
                        <a:t>1000</a:t>
                      </a:r>
                    </a:p>
                    <a:p>
                      <a:pPr marL="228600" indent="-228600" algn="ctr">
                        <a:buNone/>
                        <a:tabLst>
                          <a:tab pos="714375" algn="ctr"/>
                        </a:tabLst>
                      </a:pPr>
                      <a:r>
                        <a:rPr lang="fr-FR" sz="1100" b="1" i="1" dirty="0" smtClean="0">
                          <a:solidFill>
                            <a:schemeClr val="tx2"/>
                          </a:solidFill>
                        </a:rPr>
                        <a:t>(</a:t>
                      </a:r>
                      <a:r>
                        <a:rPr lang="fr-FR" sz="1000" b="1" i="1" dirty="0" smtClean="0">
                          <a:solidFill>
                            <a:schemeClr val="tx2"/>
                          </a:solidFill>
                        </a:rPr>
                        <a:t>dont  950 aux US)</a:t>
                      </a:r>
                      <a:endParaRPr lang="fr-FR" sz="1100" b="1" i="1" dirty="0" smtClean="0">
                        <a:solidFill>
                          <a:schemeClr val="tx2"/>
                        </a:solidFill>
                      </a:endParaRPr>
                    </a:p>
                  </a:txBody>
                  <a:tcPr anchor="ctr"/>
                </a:tc>
                <a:tc>
                  <a:txBody>
                    <a:bodyPr/>
                    <a:lstStyle/>
                    <a:p>
                      <a:pPr marL="228600" indent="-228600" algn="ctr">
                        <a:buNone/>
                        <a:tabLst>
                          <a:tab pos="714375" algn="ctr"/>
                        </a:tabLst>
                      </a:pPr>
                      <a:r>
                        <a:rPr lang="fr-FR" sz="1100" b="1" dirty="0" smtClean="0">
                          <a:solidFill>
                            <a:schemeClr val="tx2"/>
                          </a:solidFill>
                        </a:rPr>
                        <a:t>1500</a:t>
                      </a:r>
                    </a:p>
                    <a:p>
                      <a:pPr marL="228600" indent="-228600" algn="ctr">
                        <a:buNone/>
                        <a:tabLst>
                          <a:tab pos="714375" algn="ctr"/>
                        </a:tabLst>
                      </a:pPr>
                      <a:r>
                        <a:rPr lang="fr-FR" sz="1000" b="1" i="1" dirty="0" smtClean="0">
                          <a:solidFill>
                            <a:schemeClr val="tx2"/>
                          </a:solidFill>
                        </a:rPr>
                        <a:t>(dont  1000 aux US)</a:t>
                      </a:r>
                    </a:p>
                  </a:txBody>
                  <a:tcPr anchor="ctr"/>
                </a:tc>
                <a:tc>
                  <a:txBody>
                    <a:bodyPr/>
                    <a:lstStyle/>
                    <a:p>
                      <a:pPr marL="228600" indent="-228600" algn="ctr">
                        <a:buNone/>
                        <a:tabLst>
                          <a:tab pos="714375" algn="ctr"/>
                        </a:tabLst>
                      </a:pPr>
                      <a:r>
                        <a:rPr lang="fr-FR" sz="1100" b="1" dirty="0" smtClean="0">
                          <a:solidFill>
                            <a:schemeClr val="tx2"/>
                          </a:solidFill>
                        </a:rPr>
                        <a:t>2500</a:t>
                      </a:r>
                    </a:p>
                    <a:p>
                      <a:pPr marL="228600" indent="-228600" algn="ctr">
                        <a:buNone/>
                        <a:tabLst>
                          <a:tab pos="714375" algn="ctr"/>
                        </a:tabLst>
                      </a:pPr>
                      <a:r>
                        <a:rPr lang="fr-FR" sz="1000" b="1" i="1" dirty="0" smtClean="0">
                          <a:solidFill>
                            <a:schemeClr val="tx2"/>
                          </a:solidFill>
                        </a:rPr>
                        <a:t>(dont  1200 aux US)</a:t>
                      </a:r>
                    </a:p>
                  </a:txBody>
                  <a:tcPr anchor="ctr"/>
                </a:tc>
                <a:tc>
                  <a:txBody>
                    <a:bodyPr/>
                    <a:lstStyle/>
                    <a:p>
                      <a:pPr marL="228600" indent="-228600" algn="ctr">
                        <a:buNone/>
                        <a:tabLst>
                          <a:tab pos="714375" algn="ctr"/>
                        </a:tabLst>
                      </a:pPr>
                      <a:r>
                        <a:rPr lang="fr-FR" sz="1100" b="1" dirty="0" smtClean="0">
                          <a:solidFill>
                            <a:schemeClr val="tx2"/>
                          </a:solidFill>
                        </a:rPr>
                        <a:t>3000</a:t>
                      </a:r>
                      <a:endParaRPr lang="fr-FR" sz="1400" b="1" dirty="0" smtClean="0">
                        <a:solidFill>
                          <a:schemeClr val="tx2"/>
                        </a:solidFill>
                      </a:endParaRPr>
                    </a:p>
                    <a:p>
                      <a:pPr marL="228600" indent="-228600" algn="ctr">
                        <a:buNone/>
                        <a:tabLst>
                          <a:tab pos="714375" algn="ctr"/>
                        </a:tabLst>
                      </a:pPr>
                      <a:r>
                        <a:rPr lang="fr-FR" sz="1000" b="1" i="1" dirty="0" smtClean="0">
                          <a:solidFill>
                            <a:schemeClr val="tx2"/>
                          </a:solidFill>
                        </a:rPr>
                        <a:t>(dont  1200 aux US)</a:t>
                      </a:r>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18488" cy="850900"/>
          </a:xfrm>
        </p:spPr>
        <p:txBody>
          <a:bodyPr/>
          <a:lstStyle/>
          <a:p>
            <a:pPr fontAlgn="auto">
              <a:spcAft>
                <a:spcPts val="0"/>
              </a:spcAft>
              <a:defRPr/>
            </a:pPr>
            <a:r>
              <a:rPr lang="fr-FR" dirty="0" smtClean="0"/>
              <a:t>vision de la production mondiale de </a:t>
            </a:r>
            <a:r>
              <a:rPr lang="fr-FR" dirty="0" err="1" smtClean="0"/>
              <a:t>pétroe</a:t>
            </a:r>
            <a:r>
              <a:rPr lang="fr-FR" dirty="0" smtClean="0"/>
              <a:t> (2000-2050)</a:t>
            </a:r>
            <a:endParaRPr lang="fr-FR" dirty="0"/>
          </a:p>
        </p:txBody>
      </p:sp>
      <p:sp>
        <p:nvSpPr>
          <p:cNvPr id="141314" name="Espace réservé du contenu 7"/>
          <p:cNvSpPr>
            <a:spLocks noGrp="1"/>
          </p:cNvSpPr>
          <p:nvPr>
            <p:ph sz="quarter" idx="13"/>
          </p:nvPr>
        </p:nvSpPr>
        <p:spPr>
          <a:xfrm>
            <a:off x="925513" y="765175"/>
            <a:ext cx="8218487" cy="755650"/>
          </a:xfrm>
        </p:spPr>
        <p:txBody>
          <a:bodyPr/>
          <a:lstStyle/>
          <a:p>
            <a:pPr marL="0" indent="0" algn="ctr">
              <a:buFont typeface="Webdings" pitchFamily="18" charset="2"/>
              <a:buNone/>
            </a:pPr>
            <a:r>
              <a:rPr lang="fr-FR" sz="1600" smtClean="0">
                <a:cs typeface="Arial" charset="0"/>
              </a:rPr>
              <a:t>Les pétroles non conventionnels changeront peu la date du « Peak Oil »</a:t>
            </a:r>
            <a:br>
              <a:rPr lang="fr-FR" sz="1600" smtClean="0">
                <a:cs typeface="Arial" charset="0"/>
              </a:rPr>
            </a:br>
            <a:r>
              <a:rPr lang="fr-FR" sz="1600" smtClean="0">
                <a:cs typeface="Arial" charset="0"/>
              </a:rPr>
              <a:t>mais adouciront fortement la pente du déclin de la production mondiale</a:t>
            </a:r>
          </a:p>
        </p:txBody>
      </p:sp>
      <p:pic>
        <p:nvPicPr>
          <p:cNvPr id="141315" name="Image 4" descr="vision de la production mondiale de pétroe (2000-2050).png"/>
          <p:cNvPicPr>
            <a:picLocks noChangeAspect="1"/>
          </p:cNvPicPr>
          <p:nvPr/>
        </p:nvPicPr>
        <p:blipFill>
          <a:blip r:embed="rId3"/>
          <a:srcRect/>
          <a:stretch>
            <a:fillRect/>
          </a:stretch>
        </p:blipFill>
        <p:spPr bwMode="auto">
          <a:xfrm>
            <a:off x="425450" y="981075"/>
            <a:ext cx="7843838" cy="5065713"/>
          </a:xfrm>
          <a:prstGeom prst="rect">
            <a:avLst/>
          </a:prstGeom>
          <a:noFill/>
          <a:ln w="9525">
            <a:noFill/>
            <a:miter lim="800000"/>
            <a:headEnd/>
            <a:tailEnd/>
          </a:ln>
        </p:spPr>
      </p:pic>
      <p:sp>
        <p:nvSpPr>
          <p:cNvPr id="9" name="Espace réservé du contenu 7"/>
          <p:cNvSpPr txBox="1">
            <a:spLocks/>
          </p:cNvSpPr>
          <p:nvPr/>
        </p:nvSpPr>
        <p:spPr>
          <a:xfrm>
            <a:off x="98425" y="6057900"/>
            <a:ext cx="8218488" cy="250825"/>
          </a:xfrm>
          <a:prstGeom prst="rect">
            <a:avLst/>
          </a:prstGeom>
        </p:spPr>
        <p:txBody>
          <a:bodyPr>
            <a:normAutofit lnSpcReduction="10000"/>
          </a:bodyPr>
          <a:lstStyle/>
          <a:p>
            <a:pPr algn="ctr" defTabSz="914400">
              <a:spcBef>
                <a:spcPct val="100000"/>
              </a:spcBef>
              <a:buClr>
                <a:schemeClr val="bg2"/>
              </a:buClr>
              <a:buFont typeface="Webdings" pitchFamily="18" charset="2"/>
              <a:buNone/>
              <a:defRPr/>
            </a:pPr>
            <a:r>
              <a:rPr lang="fr-FR" sz="1050" b="1" i="1" dirty="0">
                <a:solidFill>
                  <a:srgbClr val="4D4D4D"/>
                </a:solidFill>
                <a:latin typeface="+mn-lt"/>
                <a:cs typeface="Arial"/>
              </a:rPr>
              <a:t>Source PR </a:t>
            </a:r>
            <a:r>
              <a:rPr lang="fr-FR" sz="1050" b="1" i="1" dirty="0" err="1">
                <a:solidFill>
                  <a:srgbClr val="4D4D4D"/>
                </a:solidFill>
                <a:latin typeface="+mn-lt"/>
                <a:cs typeface="Arial"/>
              </a:rPr>
              <a:t>Bauquis</a:t>
            </a:r>
            <a:r>
              <a:rPr lang="fr-FR" sz="1050" b="1" i="1" dirty="0">
                <a:solidFill>
                  <a:srgbClr val="4D4D4D"/>
                </a:solidFill>
                <a:latin typeface="+mn-lt"/>
                <a:cs typeface="Arial"/>
              </a:rPr>
              <a:t> – </a:t>
            </a:r>
            <a:r>
              <a:rPr lang="fr-FR" sz="1050" b="1" i="1" dirty="0" err="1">
                <a:solidFill>
                  <a:srgbClr val="4D4D4D"/>
                </a:solidFill>
                <a:latin typeface="+mn-lt"/>
                <a:cs typeface="Arial"/>
              </a:rPr>
              <a:t>Oct</a:t>
            </a:r>
            <a:r>
              <a:rPr lang="fr-FR" sz="1050" b="1" i="1" dirty="0">
                <a:solidFill>
                  <a:srgbClr val="4D4D4D"/>
                </a:solidFill>
                <a:latin typeface="+mn-lt"/>
                <a:cs typeface="Arial"/>
              </a:rPr>
              <a:t> 2013 (Delphi ASPO France)</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7" name="Graphique 7"/>
          <p:cNvGraphicFramePr>
            <a:graphicFrameLocks/>
          </p:cNvGraphicFramePr>
          <p:nvPr/>
        </p:nvGraphicFramePr>
        <p:xfrm>
          <a:off x="42863" y="1001713"/>
          <a:ext cx="8775700" cy="4999037"/>
        </p:xfrm>
        <a:graphic>
          <a:graphicData uri="http://schemas.openxmlformats.org/presentationml/2006/ole">
            <mc:AlternateContent xmlns:mc="http://schemas.openxmlformats.org/markup-compatibility/2006">
              <mc:Choice xmlns:v="urn:schemas-microsoft-com:vml" Requires="v">
                <p:oleObj spid="_x0000_s142341" r:id="rId4" imgW="8779001" imgH="4999153" progId="Excel.Chart.8">
                  <p:embed/>
                </p:oleObj>
              </mc:Choice>
              <mc:Fallback>
                <p:oleObj r:id="rId4" imgW="8779001" imgH="4999153" progId="Excel.Chart.8">
                  <p:embed/>
                  <p:pic>
                    <p:nvPicPr>
                      <p:cNvPr id="0" name="Graphiqu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01713"/>
                        <a:ext cx="8775700" cy="4999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itre 3"/>
          <p:cNvSpPr>
            <a:spLocks noGrp="1"/>
          </p:cNvSpPr>
          <p:nvPr>
            <p:ph type="title"/>
          </p:nvPr>
        </p:nvSpPr>
        <p:spPr>
          <a:xfrm>
            <a:off x="341313" y="182563"/>
            <a:ext cx="8386762" cy="654050"/>
          </a:xfrm>
        </p:spPr>
        <p:txBody>
          <a:bodyPr anchor="t" anchorCtr="0">
            <a:noAutofit/>
          </a:bodyPr>
          <a:lstStyle/>
          <a:p>
            <a:pPr fontAlgn="auto">
              <a:spcAft>
                <a:spcPts val="0"/>
              </a:spcAft>
              <a:defRPr/>
            </a:pPr>
            <a:r>
              <a:rPr lang="fr-FR" dirty="0" smtClean="0"/>
              <a:t>L’accès à l’énergie  et à une  main d’œuvre  à un prix compétitif  boostent  le marché de l’emploi  américain</a:t>
            </a:r>
            <a:endParaRPr lang="fr-FR" dirty="0">
              <a:solidFill>
                <a:srgbClr val="FF0000"/>
              </a:solidFill>
            </a:endParaRPr>
          </a:p>
        </p:txBody>
      </p:sp>
      <p:sp>
        <p:nvSpPr>
          <p:cNvPr id="142339" name="Espace réservé du numéro de diapositive 14"/>
          <p:cNvSpPr>
            <a:spLocks noGrp="1"/>
          </p:cNvSpPr>
          <p:nvPr>
            <p:ph type="sldNum" sz="quarter" idx="4294967295"/>
          </p:nvPr>
        </p:nvSpPr>
        <p:spPr bwMode="auto">
          <a:xfrm>
            <a:off x="6553200" y="6411913"/>
            <a:ext cx="725488" cy="371475"/>
          </a:xfrm>
          <a:prstGeom prst="rect">
            <a:avLst/>
          </a:prstGeom>
          <a:noFill/>
          <a:ln>
            <a:miter lim="800000"/>
            <a:headEnd/>
            <a:tailEnd/>
          </a:ln>
        </p:spPr>
        <p:txBody>
          <a:bodyPr/>
          <a:lstStyle/>
          <a:p>
            <a:fld id="{05345FDD-A02F-4B44-91BD-3DE93175016B}" type="slidenum">
              <a:rPr lang="fr-FR">
                <a:solidFill>
                  <a:srgbClr val="898989"/>
                </a:solidFill>
              </a:rPr>
              <a:pPr/>
              <a:t>96</a:t>
            </a:fld>
            <a:endParaRPr lang="fr-FR">
              <a:solidFill>
                <a:srgbClr val="898989"/>
              </a:solidFill>
            </a:endParaRPr>
          </a:p>
        </p:txBody>
      </p:sp>
      <p:sp>
        <p:nvSpPr>
          <p:cNvPr id="142340" name="ZoneTexte 16"/>
          <p:cNvSpPr txBox="1">
            <a:spLocks noChangeArrowheads="1"/>
          </p:cNvSpPr>
          <p:nvPr/>
        </p:nvSpPr>
        <p:spPr bwMode="auto">
          <a:xfrm>
            <a:off x="341313" y="5949950"/>
            <a:ext cx="2124075" cy="260350"/>
          </a:xfrm>
          <a:prstGeom prst="rect">
            <a:avLst/>
          </a:prstGeom>
          <a:noFill/>
          <a:ln w="9525">
            <a:noFill/>
            <a:miter lim="800000"/>
            <a:headEnd/>
            <a:tailEnd/>
          </a:ln>
        </p:spPr>
        <p:txBody>
          <a:bodyPr>
            <a:spAutoFit/>
          </a:bodyPr>
          <a:lstStyle/>
          <a:p>
            <a:r>
              <a:rPr lang="fr-FR" sz="1100"/>
              <a:t>Source: BCG August 2013</a:t>
            </a:r>
          </a:p>
        </p:txBody>
      </p:sp>
      <p:sp>
        <p:nvSpPr>
          <p:cNvPr id="142341" name="ZoneTexte 10"/>
          <p:cNvSpPr txBox="1">
            <a:spLocks noChangeArrowheads="1"/>
          </p:cNvSpPr>
          <p:nvPr/>
        </p:nvSpPr>
        <p:spPr bwMode="auto">
          <a:xfrm>
            <a:off x="1079500" y="2349500"/>
            <a:ext cx="647700" cy="306388"/>
          </a:xfrm>
          <a:prstGeom prst="rect">
            <a:avLst/>
          </a:prstGeom>
          <a:noFill/>
          <a:ln w="9525">
            <a:noFill/>
            <a:miter lim="800000"/>
            <a:headEnd/>
            <a:tailEnd/>
          </a:ln>
        </p:spPr>
        <p:txBody>
          <a:bodyPr>
            <a:spAutoFit/>
          </a:bodyPr>
          <a:lstStyle/>
          <a:p>
            <a:pPr algn="ctr"/>
            <a:r>
              <a:rPr lang="fr-FR" sz="1400" b="1">
                <a:solidFill>
                  <a:srgbClr val="FF0000"/>
                </a:solidFill>
              </a:rPr>
              <a:t>100</a:t>
            </a:r>
          </a:p>
        </p:txBody>
      </p:sp>
      <p:sp>
        <p:nvSpPr>
          <p:cNvPr id="142342" name="ZoneTexte 11"/>
          <p:cNvSpPr txBox="1">
            <a:spLocks noChangeArrowheads="1"/>
          </p:cNvSpPr>
          <p:nvPr/>
        </p:nvSpPr>
        <p:spPr bwMode="auto">
          <a:xfrm>
            <a:off x="3059113" y="2020888"/>
            <a:ext cx="649287" cy="317500"/>
          </a:xfrm>
          <a:prstGeom prst="rect">
            <a:avLst/>
          </a:prstGeom>
          <a:noFill/>
          <a:ln w="9525">
            <a:noFill/>
            <a:miter lim="800000"/>
            <a:headEnd/>
            <a:tailEnd/>
          </a:ln>
        </p:spPr>
        <p:txBody>
          <a:bodyPr>
            <a:spAutoFit/>
          </a:bodyPr>
          <a:lstStyle/>
          <a:p>
            <a:pPr algn="ctr"/>
            <a:r>
              <a:rPr lang="fr-FR" sz="1400" b="1">
                <a:solidFill>
                  <a:srgbClr val="FF0000"/>
                </a:solidFill>
              </a:rPr>
              <a:t>116</a:t>
            </a:r>
          </a:p>
        </p:txBody>
      </p:sp>
      <p:sp>
        <p:nvSpPr>
          <p:cNvPr id="142343" name="ZoneTexte 12"/>
          <p:cNvSpPr txBox="1">
            <a:spLocks noChangeArrowheads="1"/>
          </p:cNvSpPr>
          <p:nvPr/>
        </p:nvSpPr>
        <p:spPr bwMode="auto">
          <a:xfrm>
            <a:off x="4032250" y="1906588"/>
            <a:ext cx="647700" cy="307975"/>
          </a:xfrm>
          <a:prstGeom prst="rect">
            <a:avLst/>
          </a:prstGeom>
          <a:noFill/>
          <a:ln w="9525">
            <a:noFill/>
            <a:miter lim="800000"/>
            <a:headEnd/>
            <a:tailEnd/>
          </a:ln>
        </p:spPr>
        <p:txBody>
          <a:bodyPr>
            <a:spAutoFit/>
          </a:bodyPr>
          <a:lstStyle/>
          <a:p>
            <a:pPr algn="ctr"/>
            <a:r>
              <a:rPr lang="fr-FR" sz="1400" b="1">
                <a:solidFill>
                  <a:srgbClr val="FF0000"/>
                </a:solidFill>
              </a:rPr>
              <a:t>118</a:t>
            </a:r>
          </a:p>
        </p:txBody>
      </p:sp>
      <p:sp>
        <p:nvSpPr>
          <p:cNvPr id="142344" name="ZoneTexte 17"/>
          <p:cNvSpPr txBox="1">
            <a:spLocks noChangeArrowheads="1"/>
          </p:cNvSpPr>
          <p:nvPr/>
        </p:nvSpPr>
        <p:spPr bwMode="auto">
          <a:xfrm>
            <a:off x="2051050" y="2032000"/>
            <a:ext cx="649288" cy="306388"/>
          </a:xfrm>
          <a:prstGeom prst="rect">
            <a:avLst/>
          </a:prstGeom>
          <a:noFill/>
          <a:ln w="9525">
            <a:noFill/>
            <a:miter lim="800000"/>
            <a:headEnd/>
            <a:tailEnd/>
          </a:ln>
        </p:spPr>
        <p:txBody>
          <a:bodyPr>
            <a:spAutoFit/>
          </a:bodyPr>
          <a:lstStyle/>
          <a:p>
            <a:pPr algn="ctr"/>
            <a:r>
              <a:rPr lang="fr-FR" sz="1400" b="1">
                <a:solidFill>
                  <a:srgbClr val="FF0000"/>
                </a:solidFill>
              </a:rPr>
              <a:t>116</a:t>
            </a:r>
          </a:p>
        </p:txBody>
      </p:sp>
      <p:sp>
        <p:nvSpPr>
          <p:cNvPr id="142345" name="ZoneTexte 18"/>
          <p:cNvSpPr txBox="1">
            <a:spLocks noChangeArrowheads="1"/>
          </p:cNvSpPr>
          <p:nvPr/>
        </p:nvSpPr>
        <p:spPr bwMode="auto">
          <a:xfrm>
            <a:off x="7092950" y="2565400"/>
            <a:ext cx="647700" cy="307975"/>
          </a:xfrm>
          <a:prstGeom prst="rect">
            <a:avLst/>
          </a:prstGeom>
          <a:noFill/>
          <a:ln w="9525">
            <a:noFill/>
            <a:miter lim="800000"/>
            <a:headEnd/>
            <a:tailEnd/>
          </a:ln>
        </p:spPr>
        <p:txBody>
          <a:bodyPr>
            <a:spAutoFit/>
          </a:bodyPr>
          <a:lstStyle/>
          <a:p>
            <a:pPr algn="ctr"/>
            <a:r>
              <a:rPr lang="fr-FR" sz="1400" b="1">
                <a:solidFill>
                  <a:srgbClr val="FF0000"/>
                </a:solidFill>
              </a:rPr>
              <a:t>95</a:t>
            </a:r>
          </a:p>
        </p:txBody>
      </p:sp>
      <p:sp>
        <p:nvSpPr>
          <p:cNvPr id="142346" name="ZoneTexte 19"/>
          <p:cNvSpPr txBox="1">
            <a:spLocks noChangeArrowheads="1"/>
          </p:cNvSpPr>
          <p:nvPr/>
        </p:nvSpPr>
        <p:spPr bwMode="auto">
          <a:xfrm>
            <a:off x="5148263" y="2257425"/>
            <a:ext cx="647700" cy="307975"/>
          </a:xfrm>
          <a:prstGeom prst="rect">
            <a:avLst/>
          </a:prstGeom>
          <a:noFill/>
          <a:ln w="9525">
            <a:noFill/>
            <a:miter lim="800000"/>
            <a:headEnd/>
            <a:tailEnd/>
          </a:ln>
        </p:spPr>
        <p:txBody>
          <a:bodyPr>
            <a:spAutoFit/>
          </a:bodyPr>
          <a:lstStyle/>
          <a:p>
            <a:r>
              <a:rPr lang="fr-FR" sz="1400" b="1">
                <a:solidFill>
                  <a:srgbClr val="FF0000"/>
                </a:solidFill>
              </a:rPr>
              <a:t>108</a:t>
            </a:r>
          </a:p>
        </p:txBody>
      </p:sp>
      <p:sp>
        <p:nvSpPr>
          <p:cNvPr id="142347" name="ZoneTexte 20"/>
          <p:cNvSpPr txBox="1">
            <a:spLocks noChangeArrowheads="1"/>
          </p:cNvSpPr>
          <p:nvPr/>
        </p:nvSpPr>
        <p:spPr bwMode="auto">
          <a:xfrm>
            <a:off x="6084888" y="2184400"/>
            <a:ext cx="647700" cy="307975"/>
          </a:xfrm>
          <a:prstGeom prst="rect">
            <a:avLst/>
          </a:prstGeom>
          <a:noFill/>
          <a:ln w="9525">
            <a:noFill/>
            <a:miter lim="800000"/>
            <a:headEnd/>
            <a:tailEnd/>
          </a:ln>
        </p:spPr>
        <p:txBody>
          <a:bodyPr>
            <a:spAutoFit/>
          </a:bodyPr>
          <a:lstStyle/>
          <a:p>
            <a:pPr algn="ctr"/>
            <a:r>
              <a:rPr lang="fr-FR" sz="1400" b="1">
                <a:solidFill>
                  <a:srgbClr val="FF0000"/>
                </a:solidFill>
              </a:rPr>
              <a:t>111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5" name="Graphique 7"/>
          <p:cNvGraphicFramePr>
            <a:graphicFrameLocks/>
          </p:cNvGraphicFramePr>
          <p:nvPr/>
        </p:nvGraphicFramePr>
        <p:xfrm>
          <a:off x="741363" y="641350"/>
          <a:ext cx="6510337" cy="3343275"/>
        </p:xfrm>
        <a:graphic>
          <a:graphicData uri="http://schemas.openxmlformats.org/presentationml/2006/ole">
            <mc:AlternateContent xmlns:mc="http://schemas.openxmlformats.org/markup-compatibility/2006">
              <mc:Choice xmlns:v="urn:schemas-microsoft-com:vml" Requires="v">
                <p:oleObj spid="_x0000_s144398" r:id="rId4" imgW="6504996" imgH="3346994" progId="Excel.Chart.8">
                  <p:embed/>
                </p:oleObj>
              </mc:Choice>
              <mc:Fallback>
                <p:oleObj r:id="rId4" imgW="6504996" imgH="3346994" progId="Excel.Chart.8">
                  <p:embed/>
                  <p:pic>
                    <p:nvPicPr>
                      <p:cNvPr id="0" name="Graphiqu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363" y="641350"/>
                        <a:ext cx="6510337" cy="334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itre 3"/>
          <p:cNvSpPr>
            <a:spLocks noGrp="1"/>
          </p:cNvSpPr>
          <p:nvPr>
            <p:ph type="title"/>
          </p:nvPr>
        </p:nvSpPr>
        <p:spPr>
          <a:xfrm>
            <a:off x="179388" y="38100"/>
            <a:ext cx="8588375" cy="654050"/>
          </a:xfrm>
        </p:spPr>
        <p:txBody>
          <a:bodyPr anchor="t" anchorCtr="0">
            <a:noAutofit/>
          </a:bodyPr>
          <a:lstStyle/>
          <a:p>
            <a:pPr fontAlgn="auto">
              <a:spcAft>
                <a:spcPts val="0"/>
              </a:spcAft>
              <a:defRPr/>
            </a:pPr>
            <a:r>
              <a:rPr lang="fr-FR" dirty="0" smtClean="0"/>
              <a:t>L’Augmentation  des exports dans un vaste éventail  de secteurs industriels</a:t>
            </a:r>
            <a:endParaRPr lang="fr-FR" dirty="0">
              <a:solidFill>
                <a:srgbClr val="FF0000"/>
              </a:solidFill>
            </a:endParaRPr>
          </a:p>
        </p:txBody>
      </p:sp>
      <p:sp>
        <p:nvSpPr>
          <p:cNvPr id="144387" name="Espace réservé du numéro de diapositive 14"/>
          <p:cNvSpPr>
            <a:spLocks noGrp="1"/>
          </p:cNvSpPr>
          <p:nvPr>
            <p:ph type="sldNum" sz="quarter" idx="4294967295"/>
          </p:nvPr>
        </p:nvSpPr>
        <p:spPr bwMode="auto">
          <a:xfrm>
            <a:off x="6553200" y="6411913"/>
            <a:ext cx="725488" cy="371475"/>
          </a:xfrm>
          <a:prstGeom prst="rect">
            <a:avLst/>
          </a:prstGeom>
          <a:noFill/>
          <a:ln>
            <a:miter lim="800000"/>
            <a:headEnd/>
            <a:tailEnd/>
          </a:ln>
        </p:spPr>
        <p:txBody>
          <a:bodyPr/>
          <a:lstStyle/>
          <a:p>
            <a:fld id="{2A331815-C414-4CB4-920C-9616C69A90D9}" type="slidenum">
              <a:rPr lang="fr-FR">
                <a:solidFill>
                  <a:srgbClr val="898989"/>
                </a:solidFill>
              </a:rPr>
              <a:pPr/>
              <a:t>97</a:t>
            </a:fld>
            <a:endParaRPr lang="fr-FR">
              <a:solidFill>
                <a:srgbClr val="898989"/>
              </a:solidFill>
            </a:endParaRPr>
          </a:p>
        </p:txBody>
      </p:sp>
      <p:sp>
        <p:nvSpPr>
          <p:cNvPr id="144388" name="ZoneTexte 16"/>
          <p:cNvSpPr txBox="1">
            <a:spLocks noChangeArrowheads="1"/>
          </p:cNvSpPr>
          <p:nvPr/>
        </p:nvSpPr>
        <p:spPr bwMode="auto">
          <a:xfrm>
            <a:off x="6216650" y="3022600"/>
            <a:ext cx="2124075" cy="261938"/>
          </a:xfrm>
          <a:prstGeom prst="rect">
            <a:avLst/>
          </a:prstGeom>
          <a:noFill/>
          <a:ln w="9525">
            <a:noFill/>
            <a:miter lim="800000"/>
            <a:headEnd/>
            <a:tailEnd/>
          </a:ln>
        </p:spPr>
        <p:txBody>
          <a:bodyPr>
            <a:spAutoFit/>
          </a:bodyPr>
          <a:lstStyle/>
          <a:p>
            <a:r>
              <a:rPr lang="fr-FR" sz="1100"/>
              <a:t>Source: BCG August 2013</a:t>
            </a:r>
          </a:p>
        </p:txBody>
      </p:sp>
      <p:graphicFrame>
        <p:nvGraphicFramePr>
          <p:cNvPr id="144389" name="Graphique 9"/>
          <p:cNvGraphicFramePr>
            <a:graphicFrameLocks/>
          </p:cNvGraphicFramePr>
          <p:nvPr/>
        </p:nvGraphicFramePr>
        <p:xfrm>
          <a:off x="128588" y="3681413"/>
          <a:ext cx="4133850" cy="2781300"/>
        </p:xfrm>
        <a:graphic>
          <a:graphicData uri="http://schemas.openxmlformats.org/presentationml/2006/ole">
            <mc:AlternateContent xmlns:mc="http://schemas.openxmlformats.org/markup-compatibility/2006">
              <mc:Choice xmlns:v="urn:schemas-microsoft-com:vml" Requires="v">
                <p:oleObj spid="_x0000_s144399" r:id="rId6" imgW="4133446" imgH="2780017" progId="Excel.Chart.8">
                  <p:embed/>
                </p:oleObj>
              </mc:Choice>
              <mc:Fallback>
                <p:oleObj r:id="rId6" imgW="4133446" imgH="2780017" progId="Excel.Chart.8">
                  <p:embed/>
                  <p:pic>
                    <p:nvPicPr>
                      <p:cNvPr id="0" name="Graphiqu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8" y="3681413"/>
                        <a:ext cx="4133850" cy="278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90" name="Graphique 10"/>
          <p:cNvGraphicFramePr>
            <a:graphicFrameLocks/>
          </p:cNvGraphicFramePr>
          <p:nvPr/>
        </p:nvGraphicFramePr>
        <p:xfrm>
          <a:off x="4953000" y="3681413"/>
          <a:ext cx="4133850" cy="2781300"/>
        </p:xfrm>
        <a:graphic>
          <a:graphicData uri="http://schemas.openxmlformats.org/presentationml/2006/ole">
            <mc:AlternateContent xmlns:mc="http://schemas.openxmlformats.org/markup-compatibility/2006">
              <mc:Choice xmlns:v="urn:schemas-microsoft-com:vml" Requires="v">
                <p:oleObj spid="_x0000_s144400" r:id="rId8" imgW="4133446" imgH="2780017" progId="Excel.Chart.8">
                  <p:embed/>
                </p:oleObj>
              </mc:Choice>
              <mc:Fallback>
                <p:oleObj r:id="rId8" imgW="4133446" imgH="2780017" progId="Excel.Chart.8">
                  <p:embed/>
                  <p:pic>
                    <p:nvPicPr>
                      <p:cNvPr id="0" name="Graphiqu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681413"/>
                        <a:ext cx="4133850" cy="278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èche droite 11"/>
          <p:cNvSpPr/>
          <p:nvPr/>
        </p:nvSpPr>
        <p:spPr>
          <a:xfrm>
            <a:off x="4356100" y="4905375"/>
            <a:ext cx="1008063" cy="50323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44392" name="ZoneTexte 12"/>
          <p:cNvSpPr txBox="1">
            <a:spLocks noChangeArrowheads="1"/>
          </p:cNvSpPr>
          <p:nvPr/>
        </p:nvSpPr>
        <p:spPr bwMode="auto">
          <a:xfrm>
            <a:off x="3600450" y="4391025"/>
            <a:ext cx="1223963" cy="431800"/>
          </a:xfrm>
          <a:prstGeom prst="rect">
            <a:avLst/>
          </a:prstGeom>
          <a:noFill/>
          <a:ln w="9525">
            <a:noFill/>
            <a:miter lim="800000"/>
            <a:headEnd/>
            <a:tailEnd/>
          </a:ln>
        </p:spPr>
        <p:txBody>
          <a:bodyPr>
            <a:spAutoFit/>
          </a:bodyPr>
          <a:lstStyle/>
          <a:p>
            <a:r>
              <a:rPr lang="fr-FR" sz="1100" b="1"/>
              <a:t>0.6 Mln  travailleurs </a:t>
            </a:r>
          </a:p>
        </p:txBody>
      </p:sp>
      <p:sp>
        <p:nvSpPr>
          <p:cNvPr id="144393" name="ZoneTexte 17"/>
          <p:cNvSpPr txBox="1">
            <a:spLocks noChangeArrowheads="1"/>
          </p:cNvSpPr>
          <p:nvPr/>
        </p:nvSpPr>
        <p:spPr bwMode="auto">
          <a:xfrm>
            <a:off x="4022725" y="5949950"/>
            <a:ext cx="1601788" cy="260350"/>
          </a:xfrm>
          <a:prstGeom prst="rect">
            <a:avLst/>
          </a:prstGeom>
          <a:noFill/>
          <a:ln w="9525">
            <a:noFill/>
            <a:miter lim="800000"/>
            <a:headEnd/>
            <a:tailEnd/>
          </a:ln>
        </p:spPr>
        <p:txBody>
          <a:bodyPr>
            <a:spAutoFit/>
          </a:bodyPr>
          <a:lstStyle/>
          <a:p>
            <a:r>
              <a:rPr lang="fr-FR" sz="1100"/>
              <a:t>Source: IHS dec 2011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AutoShape 4"/>
          <p:cNvSpPr>
            <a:spLocks noChangeAspect="1" noChangeArrowheads="1" noTextEdit="1"/>
          </p:cNvSpPr>
          <p:nvPr/>
        </p:nvSpPr>
        <p:spPr bwMode="auto">
          <a:xfrm>
            <a:off x="6280150" y="771525"/>
            <a:ext cx="706438" cy="971550"/>
          </a:xfrm>
          <a:prstGeom prst="rect">
            <a:avLst/>
          </a:prstGeom>
          <a:noFill/>
          <a:ln w="9525">
            <a:noFill/>
            <a:miter lim="800000"/>
            <a:headEnd/>
            <a:tailEnd/>
          </a:ln>
        </p:spPr>
        <p:txBody>
          <a:bodyPr/>
          <a:lstStyle/>
          <a:p>
            <a:endParaRPr lang="fr-FR"/>
          </a:p>
        </p:txBody>
      </p:sp>
      <p:sp>
        <p:nvSpPr>
          <p:cNvPr id="21" name="Rectangle 20"/>
          <p:cNvSpPr/>
          <p:nvPr/>
        </p:nvSpPr>
        <p:spPr>
          <a:xfrm>
            <a:off x="322263" y="5597525"/>
            <a:ext cx="2830512" cy="1651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GB" sz="1100" i="1" dirty="0">
                <a:solidFill>
                  <a:prstClr val="black"/>
                </a:solidFill>
              </a:rPr>
              <a:t>* Source : estimations Total</a:t>
            </a:r>
          </a:p>
        </p:txBody>
      </p:sp>
      <p:sp>
        <p:nvSpPr>
          <p:cNvPr id="146435" name="Espace réservé du numéro de diapositive 2"/>
          <p:cNvSpPr txBox="1">
            <a:spLocks/>
          </p:cNvSpPr>
          <p:nvPr/>
        </p:nvSpPr>
        <p:spPr bwMode="auto">
          <a:xfrm>
            <a:off x="6553200" y="6411913"/>
            <a:ext cx="725488" cy="371475"/>
          </a:xfrm>
          <a:prstGeom prst="rect">
            <a:avLst/>
          </a:prstGeom>
          <a:noFill/>
          <a:ln w="9525">
            <a:noFill/>
            <a:miter lim="800000"/>
            <a:headEnd/>
            <a:tailEnd/>
          </a:ln>
        </p:spPr>
        <p:txBody>
          <a:bodyPr/>
          <a:lstStyle/>
          <a:p>
            <a:pPr algn="r"/>
            <a:fld id="{D7393F9A-C677-4BD0-860D-BD4E510C184C}" type="slidenum">
              <a:rPr lang="fr-FR" sz="1200">
                <a:solidFill>
                  <a:srgbClr val="7F7F7F"/>
                </a:solidFill>
              </a:rPr>
              <a:pPr algn="r"/>
              <a:t>98</a:t>
            </a:fld>
            <a:endParaRPr lang="fr-FR" sz="1200">
              <a:solidFill>
                <a:srgbClr val="7F7F7F"/>
              </a:solidFill>
            </a:endParaRPr>
          </a:p>
        </p:txBody>
      </p:sp>
      <p:sp>
        <p:nvSpPr>
          <p:cNvPr id="146436" name="TextBox 7"/>
          <p:cNvSpPr txBox="1">
            <a:spLocks noChangeArrowheads="1"/>
          </p:cNvSpPr>
          <p:nvPr/>
        </p:nvSpPr>
        <p:spPr bwMode="auto">
          <a:xfrm>
            <a:off x="1187450" y="1122363"/>
            <a:ext cx="2376488" cy="461962"/>
          </a:xfrm>
          <a:prstGeom prst="rect">
            <a:avLst/>
          </a:prstGeom>
          <a:solidFill>
            <a:srgbClr val="FFFFFF"/>
          </a:solidFill>
          <a:ln w="9525">
            <a:noFill/>
            <a:miter lim="800000"/>
            <a:headEnd/>
            <a:tailEnd/>
          </a:ln>
        </p:spPr>
        <p:txBody>
          <a:bodyPr>
            <a:spAutoFit/>
          </a:bodyPr>
          <a:lstStyle/>
          <a:p>
            <a:pPr algn="ctr"/>
            <a:r>
              <a:rPr lang="en-US" sz="1200" b="1">
                <a:solidFill>
                  <a:srgbClr val="000000"/>
                </a:solidFill>
              </a:rPr>
              <a:t>Evolution  de la production de gaz US (Bcfd)</a:t>
            </a:r>
          </a:p>
        </p:txBody>
      </p:sp>
      <p:sp>
        <p:nvSpPr>
          <p:cNvPr id="23" name="Rectangle 22"/>
          <p:cNvSpPr/>
          <p:nvPr/>
        </p:nvSpPr>
        <p:spPr>
          <a:xfrm>
            <a:off x="650875" y="5229225"/>
            <a:ext cx="215900" cy="1365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24" name="ZoneTexte 23"/>
          <p:cNvSpPr txBox="1"/>
          <p:nvPr/>
        </p:nvSpPr>
        <p:spPr>
          <a:xfrm>
            <a:off x="866775" y="5157788"/>
            <a:ext cx="1133475" cy="254000"/>
          </a:xfrm>
          <a:prstGeom prst="rect">
            <a:avLst/>
          </a:prstGeom>
          <a:noFill/>
          <a:ln>
            <a:noFill/>
          </a:ln>
        </p:spPr>
        <p:txBody>
          <a:bodyPr>
            <a:spAutoFit/>
          </a:bodyPr>
          <a:lstStyle/>
          <a:p>
            <a:pPr fontAlgn="auto">
              <a:spcBef>
                <a:spcPts val="0"/>
              </a:spcBef>
              <a:spcAft>
                <a:spcPts val="0"/>
              </a:spcAft>
              <a:defRPr/>
            </a:pPr>
            <a:r>
              <a:rPr lang="en-GB" sz="1050" dirty="0" err="1">
                <a:solidFill>
                  <a:prstClr val="black"/>
                </a:solidFill>
                <a:latin typeface="+mn-lt"/>
                <a:cs typeface="+mn-cs"/>
              </a:rPr>
              <a:t>Conventionel</a:t>
            </a:r>
            <a:endParaRPr lang="en-GB" sz="1050" dirty="0">
              <a:solidFill>
                <a:prstClr val="black"/>
              </a:solidFill>
              <a:latin typeface="+mn-lt"/>
              <a:cs typeface="+mn-cs"/>
            </a:endParaRPr>
          </a:p>
        </p:txBody>
      </p:sp>
      <p:sp>
        <p:nvSpPr>
          <p:cNvPr id="25" name="Rectangle 24"/>
          <p:cNvSpPr/>
          <p:nvPr/>
        </p:nvSpPr>
        <p:spPr>
          <a:xfrm>
            <a:off x="2000250" y="5229225"/>
            <a:ext cx="215900" cy="1365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27" name="ZoneTexte 26"/>
          <p:cNvSpPr txBox="1"/>
          <p:nvPr/>
        </p:nvSpPr>
        <p:spPr>
          <a:xfrm>
            <a:off x="2216150" y="5157788"/>
            <a:ext cx="1133475" cy="254000"/>
          </a:xfrm>
          <a:prstGeom prst="rect">
            <a:avLst/>
          </a:prstGeom>
          <a:noFill/>
          <a:ln>
            <a:noFill/>
          </a:ln>
        </p:spPr>
        <p:txBody>
          <a:bodyPr>
            <a:spAutoFit/>
          </a:bodyPr>
          <a:lstStyle/>
          <a:p>
            <a:pPr fontAlgn="auto">
              <a:spcBef>
                <a:spcPts val="0"/>
              </a:spcBef>
              <a:spcAft>
                <a:spcPts val="0"/>
              </a:spcAft>
              <a:defRPr/>
            </a:pPr>
            <a:r>
              <a:rPr lang="fr-FR" sz="1050" dirty="0">
                <a:solidFill>
                  <a:prstClr val="black"/>
                </a:solidFill>
                <a:latin typeface="+mn-lt"/>
                <a:cs typeface="+mn-cs"/>
              </a:rPr>
              <a:t>Schistes</a:t>
            </a:r>
          </a:p>
        </p:txBody>
      </p:sp>
      <p:sp>
        <p:nvSpPr>
          <p:cNvPr id="28" name="Rectangle 27"/>
          <p:cNvSpPr/>
          <p:nvPr/>
        </p:nvSpPr>
        <p:spPr>
          <a:xfrm>
            <a:off x="2936875" y="5229225"/>
            <a:ext cx="215900" cy="136525"/>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31" name="ZoneTexte 30"/>
          <p:cNvSpPr txBox="1"/>
          <p:nvPr/>
        </p:nvSpPr>
        <p:spPr>
          <a:xfrm>
            <a:off x="3152775" y="5157788"/>
            <a:ext cx="1133475" cy="254000"/>
          </a:xfrm>
          <a:prstGeom prst="rect">
            <a:avLst/>
          </a:prstGeom>
          <a:noFill/>
          <a:ln>
            <a:noFill/>
          </a:ln>
        </p:spPr>
        <p:txBody>
          <a:bodyPr>
            <a:spAutoFit/>
          </a:bodyPr>
          <a:lstStyle/>
          <a:p>
            <a:pPr fontAlgn="auto">
              <a:spcBef>
                <a:spcPts val="0"/>
              </a:spcBef>
              <a:spcAft>
                <a:spcPts val="0"/>
              </a:spcAft>
              <a:defRPr/>
            </a:pPr>
            <a:r>
              <a:rPr lang="fr-FR" sz="1050" dirty="0">
                <a:solidFill>
                  <a:prstClr val="black"/>
                </a:solidFill>
                <a:latin typeface="+mn-lt"/>
                <a:cs typeface="+mn-cs"/>
              </a:rPr>
              <a:t>Gaz de houille</a:t>
            </a:r>
          </a:p>
        </p:txBody>
      </p:sp>
      <p:graphicFrame>
        <p:nvGraphicFramePr>
          <p:cNvPr id="37" name="Graphique 36"/>
          <p:cNvGraphicFramePr/>
          <p:nvPr/>
        </p:nvGraphicFramePr>
        <p:xfrm>
          <a:off x="285602" y="1368035"/>
          <a:ext cx="3861344" cy="3645141"/>
        </p:xfrm>
        <a:graphic>
          <a:graphicData uri="http://schemas.openxmlformats.org/drawingml/2006/chart">
            <c:chart xmlns:c="http://schemas.openxmlformats.org/drawingml/2006/chart" xmlns:r="http://schemas.openxmlformats.org/officeDocument/2006/relationships" r:id="rId4"/>
          </a:graphicData>
        </a:graphic>
      </p:graphicFrame>
      <p:sp>
        <p:nvSpPr>
          <p:cNvPr id="32" name="Title 1"/>
          <p:cNvSpPr txBox="1">
            <a:spLocks/>
          </p:cNvSpPr>
          <p:nvPr/>
        </p:nvSpPr>
        <p:spPr>
          <a:xfrm>
            <a:off x="19050" y="111125"/>
            <a:ext cx="8974138" cy="576263"/>
          </a:xfrm>
          <a:prstGeom prst="rect">
            <a:avLst/>
          </a:prstGeom>
        </p:spPr>
        <p:txBody>
          <a:bodyPr anchor="ctr">
            <a:normAutofit fontScale="92500" lnSpcReduction="20000"/>
          </a:bodyPr>
          <a:lstStyle/>
          <a:p>
            <a:pPr defTabSz="914400" eaLnBrk="0" hangingPunct="0">
              <a:defRPr/>
            </a:pPr>
            <a:r>
              <a:rPr lang="fr-FR" sz="1900" b="1" cap="all">
                <a:solidFill>
                  <a:srgbClr val="002060"/>
                </a:solidFill>
                <a:latin typeface="+mn-lt"/>
                <a:cs typeface="Arial"/>
              </a:rPr>
              <a:t>La revolution energetique américaine apporte a la petrochimie  une ressource abondante en ethane...</a:t>
            </a:r>
          </a:p>
        </p:txBody>
      </p:sp>
      <p:sp>
        <p:nvSpPr>
          <p:cNvPr id="146445" name="AutoShape 4"/>
          <p:cNvSpPr>
            <a:spLocks noChangeAspect="1" noChangeArrowheads="1" noTextEdit="1"/>
          </p:cNvSpPr>
          <p:nvPr/>
        </p:nvSpPr>
        <p:spPr bwMode="auto">
          <a:xfrm>
            <a:off x="5892800" y="1914525"/>
            <a:ext cx="706438" cy="971550"/>
          </a:xfrm>
          <a:prstGeom prst="rect">
            <a:avLst/>
          </a:prstGeom>
          <a:noFill/>
          <a:ln w="9525">
            <a:noFill/>
            <a:miter lim="800000"/>
            <a:headEnd/>
            <a:tailEnd/>
          </a:ln>
        </p:spPr>
        <p:txBody>
          <a:bodyPr/>
          <a:lstStyle/>
          <a:p>
            <a:endParaRPr lang="fr-FR"/>
          </a:p>
        </p:txBody>
      </p:sp>
      <p:graphicFrame>
        <p:nvGraphicFramePr>
          <p:cNvPr id="146446" name="Content Placeholder 5"/>
          <p:cNvGraphicFramePr>
            <a:graphicFrameLocks noGrp="1"/>
          </p:cNvGraphicFramePr>
          <p:nvPr>
            <p:ph sz="half" idx="4294967295"/>
          </p:nvPr>
        </p:nvGraphicFramePr>
        <p:xfrm>
          <a:off x="4300538" y="1120775"/>
          <a:ext cx="4208462" cy="3798888"/>
        </p:xfrm>
        <a:graphic>
          <a:graphicData uri="http://schemas.openxmlformats.org/presentationml/2006/ole">
            <mc:AlternateContent xmlns:mc="http://schemas.openxmlformats.org/markup-compatibility/2006">
              <mc:Choice xmlns:v="urn:schemas-microsoft-com:vml" Requires="v">
                <p:oleObj spid="_x0000_s146450" r:id="rId5" imgW="4212701" imgH="3798137" progId="Excel.Chart.8">
                  <p:embed/>
                </p:oleObj>
              </mc:Choice>
              <mc:Fallback>
                <p:oleObj r:id="rId5" imgW="4212701" imgH="3798137" progId="Excel.Chart.8">
                  <p:embed/>
                  <p:pic>
                    <p:nvPicPr>
                      <p:cNvPr id="0" name="Content Placeholder 5"/>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0538" y="1120775"/>
                        <a:ext cx="4208462" cy="379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7" name="TextBox 14"/>
          <p:cNvSpPr txBox="1">
            <a:spLocks noChangeArrowheads="1"/>
          </p:cNvSpPr>
          <p:nvPr/>
        </p:nvSpPr>
        <p:spPr bwMode="auto">
          <a:xfrm>
            <a:off x="6442075" y="2886075"/>
            <a:ext cx="1924050" cy="246063"/>
          </a:xfrm>
          <a:prstGeom prst="rect">
            <a:avLst/>
          </a:prstGeom>
          <a:noFill/>
          <a:ln w="9525">
            <a:noFill/>
            <a:miter lim="800000"/>
            <a:headEnd/>
            <a:tailEnd/>
          </a:ln>
        </p:spPr>
        <p:txBody>
          <a:bodyPr>
            <a:spAutoFit/>
          </a:bodyPr>
          <a:lstStyle/>
          <a:p>
            <a:pPr algn="ctr"/>
            <a:r>
              <a:rPr lang="en-GB" sz="1000" b="1">
                <a:solidFill>
                  <a:srgbClr val="000000"/>
                </a:solidFill>
              </a:rPr>
              <a:t>Ethane resources</a:t>
            </a:r>
            <a:endParaRPr lang="en-GB" sz="1000" b="1" u="sng">
              <a:solidFill>
                <a:srgbClr val="000000"/>
              </a:solidFill>
            </a:endParaRPr>
          </a:p>
        </p:txBody>
      </p:sp>
      <p:cxnSp>
        <p:nvCxnSpPr>
          <p:cNvPr id="45" name="Straight Arrow Connector 16"/>
          <p:cNvCxnSpPr/>
          <p:nvPr/>
        </p:nvCxnSpPr>
        <p:spPr>
          <a:xfrm>
            <a:off x="5276850" y="4149725"/>
            <a:ext cx="114300" cy="204788"/>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6449" name="TextBox 25"/>
          <p:cNvSpPr txBox="1">
            <a:spLocks noChangeArrowheads="1"/>
          </p:cNvSpPr>
          <p:nvPr/>
        </p:nvSpPr>
        <p:spPr bwMode="auto">
          <a:xfrm>
            <a:off x="6553200" y="4014788"/>
            <a:ext cx="1671638" cy="400050"/>
          </a:xfrm>
          <a:prstGeom prst="rect">
            <a:avLst/>
          </a:prstGeom>
          <a:noFill/>
          <a:ln w="9525">
            <a:noFill/>
            <a:miter lim="800000"/>
            <a:headEnd/>
            <a:tailEnd/>
          </a:ln>
        </p:spPr>
        <p:txBody>
          <a:bodyPr>
            <a:spAutoFit/>
          </a:bodyPr>
          <a:lstStyle/>
          <a:p>
            <a:r>
              <a:rPr lang="en-US" sz="1000" b="1">
                <a:solidFill>
                  <a:srgbClr val="000000"/>
                </a:solidFill>
              </a:rPr>
              <a:t>Ethane supply</a:t>
            </a:r>
            <a:br>
              <a:rPr lang="en-US" sz="1000" b="1">
                <a:solidFill>
                  <a:srgbClr val="000000"/>
                </a:solidFill>
              </a:rPr>
            </a:br>
            <a:endParaRPr lang="en-US" sz="1000" b="1">
              <a:solidFill>
                <a:srgbClr val="0000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lide Number Placeholder 2"/>
          <p:cNvSpPr>
            <a:spLocks noGrp="1"/>
          </p:cNvSpPr>
          <p:nvPr>
            <p:ph type="sldNum" sz="quarter" idx="4294967295"/>
          </p:nvPr>
        </p:nvSpPr>
        <p:spPr bwMode="auto">
          <a:xfrm>
            <a:off x="8435975" y="6529388"/>
            <a:ext cx="544513" cy="252412"/>
          </a:xfrm>
          <a:prstGeom prst="rect">
            <a:avLst/>
          </a:prstGeom>
          <a:noFill/>
          <a:ln>
            <a:miter lim="800000"/>
            <a:headEnd/>
            <a:tailEnd/>
          </a:ln>
        </p:spPr>
        <p:txBody>
          <a:bodyPr/>
          <a:lstStyle/>
          <a:p>
            <a:fld id="{193C3F37-9BB6-4DBA-BF1E-0A137AF151EC}" type="slidenum">
              <a:rPr lang="en-US">
                <a:ea typeface="MS PGothic" pitchFamily="34" charset="-128"/>
              </a:rPr>
              <a:pPr/>
              <a:t>99</a:t>
            </a:fld>
            <a:endParaRPr lang="en-US">
              <a:ea typeface="MS PGothic" pitchFamily="34" charset="-128"/>
            </a:endParaRPr>
          </a:p>
        </p:txBody>
      </p:sp>
      <p:sp>
        <p:nvSpPr>
          <p:cNvPr id="9" name="Title 1"/>
          <p:cNvSpPr txBox="1">
            <a:spLocks/>
          </p:cNvSpPr>
          <p:nvPr/>
        </p:nvSpPr>
        <p:spPr>
          <a:xfrm>
            <a:off x="206375" y="419100"/>
            <a:ext cx="8545513" cy="304800"/>
          </a:xfrm>
          <a:prstGeom prst="rect">
            <a:avLst/>
          </a:prstGeom>
        </p:spPr>
        <p:txBody>
          <a:bodyPr anchor="ctr"/>
          <a:lstStyle/>
          <a:p>
            <a:pPr fontAlgn="auto">
              <a:spcAft>
                <a:spcPts val="0"/>
              </a:spcAft>
              <a:defRPr/>
            </a:pPr>
            <a:r>
              <a:rPr lang="fr-FR" sz="1900" b="1" cap="all">
                <a:solidFill>
                  <a:schemeClr val="bg2"/>
                </a:solidFill>
                <a:latin typeface="+mj-lt"/>
                <a:ea typeface="+mj-ea"/>
                <a:cs typeface="Arial"/>
              </a:rPr>
              <a:t>Le prix de l’ethane aux us est déconnecté du prix du brut…</a:t>
            </a:r>
          </a:p>
        </p:txBody>
      </p:sp>
      <p:graphicFrame>
        <p:nvGraphicFramePr>
          <p:cNvPr id="3074" name="Object 2"/>
          <p:cNvGraphicFramePr>
            <a:graphicFrameLocks noChangeAspect="1"/>
          </p:cNvGraphicFramePr>
          <p:nvPr/>
        </p:nvGraphicFramePr>
        <p:xfrm>
          <a:off x="250825" y="1704975"/>
          <a:ext cx="4200525" cy="2876550"/>
        </p:xfrm>
        <a:graphic>
          <a:graphicData uri="http://schemas.openxmlformats.org/presentationml/2006/ole">
            <mc:AlternateContent xmlns:mc="http://schemas.openxmlformats.org/markup-compatibility/2006">
              <mc:Choice xmlns:v="urn:schemas-microsoft-com:vml" Requires="v">
                <p:oleObj spid="_x0000_s3081" name="Worksheet" r:id="rId4" imgW="4200576" imgH="2876637" progId="Excel.Sheet.8">
                  <p:link updateAutomatic="1"/>
                </p:oleObj>
              </mc:Choice>
              <mc:Fallback>
                <p:oleObj name="Worksheet" r:id="rId4" imgW="4200576" imgH="2876637" progId="Excel.Sheet.8">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04975"/>
                        <a:ext cx="42005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5" name="Object 3"/>
          <p:cNvGraphicFramePr>
            <a:graphicFrameLocks noChangeAspect="1"/>
          </p:cNvGraphicFramePr>
          <p:nvPr/>
        </p:nvGraphicFramePr>
        <p:xfrm>
          <a:off x="4618038" y="1704975"/>
          <a:ext cx="4133850" cy="2876550"/>
        </p:xfrm>
        <a:graphic>
          <a:graphicData uri="http://schemas.openxmlformats.org/presentationml/2006/ole">
            <mc:AlternateContent xmlns:mc="http://schemas.openxmlformats.org/markup-compatibility/2006">
              <mc:Choice xmlns:v="urn:schemas-microsoft-com:vml" Requires="v">
                <p:oleObj spid="_x0000_s3082" name="Worksheet" r:id="rId4" imgW="4133951" imgH="2876637" progId="Excel.Sheet.8">
                  <p:link updateAutomatic="1"/>
                </p:oleObj>
              </mc:Choice>
              <mc:Fallback>
                <p:oleObj name="Worksheet" r:id="rId4" imgW="4133951" imgH="2876637" progId="Excel.Shee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038" y="1704975"/>
                        <a:ext cx="413385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8" name="TextBox 5"/>
          <p:cNvSpPr txBox="1">
            <a:spLocks noChangeArrowheads="1"/>
          </p:cNvSpPr>
          <p:nvPr/>
        </p:nvSpPr>
        <p:spPr bwMode="auto">
          <a:xfrm>
            <a:off x="6251575" y="1474788"/>
            <a:ext cx="1489075" cy="369887"/>
          </a:xfrm>
          <a:prstGeom prst="rect">
            <a:avLst/>
          </a:prstGeom>
          <a:noFill/>
          <a:ln w="9525">
            <a:noFill/>
            <a:miter lim="800000"/>
            <a:headEnd/>
            <a:tailEnd/>
          </a:ln>
        </p:spPr>
        <p:txBody>
          <a:bodyPr>
            <a:spAutoFit/>
          </a:bodyPr>
          <a:lstStyle/>
          <a:p>
            <a:r>
              <a:rPr lang="fr-BE" b="1"/>
              <a:t>US</a:t>
            </a:r>
            <a:endParaRPr lang="en-US" b="1"/>
          </a:p>
        </p:txBody>
      </p:sp>
      <p:sp>
        <p:nvSpPr>
          <p:cNvPr id="3079" name="TextBox 9"/>
          <p:cNvSpPr txBox="1">
            <a:spLocks noChangeArrowheads="1"/>
          </p:cNvSpPr>
          <p:nvPr/>
        </p:nvSpPr>
        <p:spPr bwMode="auto">
          <a:xfrm>
            <a:off x="1673225" y="1474788"/>
            <a:ext cx="1487488" cy="369887"/>
          </a:xfrm>
          <a:prstGeom prst="rect">
            <a:avLst/>
          </a:prstGeom>
          <a:noFill/>
          <a:ln w="9525">
            <a:noFill/>
            <a:miter lim="800000"/>
            <a:headEnd/>
            <a:tailEnd/>
          </a:ln>
        </p:spPr>
        <p:txBody>
          <a:bodyPr>
            <a:spAutoFit/>
          </a:bodyPr>
          <a:lstStyle/>
          <a:p>
            <a:r>
              <a:rPr lang="fr-BE" b="1"/>
              <a:t>EU</a:t>
            </a:r>
            <a:endParaRPr lang="en-US" b="1"/>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OTAL_EP_FR_bleu">
  <a:themeElements>
    <a:clrScheme name="TOTAL bleu">
      <a:dk1>
        <a:sysClr val="windowText" lastClr="000000"/>
      </a:dk1>
      <a:lt1>
        <a:sysClr val="window" lastClr="FFFFFF"/>
      </a:lt1>
      <a:dk2>
        <a:srgbClr val="505150"/>
      </a:dk2>
      <a:lt2>
        <a:srgbClr val="003A78"/>
      </a:lt2>
      <a:accent1>
        <a:srgbClr val="00B5E2"/>
      </a:accent1>
      <a:accent2>
        <a:srgbClr val="1A76BC"/>
      </a:accent2>
      <a:accent3>
        <a:srgbClr val="4EC0DE"/>
      </a:accent3>
      <a:accent4>
        <a:srgbClr val="0092D4"/>
      </a:accent4>
      <a:accent5>
        <a:srgbClr val="00425C"/>
      </a:accent5>
      <a:accent6>
        <a:srgbClr val="00A6AA"/>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TOTAL-FR-modele_bleu</Template>
  <TotalTime>10086</TotalTime>
  <Words>5310</Words>
  <Application>Microsoft Macintosh PowerPoint</Application>
  <PresentationFormat>Présentation à l'écran (4:3)</PresentationFormat>
  <Paragraphs>832</Paragraphs>
  <Slides>108</Slides>
  <Notes>105</Notes>
  <HiddenSlides>0</HiddenSlides>
  <MMClips>0</MMClips>
  <ScaleCrop>false</ScaleCrop>
  <HeadingPairs>
    <vt:vector size="8" baseType="variant">
      <vt:variant>
        <vt:lpstr>Thème</vt:lpstr>
      </vt:variant>
      <vt:variant>
        <vt:i4>1</vt:i4>
      </vt:variant>
      <vt:variant>
        <vt:lpstr>Liaisons</vt:lpstr>
      </vt:variant>
      <vt:variant>
        <vt:i4>2</vt:i4>
      </vt:variant>
      <vt:variant>
        <vt:lpstr>Serveurs OLE incorporés</vt:lpstr>
      </vt:variant>
      <vt:variant>
        <vt:i4>2</vt:i4>
      </vt:variant>
      <vt:variant>
        <vt:lpstr>Titres des diapositives</vt:lpstr>
      </vt:variant>
      <vt:variant>
        <vt:i4>108</vt:i4>
      </vt:variant>
    </vt:vector>
  </HeadingPairs>
  <TitlesOfParts>
    <vt:vector size="113" baseType="lpstr">
      <vt:lpstr>TOTAL_EP_FR_bleu</vt:lpstr>
      <vt:lpstr>???</vt:lpstr>
      <vt:lpstr>???</vt:lpstr>
      <vt:lpstr>Photo Editor Photo</vt:lpstr>
      <vt:lpstr>Excel.Chart.8</vt:lpstr>
      <vt:lpstr>      AEPN         Association des ecologistes             Pour le nucleaire            AG du 23 novembre 2013   LES PETROLES ET GAZ DE ROCHES MERES QUELS IMPACTS SUR NOTRE AVENIR ENERGETIQUE ?</vt:lpstr>
      <vt:lpstr>PLAN</vt:lpstr>
      <vt:lpstr>Partie 1 : rappel des fondamentaux de l’énergie au plan mondial</vt:lpstr>
      <vt:lpstr>les energies carbonées (ou fossiles)</vt:lpstr>
      <vt:lpstr>Les énergies non-carbonées : EnR et nucléaire</vt:lpstr>
      <vt:lpstr>EVOLUTION DES productions d’ENERGIES PRIMAIRES</vt:lpstr>
      <vt:lpstr>Les énergies carbonées et la problématique du changement climatique</vt:lpstr>
      <vt:lpstr>La production de petrole brut : un concept qui parait simple… mais est en fait complexe</vt:lpstr>
      <vt:lpstr> </vt:lpstr>
      <vt:lpstr>Partie 2 : LES  GAZ et pétroles DE ROCHES MERES</vt:lpstr>
      <vt:lpstr>Bilan gazier mondial schématique  2012</vt:lpstr>
      <vt:lpstr>Bilan pétrolier mondial schématique  2012</vt:lpstr>
      <vt:lpstr>MAJOR SHALE DEPOSITS OF THE WORLD</vt:lpstr>
      <vt:lpstr>Worldwide Estimate of Shale Gas In-Place Volumes</vt:lpstr>
      <vt:lpstr>Partie 3 : réservoirs de roches mères</vt:lpstr>
      <vt:lpstr>La pyramide des reserves gazieres des gaz naturels et le domaine des gaz de synthese</vt:lpstr>
      <vt:lpstr>La pyramide des réserves pétrolières, des substituts au pétrole et des pétroles synthétiques</vt:lpstr>
      <vt:lpstr>RECHERCHE DE SCHISTES PETROLIERS EN France : UN EXEMPLE D’ACTION EMISE EN 1932 </vt:lpstr>
      <vt:lpstr>PREMIERES RECHERCHES DANS LE BASSIN AQUITAIN : DES ACTIONS EMISES EN 1929</vt:lpstr>
      <vt:lpstr>QUELQUES EXEMPLES HISTORIQUES DE GAZ ET PETROLES DE ROCHES MERES</vt:lpstr>
      <vt:lpstr>QUELQUES EXEMPLES HISTORIQUES DE GAZ ET PETROLES DE ROCHES MERES</vt:lpstr>
      <vt:lpstr>Système pétrolier conventionnel</vt:lpstr>
      <vt:lpstr>Système pétrolier "étendu"</vt:lpstr>
      <vt:lpstr> CONVENTIONNEL          NON CONVENTIONNEL </vt:lpstr>
      <vt:lpstr>Qu’est-ce qu’un “gaz de schiste”?</vt:lpstr>
      <vt:lpstr>Gaz conventionnels et non-conventionnels</vt:lpstr>
      <vt:lpstr>Dimensions des pores et perméabilités</vt:lpstr>
      <vt:lpstr>Propriétés des roches mères « prospectives » Hot shale properties</vt:lpstr>
      <vt:lpstr>Quelques exemples de « HOT SHALES » américains montrant lA très grande variabilité de LEURS caractéristiques</vt:lpstr>
      <vt:lpstr>PARTIE 4 : comment produire les gaz et pétroles de roches mères</vt:lpstr>
      <vt:lpstr>Minéralogie des « hot shale »</vt:lpstr>
      <vt:lpstr>Conception fracturation hydraulique</vt:lpstr>
      <vt:lpstr>La sismique aide à identifier les meilleures zones de fracturation</vt:lpstr>
      <vt:lpstr>Identification des « Sweet-spotS » </vt:lpstr>
      <vt:lpstr>Specific production techniques</vt:lpstr>
      <vt:lpstr>La fracturation hydraulique</vt:lpstr>
      <vt:lpstr>Well technology horizontal drains and multiple hydrofracs</vt:lpstr>
      <vt:lpstr>Divers types de “proppants” </vt:lpstr>
      <vt:lpstr>Ecoute des fracturations depuis un puits</vt:lpstr>
      <vt:lpstr>Évènements microsismiques d’un traitement multi-fractures</vt:lpstr>
      <vt:lpstr>La communication : comment “formater” les réalités</vt:lpstr>
      <vt:lpstr> Occupation du sol :  Impact  visuel  deux visions très contrastées… et toutes deux réelles</vt:lpstr>
      <vt:lpstr>Cluster de production en banlieue résidentielle</vt:lpstr>
      <vt:lpstr>CLUSTER DE production : aéroport de dallas (DFW)  </vt:lpstr>
      <vt:lpstr>Pétroles de roches meres : un déclin rapide des productions</vt:lpstr>
      <vt:lpstr>Gaz de roches mères : un déclin également rapide des productions</vt:lpstr>
      <vt:lpstr>Partie 5 : quels problèmes pour l’environnement</vt:lpstr>
      <vt:lpstr>Well Architecture</vt:lpstr>
      <vt:lpstr>Préservation du sous-sol Intégrité des puits </vt:lpstr>
      <vt:lpstr>Le cycle de l’eau</vt:lpstr>
      <vt:lpstr>Préservation du sous-sol  Protection des nappes Phréatiques</vt:lpstr>
      <vt:lpstr>Risque de pollution par les fluides de fracturation</vt:lpstr>
      <vt:lpstr>Risque de pollution par les fluides de fracturation Principaux ingrédients du fluide de stimulation et usages communs</vt:lpstr>
      <vt:lpstr>Sismicité A la Recherche de plus de Sureté, D’environnement et  D’économies </vt:lpstr>
      <vt:lpstr>Quels impacts pour l’environnement immédiat ?</vt:lpstr>
      <vt:lpstr>Des questions d’environnement devenues des problèmes politiques</vt:lpstr>
      <vt:lpstr>Présentation PowerPoint</vt:lpstr>
      <vt:lpstr> Occupation du sol -  Impact visuel  </vt:lpstr>
      <vt:lpstr> Occupation du sol -  Impact  visuel  Exploration - Appréciation</vt:lpstr>
      <vt:lpstr>Nuisances sonores  Exploration - Appréciation</vt:lpstr>
      <vt:lpstr>Nuisances sonores  Phase de développement - exploitation </vt:lpstr>
      <vt:lpstr> Conclusion - Acceptabilité   </vt:lpstr>
      <vt:lpstr>Retombées locales?</vt:lpstr>
      <vt:lpstr>Partie 6 : considérations économiques sur la production des pétroles et gaz de roches mères</vt:lpstr>
      <vt:lpstr>ordres de grandeurs technico-économiques concernant les gisements de pétroLes et de gaz</vt:lpstr>
      <vt:lpstr>La modélisation des récupérations dans les roches mères</vt:lpstr>
      <vt:lpstr>Présentation PowerPoint</vt:lpstr>
      <vt:lpstr>Présentation PowerPoint</vt:lpstr>
      <vt:lpstr>représentation simplifiée d’un play à gaz de roche mère</vt:lpstr>
      <vt:lpstr>REPRéSENTATION SCHéMATIQUE D’UNE DISTRIBUTION de puits dans un play de roches mères</vt:lpstr>
      <vt:lpstr>Commentaires du triangle des ressources et des réserves de pétroles : conséquences économiques</vt:lpstr>
      <vt:lpstr>Partie 7 : gaz et pétroles de roches mères aux états-unis</vt:lpstr>
      <vt:lpstr>Bassins américains (roches mères)</vt:lpstr>
      <vt:lpstr>Les spécificités du modèle américain</vt:lpstr>
      <vt:lpstr>Gaz de schiste par bassins</vt:lpstr>
      <vt:lpstr>Huiles de schiste par bassins</vt:lpstr>
      <vt:lpstr>Trajectoire de puits en zone urbanisée</vt:lpstr>
      <vt:lpstr>Cluster de production. Aéroport de dfw (dallas)</vt:lpstr>
      <vt:lpstr>il s’agit bien d’une révolution dans la production gazière américaine.</vt:lpstr>
      <vt:lpstr>Gaz et huiles de schiste : modélisation base Us « moyenne »</vt:lpstr>
      <vt:lpstr>Les etats-unis futurs exportateurs de pétrole ?</vt:lpstr>
      <vt:lpstr>Bilan importations pétrolières américaines (1994-2014 est.)</vt:lpstr>
      <vt:lpstr>La correlation entre prix du gaz et nombre d’appareils forant des objectifs gaziers aux USA</vt:lpstr>
      <vt:lpstr>Active drilling rigs in the us 2002 - 2012</vt:lpstr>
      <vt:lpstr>Evolution of natural gas prices (2) 1994 - 2011</vt:lpstr>
      <vt:lpstr>Les prix du gaz déconnectés entre les régions</vt:lpstr>
      <vt:lpstr>LES ETATS UNIS, FUTURS EXPORTATEURS DE GAZ.</vt:lpstr>
      <vt:lpstr>Sabine pass (chenières) lng terminal… in 2020! (en fait c’est l’usine de liquéfaction de Snovhit)</vt:lpstr>
      <vt:lpstr>Partie 8 : Gaz et pétroles de roches méres : le cas de l’europe</vt:lpstr>
      <vt:lpstr>Shale Gas - Europe Licensing situation and exploration activity - General Overview*</vt:lpstr>
      <vt:lpstr>L’économie des hydrocarbures de roches mères sera fatalement très différente en europe de ce qu’elle est aux états unis</vt:lpstr>
      <vt:lpstr>Etude dietswell Contracting (1er fevrier 2013) (les chiffres seraient à arrondir avec seulement deux chiffres significatifs)</vt:lpstr>
      <vt:lpstr>PEUT-ON ESSAYER DE COMPARER LES CONDITIONS éCONOMIQUES AUX USA ET EN France ?</vt:lpstr>
      <vt:lpstr>Une vision de la production mondiale de pétrole (2000-2050)</vt:lpstr>
      <vt:lpstr>vision de la production mondiale de pétroe (2000-2050)</vt:lpstr>
      <vt:lpstr>L’accès à l’énergie  et à une  main d’œuvre  à un prix compétitif  boostent  le marché de l’emploi  américain</vt:lpstr>
      <vt:lpstr>L’Augmentation  des exports dans un vaste éventail  de secteurs industriels</vt:lpstr>
      <vt:lpstr>Présentation PowerPoint</vt:lpstr>
      <vt:lpstr>Présentation PowerPoint</vt:lpstr>
      <vt:lpstr>Présentation PowerPoint</vt:lpstr>
      <vt:lpstr>... Et génère un  avantage compétitif  pour la pétrochimie  US</vt:lpstr>
      <vt:lpstr>Partie 9 : conclusions et réflexions</vt:lpstr>
      <vt:lpstr>Conclusion 1: impact des shale oil us sur le raffinage européen… et belge</vt:lpstr>
      <vt:lpstr>Conclusion 2: impact des NGL et de l’Ethane US sur la pétrochimie européenne… et belge</vt:lpstr>
      <vt:lpstr>Conclusions (avec toutes les incertitudes de l'exercice) </vt:lpstr>
      <vt:lpstr>QUELQUES MOTS POUR TERMINER   un chemin étroit entre la nécessaire protection de l’environnement et la montée des peurs irrationnelles (des gaz de schistes AU NUCLéaire)  un avenir sans énergies fossiles ni nucléaires au cours de ce siècle semble malheureusement impossible.  Le seul joker plausible serait le solaire.  a moins que nous soyons prêts à accepter des changements radicaux dans notre façon de vivre… (voir dernière slide)</vt:lpstr>
      <vt:lpstr>quels véhicules pour l’avenir ? Sans hydrocarbures, sans nucléaire, et avec des législations « shadock » concernant le logement…les solutions seront limitées.</vt:lpstr>
      <vt:lpstr>Présentation PowerPoint</vt:lpstr>
    </vt:vector>
  </TitlesOfParts>
  <Company>TOTAL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L0308188</dc:creator>
  <cp:lastModifiedBy>Coco Girl Baha</cp:lastModifiedBy>
  <cp:revision>175</cp:revision>
  <cp:lastPrinted>2013-11-29T14:44:02Z</cp:lastPrinted>
  <dcterms:created xsi:type="dcterms:W3CDTF">2012-09-21T08:38:32Z</dcterms:created>
  <dcterms:modified xsi:type="dcterms:W3CDTF">2013-11-29T14:44:53Z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0x010100CEC7BB572905B94BA5768F825B744190</vt:lpwstr>
  </property>
</Properties>
</file>