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0" r:id="rId5"/>
    <p:sldId id="269" r:id="rId6"/>
    <p:sldId id="263" r:id="rId7"/>
    <p:sldId id="258" r:id="rId8"/>
    <p:sldId id="266" r:id="rId9"/>
    <p:sldId id="265" r:id="rId10"/>
    <p:sldId id="267" r:id="rId11"/>
    <p:sldId id="262" r:id="rId12"/>
    <p:sldId id="261" r:id="rId13"/>
    <p:sldId id="259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an-francoissimon:Desktop:SimulationMAJ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'Ferme de batteries'!$D$8</c:f>
              <c:strCache>
                <c:ptCount val="1"/>
                <c:pt idx="0">
                  <c:v>  PARC VP+VUL</c:v>
                </c:pt>
              </c:strCache>
            </c:strRef>
          </c:tx>
          <c:marker>
            <c:symbol val="none"/>
          </c:marker>
          <c:cat>
            <c:numRef>
              <c:f>'Ferme de batteries'!$E$7:$K$7</c:f>
              <c:numCache>
                <c:formatCode>General</c:formatCode>
                <c:ptCount val="7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</c:numCache>
            </c:numRef>
          </c:cat>
          <c:val>
            <c:numRef>
              <c:f>'Ferme de batteries'!$E$8:$K$8</c:f>
              <c:numCache>
                <c:formatCode>0.0</c:formatCode>
                <c:ptCount val="7"/>
                <c:pt idx="0">
                  <c:v>36.91</c:v>
                </c:pt>
                <c:pt idx="1">
                  <c:v>38.66010612580352</c:v>
                </c:pt>
                <c:pt idx="2">
                  <c:v>40.40641999080907</c:v>
                </c:pt>
                <c:pt idx="3">
                  <c:v>42.16274531746802</c:v>
                </c:pt>
                <c:pt idx="4">
                  <c:v>43.92948902304599</c:v>
                </c:pt>
                <c:pt idx="5">
                  <c:v>45.69999999999996</c:v>
                </c:pt>
                <c:pt idx="6">
                  <c:v>47.44999999999995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'Ferme de batteries'!$D$9</c:f>
              <c:strCache>
                <c:ptCount val="1"/>
                <c:pt idx="0">
                  <c:v>  Parc VP +VUL electrifié</c:v>
                </c:pt>
              </c:strCache>
            </c:strRef>
          </c:tx>
          <c:marker>
            <c:symbol val="none"/>
          </c:marker>
          <c:cat>
            <c:numRef>
              <c:f>'Ferme de batteries'!$E$7:$K$7</c:f>
              <c:numCache>
                <c:formatCode>General</c:formatCode>
                <c:ptCount val="7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</c:numCache>
            </c:numRef>
          </c:cat>
          <c:val>
            <c:numRef>
              <c:f>'Ferme de batteries'!$E$9:$K$9</c:f>
              <c:numCache>
                <c:formatCode>0.0</c:formatCode>
                <c:ptCount val="7"/>
                <c:pt idx="0">
                  <c:v>0.0</c:v>
                </c:pt>
                <c:pt idx="1">
                  <c:v>0.0297235555555556</c:v>
                </c:pt>
                <c:pt idx="2">
                  <c:v>3.496897667337714</c:v>
                </c:pt>
                <c:pt idx="3">
                  <c:v>16.7139406990768</c:v>
                </c:pt>
                <c:pt idx="4">
                  <c:v>31.5495899413385</c:v>
                </c:pt>
                <c:pt idx="5">
                  <c:v>42.9</c:v>
                </c:pt>
                <c:pt idx="6">
                  <c:v>46.3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'Ferme de batteries'!$D$10</c:f>
              <c:strCache>
                <c:ptCount val="1"/>
                <c:pt idx="0">
                  <c:v>  Batteries 2nd  vie stockage Maxi</c:v>
                </c:pt>
              </c:strCache>
            </c:strRef>
          </c:tx>
          <c:spPr>
            <a:ln>
              <a:solidFill>
                <a:srgbClr val="51F15F"/>
              </a:solidFill>
            </a:ln>
          </c:spPr>
          <c:marker>
            <c:symbol val="none"/>
          </c:marker>
          <c:cat>
            <c:numRef>
              <c:f>'Ferme de batteries'!$E$7:$K$7</c:f>
              <c:numCache>
                <c:formatCode>General</c:formatCode>
                <c:ptCount val="7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</c:numCache>
            </c:numRef>
          </c:cat>
          <c:val>
            <c:numRef>
              <c:f>'Ferme de batteries'!$E$10:$K$10</c:f>
              <c:numCache>
                <c:formatCode>General</c:formatCode>
                <c:ptCount val="7"/>
                <c:pt idx="2" formatCode="0.0">
                  <c:v>0.0</c:v>
                </c:pt>
                <c:pt idx="3" formatCode="0.0">
                  <c:v>1.010132797549459</c:v>
                </c:pt>
                <c:pt idx="4" formatCode="0.0">
                  <c:v>10.48761005210365</c:v>
                </c:pt>
                <c:pt idx="5" formatCode="0.0">
                  <c:v>23.5</c:v>
                </c:pt>
                <c:pt idx="6" formatCode="0.0">
                  <c:v>40.0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'Ferme de batteries'!$D$11</c:f>
              <c:strCache>
                <c:ptCount val="1"/>
                <c:pt idx="0">
                  <c:v>  Batteries 2nd vie stockage Mini</c:v>
                </c:pt>
              </c:strCache>
            </c:strRef>
          </c:tx>
          <c:spPr>
            <a:ln>
              <a:solidFill>
                <a:srgbClr val="51F15F"/>
              </a:solidFill>
              <a:prstDash val="sysDash"/>
            </a:ln>
          </c:spPr>
          <c:marker>
            <c:symbol val="none"/>
          </c:marker>
          <c:cat>
            <c:numRef>
              <c:f>'Ferme de batteries'!$E$7:$K$7</c:f>
              <c:numCache>
                <c:formatCode>General</c:formatCode>
                <c:ptCount val="7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</c:numCache>
            </c:numRef>
          </c:cat>
          <c:val>
            <c:numRef>
              <c:f>'Ferme de batteries'!$E$11:$K$11</c:f>
              <c:numCache>
                <c:formatCode>General</c:formatCode>
                <c:ptCount val="7"/>
                <c:pt idx="2" formatCode="0.0">
                  <c:v>0.0</c:v>
                </c:pt>
                <c:pt idx="3" formatCode="0.0">
                  <c:v>0.50506639877473</c:v>
                </c:pt>
                <c:pt idx="4" formatCode="0.0">
                  <c:v>5.243805026051824</c:v>
                </c:pt>
                <c:pt idx="5" formatCode="0.0">
                  <c:v>11.75</c:v>
                </c:pt>
                <c:pt idx="6" formatCode="0.0">
                  <c:v>20.0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362344"/>
        <c:axId val="2125365528"/>
      </c:lineChart>
      <c:catAx>
        <c:axId val="2125362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5365528"/>
        <c:crosses val="autoZero"/>
        <c:auto val="1"/>
        <c:lblAlgn val="ctr"/>
        <c:lblOffset val="100"/>
        <c:noMultiLvlLbl val="0"/>
      </c:catAx>
      <c:valAx>
        <c:axId val="212536552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MIllions</a:t>
                </a:r>
                <a:r>
                  <a:rPr lang="fr-FR" baseline="0"/>
                  <a:t> veh</a:t>
                </a:r>
              </a:p>
              <a:p>
                <a:pPr>
                  <a:defRPr/>
                </a:pPr>
                <a:r>
                  <a:rPr lang="fr-FR" baseline="0"/>
                  <a:t>&amp;Batt. stockées</a:t>
                </a:r>
                <a:endParaRPr lang="fr-FR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2125362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3">
          <a:lumMod val="60000"/>
          <a:lumOff val="40000"/>
        </a:schemeClr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AAAB-A729-F84B-86FE-90C72F57A035}" type="datetimeFigureOut">
              <a:rPr lang="fr-FR" smtClean="0"/>
              <a:t>15 12 13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432-6A1B-5D46-834B-A0ECBE5354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61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AAAB-A729-F84B-86FE-90C72F57A035}" type="datetimeFigureOut">
              <a:rPr lang="fr-FR" smtClean="0"/>
              <a:t>15 12 13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432-6A1B-5D46-834B-A0ECBE5354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436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AAAB-A729-F84B-86FE-90C72F57A035}" type="datetimeFigureOut">
              <a:rPr lang="fr-FR" smtClean="0"/>
              <a:t>15 12 13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432-6A1B-5D46-834B-A0ECBE5354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793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AAAB-A729-F84B-86FE-90C72F57A035}" type="datetimeFigureOut">
              <a:rPr lang="fr-FR" smtClean="0"/>
              <a:t>15 12 13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432-6A1B-5D46-834B-A0ECBE5354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088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AAAB-A729-F84B-86FE-90C72F57A035}" type="datetimeFigureOut">
              <a:rPr lang="fr-FR" smtClean="0"/>
              <a:t>15 12 13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432-6A1B-5D46-834B-A0ECBE5354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83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AAAB-A729-F84B-86FE-90C72F57A035}" type="datetimeFigureOut">
              <a:rPr lang="fr-FR" smtClean="0"/>
              <a:t>15 12 13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432-6A1B-5D46-834B-A0ECBE5354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241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AAAB-A729-F84B-86FE-90C72F57A035}" type="datetimeFigureOut">
              <a:rPr lang="fr-FR" smtClean="0"/>
              <a:t>15 12 13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432-6A1B-5D46-834B-A0ECBE5354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271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AAAB-A729-F84B-86FE-90C72F57A035}" type="datetimeFigureOut">
              <a:rPr lang="fr-FR" smtClean="0"/>
              <a:t>15 12 13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432-6A1B-5D46-834B-A0ECBE5354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523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AAAB-A729-F84B-86FE-90C72F57A035}" type="datetimeFigureOut">
              <a:rPr lang="fr-FR" smtClean="0"/>
              <a:t>15 12 13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432-6A1B-5D46-834B-A0ECBE5354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999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AAAB-A729-F84B-86FE-90C72F57A035}" type="datetimeFigureOut">
              <a:rPr lang="fr-FR" smtClean="0"/>
              <a:t>15 12 13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432-6A1B-5D46-834B-A0ECBE5354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894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AAAB-A729-F84B-86FE-90C72F57A035}" type="datetimeFigureOut">
              <a:rPr lang="fr-FR" smtClean="0"/>
              <a:t>15 12 13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9432-6A1B-5D46-834B-A0ECBE5354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88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DAAAB-A729-F84B-86FE-90C72F57A035}" type="datetimeFigureOut">
              <a:rPr lang="fr-FR" smtClean="0"/>
              <a:t>15 12 13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29432-6A1B-5D46-834B-A0ECBE53546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863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Microsoft_Excel3.xlsx"/><Relationship Id="rId4" Type="http://schemas.openxmlformats.org/officeDocument/2006/relationships/image" Target="../media/image3.emf"/><Relationship Id="rId5" Type="http://schemas.openxmlformats.org/officeDocument/2006/relationships/package" Target="../embeddings/Feuille_Microsoft_Excel4.xlsx"/><Relationship Id="rId6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Microsoft_Excel5.xlsx"/><Relationship Id="rId4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Microsoft_Excel6.xlsx"/><Relationship Id="rId4" Type="http://schemas.openxmlformats.org/officeDocument/2006/relationships/image" Target="../media/image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Microsoft_Excel1.xlsx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Microsoft_Excel2.xlsx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Emploi des batteries en deuxième vie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Essai de formalisation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166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 de calcul de la 2</a:t>
            </a:r>
            <a:r>
              <a:rPr lang="fr-FR" baseline="30000" dirty="0" smtClean="0"/>
              <a:t>nd</a:t>
            </a:r>
            <a:r>
              <a:rPr lang="fr-FR" dirty="0" smtClean="0"/>
              <a:t> vie</a:t>
            </a:r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13423"/>
              </p:ext>
            </p:extLst>
          </p:nvPr>
        </p:nvGraphicFramePr>
        <p:xfrm>
          <a:off x="899677" y="1903813"/>
          <a:ext cx="7415818" cy="265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Feuille de calcul" r:id="rId3" imgW="3073400" imgH="1206500" progId="Excel.Sheet.12">
                  <p:embed/>
                </p:oleObj>
              </mc:Choice>
              <mc:Fallback>
                <p:oleObj name="Feuille de calcul" r:id="rId3" imgW="3073400" imgH="1206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677" y="1903813"/>
                        <a:ext cx="7415818" cy="265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306707"/>
              </p:ext>
            </p:extLst>
          </p:nvPr>
        </p:nvGraphicFramePr>
        <p:xfrm>
          <a:off x="2899241" y="4645034"/>
          <a:ext cx="2345859" cy="1460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Feuille de calcul" r:id="rId5" imgW="1346200" imgH="838200" progId="Excel.Sheet.12">
                  <p:embed/>
                </p:oleObj>
              </mc:Choice>
              <mc:Fallback>
                <p:oleObj name="Feuille de calcul" r:id="rId5" imgW="1346200" imgH="83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9241" y="4645034"/>
                        <a:ext cx="2345859" cy="1460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57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Energie disponible d’une batterie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7234"/>
            <a:ext cx="8229600" cy="5235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500" dirty="0" smtClean="0"/>
              <a:t>Plusieurs notions</a:t>
            </a:r>
          </a:p>
          <a:p>
            <a:pPr marL="0" indent="0">
              <a:buNone/>
            </a:pPr>
            <a:r>
              <a:rPr lang="fr-FR" sz="1500" dirty="0" smtClean="0"/>
              <a:t>Le </a:t>
            </a:r>
            <a:r>
              <a:rPr lang="fr-FR" sz="1500" dirty="0"/>
              <a:t>niveau de début de vie de l’état de charge 100% à 0</a:t>
            </a:r>
            <a:r>
              <a:rPr lang="fr-FR" sz="1500" dirty="0" smtClean="0"/>
              <a:t>%, </a:t>
            </a:r>
            <a:r>
              <a:rPr lang="fr-FR" sz="1500" dirty="0"/>
              <a:t>donnée théorique généralement </a:t>
            </a:r>
            <a:r>
              <a:rPr lang="fr-FR" sz="1500" dirty="0" smtClean="0"/>
              <a:t>utilisée dans les annonces techniques. Dans le calcul joint 18kwh pour un PHEV de référence en 2020 ( BOL 100%)</a:t>
            </a:r>
          </a:p>
          <a:p>
            <a:pPr marL="0" indent="0">
              <a:buNone/>
            </a:pPr>
            <a:endParaRPr lang="fr-FR" sz="1500" dirty="0" smtClean="0"/>
          </a:p>
          <a:p>
            <a:pPr marL="0" indent="0">
              <a:buNone/>
            </a:pPr>
            <a:r>
              <a:rPr lang="fr-FR" sz="1500" dirty="0" smtClean="0"/>
              <a:t>La </a:t>
            </a:r>
            <a:r>
              <a:rPr lang="fr-FR" sz="1500" dirty="0"/>
              <a:t>même </a:t>
            </a:r>
            <a:r>
              <a:rPr lang="fr-FR" sz="1500" dirty="0" smtClean="0"/>
              <a:t>notion de 100% théorique </a:t>
            </a:r>
            <a:r>
              <a:rPr lang="fr-FR" sz="1500" dirty="0"/>
              <a:t>en cours de vie  compte tenu de la dégradation de la batterie ( </a:t>
            </a:r>
            <a:r>
              <a:rPr lang="fr-FR" sz="1500" dirty="0" smtClean="0"/>
              <a:t>15,6kwh </a:t>
            </a:r>
            <a:r>
              <a:rPr lang="fr-FR" sz="1500" dirty="0"/>
              <a:t>après </a:t>
            </a:r>
            <a:r>
              <a:rPr lang="fr-FR" sz="1500" dirty="0" smtClean="0"/>
              <a:t>4 </a:t>
            </a:r>
            <a:r>
              <a:rPr lang="fr-FR" sz="1500" dirty="0"/>
              <a:t>ans </a:t>
            </a:r>
            <a:r>
              <a:rPr lang="fr-FR" sz="1500" dirty="0" smtClean="0"/>
              <a:t>d’usage pour ce PHEV de référence)</a:t>
            </a:r>
            <a:r>
              <a:rPr lang="fr-FR" sz="1500" dirty="0"/>
              <a:t/>
            </a:r>
            <a:br>
              <a:rPr lang="fr-FR" sz="1500" dirty="0"/>
            </a:br>
            <a:endParaRPr lang="fr-FR" sz="1500" dirty="0" smtClean="0"/>
          </a:p>
          <a:p>
            <a:pPr marL="0" indent="0">
              <a:buNone/>
            </a:pPr>
            <a:r>
              <a:rPr lang="fr-FR" sz="1500" dirty="0" smtClean="0"/>
              <a:t>Le </a:t>
            </a:r>
            <a:r>
              <a:rPr lang="fr-FR" sz="1500" dirty="0"/>
              <a:t>niveau disponible pour le roulage entre deux charges de 90% à10% (ou de 90% </a:t>
            </a:r>
            <a:r>
              <a:rPr lang="fr-FR" sz="1500" dirty="0" smtClean="0"/>
              <a:t>à 15</a:t>
            </a:r>
            <a:r>
              <a:rPr lang="fr-FR" sz="1500" dirty="0"/>
              <a:t>%) </a:t>
            </a:r>
            <a:r>
              <a:rPr lang="fr-FR" sz="1500" dirty="0" smtClean="0"/>
              <a:t> dans </a:t>
            </a:r>
            <a:r>
              <a:rPr lang="fr-FR" sz="1500" dirty="0"/>
              <a:t>des conditions pratiques ( puissance batterie suffisante, vitesse de charge  normale</a:t>
            </a:r>
            <a:r>
              <a:rPr lang="fr-FR" sz="1500" dirty="0" smtClean="0"/>
              <a:t>): ce niveau d’usage possible décroit avec l’usure.</a:t>
            </a:r>
            <a:r>
              <a:rPr lang="fr-FR" sz="1500" dirty="0"/>
              <a:t/>
            </a:r>
            <a:br>
              <a:rPr lang="fr-FR" sz="1500" dirty="0"/>
            </a:br>
            <a:endParaRPr lang="fr-FR" sz="1500" dirty="0"/>
          </a:p>
          <a:p>
            <a:pPr marL="0" indent="0">
              <a:buNone/>
            </a:pPr>
            <a:r>
              <a:rPr lang="fr-FR" sz="1500" dirty="0" smtClean="0"/>
              <a:t>La </a:t>
            </a:r>
            <a:r>
              <a:rPr lang="fr-FR" sz="1500" dirty="0"/>
              <a:t>promesse </a:t>
            </a:r>
            <a:r>
              <a:rPr lang="fr-FR" sz="1500" dirty="0" smtClean="0"/>
              <a:t>commerciale d’autonomie doit tenir compte des deux facteurs, réserve sur l’état de charge et usure probable pour garantir une donnée aux clients stable pendant plusieurs années: 12,5Kwh pour le PHEV de référence (80 à 90km d’autonomie ZEV pour un  VP segment B/C)</a:t>
            </a:r>
          </a:p>
          <a:p>
            <a:pPr marL="0" indent="0">
              <a:buNone/>
            </a:pPr>
            <a:r>
              <a:rPr lang="fr-FR" sz="1500" dirty="0" smtClean="0"/>
              <a:t>Quand l’écart entre la promesse et la performance réelle dépasse 15%, le remplacement de la batterie doit être proposé.</a:t>
            </a:r>
          </a:p>
          <a:p>
            <a:pPr marL="0" indent="0">
              <a:buNone/>
            </a:pPr>
            <a:endParaRPr lang="fr-FR" sz="1500" dirty="0"/>
          </a:p>
          <a:p>
            <a:pPr marL="0" indent="0">
              <a:buNone/>
            </a:pPr>
            <a:r>
              <a:rPr lang="fr-FR" sz="1500" dirty="0" smtClean="0"/>
              <a:t>Après 7 ans d’usage la batterie est recyclée dans un lieu de stockage : dans les 12 années suivantes sa charge  maxi utilisable entre 90% et 10% d’état de charge est de l’ordre de 9kwh.</a:t>
            </a:r>
            <a:br>
              <a:rPr lang="fr-FR" sz="1500" dirty="0" smtClean="0"/>
            </a:br>
            <a:r>
              <a:rPr lang="fr-FR" sz="1500" dirty="0" smtClean="0"/>
              <a:t>On considère dans la simulation qu’en moyenne 65% de ce potentiel est utilisé par jour .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75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34066"/>
          </a:xfrm>
        </p:spPr>
        <p:txBody>
          <a:bodyPr>
            <a:normAutofit fontScale="90000"/>
          </a:bodyPr>
          <a:lstStyle/>
          <a:p>
            <a:pPr algn="l"/>
            <a:r>
              <a:rPr lang="fr-FR" sz="1800" dirty="0" smtClean="0"/>
              <a:t>Plusieurs notions sur l’énergie embarquée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-  </a:t>
            </a:r>
            <a:r>
              <a:rPr lang="fr-FR" sz="1600" dirty="0" smtClean="0"/>
              <a:t>Le niveau de début de vie de l’état de charge 100% à 0% : donnée théorique généralement utilisée</a:t>
            </a:r>
            <a:br>
              <a:rPr lang="fr-FR" sz="1600" dirty="0" smtClean="0"/>
            </a:br>
            <a:r>
              <a:rPr lang="fr-FR" sz="1600" dirty="0" smtClean="0"/>
              <a:t>-  La même notion en cours de vie  compte tenu de la dégradation de la batterie ( -15% après 5 ans d’usage)</a:t>
            </a:r>
            <a:br>
              <a:rPr lang="fr-FR" sz="1600" dirty="0" smtClean="0"/>
            </a:br>
            <a:r>
              <a:rPr lang="fr-FR" sz="1600" dirty="0" smtClean="0"/>
              <a:t> - Le niveau disponible pour le roulage entre deux charges de 90% à10% (ou de 90% à15%) </a:t>
            </a:r>
            <a:br>
              <a:rPr lang="fr-FR" sz="1600" dirty="0" smtClean="0"/>
            </a:br>
            <a:r>
              <a:rPr lang="fr-FR" sz="1600" dirty="0"/>
              <a:t> </a:t>
            </a:r>
            <a:r>
              <a:rPr lang="fr-FR" sz="1600" dirty="0" smtClean="0"/>
              <a:t>  dans des conditions pratiques ( puissance batterie suffisante, vitesse de charge  normale)</a:t>
            </a:r>
            <a:br>
              <a:rPr lang="fr-FR" sz="1600" dirty="0" smtClean="0"/>
            </a:br>
            <a:r>
              <a:rPr lang="fr-FR" sz="1600" dirty="0" smtClean="0"/>
              <a:t>-  La promesse commerciale pour le calcul de l’autonomie: niveau disponible garanti pendant quelques années- </a:t>
            </a:r>
            <a:endParaRPr lang="fr-FR" sz="16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098378"/>
              </p:ext>
            </p:extLst>
          </p:nvPr>
        </p:nvGraphicFramePr>
        <p:xfrm>
          <a:off x="640487" y="1907718"/>
          <a:ext cx="7431457" cy="454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Feuille de calcul" r:id="rId3" imgW="9220200" imgH="5638800" progId="Excel.Sheet.12">
                  <p:embed/>
                </p:oleObj>
              </mc:Choice>
              <mc:Fallback>
                <p:oleObj name="Feuille de calcul" r:id="rId3" imgW="9220200" imgH="563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487" y="1907718"/>
                        <a:ext cx="7431457" cy="4544799"/>
                      </a:xfrm>
                      <a:prstGeom prst="rect">
                        <a:avLst/>
                      </a:prstGeom>
                      <a:ln w="3810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154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couts d’un lieu de stockage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400" dirty="0" smtClean="0"/>
              <a:t>Bâtiment</a:t>
            </a:r>
          </a:p>
          <a:p>
            <a:pPr>
              <a:buFont typeface="Wingdings" charset="2"/>
              <a:buChar char="§"/>
            </a:pPr>
            <a:r>
              <a:rPr lang="fr-FR" sz="1400" dirty="0" smtClean="0"/>
              <a:t> 150k€ d(investissement initial et loyer de l’argent 5%</a:t>
            </a:r>
          </a:p>
          <a:p>
            <a:pPr>
              <a:buFont typeface="Wingdings" charset="2"/>
              <a:buChar char="§"/>
            </a:pPr>
            <a:r>
              <a:rPr lang="fr-FR" sz="1400" dirty="0" smtClean="0"/>
              <a:t> durée de vie 30 ans</a:t>
            </a:r>
          </a:p>
          <a:p>
            <a:pPr>
              <a:buFont typeface="Wingdings" charset="2"/>
              <a:buChar char="§"/>
            </a:pPr>
            <a:r>
              <a:rPr lang="fr-FR" sz="1400" dirty="0" smtClean="0"/>
              <a:t>100 M3 – 20 portes d’accès</a:t>
            </a:r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sz="1400" dirty="0" smtClean="0"/>
              <a:t>Batteries 200 par site</a:t>
            </a:r>
          </a:p>
          <a:p>
            <a:pPr>
              <a:buFont typeface="Wingdings" charset="2"/>
              <a:buChar char="§"/>
            </a:pPr>
            <a:r>
              <a:rPr lang="fr-FR" sz="1400" dirty="0" smtClean="0"/>
              <a:t> pendant 12 ans à partir de leur 8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année-</a:t>
            </a:r>
          </a:p>
          <a:p>
            <a:pPr>
              <a:buFont typeface="Wingdings" charset="2"/>
              <a:buChar char="§"/>
            </a:pPr>
            <a:r>
              <a:rPr lang="fr-FR" sz="1400" dirty="0" smtClean="0"/>
              <a:t> location de 50 à 200$/an selon les types: 100€ pour une Batterie 18Kwh (énergie initiale maxi)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dirty="0" smtClean="0"/>
              <a:t>Préparation et acheminement: 200€ par batterie stockée + frais financiers 5%</a:t>
            </a:r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sz="1400" dirty="0" smtClean="0"/>
              <a:t> </a:t>
            </a:r>
          </a:p>
          <a:p>
            <a:pPr marL="0" indent="0">
              <a:buNone/>
            </a:pPr>
            <a:r>
              <a:rPr lang="fr-FR" sz="1400" dirty="0" smtClean="0"/>
              <a:t>Amortissement équipement: 400¥/batterie stockée + frais financiers 5%</a:t>
            </a:r>
          </a:p>
          <a:p>
            <a:pPr>
              <a:buFont typeface="Wingdings" charset="2"/>
              <a:buChar char="§"/>
            </a:pPr>
            <a:r>
              <a:rPr lang="fr-FR" sz="1400" dirty="0" smtClean="0"/>
              <a:t> chargeur réversible basse puissance, connexion , remplacement calculateur</a:t>
            </a:r>
          </a:p>
          <a:p>
            <a:pPr>
              <a:buFont typeface="Wingdings" charset="2"/>
              <a:buChar char="§"/>
            </a:pPr>
            <a:r>
              <a:rPr lang="fr-FR" sz="1400" dirty="0" smtClean="0"/>
              <a:t>12 ans de vie</a:t>
            </a:r>
          </a:p>
          <a:p>
            <a:pPr>
              <a:buFont typeface="Wingdings" charset="2"/>
              <a:buChar char="§"/>
            </a:pPr>
            <a:endParaRPr lang="fr-FR" sz="1400" dirty="0"/>
          </a:p>
          <a:p>
            <a:pPr marL="0" indent="0">
              <a:buNone/>
            </a:pPr>
            <a:r>
              <a:rPr lang="fr-FR" sz="1400" dirty="0" smtClean="0"/>
              <a:t>Maintenance</a:t>
            </a:r>
          </a:p>
          <a:p>
            <a:pPr>
              <a:buFont typeface="Wingdings" charset="2"/>
              <a:buChar char="§"/>
            </a:pPr>
            <a:r>
              <a:rPr lang="fr-FR" sz="1400" dirty="0" smtClean="0"/>
              <a:t>1 journée par mois à 100€/heure</a:t>
            </a:r>
          </a:p>
          <a:p>
            <a:pPr>
              <a:buFont typeface="Wingdings" charset="2"/>
              <a:buChar char="§"/>
            </a:pPr>
            <a:r>
              <a:rPr lang="fr-FR" sz="1400" dirty="0" smtClean="0"/>
              <a:t>Remplacement du matériel (1% par an)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6520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Données de calcul du bâtiment de stockage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172482"/>
              </p:ext>
            </p:extLst>
          </p:nvPr>
        </p:nvGraphicFramePr>
        <p:xfrm>
          <a:off x="678461" y="1756899"/>
          <a:ext cx="7654429" cy="436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Feuille de calcul" r:id="rId3" imgW="3073400" imgH="1752600" progId="Excel.Sheet.12">
                  <p:embed/>
                </p:oleObj>
              </mc:Choice>
              <mc:Fallback>
                <p:oleObj name="Feuille de calcul" r:id="rId3" imgW="3073400" imgH="1752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461" y="1756899"/>
                        <a:ext cx="7654429" cy="4366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6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paramètres importants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 développement du marché et la transformation du parc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La durée de vie des batteries- la dégradation progressive- les deux phases probables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couts d’un lieu de stockage et de restitution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45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Rappel des débats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 smtClean="0"/>
              <a:t>La crédibilité de l’électrification du marché automobile repose </a:t>
            </a:r>
            <a:r>
              <a:rPr lang="fr-FR" sz="1400" dirty="0" smtClean="0"/>
              <a:t>sur 5 paramètres :</a:t>
            </a:r>
            <a:endParaRPr lang="fr-FR" sz="1400" dirty="0" smtClean="0"/>
          </a:p>
          <a:p>
            <a:pPr marL="0" indent="0">
              <a:buNone/>
            </a:pPr>
            <a:endParaRPr lang="fr-FR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1400" dirty="0" smtClean="0"/>
              <a:t>Compétitivité des PHEV/ Diesel et aux hybrides </a:t>
            </a:r>
            <a:r>
              <a:rPr lang="fr-FR" sz="1400" dirty="0" smtClean="0"/>
              <a:t>classique w: </a:t>
            </a:r>
            <a:r>
              <a:rPr lang="fr-FR" sz="1400" dirty="0" smtClean="0"/>
              <a:t>prix du véhicule hors Batterie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400" dirty="0" smtClean="0"/>
              <a:t>L’évolution des couts et de la durabilité des batteries déjà avérée et à venir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400" dirty="0" smtClean="0"/>
              <a:t>La capacité des constructeurs à adapter leurs plates-formes aux PHEV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400" dirty="0" smtClean="0"/>
              <a:t>La complémentarité entre PHEV, BEV, </a:t>
            </a:r>
            <a:r>
              <a:rPr lang="fr-FR" sz="1400" dirty="0" err="1" smtClean="0"/>
              <a:t>BEV+Range-Extender</a:t>
            </a:r>
            <a:r>
              <a:rPr lang="fr-FR" sz="1400" dirty="0" smtClean="0"/>
              <a:t> H2, FCEV H2, avec une dominante des solutions rechargeables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400" dirty="0" smtClean="0"/>
              <a:t>La capacité à développer par étapes une infrastructure dense de recharge privée et publique </a:t>
            </a:r>
          </a:p>
          <a:p>
            <a:pPr marL="514350" indent="-514350">
              <a:buFont typeface="+mj-lt"/>
              <a:buAutoNum type="arabicPeriod"/>
            </a:pPr>
            <a:endParaRPr lang="fr-FR" sz="1400" dirty="0"/>
          </a:p>
          <a:p>
            <a:pPr marL="0" indent="0">
              <a:buNone/>
            </a:pPr>
            <a:r>
              <a:rPr lang="fr-FR" sz="1400" dirty="0" smtClean="0"/>
              <a:t>Le décollage du marché  ne dépend  que de la densité de l’offre et du développement de l’infrastructure puisque les autres facteurs sont assurés.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dirty="0" smtClean="0"/>
              <a:t>Renouvellement du parc en 14 ans</a:t>
            </a:r>
          </a:p>
          <a:p>
            <a:pPr marL="0" indent="0">
              <a:buNone/>
            </a:pPr>
            <a:r>
              <a:rPr lang="fr-FR" sz="1400" dirty="0" smtClean="0"/>
              <a:t>La durée de vie des VP est proche de 15 ans , celle des VUL plus proche de 11/12 ans.</a:t>
            </a:r>
            <a:br>
              <a:rPr lang="fr-FR" sz="1400" dirty="0" smtClean="0"/>
            </a:br>
            <a:r>
              <a:rPr lang="fr-FR" sz="1400" dirty="0" smtClean="0"/>
              <a:t>Cette durée de vie </a:t>
            </a:r>
            <a:r>
              <a:rPr lang="fr-FR" sz="1400" dirty="0" smtClean="0"/>
              <a:t>s’est </a:t>
            </a:r>
            <a:r>
              <a:rPr lang="fr-FR" sz="1400" dirty="0" smtClean="0"/>
              <a:t>accrue en fonction de progrès sur la durabilité et l’entretien des véhicules. La conservation des véhicules anciens  est aussi liée à la crise économique.</a:t>
            </a:r>
          </a:p>
          <a:p>
            <a:pPr marL="0" indent="0">
              <a:buNone/>
            </a:pPr>
            <a:r>
              <a:rPr lang="fr-FR" sz="1400" dirty="0" smtClean="0"/>
              <a:t>L’apport de solutions électrifiées nouvelles et compétitives peuvent être  aussi un facteur d’accélération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4930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5467"/>
            <a:ext cx="8229600" cy="1811866"/>
          </a:xfrm>
        </p:spPr>
        <p:txBody>
          <a:bodyPr>
            <a:normAutofit/>
          </a:bodyPr>
          <a:lstStyle/>
          <a:p>
            <a:pPr algn="l"/>
            <a:r>
              <a:rPr lang="fr-FR" sz="1600" dirty="0" smtClean="0"/>
              <a:t>Le calcul du plan de rupture proposé pour le marché français </a:t>
            </a:r>
            <a:br>
              <a:rPr lang="fr-FR" sz="1600" dirty="0" smtClean="0"/>
            </a:br>
            <a:r>
              <a:rPr lang="fr-FR" sz="1600" dirty="0" smtClean="0"/>
              <a:t>Un décollage du marché en 2017</a:t>
            </a:r>
            <a:r>
              <a:rPr lang="fr-FR" sz="1600" dirty="0" smtClean="0"/>
              <a:t>/18 </a:t>
            </a:r>
            <a:r>
              <a:rPr lang="fr-FR" sz="1600" dirty="0" smtClean="0"/>
              <a:t>pour une généralisation des solutions électrifiées en 2022 et  70% du parc VP et Utilitaires légers en 2030 pour les solutions offrant une autonomie ZEV</a:t>
            </a:r>
            <a:br>
              <a:rPr lang="fr-FR" sz="1600" dirty="0" smtClean="0"/>
            </a:br>
            <a:r>
              <a:rPr lang="fr-FR" sz="1600" dirty="0" smtClean="0"/>
              <a:t>Pour 100 véhicules </a:t>
            </a:r>
            <a:r>
              <a:rPr lang="fr-FR" sz="1600" dirty="0"/>
              <a:t>é</a:t>
            </a:r>
            <a:r>
              <a:rPr lang="fr-FR" sz="1600" dirty="0" smtClean="0"/>
              <a:t>lectrifiés 80 PHEV , 10 BEV , 10</a:t>
            </a:r>
            <a:r>
              <a:rPr lang="fr-FR" sz="1600" dirty="0"/>
              <a:t> </a:t>
            </a:r>
            <a:r>
              <a:rPr lang="fr-FR" sz="1600" dirty="0" smtClean="0"/>
              <a:t>FCEV</a:t>
            </a:r>
            <a:br>
              <a:rPr lang="fr-FR" sz="1600" dirty="0" smtClean="0"/>
            </a:br>
            <a:r>
              <a:rPr lang="fr-FR" sz="1600" dirty="0" smtClean="0"/>
              <a:t>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scénario Remplacement des batteries systématique en deuxième partie de vie (8éme année)</a:t>
            </a:r>
            <a:br>
              <a:rPr lang="fr-FR" sz="1600" dirty="0" smtClean="0"/>
            </a:br>
            <a:r>
              <a:rPr lang="fr-FR" sz="1600" dirty="0" smtClean="0"/>
              <a:t>2</a:t>
            </a:r>
            <a:r>
              <a:rPr lang="fr-FR" sz="1600" baseline="30000" dirty="0" smtClean="0"/>
              <a:t>nd</a:t>
            </a:r>
            <a:r>
              <a:rPr lang="fr-FR" sz="1600" dirty="0" smtClean="0"/>
              <a:t>  scénario Remplacement à 50% la 8éme année</a:t>
            </a:r>
            <a:endParaRPr lang="fr-FR" sz="1600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136072"/>
              </p:ext>
            </p:extLst>
          </p:nvPr>
        </p:nvGraphicFramePr>
        <p:xfrm>
          <a:off x="243549" y="2017826"/>
          <a:ext cx="8733009" cy="4209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400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Synthèse du calcul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dirty="0" smtClean="0"/>
              <a:t>Les véhicules électrifiés embarqueront des batteries de taille variable, en moyenne 21Kwh début de vie théorique: moyenne VP/VUL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Les 2/3 de cette capacité sera en pratique utilisable en roulage pendant plusieurs années. </a:t>
            </a:r>
            <a:r>
              <a:rPr lang="fr-FR" dirty="0"/>
              <a:t>m</a:t>
            </a:r>
            <a:r>
              <a:rPr lang="fr-FR" dirty="0" smtClean="0"/>
              <a:t>oins de la moitié dans la deuxième vie.</a:t>
            </a:r>
          </a:p>
          <a:p>
            <a:pPr marL="0" indent="0">
              <a:buNone/>
            </a:pPr>
            <a:r>
              <a:rPr lang="fr-FR" dirty="0" smtClean="0"/>
              <a:t>En stockage , on suppose que 65% de cette capacité est utilisée par jour (de 30% à 100% selon les jours)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Avec les données jointes on peut parvenir à </a:t>
            </a:r>
            <a:r>
              <a:rPr lang="fr-FR" dirty="0"/>
              <a:t>s</a:t>
            </a:r>
            <a:r>
              <a:rPr lang="fr-FR" dirty="0" smtClean="0"/>
              <a:t>tocker et restituer par an en 2040 entre 50 et 100Twh/an (scenario mini et maxi).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 cout  supplémentaire du stockage et restitution est estimé à 0,1€/</a:t>
            </a:r>
            <a:r>
              <a:rPr lang="fr-FR" dirty="0" err="1" smtClean="0"/>
              <a:t>kwh</a:t>
            </a:r>
            <a:r>
              <a:rPr lang="fr-FR" dirty="0" smtClean="0"/>
              <a:t>  dans des fermes de batterie dont le nombre pourrait se situer entre 100.000 et 200.000 sur le territoire national.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Chaque ferme pourrait stocker jusqu'à 200 batteries pourrait avoir une puissance de 600kVA disponible 2 à 3h par jour: elle sera alimentée en basse tension et pourrait se trouver directement en aval d’un transformateur moyenne tension/ Basse tension (700.000 sur le sol; français)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502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Loyer de batterie selon les phases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700" dirty="0" smtClean="0"/>
              <a:t>Le cout du loyer batterie dépend</a:t>
            </a:r>
          </a:p>
          <a:p>
            <a:pPr marL="0" indent="0">
              <a:buNone/>
            </a:pPr>
            <a:endParaRPr lang="fr-FR" sz="17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1700" dirty="0" smtClean="0"/>
              <a:t>Du prix d’achat de la batterie au producteur garantie comprise</a:t>
            </a:r>
          </a:p>
          <a:p>
            <a:pPr marL="0" indent="0">
              <a:buNone/>
            </a:pPr>
            <a:endParaRPr lang="fr-FR" sz="17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1700" dirty="0" smtClean="0"/>
              <a:t>De la marge de distribution (10% du prix d’achat) et des taxes (TVA 20%)</a:t>
            </a:r>
          </a:p>
          <a:p>
            <a:pPr marL="0" indent="0">
              <a:buNone/>
            </a:pPr>
            <a:endParaRPr lang="fr-FR" sz="17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1700" dirty="0" smtClean="0"/>
              <a:t>De la durée d’utilisation automobile et de la valeur de revente au gestionnaire de la seconde vie  (ERDF par hypothèse)</a:t>
            </a:r>
          </a:p>
          <a:p>
            <a:pPr marL="0" indent="0">
              <a:buNone/>
            </a:pPr>
            <a:endParaRPr lang="fr-FR" sz="17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1700" dirty="0" smtClean="0"/>
              <a:t>Du loyer de l’argent supposé de 5% dans nos calculs ce qui peut nécessiter une caution de la puissance publique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86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5613" cy="1117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defRPr/>
            </a:pPr>
            <a:r>
              <a:rPr lang="fr-FR" sz="2000" dirty="0" smtClean="0"/>
              <a:t>Prix des batteries au KWH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Les fournisseurs coréens sont très en pointe .</a:t>
            </a:r>
            <a:br>
              <a:rPr lang="fr-FR" sz="2000" dirty="0" smtClean="0"/>
            </a:br>
            <a:r>
              <a:rPr lang="fr-FR" sz="2000" dirty="0" smtClean="0"/>
              <a:t>De nouvelles générations se préparent </a:t>
            </a:r>
            <a:br>
              <a:rPr lang="fr-FR" sz="2000" dirty="0" smtClean="0"/>
            </a:br>
            <a:r>
              <a:rPr lang="fr-FR" sz="2000" dirty="0" smtClean="0"/>
              <a:t>Visibilité pour un niveau de 150€ au KWH en 2025: 125€ pour les cellules</a:t>
            </a:r>
            <a:endParaRPr lang="fr-FR" sz="2000" dirty="0"/>
          </a:p>
        </p:txBody>
      </p:sp>
      <p:graphicFrame>
        <p:nvGraphicFramePr>
          <p:cNvPr id="30722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168089"/>
              </p:ext>
            </p:extLst>
          </p:nvPr>
        </p:nvGraphicFramePr>
        <p:xfrm>
          <a:off x="496359" y="1412875"/>
          <a:ext cx="7884054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Feuille de calcul" r:id="rId3" imgW="9231746" imgH="5638095" progId="Excel.Sheet.12">
                  <p:embed/>
                </p:oleObj>
              </mc:Choice>
              <mc:Fallback>
                <p:oleObj name="Feuille de calcul" r:id="rId3" imgW="9231746" imgH="563809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59" y="1412875"/>
                        <a:ext cx="7884054" cy="511175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91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Données de calcul économique 1ère vie d’une batterie de référence</a:t>
            </a:r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963033"/>
              </p:ext>
            </p:extLst>
          </p:nvPr>
        </p:nvGraphicFramePr>
        <p:xfrm>
          <a:off x="835029" y="1984960"/>
          <a:ext cx="7284975" cy="3964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Feuille de calcul" r:id="rId3" imgW="3721100" imgH="1409700" progId="Excel.Sheet.12">
                  <p:embed/>
                </p:oleObj>
              </mc:Choice>
              <mc:Fallback>
                <p:oleObj name="Feuille de calcul" r:id="rId3" imgW="3721100" imgH="1409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5029" y="1984960"/>
                        <a:ext cx="7284975" cy="3964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138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400" dirty="0" smtClean="0"/>
              <a:t>Cohérence entre loyer de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vie et de 2</a:t>
            </a:r>
            <a:r>
              <a:rPr lang="fr-FR" sz="2400" baseline="30000" dirty="0" smtClean="0"/>
              <a:t>nd</a:t>
            </a:r>
            <a:r>
              <a:rPr lang="fr-FR" sz="2400" dirty="0" smtClean="0"/>
              <a:t> vie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/>
              <a:t>Pour le constructeur automobile le bilan actualisé doit être équilibré sur T</a:t>
            </a:r>
            <a:r>
              <a:rPr lang="fr-FR" sz="2000" baseline="-25000" dirty="0" smtClean="0"/>
              <a:t>1</a:t>
            </a:r>
            <a:r>
              <a:rPr lang="fr-FR" sz="2000" dirty="0" smtClean="0"/>
              <a:t> années d’usage automobile (T</a:t>
            </a:r>
            <a:r>
              <a:rPr lang="fr-FR" sz="2000" baseline="-25000" dirty="0" smtClean="0"/>
              <a:t>1</a:t>
            </a:r>
            <a:r>
              <a:rPr lang="fr-FR" sz="2000" dirty="0" smtClean="0"/>
              <a:t>=7ans dans les calculs de référence)</a:t>
            </a:r>
          </a:p>
          <a:p>
            <a:pPr marL="0" indent="0">
              <a:buNone/>
            </a:pPr>
            <a:r>
              <a:rPr lang="fr-FR" sz="2000" dirty="0" smtClean="0"/>
              <a:t>Schématiquement</a:t>
            </a:r>
          </a:p>
          <a:p>
            <a:pPr marL="0" indent="0">
              <a:buNone/>
            </a:pPr>
            <a:r>
              <a:rPr lang="fr-FR" sz="1800" dirty="0" smtClean="0"/>
              <a:t>PRF batterie x(1+%marge)x(1+%TVA)=( Σ loyer annuel/1,05</a:t>
            </a:r>
            <a:r>
              <a:rPr lang="fr-FR" sz="1800" baseline="30000" dirty="0" smtClean="0"/>
              <a:t>t</a:t>
            </a:r>
            <a:r>
              <a:rPr lang="fr-FR" sz="1800" dirty="0" smtClean="0"/>
              <a:t> )+ Val. Revente/1,O5</a:t>
            </a:r>
            <a:r>
              <a:rPr lang="fr-FR" sz="1800" baseline="30000" dirty="0" smtClean="0"/>
              <a:t>T1+0,5</a:t>
            </a:r>
          </a:p>
          <a:p>
            <a:pPr marL="0" indent="0">
              <a:buNone/>
            </a:pPr>
            <a:endParaRPr lang="fr-FR" sz="1800" baseline="30000" dirty="0" smtClean="0"/>
          </a:p>
          <a:p>
            <a:pPr marL="0" indent="0">
              <a:buNone/>
            </a:pPr>
            <a:endParaRPr lang="fr-FR" sz="1800" baseline="30000" dirty="0"/>
          </a:p>
          <a:p>
            <a:pPr marL="0" indent="0">
              <a:buNone/>
            </a:pPr>
            <a:r>
              <a:rPr lang="fr-FR" sz="1800" dirty="0" smtClean="0"/>
              <a:t>La décision de revente dépend de l’arbitrage entre deux situations, prolongation de l’usage automobile avec réduction de l’autonomie et réduction du loyer, ou revente à un distributeur d’électricité: on peut faire l’hypothèse qu’il n’y a plus aucune valeur locative automobile si l’autonomie est  40% en dessous de la promesse commerciale.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La valeur de revente dépend du loyer en ferme de batterie, de la durée d’usage (T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), et de la faible valeur de revente des matériaux au recyclage (T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 =12ans dans les calculs de référence)</a:t>
            </a:r>
          </a:p>
          <a:p>
            <a:pPr marL="0" indent="0">
              <a:buNone/>
            </a:pPr>
            <a:r>
              <a:rPr lang="fr-FR" sz="1800" dirty="0" smtClean="0"/>
              <a:t>Valeur de revente=( Σ loyer 2</a:t>
            </a:r>
            <a:r>
              <a:rPr lang="fr-FR" sz="1800" baseline="30000" dirty="0" smtClean="0"/>
              <a:t>nd</a:t>
            </a:r>
            <a:r>
              <a:rPr lang="fr-FR" sz="1800" dirty="0" smtClean="0"/>
              <a:t> vie/(1,05</a:t>
            </a:r>
            <a:r>
              <a:rPr lang="fr-FR" sz="1800" baseline="30000" dirty="0" smtClean="0"/>
              <a:t>t </a:t>
            </a:r>
            <a:r>
              <a:rPr lang="fr-FR" sz="1800" dirty="0" smtClean="0"/>
              <a:t> </a:t>
            </a:r>
            <a:r>
              <a:rPr lang="fr-FR" sz="1800" dirty="0"/>
              <a:t>)</a:t>
            </a:r>
            <a:r>
              <a:rPr lang="fr-FR" sz="1800" dirty="0" smtClean="0"/>
              <a:t> + valeur récupérée/1,05</a:t>
            </a:r>
            <a:r>
              <a:rPr lang="fr-FR" sz="1800" baseline="30000" dirty="0" smtClean="0"/>
              <a:t>T2</a:t>
            </a:r>
            <a:endParaRPr lang="fr-FR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176454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910</Words>
  <Application>Microsoft Macintosh PowerPoint</Application>
  <PresentationFormat>Présentation à l'écran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Thème Office</vt:lpstr>
      <vt:lpstr>Feuille de calcul</vt:lpstr>
      <vt:lpstr>Emploi des batteries en deuxième vie</vt:lpstr>
      <vt:lpstr>Les paramètres importants</vt:lpstr>
      <vt:lpstr>Rappel des débats</vt:lpstr>
      <vt:lpstr>Le calcul du plan de rupture proposé pour le marché français  Un décollage du marché en 2017/18 pour une généralisation des solutions électrifiées en 2022 et  70% du parc VP et Utilitaires légers en 2030 pour les solutions offrant une autonomie ZEV Pour 100 véhicules électrifiés 80 PHEV , 10 BEV , 10 FCEV 1er scénario Remplacement des batteries systématique en deuxième partie de vie (8éme année) 2nd  scénario Remplacement à 50% la 8éme année</vt:lpstr>
      <vt:lpstr>Synthèse du calcul</vt:lpstr>
      <vt:lpstr>Loyer de batterie selon les phases</vt:lpstr>
      <vt:lpstr>Prix des batteries au KWH Les fournisseurs coréens sont très en pointe . De nouvelles générations se préparent  Visibilité pour un niveau de 150€ au KWH en 2025: 125€ pour les cellules</vt:lpstr>
      <vt:lpstr>Données de calcul économique 1ère vie d’une batterie de référence</vt:lpstr>
      <vt:lpstr>Cohérence entre loyer de 1ère vie et de 2nd vie</vt:lpstr>
      <vt:lpstr>Données de calcul de la 2nd vie</vt:lpstr>
      <vt:lpstr>Energie disponible d’une batterie</vt:lpstr>
      <vt:lpstr>Plusieurs notions sur l’énergie embarquée -  Le niveau de début de vie de l’état de charge 100% à 0% : donnée théorique généralement utilisée -  La même notion en cours de vie  compte tenu de la dégradation de la batterie ( -15% après 5 ans d’usage)  - Le niveau disponible pour le roulage entre deux charges de 90% à10% (ou de 90% à15%)     dans des conditions pratiques ( puissance batterie suffisante, vitesse de charge  normale) -  La promesse commerciale pour le calcul de l’autonomie: niveau disponible garanti pendant quelques années- </vt:lpstr>
      <vt:lpstr>Les couts d’un lieu de stockage</vt:lpstr>
      <vt:lpstr>Données de calcul du bâtiment de stockage</vt:lpstr>
    </vt:vector>
  </TitlesOfParts>
  <Company>Personnel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Emploi des batteries en deuxième vie</dc:title>
  <dc:creator>jean-françois  SIMON</dc:creator>
  <cp:lastModifiedBy>cricket sahara</cp:lastModifiedBy>
  <cp:revision>48</cp:revision>
  <dcterms:created xsi:type="dcterms:W3CDTF">2013-11-10T09:50:01Z</dcterms:created>
  <dcterms:modified xsi:type="dcterms:W3CDTF">2013-12-15T00:47:18Z</dcterms:modified>
</cp:coreProperties>
</file>