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6CE2CB-EEE7-45B1-BCF3-03C6B395BC26}" type="datetimeFigureOut">
              <a:rPr lang="pl-PL" smtClean="0"/>
              <a:pPr/>
              <a:t>04/11/15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24990B-0936-47D6-B1EC-D682BE81467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en.org.pl/" TargetMode="External"/><Relationship Id="rId4" Type="http://schemas.openxmlformats.org/officeDocument/2006/relationships/hyperlink" Target="http://www.ekoatom.com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ren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40769"/>
            <a:ext cx="78516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700" dirty="0" smtClean="0"/>
              <a:t>SEREN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3600" dirty="0" smtClean="0"/>
              <a:t>Stowarzyszenie Ekologów na Rzecz Energii Nuklearnej</a:t>
            </a:r>
            <a:br>
              <a:rPr lang="pl-PL" sz="3600" dirty="0" smtClean="0"/>
            </a:b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Environmentalists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7854696" cy="1080120"/>
          </a:xfrm>
        </p:spPr>
        <p:txBody>
          <a:bodyPr>
            <a:normAutofit/>
          </a:bodyPr>
          <a:lstStyle/>
          <a:p>
            <a:r>
              <a:rPr lang="pl-PL" sz="2800" dirty="0"/>
              <a:t>dr inż. Krzysztof </a:t>
            </a:r>
            <a:r>
              <a:rPr lang="pl-PL" sz="2800" dirty="0" smtClean="0"/>
              <a:t>Rzymkowski</a:t>
            </a:r>
          </a:p>
          <a:p>
            <a:r>
              <a:rPr lang="pl-PL" sz="1800" dirty="0" smtClean="0"/>
              <a:t>Sekretarz Generalny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837797" cy="28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2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effectLst/>
              </a:rPr>
              <a:t>HISTORIA </a:t>
            </a:r>
            <a:endParaRPr lang="pl-PL" sz="2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2000" dirty="0"/>
              <a:t>W roku 1996 część ekologów, wywodząca się z działaczy ruchu </a:t>
            </a:r>
            <a:r>
              <a:rPr lang="pl-PL" sz="2000" dirty="0" err="1"/>
              <a:t>Greenpeace</a:t>
            </a:r>
            <a:r>
              <a:rPr lang="pl-PL" sz="2000" dirty="0"/>
              <a:t> nie zgadzających  się z poglądami propagowanymi przez ten ruch w odniesieniu do energetyki jądrowej zainicjowała powstanie międzynarodowego stowarzyszenia </a:t>
            </a:r>
            <a:r>
              <a:rPr lang="pl-PL" sz="2000" i="1" dirty="0" err="1"/>
              <a:t>Environmentalists</a:t>
            </a:r>
            <a:r>
              <a:rPr lang="pl-PL" sz="2000" i="1" dirty="0"/>
              <a:t> for </a:t>
            </a:r>
            <a:r>
              <a:rPr lang="pl-PL" sz="2000" i="1" dirty="0" err="1"/>
              <a:t>Nuclear</a:t>
            </a:r>
            <a:r>
              <a:rPr lang="pl-PL" sz="2000" i="1" dirty="0"/>
              <a:t> </a:t>
            </a:r>
            <a:r>
              <a:rPr lang="pl-PL" sz="2000" i="1" dirty="0" err="1"/>
              <a:t>Energy</a:t>
            </a:r>
            <a:r>
              <a:rPr lang="pl-PL" sz="2000" i="1" dirty="0"/>
              <a:t> - EFN</a:t>
            </a:r>
            <a:r>
              <a:rPr lang="pl-PL" sz="2000" dirty="0"/>
              <a:t>. Prezesem Stowarzyszenia został Buno </a:t>
            </a:r>
            <a:r>
              <a:rPr lang="pl-PL" sz="2000" dirty="0" smtClean="0"/>
              <a:t>Comby  (autor </a:t>
            </a:r>
            <a:r>
              <a:rPr lang="pl-PL" sz="2000" dirty="0"/>
              <a:t>opracowania  </a:t>
            </a:r>
            <a:r>
              <a:rPr lang="pl-PL" sz="2000" i="1" dirty="0"/>
              <a:t>Energia jądrowa </a:t>
            </a:r>
            <a:r>
              <a:rPr lang="pl-PL" sz="2000" i="1" dirty="0" err="1"/>
              <a:t>przyszłościa</a:t>
            </a:r>
            <a:r>
              <a:rPr lang="pl-PL" sz="2000" i="1" dirty="0"/>
              <a:t> ekologii</a:t>
            </a:r>
            <a:r>
              <a:rPr lang="pl-PL" sz="2000" dirty="0"/>
              <a:t>). Współzałożycielami byli światowi liderzy ruchu </a:t>
            </a:r>
            <a:r>
              <a:rPr lang="pl-PL" sz="2000" dirty="0" smtClean="0"/>
              <a:t>ochrony środowiska .</a:t>
            </a:r>
          </a:p>
          <a:p>
            <a:pPr algn="l"/>
            <a:endParaRPr lang="pl-PL" sz="2000" dirty="0"/>
          </a:p>
          <a:p>
            <a:pPr algn="l"/>
            <a:r>
              <a:rPr lang="en-US" sz="1800" dirty="0" smtClean="0">
                <a:solidFill>
                  <a:srgbClr val="FFC000"/>
                </a:solidFill>
              </a:rPr>
              <a:t>EFN</a:t>
            </a:r>
            <a:r>
              <a:rPr lang="en-US" sz="1800" dirty="0">
                <a:solidFill>
                  <a:srgbClr val="FFC000"/>
                </a:solidFill>
              </a:rPr>
              <a:t>, or Environmentalists for </a:t>
            </a:r>
            <a:r>
              <a:rPr lang="en-US" sz="1800" dirty="0" err="1">
                <a:solidFill>
                  <a:srgbClr val="FFC000"/>
                </a:solidFill>
              </a:rPr>
              <a:t>Nucelar</a:t>
            </a:r>
            <a:r>
              <a:rPr lang="en-US" sz="1800" dirty="0">
                <a:solidFill>
                  <a:srgbClr val="FFC000"/>
                </a:solidFill>
              </a:rPr>
              <a:t> Energy was created in 1996, under the leadership of Mr. Bruno </a:t>
            </a:r>
            <a:r>
              <a:rPr lang="en-US" sz="1800" dirty="0" err="1">
                <a:solidFill>
                  <a:srgbClr val="FFC000"/>
                </a:solidFill>
              </a:rPr>
              <a:t>Comby</a:t>
            </a:r>
            <a:r>
              <a:rPr lang="en-US" sz="1800" dirty="0">
                <a:solidFill>
                  <a:srgbClr val="FFC000"/>
                </a:solidFill>
              </a:rPr>
              <a:t>. It is an association of ecology-orientated people, interested in the promotion of nuclear energy. </a:t>
            </a:r>
            <a:endParaRPr lang="pl-PL" sz="1800" dirty="0" smtClean="0">
              <a:solidFill>
                <a:srgbClr val="FFC000"/>
              </a:solidFill>
            </a:endParaRPr>
          </a:p>
          <a:p>
            <a:pPr algn="l"/>
            <a:r>
              <a:rPr lang="pl-PL" sz="2000" dirty="0" smtClean="0"/>
              <a:t>18 </a:t>
            </a:r>
            <a:r>
              <a:rPr lang="pl-PL" sz="2000" dirty="0"/>
              <a:t>stycznia 2006 w Warszawie powstał komitet założycielski Stowarzyszenia Ekologów na Rzecz Energii Nuklearnej SEREN – POLSKA. Proces rejestracji Stowarzyszenia zakończono w styczniu 2008 roku</a:t>
            </a:r>
            <a:r>
              <a:rPr lang="pl-PL" sz="2000" dirty="0" smtClean="0"/>
              <a:t>.</a:t>
            </a:r>
            <a:r>
              <a:rPr lang="en-US" sz="2000" dirty="0"/>
              <a:t> </a:t>
            </a:r>
            <a:endParaRPr lang="pl-PL" sz="2000" dirty="0" smtClean="0"/>
          </a:p>
          <a:p>
            <a:pPr algn="l"/>
            <a:endParaRPr lang="pl-PL" sz="2000" dirty="0" smtClean="0">
              <a:solidFill>
                <a:srgbClr val="FFC000"/>
              </a:solidFill>
            </a:endParaRPr>
          </a:p>
          <a:p>
            <a:pPr algn="l"/>
            <a:r>
              <a:rPr lang="en-US" sz="1900" dirty="0" smtClean="0">
                <a:solidFill>
                  <a:srgbClr val="FFC000"/>
                </a:solidFill>
              </a:rPr>
              <a:t>The </a:t>
            </a:r>
            <a:r>
              <a:rPr lang="en-US" sz="1900" dirty="0">
                <a:solidFill>
                  <a:srgbClr val="FFC000"/>
                </a:solidFill>
              </a:rPr>
              <a:t>Polish branch, SEREN, was created in 2006 and registered in 2008, in cooperation of EFN and SEP (Association of Polish Electric Engineers). </a:t>
            </a:r>
            <a:endParaRPr lang="pl-PL" sz="1900" dirty="0">
              <a:solidFill>
                <a:srgbClr val="FFC000"/>
              </a:solidFill>
            </a:endParaRPr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970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Cel Stowarzyszenia</a:t>
            </a:r>
            <a:br>
              <a:rPr lang="pl-PL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The </a:t>
            </a:r>
            <a:r>
              <a:rPr lang="en-US" sz="2800" dirty="0">
                <a:solidFill>
                  <a:srgbClr val="FFC000"/>
                </a:solidFill>
              </a:rPr>
              <a:t>aims of the SEREN Association 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53732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 smtClean="0"/>
              <a:t> Podstawowym celem Stowarzyszenia jest promocja pokojowego wykorzystania energii jądrowej a w szczególności:</a:t>
            </a:r>
          </a:p>
          <a:p>
            <a:pPr algn="l"/>
            <a:r>
              <a:rPr lang="pl-PL" dirty="0" smtClean="0"/>
              <a:t> </a:t>
            </a:r>
          </a:p>
          <a:p>
            <a:pPr algn="l"/>
            <a:r>
              <a:rPr lang="pl-PL" dirty="0" smtClean="0"/>
              <a:t>- pełne i obiektywne informowanie społeczeństwa o energetyce i jej wpływie na człowieka i środowisko,</a:t>
            </a:r>
          </a:p>
          <a:p>
            <a:pPr algn="l"/>
            <a:r>
              <a:rPr lang="pl-PL" dirty="0" smtClean="0"/>
              <a:t>-  informowanie o zaletach energii jądrowej szczególnie ze względu na</a:t>
            </a:r>
          </a:p>
          <a:p>
            <a:pPr algn="l"/>
            <a:r>
              <a:rPr lang="pl-PL" dirty="0" smtClean="0"/>
              <a:t>   bezpieczeństwo ludności, ochronę środowiska i korzyści z jej wykorzystania,</a:t>
            </a:r>
          </a:p>
          <a:p>
            <a:pPr marL="457200" lvl="0" indent="-457200" algn="l">
              <a:buFontTx/>
              <a:buChar char="-"/>
            </a:pPr>
            <a:r>
              <a:rPr lang="pl-PL" dirty="0" smtClean="0"/>
              <a:t>integrowanie osób, które popierają użytkowanie energii jądrowej w  celach pokojowych</a:t>
            </a:r>
          </a:p>
          <a:p>
            <a:pPr lvl="0" algn="l"/>
            <a:r>
              <a:rPr lang="en-US" sz="2100" dirty="0" smtClean="0">
                <a:solidFill>
                  <a:srgbClr val="FFC000"/>
                </a:solidFill>
              </a:rPr>
              <a:t>Providing the society with full and objective information on nuclear energy, with its effects on man and environment</a:t>
            </a:r>
            <a:endParaRPr lang="pl-PL" sz="2100" dirty="0" smtClean="0">
              <a:solidFill>
                <a:srgbClr val="FFC000"/>
              </a:solidFill>
            </a:endParaRPr>
          </a:p>
          <a:p>
            <a:pPr lvl="0" algn="l"/>
            <a:r>
              <a:rPr lang="en-US" sz="2100" dirty="0" smtClean="0">
                <a:solidFill>
                  <a:srgbClr val="FFC000"/>
                </a:solidFill>
              </a:rPr>
              <a:t>Providing the society with information on the advantages of nuclear energy</a:t>
            </a:r>
            <a:endParaRPr lang="pl-PL" sz="2100" dirty="0" smtClean="0">
              <a:solidFill>
                <a:srgbClr val="FFC000"/>
              </a:solidFill>
            </a:endParaRPr>
          </a:p>
          <a:p>
            <a:pPr lvl="0" algn="l"/>
            <a:r>
              <a:rPr lang="en-US" sz="2100" smtClean="0">
                <a:solidFill>
                  <a:srgbClr val="FFC000"/>
                </a:solidFill>
              </a:rPr>
              <a:t>integration </a:t>
            </a:r>
            <a:r>
              <a:rPr lang="en-US" sz="2100" dirty="0" smtClean="0">
                <a:solidFill>
                  <a:srgbClr val="FFC000"/>
                </a:solidFill>
              </a:rPr>
              <a:t>people, who support the use of nuclear energy for </a:t>
            </a:r>
            <a:r>
              <a:rPr lang="en-US" sz="2100" dirty="0" err="1" smtClean="0">
                <a:solidFill>
                  <a:srgbClr val="FFC000"/>
                </a:solidFill>
              </a:rPr>
              <a:t>peacefull</a:t>
            </a:r>
            <a:r>
              <a:rPr lang="en-US" sz="2100" dirty="0" smtClean="0">
                <a:solidFill>
                  <a:srgbClr val="FFC000"/>
                </a:solidFill>
              </a:rPr>
              <a:t> purposes</a:t>
            </a:r>
            <a:endParaRPr lang="pl-PL" sz="2100" dirty="0" smtClean="0">
              <a:solidFill>
                <a:srgbClr val="FFC000"/>
              </a:solidFill>
            </a:endParaRPr>
          </a:p>
          <a:p>
            <a:pPr algn="l"/>
            <a:endParaRPr lang="pl-PL" dirty="0" smtClean="0"/>
          </a:p>
          <a:p>
            <a:pPr algn="l"/>
            <a:endParaRPr lang="pl-PL" dirty="0"/>
          </a:p>
        </p:txBody>
      </p:sp>
      <p:pic>
        <p:nvPicPr>
          <p:cNvPr id="6" name="Obraz 5" descr="E:\2010\EKOATOM\PLIKI_GRAFICZNE\seren polska logo poprawk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4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Realizacja celów Stowarzyszenia</a:t>
            </a:r>
            <a:br>
              <a:rPr lang="pl-PL" sz="2800" dirty="0" smtClean="0"/>
            </a:br>
            <a:r>
              <a:rPr lang="en-US" sz="2800" dirty="0">
                <a:solidFill>
                  <a:srgbClr val="FFC000"/>
                </a:solidFill>
              </a:rPr>
              <a:t>SEREN realizes its aims 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496855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pl-PL" sz="3800" dirty="0"/>
              <a:t>Cele Stowarzyszenia są realizowane przede wszystkim poprzez:</a:t>
            </a:r>
          </a:p>
          <a:p>
            <a:pPr algn="l"/>
            <a:r>
              <a:rPr lang="pl-PL" sz="3800" dirty="0"/>
              <a:t>- wspieranie działalności informacyjnej w środkach masowego przekazu,</a:t>
            </a:r>
          </a:p>
          <a:p>
            <a:pPr algn="l"/>
            <a:r>
              <a:rPr lang="pl-PL" sz="3800" dirty="0" smtClean="0"/>
              <a:t>- </a:t>
            </a:r>
            <a:r>
              <a:rPr lang="pl-PL" sz="3800" dirty="0"/>
              <a:t>inicjowanie publikacji książkowych i artykułów,</a:t>
            </a:r>
          </a:p>
          <a:p>
            <a:pPr algn="l"/>
            <a:r>
              <a:rPr lang="pl-PL" sz="3800" dirty="0"/>
              <a:t>- wygłaszanie referatów i odczytów,</a:t>
            </a:r>
          </a:p>
          <a:p>
            <a:pPr algn="l"/>
            <a:r>
              <a:rPr lang="pl-PL" sz="3800" dirty="0"/>
              <a:t>- uczestniczenie w debatach publicznych,</a:t>
            </a:r>
          </a:p>
          <a:p>
            <a:pPr algn="l"/>
            <a:r>
              <a:rPr lang="pl-PL" sz="3800" dirty="0"/>
              <a:t>- przygotowanie informacji naukowych i popularno-naukowych,</a:t>
            </a:r>
          </a:p>
          <a:p>
            <a:pPr algn="l"/>
            <a:r>
              <a:rPr lang="pl-PL" sz="3800" dirty="0"/>
              <a:t>- udział w targach i wystawach,</a:t>
            </a:r>
          </a:p>
          <a:p>
            <a:pPr algn="l"/>
            <a:r>
              <a:rPr lang="pl-PL" sz="3800" dirty="0"/>
              <a:t>- organizowanie konferencji i spotkań,</a:t>
            </a:r>
          </a:p>
          <a:p>
            <a:pPr algn="l"/>
            <a:r>
              <a:rPr lang="pl-PL" sz="3800" dirty="0"/>
              <a:t>- współpracę z innymi organizacjami,</a:t>
            </a:r>
          </a:p>
          <a:p>
            <a:pPr marL="457200" indent="-457200" algn="l">
              <a:buFontTx/>
              <a:buChar char="-"/>
            </a:pPr>
            <a:r>
              <a:rPr lang="pl-PL" sz="3800" dirty="0" smtClean="0"/>
              <a:t>współdziałanie </a:t>
            </a:r>
            <a:r>
              <a:rPr lang="pl-PL" sz="3800" dirty="0"/>
              <a:t>z organami administracji Państwowej</a:t>
            </a:r>
            <a:r>
              <a:rPr lang="pl-PL" sz="3800" dirty="0" smtClean="0"/>
              <a:t>.</a:t>
            </a:r>
            <a:r>
              <a:rPr lang="en-US" sz="3800" dirty="0"/>
              <a:t> </a:t>
            </a:r>
            <a:endParaRPr lang="pl-PL" sz="3800" dirty="0" smtClean="0"/>
          </a:p>
          <a:p>
            <a:pPr marL="457200" indent="-457200" algn="l">
              <a:buFontTx/>
              <a:buChar char="-"/>
            </a:pPr>
            <a:endParaRPr lang="pl-PL" sz="2800" dirty="0" smtClean="0"/>
          </a:p>
          <a:p>
            <a:pPr algn="l"/>
            <a:r>
              <a:rPr lang="pl-PL" sz="2800" dirty="0" err="1" smtClean="0">
                <a:solidFill>
                  <a:srgbClr val="FFC000"/>
                </a:solidFill>
              </a:rPr>
              <a:t>Assocciation</a:t>
            </a:r>
            <a:r>
              <a:rPr lang="pl-PL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SEREN </a:t>
            </a:r>
            <a:r>
              <a:rPr lang="en-US" sz="2800" dirty="0">
                <a:solidFill>
                  <a:srgbClr val="FFC000"/>
                </a:solidFill>
              </a:rPr>
              <a:t>realizes its aims </a:t>
            </a:r>
            <a:r>
              <a:rPr lang="pl-PL" sz="2800" dirty="0" smtClean="0">
                <a:solidFill>
                  <a:srgbClr val="FFC000"/>
                </a:solidFill>
              </a:rPr>
              <a:t>:</a:t>
            </a:r>
          </a:p>
          <a:p>
            <a:pPr algn="l"/>
            <a:endParaRPr lang="pl-PL" dirty="0" smtClean="0">
              <a:solidFill>
                <a:srgbClr val="FFC000"/>
              </a:solidFill>
            </a:endParaRPr>
          </a:p>
          <a:p>
            <a:pPr lvl="0" algn="l"/>
            <a:r>
              <a:rPr lang="pl-PL" dirty="0" smtClean="0">
                <a:solidFill>
                  <a:srgbClr val="FFC000"/>
                </a:solidFill>
              </a:rPr>
              <a:t>- </a:t>
            </a:r>
            <a:r>
              <a:rPr lang="en-US" dirty="0" smtClean="0">
                <a:solidFill>
                  <a:srgbClr val="FFC000"/>
                </a:solidFill>
              </a:rPr>
              <a:t>supporting </a:t>
            </a:r>
            <a:r>
              <a:rPr lang="en-US" dirty="0">
                <a:solidFill>
                  <a:srgbClr val="FFC000"/>
                </a:solidFill>
              </a:rPr>
              <a:t>and promoting of information </a:t>
            </a:r>
            <a:r>
              <a:rPr lang="en-US" dirty="0" err="1">
                <a:solidFill>
                  <a:srgbClr val="FFC000"/>
                </a:solidFill>
              </a:rPr>
              <a:t>campains</a:t>
            </a:r>
            <a:r>
              <a:rPr lang="en-US" dirty="0">
                <a:solidFill>
                  <a:srgbClr val="FFC000"/>
                </a:solidFill>
              </a:rPr>
              <a:t> in mass media (including interviews of its members)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 smtClean="0">
                <a:solidFill>
                  <a:srgbClr val="FFC000"/>
                </a:solidFill>
              </a:rPr>
              <a:t> - </a:t>
            </a:r>
            <a:r>
              <a:rPr lang="en-US" dirty="0" smtClean="0">
                <a:solidFill>
                  <a:srgbClr val="FFC000"/>
                </a:solidFill>
              </a:rPr>
              <a:t>initiating </a:t>
            </a:r>
            <a:r>
              <a:rPr lang="en-US" dirty="0">
                <a:solidFill>
                  <a:srgbClr val="FFC000"/>
                </a:solidFill>
              </a:rPr>
              <a:t>publications (books, articles, and periodicals)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smtClean="0">
                <a:solidFill>
                  <a:srgbClr val="FFC000"/>
                </a:solidFill>
              </a:rPr>
              <a:t>  </a:t>
            </a:r>
            <a:r>
              <a:rPr lang="pl-PL" dirty="0" err="1" smtClean="0">
                <a:solidFill>
                  <a:srgbClr val="FFC000"/>
                </a:solidFill>
              </a:rPr>
              <a:t>pu</a:t>
            </a:r>
            <a:r>
              <a:rPr lang="en-US" dirty="0" err="1" smtClean="0">
                <a:solidFill>
                  <a:srgbClr val="FFC000"/>
                </a:solidFill>
              </a:rPr>
              <a:t>blic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speeches and seminars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 smtClean="0">
                <a:solidFill>
                  <a:srgbClr val="FFC000"/>
                </a:solidFill>
              </a:rPr>
              <a:t> - </a:t>
            </a:r>
            <a:r>
              <a:rPr lang="en-US" dirty="0" err="1" smtClean="0">
                <a:solidFill>
                  <a:srgbClr val="FFC000"/>
                </a:solidFill>
              </a:rPr>
              <a:t>articipation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in public debates organized by governmental and nongovernmental organizations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peration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with other organizations (EFN, SEP, NOT)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 smtClean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participation </a:t>
            </a:r>
            <a:r>
              <a:rPr lang="en-US" dirty="0">
                <a:solidFill>
                  <a:srgbClr val="FFC000"/>
                </a:solidFill>
              </a:rPr>
              <a:t>in fairs and exhibitions</a:t>
            </a:r>
            <a:endParaRPr lang="pl-PL" dirty="0">
              <a:solidFill>
                <a:srgbClr val="FFC000"/>
              </a:solidFill>
            </a:endParaRPr>
          </a:p>
          <a:p>
            <a:pPr lvl="0" algn="l"/>
            <a:endParaRPr lang="pl-PL" dirty="0">
              <a:solidFill>
                <a:srgbClr val="FFC000"/>
              </a:solidFill>
            </a:endParaRPr>
          </a:p>
          <a:p>
            <a:pPr lvl="0" algn="l"/>
            <a:r>
              <a:rPr lang="pl-PL" dirty="0" smtClean="0">
                <a:solidFill>
                  <a:srgbClr val="FFC000"/>
                </a:solidFill>
              </a:rPr>
              <a:t> - </a:t>
            </a:r>
            <a:r>
              <a:rPr lang="en-US" dirty="0" err="1" smtClean="0">
                <a:solidFill>
                  <a:srgbClr val="FFC000"/>
                </a:solidFill>
              </a:rPr>
              <a:t>rganization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of conferences and meetings</a:t>
            </a:r>
            <a:endParaRPr lang="pl-PL" dirty="0">
              <a:solidFill>
                <a:srgbClr val="FFC000"/>
              </a:solidFill>
            </a:endParaRPr>
          </a:p>
          <a:p>
            <a:pPr marL="457200" indent="-457200" algn="l">
              <a:buFontTx/>
              <a:buChar char="-"/>
            </a:pPr>
            <a:endParaRPr lang="pl-PL" dirty="0"/>
          </a:p>
          <a:p>
            <a:pPr algn="l"/>
            <a:endParaRPr lang="pl-PL" dirty="0"/>
          </a:p>
        </p:txBody>
      </p:sp>
      <p:pic>
        <p:nvPicPr>
          <p:cNvPr id="6" name="Obraz 5" descr="E:\2010\EKOATOM\PLIKI_GRAFICZNE\seren polska logo poprawk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effectLst/>
              </a:rPr>
              <a:t>Działalność informacyjna prowadzona przez Stowarzyszenie </a:t>
            </a:r>
            <a:r>
              <a:rPr lang="pl-PL" sz="2800" dirty="0" smtClean="0">
                <a:effectLst/>
              </a:rPr>
              <a:t/>
            </a:r>
            <a:br>
              <a:rPr lang="pl-PL" sz="2800" dirty="0" smtClean="0">
                <a:effectLst/>
              </a:rPr>
            </a:br>
            <a:r>
              <a:rPr lang="pl-PL" sz="2800" dirty="0" err="1">
                <a:solidFill>
                  <a:srgbClr val="FFC000"/>
                </a:solidFill>
              </a:rPr>
              <a:t>Activities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54696" cy="40324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sz="3000" dirty="0" smtClean="0"/>
              <a:t>Prowadzenie strony internetowej </a:t>
            </a:r>
            <a:r>
              <a:rPr lang="pl-PL" sz="3000" i="1" dirty="0" smtClean="0">
                <a:solidFill>
                  <a:srgbClr val="FFC000"/>
                </a:solidFill>
                <a:hlinkClick r:id="rId2"/>
              </a:rPr>
              <a:t>www.seren.org</a:t>
            </a:r>
            <a:r>
              <a:rPr lang="pl-PL" sz="3000" i="1" dirty="0" smtClean="0">
                <a:solidFill>
                  <a:srgbClr val="FFC000"/>
                </a:solidFill>
              </a:rPr>
              <a:t> </a:t>
            </a:r>
            <a:r>
              <a:rPr lang="pl-PL" sz="3000" i="1" dirty="0" err="1" smtClean="0">
                <a:solidFill>
                  <a:srgbClr val="FFC000"/>
                </a:solidFill>
              </a:rPr>
              <a:t>pl</a:t>
            </a:r>
            <a:endParaRPr lang="pl-PL" sz="3000" i="1" dirty="0" smtClean="0">
              <a:solidFill>
                <a:srgbClr val="FFC000"/>
              </a:solidFill>
            </a:endParaRPr>
          </a:p>
          <a:p>
            <a:pPr algn="l"/>
            <a:endParaRPr lang="pl-PL" sz="3000" i="1" dirty="0" smtClean="0">
              <a:solidFill>
                <a:srgbClr val="FFC000"/>
              </a:solidFill>
            </a:endParaRPr>
          </a:p>
          <a:p>
            <a:pPr algn="l"/>
            <a:endParaRPr lang="pl-PL" sz="3000" i="1" dirty="0" smtClean="0">
              <a:solidFill>
                <a:srgbClr val="FFC000"/>
              </a:solidFill>
            </a:endParaRPr>
          </a:p>
          <a:p>
            <a:pPr algn="l"/>
            <a:r>
              <a:rPr lang="en-US" sz="1900" dirty="0">
                <a:solidFill>
                  <a:srgbClr val="FFC000"/>
                </a:solidFill>
              </a:rPr>
              <a:t>It runs its own web site, providing objective popular-science information on nuclear energy.</a:t>
            </a:r>
            <a:r>
              <a:rPr lang="pl-PL" sz="1900" dirty="0">
                <a:solidFill>
                  <a:srgbClr val="FFC000"/>
                </a:solidFill>
              </a:rPr>
              <a:t> </a:t>
            </a:r>
            <a:r>
              <a:rPr lang="pl-PL" sz="1900" i="1" dirty="0" smtClean="0">
                <a:solidFill>
                  <a:srgbClr val="FFC000"/>
                </a:solidFill>
                <a:hlinkClick r:id="rId3"/>
              </a:rPr>
              <a:t>www.seren.org.pl</a:t>
            </a:r>
            <a:endParaRPr lang="pl-PL" sz="1900" i="1" dirty="0" smtClean="0">
              <a:solidFill>
                <a:srgbClr val="FFC000"/>
              </a:solidFill>
            </a:endParaRPr>
          </a:p>
          <a:p>
            <a:pPr algn="l"/>
            <a:endParaRPr lang="pl-PL" sz="1900" i="1" dirty="0">
              <a:solidFill>
                <a:srgbClr val="FFC000"/>
              </a:solidFill>
            </a:endParaRPr>
          </a:p>
          <a:p>
            <a:pPr algn="l"/>
            <a:endParaRPr lang="pl-PL" sz="1900" i="1" dirty="0" smtClean="0">
              <a:solidFill>
                <a:srgbClr val="FFC000"/>
              </a:solidFill>
            </a:endParaRPr>
          </a:p>
          <a:p>
            <a:pPr algn="l"/>
            <a:r>
              <a:rPr lang="pl-PL" sz="2800" dirty="0" smtClean="0"/>
              <a:t>Wydawanie Kwartalnika </a:t>
            </a:r>
            <a:r>
              <a:rPr lang="pl-PL" sz="2800" dirty="0" err="1" smtClean="0"/>
              <a:t>popularno</a:t>
            </a:r>
            <a:r>
              <a:rPr lang="pl-PL" sz="2800" dirty="0" smtClean="0"/>
              <a:t> naukowego EKOATOM</a:t>
            </a:r>
          </a:p>
          <a:p>
            <a:pPr algn="l"/>
            <a:r>
              <a:rPr lang="pl-PL" sz="2800" dirty="0" smtClean="0"/>
              <a:t> </a:t>
            </a:r>
          </a:p>
          <a:p>
            <a:pPr algn="l"/>
            <a:r>
              <a:rPr lang="pl-PL" sz="2800" i="1" dirty="0" smtClean="0"/>
              <a:t> </a:t>
            </a:r>
            <a:endParaRPr lang="pl-PL" sz="2800" i="1" u="sng" dirty="0" smtClean="0">
              <a:solidFill>
                <a:srgbClr val="FFC000"/>
              </a:solidFill>
            </a:endParaRPr>
          </a:p>
          <a:p>
            <a:pPr algn="l"/>
            <a:endParaRPr lang="pl-PL" sz="2800" i="1" u="sng" dirty="0">
              <a:solidFill>
                <a:srgbClr val="FFC000"/>
              </a:solidFill>
            </a:endParaRPr>
          </a:p>
          <a:p>
            <a:pPr algn="l"/>
            <a:r>
              <a:rPr lang="en-US" sz="1900" dirty="0" smtClean="0">
                <a:solidFill>
                  <a:srgbClr val="FFC000"/>
                </a:solidFill>
              </a:rPr>
              <a:t>It </a:t>
            </a:r>
            <a:r>
              <a:rPr lang="en-US" sz="1900" dirty="0">
                <a:solidFill>
                  <a:srgbClr val="FFC000"/>
                </a:solidFill>
              </a:rPr>
              <a:t>is also involved in the edition of an on-line quarterly, EKOATOM, whose aims are consistent with those of SEREN</a:t>
            </a:r>
            <a:r>
              <a:rPr lang="pl-PL" sz="1900" dirty="0">
                <a:solidFill>
                  <a:srgbClr val="FFC000"/>
                </a:solidFill>
              </a:rPr>
              <a:t> </a:t>
            </a:r>
            <a:r>
              <a:rPr lang="pl-PL" sz="1900" i="1" dirty="0" smtClean="0">
                <a:solidFill>
                  <a:srgbClr val="FFC000"/>
                </a:solidFill>
                <a:hlinkClick r:id="rId4"/>
              </a:rPr>
              <a:t>www.ekoatom.com</a:t>
            </a:r>
            <a:r>
              <a:rPr lang="pl-PL" sz="1900" i="1" dirty="0" smtClean="0">
                <a:solidFill>
                  <a:srgbClr val="FFC000"/>
                </a:solidFill>
              </a:rPr>
              <a:t> .</a:t>
            </a:r>
            <a:r>
              <a:rPr lang="pl-PL" sz="1900" i="1" dirty="0" err="1" smtClean="0">
                <a:solidFill>
                  <a:srgbClr val="FFC000"/>
                </a:solidFill>
              </a:rPr>
              <a:t>pl</a:t>
            </a:r>
            <a:endParaRPr lang="pl-PL" sz="1900" dirty="0">
              <a:solidFill>
                <a:srgbClr val="FFC000"/>
              </a:solidFill>
            </a:endParaRPr>
          </a:p>
          <a:p>
            <a:pPr algn="l"/>
            <a:endParaRPr lang="pl-PL" sz="2800" dirty="0" smtClean="0"/>
          </a:p>
          <a:p>
            <a:pPr algn="l"/>
            <a:endParaRPr lang="pl-PL" sz="1900" dirty="0">
              <a:solidFill>
                <a:srgbClr val="FFC000"/>
              </a:solidFill>
            </a:endParaRPr>
          </a:p>
          <a:p>
            <a:pPr algn="l"/>
            <a:endParaRPr lang="pl-PL" i="1" dirty="0">
              <a:solidFill>
                <a:srgbClr val="FFC000"/>
              </a:solidFill>
            </a:endParaRPr>
          </a:p>
        </p:txBody>
      </p:sp>
      <p:pic>
        <p:nvPicPr>
          <p:cNvPr id="6" name="Obraz 5" descr="E:\2010\EKOATOM\PLIKI_GRAFICZNE\seren polska logo poprawk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27687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24265"/>
            <a:ext cx="3205632" cy="576064"/>
          </a:xfrm>
          <a:prstGeom prst="rect">
            <a:avLst/>
          </a:prstGeom>
        </p:spPr>
      </p:pic>
      <p:pic>
        <p:nvPicPr>
          <p:cNvPr id="8" name="Obraz 7" descr="E:\2010\EKOATOM\PLIKI_GRAFICZNE\seren polska logo poprawk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4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080120"/>
          </a:xfrm>
        </p:spPr>
        <p:txBody>
          <a:bodyPr/>
          <a:lstStyle/>
          <a:p>
            <a:pPr algn="ctr"/>
            <a:r>
              <a:rPr lang="pl-PL" sz="2800" dirty="0" smtClean="0"/>
              <a:t>Publikacje</a:t>
            </a:r>
            <a:endParaRPr lang="pl-PL" sz="28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qwe4e4r5t6t7yuuiiopp\Pictures\MP Navigator EX\2012_05_19\PUBLIKACJ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62675" cy="4389437"/>
          </a:xfrm>
          <a:prstGeom prst="rect">
            <a:avLst/>
          </a:prstGeom>
          <a:noFill/>
        </p:spPr>
      </p:pic>
      <p:pic>
        <p:nvPicPr>
          <p:cNvPr id="5" name="Obraz 4" descr="E:\2010\EKOATOM\PLIKI_GRAFICZNE\seren polska logo poprawk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859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3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3400" y="412846"/>
            <a:ext cx="7851648" cy="92792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Publikacje</a:t>
            </a:r>
            <a:endParaRPr lang="pl-PL" sz="28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Users\qwe4e4r5t6t7yuuiiopp\Pictures\MP Navigator EX\2012_05_19\PUBLIKACJE_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197225" cy="4389437"/>
          </a:xfrm>
          <a:prstGeom prst="rect">
            <a:avLst/>
          </a:prstGeom>
          <a:noFill/>
        </p:spPr>
      </p:pic>
      <p:pic>
        <p:nvPicPr>
          <p:cNvPr id="5" name="Obraz 4" descr="E:\2010\EKOATOM\PLIKI_GRAFICZNE\seren polska logo poprawk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0" y="1680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EKOATOMY</a:t>
            </a:r>
            <a:endParaRPr lang="pl-PL" sz="2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C:\Users\qwe4e4r5t6t7yuuiiopp\Downloads\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158417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qwe4e4r5t6t7yuuiiopp\Downloads\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70" y="836713"/>
            <a:ext cx="1620128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qwe4e4r5t6t7yuuiiopp\Downloads\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836715"/>
            <a:ext cx="1512168" cy="216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qwe4e4r5t6t7yuuiiopp\Downloads\e5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4" y="836712"/>
            <a:ext cx="160219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qwe4e4r5t6t7yuuiiopp\Downloads\e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5"/>
            <a:ext cx="158417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qwe4e4r5t6t7yuuiiopp\Downloads\e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2803"/>
            <a:ext cx="1596706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C:\Users\qwe4e4r5t6t7yuuiiopp\Downloads\e7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70" y="2934005"/>
            <a:ext cx="1628577" cy="235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C:\Users\qwe4e4r5t6t7yuuiiopp\Downloads\N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055155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C:\Users\qwe4e4r5t6t7yuuiiopp\Downloads\n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2947884"/>
            <a:ext cx="1580048" cy="23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C:\Users\qwe4e4r5t6t7yuuiiopp\Downloads\N10 (2)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92" y="3021160"/>
            <a:ext cx="165886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E:\2010\EKOATOM\PLIKI_GRAFICZNE\seren polska logo poprawka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8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EKOATOMY</a:t>
            </a:r>
            <a:endParaRPr lang="pl-PL" sz="2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C:\Users\qwe4e4r5t6t7yuuiiopp\Downloads\N1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0963"/>
            <a:ext cx="225552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qwe4e4r5t6t7yuuiiopp\Downloads\N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60961"/>
            <a:ext cx="252028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qwe4e4r5t6t7yuuiiopp\Downloads\N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8113"/>
            <a:ext cx="2448272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E:\2010\EKOATOM\PLIKI_GRAFICZNE\seren polska logo poprawk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396</Words>
  <Application>Microsoft Macintosh PowerPoint</Application>
  <PresentationFormat>Présentation à l'écran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Przepływ</vt:lpstr>
      <vt:lpstr>SEREN  Stowarzyszenie Ekologów na Rzecz Energii Nuklearnej Association of Environmentalists for Nuclear Energy   </vt:lpstr>
      <vt:lpstr>HISTORIA </vt:lpstr>
      <vt:lpstr>Cel Stowarzyszenia The aims of the SEREN Association </vt:lpstr>
      <vt:lpstr>Realizacja celów Stowarzyszenia SEREN realizes its aims </vt:lpstr>
      <vt:lpstr>Działalność informacyjna prowadzona przez Stowarzyszenie  Activities</vt:lpstr>
      <vt:lpstr>Publikacje</vt:lpstr>
      <vt:lpstr>Publikacje</vt:lpstr>
      <vt:lpstr>EKOATOMY</vt:lpstr>
      <vt:lpstr>EKOATOMY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SEREN  Stowarzyszenie Ekologów na Rzecz Energii Nuklearnej Association of Envinromentalists for Nuclear Energy</dc:title>
  <dc:creator>qwe4e4r5t6t7yuuiiopp</dc:creator>
  <cp:lastModifiedBy>Coco Girl Baha</cp:lastModifiedBy>
  <cp:revision>14</cp:revision>
  <dcterms:created xsi:type="dcterms:W3CDTF">2014-07-15T19:21:21Z</dcterms:created>
  <dcterms:modified xsi:type="dcterms:W3CDTF">2015-11-04T12:39:49Z</dcterms:modified>
</cp:coreProperties>
</file>